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673" r:id="rId2"/>
    <p:sldId id="3520" r:id="rId3"/>
    <p:sldId id="285" r:id="rId4"/>
    <p:sldId id="330" r:id="rId5"/>
    <p:sldId id="332" r:id="rId6"/>
    <p:sldId id="3449" r:id="rId7"/>
    <p:sldId id="3435" r:id="rId8"/>
    <p:sldId id="336" r:id="rId9"/>
    <p:sldId id="343" r:id="rId10"/>
    <p:sldId id="3439" r:id="rId11"/>
    <p:sldId id="3539" r:id="rId12"/>
    <p:sldId id="3536" r:id="rId13"/>
    <p:sldId id="3495" r:id="rId14"/>
    <p:sldId id="3436" r:id="rId15"/>
    <p:sldId id="414" r:id="rId16"/>
    <p:sldId id="488" r:id="rId17"/>
    <p:sldId id="490" r:id="rId18"/>
    <p:sldId id="491" r:id="rId19"/>
    <p:sldId id="3500" r:id="rId20"/>
    <p:sldId id="3490" r:id="rId21"/>
    <p:sldId id="495" r:id="rId22"/>
    <p:sldId id="498" r:id="rId23"/>
    <p:sldId id="499" r:id="rId24"/>
    <p:sldId id="3394" r:id="rId25"/>
    <p:sldId id="465" r:id="rId26"/>
    <p:sldId id="3395" r:id="rId27"/>
    <p:sldId id="3504" r:id="rId28"/>
    <p:sldId id="467" r:id="rId29"/>
    <p:sldId id="3448" r:id="rId30"/>
    <p:sldId id="3447" r:id="rId31"/>
    <p:sldId id="3491" r:id="rId32"/>
    <p:sldId id="3397" r:id="rId33"/>
    <p:sldId id="3398" r:id="rId34"/>
    <p:sldId id="3505" r:id="rId35"/>
    <p:sldId id="3424" r:id="rId36"/>
    <p:sldId id="3426" r:id="rId37"/>
    <p:sldId id="3507" r:id="rId38"/>
    <p:sldId id="3510" r:id="rId39"/>
    <p:sldId id="3509" r:id="rId40"/>
    <p:sldId id="3517" r:id="rId41"/>
    <p:sldId id="3534" r:id="rId42"/>
    <p:sldId id="3538" r:id="rId43"/>
    <p:sldId id="3508" r:id="rId44"/>
    <p:sldId id="3512" r:id="rId45"/>
    <p:sldId id="3377" r:id="rId46"/>
    <p:sldId id="3383" r:id="rId47"/>
    <p:sldId id="3452" r:id="rId48"/>
    <p:sldId id="3453" r:id="rId49"/>
    <p:sldId id="3537" r:id="rId50"/>
    <p:sldId id="3496" r:id="rId51"/>
    <p:sldId id="3399" r:id="rId52"/>
    <p:sldId id="3445" r:id="rId53"/>
    <p:sldId id="3446" r:id="rId54"/>
    <p:sldId id="3456" r:id="rId55"/>
    <p:sldId id="3475" r:id="rId56"/>
    <p:sldId id="3477" r:id="rId57"/>
    <p:sldId id="3478" r:id="rId58"/>
    <p:sldId id="3481" r:id="rId59"/>
    <p:sldId id="3485" r:id="rId60"/>
    <p:sldId id="479" r:id="rId61"/>
    <p:sldId id="3415" r:id="rId62"/>
    <p:sldId id="3416" r:id="rId63"/>
    <p:sldId id="3417" r:id="rId64"/>
    <p:sldId id="3418" r:id="rId65"/>
    <p:sldId id="3419" r:id="rId66"/>
    <p:sldId id="3535" r:id="rId67"/>
    <p:sldId id="3420" r:id="rId68"/>
    <p:sldId id="3421" r:id="rId69"/>
    <p:sldId id="3492" r:id="rId70"/>
    <p:sldId id="3494" r:id="rId71"/>
    <p:sldId id="3514" r:id="rId72"/>
    <p:sldId id="3519" r:id="rId73"/>
    <p:sldId id="486" r:id="rId74"/>
    <p:sldId id="3411" r:id="rId75"/>
  </p:sldIdLst>
  <p:sldSz cx="15119350" cy="10691813"/>
  <p:notesSz cx="6858000" cy="9144000"/>
  <p:defaultTextStyle>
    <a:defPPr>
      <a:defRPr lang="zh-CN"/>
    </a:defPPr>
    <a:lvl1pPr marL="0" algn="l" defTabSz="1238892" rtl="0" eaLnBrk="1" latinLnBrk="0" hangingPunct="1">
      <a:defRPr sz="2439" kern="1200">
        <a:solidFill>
          <a:schemeClr val="tx1"/>
        </a:solidFill>
        <a:latin typeface="+mn-lt"/>
        <a:ea typeface="+mn-ea"/>
        <a:cs typeface="+mn-cs"/>
      </a:defRPr>
    </a:lvl1pPr>
    <a:lvl2pPr marL="619446" algn="l" defTabSz="1238892" rtl="0" eaLnBrk="1" latinLnBrk="0" hangingPunct="1">
      <a:defRPr sz="2439" kern="1200">
        <a:solidFill>
          <a:schemeClr val="tx1"/>
        </a:solidFill>
        <a:latin typeface="+mn-lt"/>
        <a:ea typeface="+mn-ea"/>
        <a:cs typeface="+mn-cs"/>
      </a:defRPr>
    </a:lvl2pPr>
    <a:lvl3pPr marL="1238892" algn="l" defTabSz="1238892" rtl="0" eaLnBrk="1" latinLnBrk="0" hangingPunct="1">
      <a:defRPr sz="2439" kern="1200">
        <a:solidFill>
          <a:schemeClr val="tx1"/>
        </a:solidFill>
        <a:latin typeface="+mn-lt"/>
        <a:ea typeface="+mn-ea"/>
        <a:cs typeface="+mn-cs"/>
      </a:defRPr>
    </a:lvl3pPr>
    <a:lvl4pPr marL="1858340" algn="l" defTabSz="1238892" rtl="0" eaLnBrk="1" latinLnBrk="0" hangingPunct="1">
      <a:defRPr sz="2439" kern="1200">
        <a:solidFill>
          <a:schemeClr val="tx1"/>
        </a:solidFill>
        <a:latin typeface="+mn-lt"/>
        <a:ea typeface="+mn-ea"/>
        <a:cs typeface="+mn-cs"/>
      </a:defRPr>
    </a:lvl4pPr>
    <a:lvl5pPr marL="2477786" algn="l" defTabSz="1238892" rtl="0" eaLnBrk="1" latinLnBrk="0" hangingPunct="1">
      <a:defRPr sz="2439" kern="1200">
        <a:solidFill>
          <a:schemeClr val="tx1"/>
        </a:solidFill>
        <a:latin typeface="+mn-lt"/>
        <a:ea typeface="+mn-ea"/>
        <a:cs typeface="+mn-cs"/>
      </a:defRPr>
    </a:lvl5pPr>
    <a:lvl6pPr marL="3097232" algn="l" defTabSz="1238892" rtl="0" eaLnBrk="1" latinLnBrk="0" hangingPunct="1">
      <a:defRPr sz="2439" kern="1200">
        <a:solidFill>
          <a:schemeClr val="tx1"/>
        </a:solidFill>
        <a:latin typeface="+mn-lt"/>
        <a:ea typeface="+mn-ea"/>
        <a:cs typeface="+mn-cs"/>
      </a:defRPr>
    </a:lvl6pPr>
    <a:lvl7pPr marL="3716678" algn="l" defTabSz="1238892" rtl="0" eaLnBrk="1" latinLnBrk="0" hangingPunct="1">
      <a:defRPr sz="2439" kern="1200">
        <a:solidFill>
          <a:schemeClr val="tx1"/>
        </a:solidFill>
        <a:latin typeface="+mn-lt"/>
        <a:ea typeface="+mn-ea"/>
        <a:cs typeface="+mn-cs"/>
      </a:defRPr>
    </a:lvl7pPr>
    <a:lvl8pPr marL="4336124" algn="l" defTabSz="1238892" rtl="0" eaLnBrk="1" latinLnBrk="0" hangingPunct="1">
      <a:defRPr sz="2439" kern="1200">
        <a:solidFill>
          <a:schemeClr val="tx1"/>
        </a:solidFill>
        <a:latin typeface="+mn-lt"/>
        <a:ea typeface="+mn-ea"/>
        <a:cs typeface="+mn-cs"/>
      </a:defRPr>
    </a:lvl8pPr>
    <a:lvl9pPr marL="4955572" algn="l" defTabSz="1238892" rtl="0" eaLnBrk="1" latinLnBrk="0" hangingPunct="1">
      <a:defRPr sz="243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9" userDrawn="1">
          <p15:clr>
            <a:srgbClr val="A4A3A4"/>
          </p15:clr>
        </p15:guide>
        <p15:guide id="3" pos="339" userDrawn="1">
          <p15:clr>
            <a:srgbClr val="A4A3A4"/>
          </p15:clr>
        </p15:guide>
        <p15:guide id="4" pos="9298" userDrawn="1">
          <p15:clr>
            <a:srgbClr val="A4A3A4"/>
          </p15:clr>
        </p15:guide>
        <p15:guide id="5" orient="horz" pos="6271" userDrawn="1">
          <p15:clr>
            <a:srgbClr val="A4A3A4"/>
          </p15:clr>
        </p15:guide>
        <p15:guide id="7" orient="horz" pos="1077" userDrawn="1">
          <p15:clr>
            <a:srgbClr val="A4A3A4"/>
          </p15:clr>
        </p15:guide>
        <p15:guide id="8" orient="horz" pos="827" userDrawn="1">
          <p15:clr>
            <a:srgbClr val="A4A3A4"/>
          </p15:clr>
        </p15:guide>
        <p15:guide id="9" pos="6168" userDrawn="1">
          <p15:clr>
            <a:srgbClr val="A4A3A4"/>
          </p15:clr>
        </p15:guide>
        <p15:guide id="12" pos="4762" userDrawn="1">
          <p15:clr>
            <a:srgbClr val="A4A3A4"/>
          </p15:clr>
        </p15:guide>
        <p15:guide id="13" orient="horz" pos="5499" userDrawn="1">
          <p15:clr>
            <a:srgbClr val="A4A3A4"/>
          </p15:clr>
        </p15:guide>
        <p15:guide id="14" pos="8300" userDrawn="1">
          <p15:clr>
            <a:srgbClr val="A4A3A4"/>
          </p15:clr>
        </p15:guide>
        <p15:guide id="15" pos="5964" userDrawn="1">
          <p15:clr>
            <a:srgbClr val="A4A3A4"/>
          </p15:clr>
        </p15:guide>
        <p15:guide id="16" pos="331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文龙" initials="孙文龙" lastIdx="1" clrIdx="0">
    <p:extLst>
      <p:ext uri="{19B8F6BF-5375-455C-9EA6-DF929625EA0E}">
        <p15:presenceInfo xmlns:p15="http://schemas.microsoft.com/office/powerpoint/2012/main" userId="S-1-5-21-1290320114-4064280479-845966413-16290" providerId="AD"/>
      </p:ext>
    </p:extLst>
  </p:cmAuthor>
  <p:cmAuthor id="2" name="Administrator" initials="A" lastIdx="1"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8455C"/>
    <a:srgbClr val="CFD5EA"/>
    <a:srgbClr val="7E8CA5"/>
    <a:srgbClr val="49A3C3"/>
    <a:srgbClr val="0087B7"/>
    <a:srgbClr val="558ED5"/>
    <a:srgbClr val="FF3B8A"/>
    <a:srgbClr val="72BDD8"/>
    <a:srgbClr val="FF00FF"/>
    <a:srgbClr val="3A91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5503" autoAdjust="0"/>
  </p:normalViewPr>
  <p:slideViewPr>
    <p:cSldViewPr snapToGrid="0" showGuides="1">
      <p:cViewPr varScale="1">
        <p:scale>
          <a:sx n="37" d="100"/>
          <a:sy n="37" d="100"/>
        </p:scale>
        <p:origin x="1484" y="36"/>
      </p:cViewPr>
      <p:guideLst>
        <p:guide orient="horz" pos="1689"/>
        <p:guide pos="339"/>
        <p:guide pos="9298"/>
        <p:guide orient="horz" pos="6271"/>
        <p:guide orient="horz" pos="1077"/>
        <p:guide orient="horz" pos="827"/>
        <p:guide pos="6168"/>
        <p:guide pos="4762"/>
        <p:guide orient="horz" pos="5499"/>
        <p:guide pos="8300"/>
        <p:guide pos="5964"/>
        <p:guide pos="3311"/>
      </p:guideLst>
    </p:cSldViewPr>
  </p:slideViewPr>
  <p:notesTextViewPr>
    <p:cViewPr>
      <p:scale>
        <a:sx n="1" d="1"/>
        <a:sy n="1" d="1"/>
      </p:scale>
      <p:origin x="0" y="0"/>
    </p:cViewPr>
  </p:notesTextViewPr>
  <p:notesViewPr>
    <p:cSldViewPr snapToGrid="0">
      <p:cViewPr varScale="1">
        <p:scale>
          <a:sx n="123" d="100"/>
          <a:sy n="123" d="100"/>
        </p:scale>
        <p:origin x="497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G:\2019&#24180;&#24230;\38&#33682;&#21335;&#21439;&#35797;&#28857;&#26449;&#24196;&#35268;&#21010;\10&#19987;&#23478;&#35780;&#23457;&#31295;\&#31532;&#19977;&#31295;1207\&#35843;&#30740;&#25968;&#25454;&#20998;&#26512;1204--&#40857;&#2548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2019&#24180;&#24230;\38&#33682;&#21335;&#21439;&#35797;&#28857;&#26449;&#24196;&#35268;&#21010;\10&#19987;&#23478;&#35780;&#23457;&#31295;\&#31532;&#19977;&#31295;1207\&#35843;&#30740;&#25968;&#25454;&#20998;&#26512;1204--&#40857;&#2548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2019&#24180;&#24230;\38&#33682;&#21335;&#21439;&#35797;&#28857;&#26449;&#24196;&#35268;&#21010;\10&#19987;&#23478;&#35780;&#23457;&#31295;\&#31532;&#19977;&#31295;1207\&#35843;&#30740;&#25968;&#25454;&#20998;&#26512;1204--&#40857;&#2548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2020&#24180;\47&#20848;&#38517;&#26449;&#24196;&#35268;&#21010;\&#32463;&#27982;&#27979;&#31639;&#34920;-&#21271;&#24352;&#2644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Documents\WXWork\1688853748373714\Cache\File\2020-07\&#20225;&#19994;&#37038;&#31665;&#30003;&#35831;&#21517;&#2133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Documents\WXWork\1688853748373714\Cache\File\2020-07\&#20225;&#19994;&#37038;&#31665;&#30003;&#35831;&#21517;&#21333;.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8455C"/>
            </a:solidFill>
            <a:ln>
              <a:noFill/>
            </a:ln>
            <a:effectLst/>
          </c:spPr>
          <c:invertIfNegative val="0"/>
          <c:dPt>
            <c:idx val="0"/>
            <c:invertIfNegative val="0"/>
            <c:bubble3D val="0"/>
            <c:spPr>
              <a:solidFill>
                <a:srgbClr val="E04F70"/>
              </a:solidFill>
              <a:ln>
                <a:noFill/>
              </a:ln>
              <a:effectLst/>
            </c:spPr>
            <c:extLst>
              <c:ext xmlns:c16="http://schemas.microsoft.com/office/drawing/2014/chart" uri="{C3380CC4-5D6E-409C-BE32-E72D297353CC}">
                <c16:uniqueId val="{00000001-3374-4B2A-9FF3-C294544A9294}"/>
              </c:ext>
            </c:extLst>
          </c:dPt>
          <c:dPt>
            <c:idx val="2"/>
            <c:invertIfNegative val="0"/>
            <c:bubble3D val="0"/>
            <c:spPr>
              <a:solidFill>
                <a:srgbClr val="E04F70"/>
              </a:solidFill>
              <a:ln>
                <a:noFill/>
              </a:ln>
              <a:effectLst/>
            </c:spPr>
            <c:extLst>
              <c:ext xmlns:c16="http://schemas.microsoft.com/office/drawing/2014/chart" uri="{C3380CC4-5D6E-409C-BE32-E72D297353CC}">
                <c16:uniqueId val="{00000000-3374-4B2A-9FF3-C294544A92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Sheet1!$J$6:$J$9</c:f>
              <c:strCache>
                <c:ptCount val="4"/>
                <c:pt idx="0">
                  <c:v>村庄环境</c:v>
                </c:pt>
                <c:pt idx="1">
                  <c:v>村庄安全</c:v>
                </c:pt>
                <c:pt idx="2">
                  <c:v>基础设施</c:v>
                </c:pt>
                <c:pt idx="3">
                  <c:v>村庄产业</c:v>
                </c:pt>
              </c:strCache>
            </c:strRef>
          </c:cat>
          <c:val>
            <c:numRef>
              <c:f>Sheet1!$K$6:$K$9</c:f>
              <c:numCache>
                <c:formatCode>0%</c:formatCode>
                <c:ptCount val="4"/>
                <c:pt idx="0">
                  <c:v>0.61</c:v>
                </c:pt>
                <c:pt idx="1">
                  <c:v>0.12</c:v>
                </c:pt>
                <c:pt idx="2">
                  <c:v>0.65</c:v>
                </c:pt>
                <c:pt idx="3">
                  <c:v>0.43</c:v>
                </c:pt>
              </c:numCache>
            </c:numRef>
          </c:val>
          <c:extLst>
            <c:ext xmlns:c16="http://schemas.microsoft.com/office/drawing/2014/chart" uri="{C3380CC4-5D6E-409C-BE32-E72D297353CC}">
              <c16:uniqueId val="{00000000-40A2-4152-824A-4F270BD1AA14}"/>
            </c:ext>
          </c:extLst>
        </c:ser>
        <c:dLbls>
          <c:showLegendKey val="0"/>
          <c:showVal val="0"/>
          <c:showCatName val="0"/>
          <c:showSerName val="0"/>
          <c:showPercent val="0"/>
          <c:showBubbleSize val="0"/>
        </c:dLbls>
        <c:gapWidth val="219"/>
        <c:overlap val="-27"/>
        <c:axId val="260692560"/>
        <c:axId val="394663424"/>
      </c:barChart>
      <c:catAx>
        <c:axId val="26069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4663424"/>
        <c:crosses val="autoZero"/>
        <c:auto val="1"/>
        <c:lblAlgn val="ctr"/>
        <c:lblOffset val="100"/>
        <c:noMultiLvlLbl val="0"/>
      </c:catAx>
      <c:valAx>
        <c:axId val="394663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6069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8455C"/>
            </a:solidFill>
            <a:ln>
              <a:noFill/>
            </a:ln>
            <a:effectLst/>
          </c:spPr>
          <c:invertIfNegative val="0"/>
          <c:dPt>
            <c:idx val="2"/>
            <c:invertIfNegative val="0"/>
            <c:bubble3D val="0"/>
            <c:spPr>
              <a:solidFill>
                <a:srgbClr val="E04F70"/>
              </a:solidFill>
              <a:ln>
                <a:noFill/>
              </a:ln>
              <a:effectLst/>
            </c:spPr>
            <c:extLst>
              <c:ext xmlns:c16="http://schemas.microsoft.com/office/drawing/2014/chart" uri="{C3380CC4-5D6E-409C-BE32-E72D297353CC}">
                <c16:uniqueId val="{00000000-B2C5-4CFD-9B15-A2BCC60613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Sheet1!$I$32:$I$35</c:f>
              <c:strCache>
                <c:ptCount val="4"/>
                <c:pt idx="0">
                  <c:v>种植</c:v>
                </c:pt>
                <c:pt idx="1">
                  <c:v>养殖</c:v>
                </c:pt>
                <c:pt idx="2">
                  <c:v>务工</c:v>
                </c:pt>
                <c:pt idx="3">
                  <c:v>其他产业</c:v>
                </c:pt>
              </c:strCache>
            </c:strRef>
          </c:cat>
          <c:val>
            <c:numRef>
              <c:f>Sheet1!$J$32:$J$35</c:f>
              <c:numCache>
                <c:formatCode>General</c:formatCode>
                <c:ptCount val="4"/>
                <c:pt idx="0">
                  <c:v>30</c:v>
                </c:pt>
                <c:pt idx="1">
                  <c:v>15</c:v>
                </c:pt>
                <c:pt idx="2">
                  <c:v>52</c:v>
                </c:pt>
                <c:pt idx="3">
                  <c:v>3</c:v>
                </c:pt>
              </c:numCache>
            </c:numRef>
          </c:val>
          <c:extLst>
            <c:ext xmlns:c16="http://schemas.microsoft.com/office/drawing/2014/chart" uri="{C3380CC4-5D6E-409C-BE32-E72D297353CC}">
              <c16:uniqueId val="{00000000-A432-46B4-BADA-E880AF18289D}"/>
            </c:ext>
          </c:extLst>
        </c:ser>
        <c:dLbls>
          <c:showLegendKey val="0"/>
          <c:showVal val="0"/>
          <c:showCatName val="0"/>
          <c:showSerName val="0"/>
          <c:showPercent val="0"/>
          <c:showBubbleSize val="0"/>
        </c:dLbls>
        <c:gapWidth val="219"/>
        <c:overlap val="-27"/>
        <c:axId val="390460944"/>
        <c:axId val="402373936"/>
      </c:barChart>
      <c:catAx>
        <c:axId val="390460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02373936"/>
        <c:crosses val="autoZero"/>
        <c:auto val="1"/>
        <c:lblAlgn val="ctr"/>
        <c:lblOffset val="100"/>
        <c:noMultiLvlLbl val="0"/>
      </c:catAx>
      <c:valAx>
        <c:axId val="402373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390460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8455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Sheet1!$S$6:$S$8</c:f>
              <c:strCache>
                <c:ptCount val="3"/>
                <c:pt idx="0">
                  <c:v>愿意</c:v>
                </c:pt>
                <c:pt idx="1">
                  <c:v>看政策</c:v>
                </c:pt>
                <c:pt idx="2">
                  <c:v>不愿意</c:v>
                </c:pt>
              </c:strCache>
            </c:strRef>
          </c:cat>
          <c:val>
            <c:numRef>
              <c:f>Sheet1!$T$6:$T$8</c:f>
              <c:numCache>
                <c:formatCode>General</c:formatCode>
                <c:ptCount val="3"/>
                <c:pt idx="0">
                  <c:v>30</c:v>
                </c:pt>
                <c:pt idx="1">
                  <c:v>29</c:v>
                </c:pt>
                <c:pt idx="2">
                  <c:v>41</c:v>
                </c:pt>
              </c:numCache>
            </c:numRef>
          </c:val>
          <c:extLst>
            <c:ext xmlns:c16="http://schemas.microsoft.com/office/drawing/2014/chart" uri="{C3380CC4-5D6E-409C-BE32-E72D297353CC}">
              <c16:uniqueId val="{00000000-825E-4462-8F15-159EFEDF3A21}"/>
            </c:ext>
          </c:extLst>
        </c:ser>
        <c:dLbls>
          <c:showLegendKey val="0"/>
          <c:showVal val="0"/>
          <c:showCatName val="0"/>
          <c:showSerName val="0"/>
          <c:showPercent val="0"/>
          <c:showBubbleSize val="0"/>
        </c:dLbls>
        <c:gapWidth val="219"/>
        <c:overlap val="-27"/>
        <c:axId val="256460144"/>
        <c:axId val="176937280"/>
      </c:barChart>
      <c:catAx>
        <c:axId val="25646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6937280"/>
        <c:crosses val="autoZero"/>
        <c:auto val="1"/>
        <c:lblAlgn val="ctr"/>
        <c:lblOffset val="100"/>
        <c:noMultiLvlLbl val="0"/>
      </c:catAx>
      <c:valAx>
        <c:axId val="176937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56460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8455C"/>
            </a:solidFill>
            <a:ln>
              <a:noFill/>
            </a:ln>
            <a:effectLst/>
          </c:spPr>
          <c:invertIfNegative val="0"/>
          <c:dPt>
            <c:idx val="0"/>
            <c:invertIfNegative val="0"/>
            <c:bubble3D val="0"/>
            <c:spPr>
              <a:solidFill>
                <a:srgbClr val="E04F70"/>
              </a:solidFill>
              <a:ln>
                <a:noFill/>
              </a:ln>
              <a:effectLst/>
            </c:spPr>
            <c:extLst>
              <c:ext xmlns:c16="http://schemas.microsoft.com/office/drawing/2014/chart" uri="{C3380CC4-5D6E-409C-BE32-E72D297353CC}">
                <c16:uniqueId val="{00000000-81DE-45A1-9DD4-FF39645281B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Sheet2!$O$25:$O$27</c:f>
              <c:strCache>
                <c:ptCount val="3"/>
                <c:pt idx="0">
                  <c:v>低层</c:v>
                </c:pt>
                <c:pt idx="1">
                  <c:v>多层</c:v>
                </c:pt>
                <c:pt idx="2">
                  <c:v>小高层</c:v>
                </c:pt>
              </c:strCache>
            </c:strRef>
          </c:cat>
          <c:val>
            <c:numRef>
              <c:f>Sheet2!$P$25:$P$27</c:f>
              <c:numCache>
                <c:formatCode>General</c:formatCode>
                <c:ptCount val="3"/>
                <c:pt idx="0">
                  <c:v>53</c:v>
                </c:pt>
                <c:pt idx="1">
                  <c:v>39</c:v>
                </c:pt>
                <c:pt idx="2">
                  <c:v>8</c:v>
                </c:pt>
              </c:numCache>
            </c:numRef>
          </c:val>
          <c:extLst>
            <c:ext xmlns:c16="http://schemas.microsoft.com/office/drawing/2014/chart" uri="{C3380CC4-5D6E-409C-BE32-E72D297353CC}">
              <c16:uniqueId val="{00000000-D237-455B-AD43-B1FA3B4C5B72}"/>
            </c:ext>
          </c:extLst>
        </c:ser>
        <c:dLbls>
          <c:showLegendKey val="0"/>
          <c:showVal val="0"/>
          <c:showCatName val="0"/>
          <c:showSerName val="0"/>
          <c:showPercent val="0"/>
          <c:showBubbleSize val="0"/>
        </c:dLbls>
        <c:gapWidth val="219"/>
        <c:overlap val="-27"/>
        <c:axId val="436233952"/>
        <c:axId val="436234280"/>
      </c:barChart>
      <c:catAx>
        <c:axId val="43623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36234280"/>
        <c:crosses val="autoZero"/>
        <c:auto val="1"/>
        <c:lblAlgn val="ctr"/>
        <c:lblOffset val="100"/>
        <c:noMultiLvlLbl val="0"/>
      </c:catAx>
      <c:valAx>
        <c:axId val="436234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36233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Sheet2!$I$28</c:f>
              <c:strCache>
                <c:ptCount val="1"/>
                <c:pt idx="0">
                  <c:v>迁居意愿目的地</c:v>
                </c:pt>
              </c:strCache>
            </c:strRef>
          </c:tx>
          <c:spPr>
            <a:solidFill>
              <a:schemeClr val="accent1"/>
            </a:solidFill>
            <a:ln>
              <a:noFill/>
            </a:ln>
            <a:effectLst/>
          </c:spPr>
          <c:invertIfNegative val="0"/>
          <c:dPt>
            <c:idx val="0"/>
            <c:invertIfNegative val="0"/>
            <c:bubble3D val="0"/>
            <c:spPr>
              <a:solidFill>
                <a:srgbClr val="E04F70"/>
              </a:solidFill>
              <a:ln>
                <a:noFill/>
              </a:ln>
              <a:effectLst/>
            </c:spPr>
            <c:extLst>
              <c:ext xmlns:c16="http://schemas.microsoft.com/office/drawing/2014/chart" uri="{C3380CC4-5D6E-409C-BE32-E72D297353CC}">
                <c16:uniqueId val="{00000001-3D4A-4905-BC4C-6FA4BE4D8368}"/>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3D4A-4905-BC4C-6FA4BE4D8368}"/>
              </c:ext>
            </c:extLst>
          </c:dPt>
          <c:dPt>
            <c:idx val="2"/>
            <c:invertIfNegative val="0"/>
            <c:bubble3D val="0"/>
            <c:spPr>
              <a:solidFill>
                <a:srgbClr val="18455C"/>
              </a:solidFill>
              <a:ln>
                <a:noFill/>
              </a:ln>
              <a:effectLst/>
            </c:spPr>
            <c:extLst>
              <c:ext xmlns:c16="http://schemas.microsoft.com/office/drawing/2014/chart" uri="{C3380CC4-5D6E-409C-BE32-E72D297353CC}">
                <c16:uniqueId val="{00000005-3D4A-4905-BC4C-6FA4BE4D8368}"/>
              </c:ext>
            </c:extLst>
          </c:dPt>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Sheet2!$H$29:$H$31</c:f>
              <c:strCache>
                <c:ptCount val="3"/>
                <c:pt idx="0">
                  <c:v>本村</c:v>
                </c:pt>
                <c:pt idx="1">
                  <c:v>邻村</c:v>
                </c:pt>
                <c:pt idx="2">
                  <c:v>镇区</c:v>
                </c:pt>
              </c:strCache>
            </c:strRef>
          </c:cat>
          <c:val>
            <c:numRef>
              <c:f>Sheet2!$I$29:$I$31</c:f>
              <c:numCache>
                <c:formatCode>0%</c:formatCode>
                <c:ptCount val="3"/>
                <c:pt idx="0">
                  <c:v>0.85</c:v>
                </c:pt>
                <c:pt idx="1">
                  <c:v>0.02</c:v>
                </c:pt>
                <c:pt idx="2">
                  <c:v>0.13</c:v>
                </c:pt>
              </c:numCache>
            </c:numRef>
          </c:val>
          <c:extLst>
            <c:ext xmlns:c16="http://schemas.microsoft.com/office/drawing/2014/chart" uri="{C3380CC4-5D6E-409C-BE32-E72D297353CC}">
              <c16:uniqueId val="{00000006-3D4A-4905-BC4C-6FA4BE4D8368}"/>
            </c:ext>
          </c:extLst>
        </c:ser>
        <c:dLbls>
          <c:showLegendKey val="0"/>
          <c:showVal val="0"/>
          <c:showCatName val="0"/>
          <c:showSerName val="0"/>
          <c:showPercent val="0"/>
          <c:showBubbleSize val="0"/>
        </c:dLbls>
        <c:gapWidth val="219"/>
        <c:overlap val="-27"/>
        <c:axId val="990503168"/>
        <c:axId val="990503824"/>
      </c:barChart>
      <c:catAx>
        <c:axId val="99050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0503824"/>
        <c:crosses val="autoZero"/>
        <c:auto val="1"/>
        <c:lblAlgn val="ctr"/>
        <c:lblOffset val="100"/>
        <c:noMultiLvlLbl val="0"/>
      </c:catAx>
      <c:valAx>
        <c:axId val="990503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905031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18455C"/>
              </a:solidFill>
              <a:ln>
                <a:noFill/>
              </a:ln>
              <a:effectLst/>
            </c:spPr>
            <c:extLst>
              <c:ext xmlns:c16="http://schemas.microsoft.com/office/drawing/2014/chart" uri="{C3380CC4-5D6E-409C-BE32-E72D297353CC}">
                <c16:uniqueId val="{00000001-43DA-462E-A6F2-E31971FE0B1A}"/>
              </c:ext>
            </c:extLst>
          </c:dPt>
          <c:dPt>
            <c:idx val="1"/>
            <c:invertIfNegative val="0"/>
            <c:bubble3D val="0"/>
            <c:spPr>
              <a:solidFill>
                <a:srgbClr val="E04F70"/>
              </a:solidFill>
              <a:ln>
                <a:noFill/>
              </a:ln>
              <a:effectLst/>
            </c:spPr>
            <c:extLst>
              <c:ext xmlns:c16="http://schemas.microsoft.com/office/drawing/2014/chart" uri="{C3380CC4-5D6E-409C-BE32-E72D297353CC}">
                <c16:uniqueId val="{00000003-43DA-462E-A6F2-E31971FE0B1A}"/>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DA-462E-A6F2-E31971FE0B1A}"/>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DA-462E-A6F2-E31971FE0B1A}"/>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Sheet2!$C$28:$D$28</c:f>
              <c:strCache>
                <c:ptCount val="2"/>
                <c:pt idx="0">
                  <c:v>村民居住满意度</c:v>
                </c:pt>
                <c:pt idx="1">
                  <c:v>村民迁居意愿</c:v>
                </c:pt>
              </c:strCache>
            </c:strRef>
          </c:cat>
          <c:val>
            <c:numRef>
              <c:f>Sheet2!$C$29:$D$29</c:f>
              <c:numCache>
                <c:formatCode>0%</c:formatCode>
                <c:ptCount val="2"/>
                <c:pt idx="0">
                  <c:v>0.3</c:v>
                </c:pt>
                <c:pt idx="1">
                  <c:v>0.97</c:v>
                </c:pt>
              </c:numCache>
            </c:numRef>
          </c:val>
          <c:extLst>
            <c:ext xmlns:c16="http://schemas.microsoft.com/office/drawing/2014/chart" uri="{C3380CC4-5D6E-409C-BE32-E72D297353CC}">
              <c16:uniqueId val="{00000004-43DA-462E-A6F2-E31971FE0B1A}"/>
            </c:ext>
          </c:extLst>
        </c:ser>
        <c:dLbls>
          <c:showLegendKey val="0"/>
          <c:showVal val="0"/>
          <c:showCatName val="0"/>
          <c:showSerName val="0"/>
          <c:showPercent val="0"/>
          <c:showBubbleSize val="0"/>
        </c:dLbls>
        <c:gapWidth val="219"/>
        <c:overlap val="-27"/>
        <c:axId val="928986064"/>
        <c:axId val="928986392"/>
      </c:barChart>
      <c:catAx>
        <c:axId val="92898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28986392"/>
        <c:crosses val="autoZero"/>
        <c:auto val="1"/>
        <c:lblAlgn val="ctr"/>
        <c:lblOffset val="100"/>
        <c:noMultiLvlLbl val="0"/>
      </c:catAx>
      <c:valAx>
        <c:axId val="928986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289860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5E32045-03D5-457F-969A-5EE6C5881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C68E58B-50C8-4E9B-A81F-69F2109ECA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C116D-122C-4967-8937-540682012AE3}" type="datetimeFigureOut">
              <a:rPr lang="zh-CN" altLang="en-US" smtClean="0"/>
              <a:t>2020/10/28</a:t>
            </a:fld>
            <a:endParaRPr lang="zh-CN" altLang="en-US"/>
          </a:p>
        </p:txBody>
      </p:sp>
      <p:sp>
        <p:nvSpPr>
          <p:cNvPr id="4" name="页脚占位符 3">
            <a:extLst>
              <a:ext uri="{FF2B5EF4-FFF2-40B4-BE49-F238E27FC236}">
                <a16:creationId xmlns:a16="http://schemas.microsoft.com/office/drawing/2014/main" id="{14B28A33-04F2-41E5-B498-19EB49D795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5BD065C-CAA5-4644-A00E-C86A6E636A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5C0BE8-0B38-44AA-A92B-8C3E93BE2769}" type="slidenum">
              <a:rPr lang="zh-CN" altLang="en-US" smtClean="0"/>
              <a:t>‹#›</a:t>
            </a:fld>
            <a:endParaRPr lang="zh-CN" altLang="en-US"/>
          </a:p>
        </p:txBody>
      </p:sp>
    </p:spTree>
    <p:extLst>
      <p:ext uri="{BB962C8B-B14F-4D97-AF65-F5344CB8AC3E}">
        <p14:creationId xmlns:p14="http://schemas.microsoft.com/office/powerpoint/2010/main" val="1894567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FF719-FD6F-4B57-9AC0-368C731E6BAE}" type="datetimeFigureOut">
              <a:rPr lang="zh-CN" altLang="en-US" smtClean="0"/>
              <a:t>2020/10/28</a:t>
            </a:fld>
            <a:endParaRPr lang="zh-CN" altLang="en-US"/>
          </a:p>
        </p:txBody>
      </p:sp>
      <p:sp>
        <p:nvSpPr>
          <p:cNvPr id="4" name="幻灯片图像占位符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7C6B9-E121-4B41-AB0A-2E8B582CFDAC}" type="slidenum">
              <a:rPr lang="zh-CN" altLang="en-US" smtClean="0"/>
              <a:t>‹#›</a:t>
            </a:fld>
            <a:endParaRPr lang="zh-CN" altLang="en-US"/>
          </a:p>
        </p:txBody>
      </p:sp>
    </p:spTree>
    <p:extLst>
      <p:ext uri="{BB962C8B-B14F-4D97-AF65-F5344CB8AC3E}">
        <p14:creationId xmlns:p14="http://schemas.microsoft.com/office/powerpoint/2010/main" val="392041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a:t>
            </a:fld>
            <a:endParaRPr lang="zh-CN" altLang="en-US"/>
          </a:p>
        </p:txBody>
      </p:sp>
    </p:spTree>
    <p:extLst>
      <p:ext uri="{BB962C8B-B14F-4D97-AF65-F5344CB8AC3E}">
        <p14:creationId xmlns:p14="http://schemas.microsoft.com/office/powerpoint/2010/main" val="326002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规划也是采取现场勘探、村民座谈、入户访谈等方式了解村民意愿</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10</a:t>
            </a:fld>
            <a:endParaRPr lang="zh-CN" altLang="en-US"/>
          </a:p>
        </p:txBody>
      </p:sp>
    </p:spTree>
    <p:extLst>
      <p:ext uri="{BB962C8B-B14F-4D97-AF65-F5344CB8AC3E}">
        <p14:creationId xmlns:p14="http://schemas.microsoft.com/office/powerpoint/2010/main" val="97892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通过问卷调查，</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村民对现状的满意度不高，村民的迁居意愿强烈（</a:t>
            </a:r>
            <a:r>
              <a:rPr lang="en-US" altLang="zh-CN"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97%</a:t>
            </a:r>
            <a:r>
              <a:rPr lang="zh-CN" altLang="en-US" sz="12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）。因此规划方案也是充分考虑也是遵从村民意愿要求等</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11</a:t>
            </a:fld>
            <a:endParaRPr lang="zh-CN" altLang="en-US"/>
          </a:p>
        </p:txBody>
      </p:sp>
    </p:spTree>
    <p:extLst>
      <p:ext uri="{BB962C8B-B14F-4D97-AF65-F5344CB8AC3E}">
        <p14:creationId xmlns:p14="http://schemas.microsoft.com/office/powerpoint/2010/main" val="98372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这次本次的技术路线</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12</a:t>
            </a:fld>
            <a:endParaRPr lang="zh-CN" altLang="en-US"/>
          </a:p>
        </p:txBody>
      </p:sp>
    </p:spTree>
    <p:extLst>
      <p:ext uri="{BB962C8B-B14F-4D97-AF65-F5344CB8AC3E}">
        <p14:creationId xmlns:p14="http://schemas.microsoft.com/office/powerpoint/2010/main" val="250373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第二部为现状解读</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13</a:t>
            </a:fld>
            <a:endParaRPr lang="zh-CN" altLang="en-US"/>
          </a:p>
        </p:txBody>
      </p:sp>
    </p:spTree>
    <p:extLst>
      <p:ext uri="{BB962C8B-B14F-4D97-AF65-F5344CB8AC3E}">
        <p14:creationId xmlns:p14="http://schemas.microsoft.com/office/powerpoint/2010/main" val="1811533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70C0"/>
                </a:solidFill>
                <a:latin typeface="微软雅黑" panose="020B0503020204020204" pitchFamily="34" charset="-122"/>
                <a:ea typeface="微软雅黑" panose="020B0503020204020204" pitchFamily="34" charset="-122"/>
              </a:rPr>
              <a:t>《</a:t>
            </a:r>
            <a:r>
              <a:rPr lang="zh-CN" altLang="en-US" sz="1200" b="1" dirty="0">
                <a:solidFill>
                  <a:srgbClr val="0070C0"/>
                </a:solidFill>
                <a:latin typeface="微软雅黑" panose="020B0503020204020204" pitchFamily="34" charset="-122"/>
                <a:ea typeface="微软雅黑" panose="020B0503020204020204" pitchFamily="34" charset="-122"/>
              </a:rPr>
              <a:t>兰陵县县城总体规划（</a:t>
            </a:r>
            <a:r>
              <a:rPr lang="en-US" altLang="zh-CN" sz="1200" b="1" dirty="0">
                <a:solidFill>
                  <a:srgbClr val="0070C0"/>
                </a:solidFill>
                <a:latin typeface="微软雅黑" panose="020B0503020204020204" pitchFamily="34" charset="-122"/>
                <a:ea typeface="微软雅黑" panose="020B0503020204020204" pitchFamily="34" charset="-122"/>
              </a:rPr>
              <a:t>2018-2035</a:t>
            </a:r>
            <a:r>
              <a:rPr lang="zh-CN" altLang="en-US" sz="1200" b="1" dirty="0">
                <a:solidFill>
                  <a:srgbClr val="0070C0"/>
                </a:solidFill>
                <a:latin typeface="微软雅黑" panose="020B0503020204020204" pitchFamily="34" charset="-122"/>
                <a:ea typeface="微软雅黑" panose="020B0503020204020204" pitchFamily="34" charset="-122"/>
              </a:rPr>
              <a:t>）</a:t>
            </a:r>
            <a:r>
              <a:rPr lang="en-US" altLang="zh-CN" sz="1200" b="1" dirty="0">
                <a:solidFill>
                  <a:srgbClr val="0070C0"/>
                </a:solidFill>
                <a:latin typeface="微软雅黑" panose="020B0503020204020204" pitchFamily="34" charset="-122"/>
                <a:ea typeface="微软雅黑" panose="020B0503020204020204" pitchFamily="34" charset="-122"/>
              </a:rPr>
              <a:t>》</a:t>
            </a:r>
            <a:r>
              <a:rPr lang="zh-CN" altLang="en-US" sz="1200" b="1" dirty="0">
                <a:solidFill>
                  <a:schemeClr val="bg1"/>
                </a:solidFill>
                <a:latin typeface="微软雅黑" panose="020B0503020204020204" pitchFamily="34" charset="-122"/>
                <a:ea typeface="微软雅黑" panose="020B0503020204020204" pitchFamily="34" charset="-122"/>
              </a:rPr>
              <a:t>确定磨山镇为旅游型城镇，形成依托枣岚高速出入口的交通优势和观光农业为主导的县域南部的生态旅游型城镇</a:t>
            </a: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14</a:t>
            </a:fld>
            <a:endParaRPr lang="zh-CN" altLang="en-US"/>
          </a:p>
        </p:txBody>
      </p:sp>
    </p:spTree>
    <p:extLst>
      <p:ext uri="{BB962C8B-B14F-4D97-AF65-F5344CB8AC3E}">
        <p14:creationId xmlns:p14="http://schemas.microsoft.com/office/powerpoint/2010/main" val="90875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defTabSz="1279525">
              <a:lnSpc>
                <a:spcPct val="150000"/>
              </a:lnSpc>
              <a:buFont typeface="Wingdings" panose="05000000000000000000" pitchFamily="2" charset="2"/>
              <a:buChar char="Ø"/>
            </a:pPr>
            <a:r>
              <a:rPr lang="zh-CN" altLang="en-US" sz="1200" b="1" dirty="0">
                <a:solidFill>
                  <a:srgbClr val="0070C0"/>
                </a:solidFill>
                <a:latin typeface="微软雅黑" panose="020B0503020204020204" pitchFamily="34" charset="-122"/>
                <a:ea typeface="微软雅黑" panose="020B0503020204020204" pitchFamily="34" charset="-122"/>
              </a:rPr>
              <a:t>兰陵县县域乡村建设规划（</a:t>
            </a:r>
            <a:r>
              <a:rPr lang="en-US" altLang="zh-CN" sz="1200" b="1" dirty="0">
                <a:solidFill>
                  <a:srgbClr val="0070C0"/>
                </a:solidFill>
                <a:latin typeface="微软雅黑" panose="020B0503020204020204" pitchFamily="34" charset="-122"/>
                <a:ea typeface="微软雅黑" panose="020B0503020204020204" pitchFamily="34" charset="-122"/>
              </a:rPr>
              <a:t>2016-2030</a:t>
            </a:r>
            <a:r>
              <a:rPr lang="zh-CN" altLang="en-US" sz="1200" b="1" dirty="0">
                <a:solidFill>
                  <a:srgbClr val="0070C0"/>
                </a:solidFill>
                <a:latin typeface="微软雅黑" panose="020B0503020204020204" pitchFamily="34" charset="-122"/>
                <a:ea typeface="微软雅黑" panose="020B0503020204020204" pitchFamily="34" charset="-122"/>
              </a:rPr>
              <a:t>年）：</a:t>
            </a:r>
            <a:r>
              <a:rPr lang="zh-CN" altLang="en-US" sz="1200" b="1" dirty="0">
                <a:latin typeface="微软雅黑" panose="020B0503020204020204" pitchFamily="34" charset="-122"/>
                <a:ea typeface="微软雅黑" panose="020B0503020204020204" pitchFamily="34" charset="-122"/>
              </a:rPr>
              <a:t>在产业分区体系规划中，将磨山镇划分为中部综合产业区。在农业产业规划中，将磨山镇划分现代农业发展区。</a:t>
            </a: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15</a:t>
            </a:fld>
            <a:endParaRPr lang="zh-CN" altLang="en-US"/>
          </a:p>
        </p:txBody>
      </p:sp>
    </p:spTree>
    <p:extLst>
      <p:ext uri="{BB962C8B-B14F-4D97-AF65-F5344CB8AC3E}">
        <p14:creationId xmlns:p14="http://schemas.microsoft.com/office/powerpoint/2010/main" val="4115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solidFill>
                  <a:srgbClr val="0070C0"/>
                </a:solidFill>
                <a:latin typeface="微软雅黑" panose="020B0503020204020204" pitchFamily="34" charset="-122"/>
                <a:ea typeface="微软雅黑" panose="020B0503020204020204" pitchFamily="34" charset="-122"/>
              </a:rPr>
              <a:t>兰陵县磨山镇总体规划（</a:t>
            </a:r>
            <a:r>
              <a:rPr lang="en-US" altLang="zh-CN" sz="1200" b="1" dirty="0">
                <a:solidFill>
                  <a:srgbClr val="0070C0"/>
                </a:solidFill>
                <a:latin typeface="微软雅黑" panose="020B0503020204020204" pitchFamily="34" charset="-122"/>
                <a:ea typeface="微软雅黑" panose="020B0503020204020204" pitchFamily="34" charset="-122"/>
              </a:rPr>
              <a:t>2013-2030 </a:t>
            </a:r>
            <a:r>
              <a:rPr lang="zh-CN" altLang="en-US" sz="1200" b="1" dirty="0">
                <a:solidFill>
                  <a:srgbClr val="0070C0"/>
                </a:solidFill>
                <a:latin typeface="微软雅黑" panose="020B0503020204020204" pitchFamily="34" charset="-122"/>
                <a:ea typeface="微软雅黑" panose="020B0503020204020204" pitchFamily="34" charset="-122"/>
              </a:rPr>
              <a:t>年）中北张村搬迁至华岩寺社区</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16</a:t>
            </a:fld>
            <a:endParaRPr lang="zh-CN" altLang="en-US"/>
          </a:p>
        </p:txBody>
      </p:sp>
    </p:spTree>
    <p:extLst>
      <p:ext uri="{BB962C8B-B14F-4D97-AF65-F5344CB8AC3E}">
        <p14:creationId xmlns:p14="http://schemas.microsoft.com/office/powerpoint/2010/main" val="379308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现状层面</a:t>
            </a:r>
            <a:r>
              <a:rPr lang="zh-CN" altLang="en-US" sz="1200" b="1" dirty="0">
                <a:solidFill>
                  <a:srgbClr val="333333"/>
                </a:solidFill>
                <a:latin typeface="微软雅黑" panose="020B0503020204020204" pitchFamily="34" charset="-122"/>
                <a:ea typeface="微软雅黑" panose="020B0503020204020204" pitchFamily="34" charset="-122"/>
              </a:rPr>
              <a:t>户籍人口</a:t>
            </a:r>
            <a:r>
              <a:rPr lang="en-US" altLang="zh-CN" sz="1200" b="1" dirty="0">
                <a:solidFill>
                  <a:srgbClr val="333333"/>
                </a:solidFill>
                <a:latin typeface="微软雅黑" panose="020B0503020204020204" pitchFamily="34" charset="-122"/>
                <a:ea typeface="微软雅黑" panose="020B0503020204020204" pitchFamily="34" charset="-122"/>
              </a:rPr>
              <a:t>1653</a:t>
            </a:r>
            <a:r>
              <a:rPr lang="zh-CN" altLang="en-US" sz="1200" b="1" dirty="0">
                <a:solidFill>
                  <a:srgbClr val="333333"/>
                </a:solidFill>
                <a:latin typeface="微软雅黑" panose="020B0503020204020204" pitchFamily="34" charset="-122"/>
                <a:ea typeface="微软雅黑" panose="020B0503020204020204" pitchFamily="34" charset="-122"/>
              </a:rPr>
              <a:t>人，</a:t>
            </a:r>
            <a:r>
              <a:rPr lang="en-US" altLang="zh-CN" sz="1200" b="1" dirty="0">
                <a:solidFill>
                  <a:srgbClr val="333333"/>
                </a:solidFill>
                <a:latin typeface="微软雅黑" panose="020B0503020204020204" pitchFamily="34" charset="-122"/>
                <a:ea typeface="微软雅黑" panose="020B0503020204020204" pitchFamily="34" charset="-122"/>
              </a:rPr>
              <a:t>476</a:t>
            </a:r>
            <a:r>
              <a:rPr lang="zh-CN" altLang="en-US" sz="1200" b="1" dirty="0">
                <a:solidFill>
                  <a:srgbClr val="333333"/>
                </a:solidFill>
                <a:latin typeface="微软雅黑" panose="020B0503020204020204" pitchFamily="34" charset="-122"/>
                <a:ea typeface="微软雅黑" panose="020B0503020204020204" pitchFamily="34" charset="-122"/>
              </a:rPr>
              <a:t>户，常住人口</a:t>
            </a:r>
            <a:r>
              <a:rPr lang="en-US" altLang="zh-CN" sz="1200" b="1" dirty="0">
                <a:solidFill>
                  <a:srgbClr val="333333"/>
                </a:solidFill>
                <a:latin typeface="微软雅黑" panose="020B0503020204020204" pitchFamily="34" charset="-122"/>
                <a:ea typeface="微软雅黑" panose="020B0503020204020204" pitchFamily="34" charset="-122"/>
              </a:rPr>
              <a:t>1522</a:t>
            </a:r>
            <a:r>
              <a:rPr lang="zh-CN" altLang="en-US" sz="1200" b="1" dirty="0">
                <a:solidFill>
                  <a:srgbClr val="333333"/>
                </a:solidFill>
                <a:latin typeface="微软雅黑" panose="020B0503020204020204" pitchFamily="34" charset="-122"/>
                <a:ea typeface="微软雅黑" panose="020B0503020204020204" pitchFamily="34" charset="-122"/>
              </a:rPr>
              <a:t>人，人均纯收入</a:t>
            </a:r>
            <a:r>
              <a:rPr lang="en-US" altLang="zh-CN" sz="1200" b="1" dirty="0">
                <a:solidFill>
                  <a:srgbClr val="333333"/>
                </a:solidFill>
                <a:latin typeface="微软雅黑" panose="020B0503020204020204" pitchFamily="34" charset="-122"/>
                <a:ea typeface="微软雅黑" panose="020B0503020204020204" pitchFamily="34" charset="-122"/>
              </a:rPr>
              <a:t>2.2</a:t>
            </a:r>
            <a:r>
              <a:rPr lang="zh-CN" altLang="en-US" sz="1200" b="1" dirty="0">
                <a:solidFill>
                  <a:srgbClr val="333333"/>
                </a:solidFill>
                <a:latin typeface="微软雅黑" panose="020B0503020204020204" pitchFamily="34" charset="-122"/>
                <a:ea typeface="微软雅黑" panose="020B0503020204020204" pitchFamily="34" charset="-122"/>
              </a:rPr>
              <a:t>万元，</a:t>
            </a:r>
            <a:r>
              <a:rPr lang="zh-CN" altLang="en-US" sz="1200" dirty="0">
                <a:latin typeface="微软雅黑" panose="020B0503020204020204" pitchFamily="34" charset="-122"/>
                <a:ea typeface="微软雅黑" panose="020B0503020204020204" pitchFamily="34" charset="-122"/>
              </a:rPr>
              <a:t>大蒜种植面积达到</a:t>
            </a:r>
            <a:r>
              <a:rPr lang="en-US" altLang="zh-CN" sz="1200" dirty="0">
                <a:latin typeface="微软雅黑" panose="020B0503020204020204" pitchFamily="34" charset="-122"/>
                <a:ea typeface="微软雅黑" panose="020B0503020204020204" pitchFamily="34" charset="-122"/>
              </a:rPr>
              <a:t>1510</a:t>
            </a:r>
            <a:r>
              <a:rPr lang="zh-CN" altLang="en-US" sz="1200" dirty="0">
                <a:latin typeface="微软雅黑" panose="020B0503020204020204" pitchFamily="34" charset="-122"/>
                <a:ea typeface="微软雅黑" panose="020B0503020204020204" pitchFamily="34" charset="-122"/>
              </a:rPr>
              <a:t>亩。</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17</a:t>
            </a:fld>
            <a:endParaRPr lang="zh-CN" altLang="en-US"/>
          </a:p>
        </p:txBody>
      </p:sp>
    </p:spTree>
    <p:extLst>
      <p:ext uri="{BB962C8B-B14F-4D97-AF65-F5344CB8AC3E}">
        <p14:creationId xmlns:p14="http://schemas.microsoft.com/office/powerpoint/2010/main" val="313257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同时北张村位于镇区北部，</a:t>
            </a:r>
            <a:r>
              <a:rPr lang="zh-CN" altLang="en-US" sz="1200" kern="100" dirty="0">
                <a:latin typeface="微软雅黑" panose="020B0503020204020204" pitchFamily="34" charset="-122"/>
                <a:ea typeface="微软雅黑" panose="020B0503020204020204" pitchFamily="34" charset="-122"/>
              </a:rPr>
              <a:t>距京沪高速公路苍山出口</a:t>
            </a:r>
            <a:r>
              <a:rPr lang="en-US" altLang="zh-CN" sz="1200" kern="100" dirty="0">
                <a:latin typeface="微软雅黑" panose="020B0503020204020204" pitchFamily="34" charset="-122"/>
                <a:ea typeface="微软雅黑" panose="020B0503020204020204" pitchFamily="34" charset="-122"/>
              </a:rPr>
              <a:t>6</a:t>
            </a:r>
            <a:r>
              <a:rPr lang="zh-CN" altLang="en-US" sz="1200" kern="100" dirty="0">
                <a:latin typeface="微软雅黑" panose="020B0503020204020204" pitchFamily="34" charset="-122"/>
                <a:ea typeface="微软雅黑" panose="020B0503020204020204" pitchFamily="34" charset="-122"/>
              </a:rPr>
              <a:t>公里，</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18</a:t>
            </a:fld>
            <a:endParaRPr lang="zh-CN" altLang="en-US"/>
          </a:p>
        </p:txBody>
      </p:sp>
    </p:spTree>
    <p:extLst>
      <p:ext uri="{BB962C8B-B14F-4D97-AF65-F5344CB8AC3E}">
        <p14:creationId xmlns:p14="http://schemas.microsoft.com/office/powerpoint/2010/main" val="387607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根据最新</a:t>
            </a:r>
            <a:r>
              <a:rPr lang="en-US" altLang="zh-CN" dirty="0"/>
              <a:t>《</a:t>
            </a:r>
            <a:r>
              <a:rPr lang="zh-CN" altLang="en-US" dirty="0"/>
              <a:t>村庄规划编制导则</a:t>
            </a:r>
            <a:r>
              <a:rPr lang="en-US" altLang="zh-CN" dirty="0"/>
              <a:t>》</a:t>
            </a:r>
            <a:r>
              <a:rPr lang="zh-CN" altLang="en-US" dirty="0"/>
              <a:t>要求，以三调为基础，本次北张村用地主要由农林用、建设用地和自然保护保留地构成。</a:t>
            </a:r>
          </a:p>
        </p:txBody>
      </p:sp>
      <p:sp>
        <p:nvSpPr>
          <p:cNvPr id="4" name="灯片编号占位符 3"/>
          <p:cNvSpPr>
            <a:spLocks noGrp="1"/>
          </p:cNvSpPr>
          <p:nvPr>
            <p:ph type="sldNum" sz="quarter" idx="5"/>
          </p:nvPr>
        </p:nvSpPr>
        <p:spPr/>
        <p:txBody>
          <a:bodyPr/>
          <a:lstStyle/>
          <a:p>
            <a:fld id="{52A7C6B9-E121-4B41-AB0A-2E8B582CFDAC}" type="slidenum">
              <a:rPr lang="zh-CN" altLang="en-US" smtClean="0"/>
              <a:t>19</a:t>
            </a:fld>
            <a:endParaRPr lang="zh-CN" altLang="en-US"/>
          </a:p>
        </p:txBody>
      </p:sp>
    </p:spTree>
    <p:extLst>
      <p:ext uri="{BB962C8B-B14F-4D97-AF65-F5344CB8AC3E}">
        <p14:creationId xmlns:p14="http://schemas.microsoft.com/office/powerpoint/2010/main" val="360212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本次汇报从项目背景、现状解读、目标定位、村域空间规划、村庄建设规划和近期与实施保障六个方面展开</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2</a:t>
            </a:fld>
            <a:endParaRPr lang="zh-CN" altLang="en-US"/>
          </a:p>
        </p:txBody>
      </p:sp>
    </p:spTree>
    <p:extLst>
      <p:ext uri="{BB962C8B-B14F-4D97-AF65-F5344CB8AC3E}">
        <p14:creationId xmlns:p14="http://schemas.microsoft.com/office/powerpoint/2010/main" val="381379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土地利用总体规划中，北张村为保留村。</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rPr>
              <a:t>但是随着乡村振兴战略的推进、兰陵县城市的发展以及社区建设的态势，北张村村民更迫切的希望居住环境改善。</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52A7C6B9-E121-4B41-AB0A-2E8B582CFDAC}" type="slidenum">
              <a:rPr lang="zh-CN" altLang="en-US" smtClean="0"/>
              <a:t>20</a:t>
            </a:fld>
            <a:endParaRPr lang="zh-CN" altLang="en-US"/>
          </a:p>
        </p:txBody>
      </p:sp>
    </p:spTree>
    <p:extLst>
      <p:ext uri="{BB962C8B-B14F-4D97-AF65-F5344CB8AC3E}">
        <p14:creationId xmlns:p14="http://schemas.microsoft.com/office/powerpoint/2010/main" val="3287211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从村域交通来看，村庄内部主要道路质量较好，均已硬化。</a:t>
            </a: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21</a:t>
            </a:fld>
            <a:endParaRPr lang="zh-CN" altLang="en-US"/>
          </a:p>
        </p:txBody>
      </p:sp>
    </p:spTree>
    <p:extLst>
      <p:ext uri="{BB962C8B-B14F-4D97-AF65-F5344CB8AC3E}">
        <p14:creationId xmlns:p14="http://schemas.microsoft.com/office/powerpoint/2010/main" val="945766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2E75B6"/>
                </a:solidFill>
                <a:latin typeface="微软雅黑" panose="020B0503020204020204" pitchFamily="34" charset="-122"/>
                <a:ea typeface="微软雅黑" panose="020B0503020204020204" pitchFamily="34" charset="-122"/>
              </a:rPr>
              <a:t>但是建筑质量一般、空置率较高</a:t>
            </a: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22</a:t>
            </a:fld>
            <a:endParaRPr lang="zh-CN" altLang="en-US"/>
          </a:p>
        </p:txBody>
      </p:sp>
    </p:spTree>
    <p:extLst>
      <p:ext uri="{BB962C8B-B14F-4D97-AF65-F5344CB8AC3E}">
        <p14:creationId xmlns:p14="http://schemas.microsoft.com/office/powerpoint/2010/main" val="277199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公共服务设施方面，基本的公共服务设施相对齐全，配备有</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村委会、卫生室、商店、活动场地等。</a:t>
            </a: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23</a:t>
            </a:fld>
            <a:endParaRPr lang="zh-CN" altLang="en-US"/>
          </a:p>
        </p:txBody>
      </p:sp>
    </p:spTree>
    <p:extLst>
      <p:ext uri="{BB962C8B-B14F-4D97-AF65-F5344CB8AC3E}">
        <p14:creationId xmlns:p14="http://schemas.microsoft.com/office/powerpoint/2010/main" val="1111894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同时我们对现状基础设施和环境质量也进行了较为翔实的调研，基础设施相对完善但有待提升、村庄环境质量一般，</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24</a:t>
            </a:fld>
            <a:endParaRPr lang="zh-CN" altLang="en-US"/>
          </a:p>
        </p:txBody>
      </p:sp>
    </p:spTree>
    <p:extLst>
      <p:ext uri="{BB962C8B-B14F-4D97-AF65-F5344CB8AC3E}">
        <p14:creationId xmlns:p14="http://schemas.microsoft.com/office/powerpoint/2010/main" val="1724221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600000">
              <a:lnSpc>
                <a:spcPct val="150000"/>
              </a:lnSpc>
            </a:pPr>
            <a:r>
              <a:rPr lang="zh-CN" altLang="en-US" dirty="0"/>
              <a:t>总之：</a:t>
            </a:r>
            <a:r>
              <a:rPr lang="zh-CN" altLang="en-US" sz="1200" b="1" dirty="0">
                <a:solidFill>
                  <a:srgbClr val="FFFF00"/>
                </a:solidFill>
                <a:latin typeface="微软雅黑" panose="020B0503020204020204" pitchFamily="34" charset="-122"/>
                <a:ea typeface="微软雅黑" panose="020B0503020204020204" pitchFamily="34" charset="-122"/>
              </a:rPr>
              <a:t>村民意愿：</a:t>
            </a:r>
            <a:r>
              <a:rPr lang="zh-CN" altLang="en-US" sz="1200" b="1" dirty="0">
                <a:solidFill>
                  <a:schemeClr val="bg1"/>
                </a:solidFill>
                <a:latin typeface="微软雅黑" panose="020B0503020204020204" pitchFamily="34" charset="-122"/>
                <a:ea typeface="微软雅黑" panose="020B0503020204020204" pitchFamily="34" charset="-122"/>
              </a:rPr>
              <a:t>村民热情较高，安置建设迫切；</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1200" b="1" dirty="0">
                <a:solidFill>
                  <a:srgbClr val="FFFF00"/>
                </a:solidFill>
                <a:latin typeface="微软雅黑" panose="020B0503020204020204" pitchFamily="34" charset="-122"/>
                <a:ea typeface="微软雅黑" panose="020B0503020204020204" pitchFamily="34" charset="-122"/>
              </a:rPr>
              <a:t>村居建筑：</a:t>
            </a:r>
            <a:r>
              <a:rPr lang="zh-CN" altLang="en-US" sz="1200" b="1" dirty="0">
                <a:solidFill>
                  <a:schemeClr val="bg1"/>
                </a:solidFill>
                <a:latin typeface="微软雅黑" panose="020B0503020204020204" pitchFamily="34" charset="-122"/>
                <a:ea typeface="微软雅黑" panose="020B0503020204020204" pitchFamily="34" charset="-122"/>
              </a:rPr>
              <a:t>立面杂乱无章，缺乏地域特色；</a:t>
            </a:r>
            <a:endParaRPr lang="zh-CN" altLang="en-US" sz="1200"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1200" b="1" dirty="0">
                <a:solidFill>
                  <a:srgbClr val="FFFF00"/>
                </a:solidFill>
                <a:latin typeface="微软雅黑" panose="020B0503020204020204" pitchFamily="34" charset="-122"/>
                <a:ea typeface="微软雅黑" panose="020B0503020204020204" pitchFamily="34" charset="-122"/>
              </a:rPr>
              <a:t>公服空间：</a:t>
            </a:r>
            <a:r>
              <a:rPr lang="zh-CN" altLang="en-US" sz="1200" b="1" dirty="0">
                <a:solidFill>
                  <a:schemeClr val="bg1"/>
                </a:solidFill>
                <a:latin typeface="微软雅黑" panose="020B0503020204020204" pitchFamily="34" charset="-122"/>
                <a:ea typeface="微软雅黑" panose="020B0503020204020204" pitchFamily="34" charset="-122"/>
              </a:rPr>
              <a:t>缺乏公共空间，设施类型单调；</a:t>
            </a:r>
            <a:endParaRPr lang="zh-CN" altLang="en-US" sz="1200"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1200" b="1" dirty="0">
                <a:solidFill>
                  <a:srgbClr val="FFFF00"/>
                </a:solidFill>
                <a:latin typeface="微软雅黑" panose="020B0503020204020204" pitchFamily="34" charset="-122"/>
                <a:ea typeface="微软雅黑" panose="020B0503020204020204" pitchFamily="34" charset="-122"/>
              </a:rPr>
              <a:t>市政设施：</a:t>
            </a:r>
            <a:r>
              <a:rPr lang="zh-CN" altLang="en-US" sz="1200" b="1" dirty="0">
                <a:solidFill>
                  <a:schemeClr val="bg1"/>
                </a:solidFill>
                <a:latin typeface="微软雅黑" panose="020B0503020204020204" pitchFamily="34" charset="-122"/>
                <a:ea typeface="微软雅黑" panose="020B0503020204020204" pitchFamily="34" charset="-122"/>
              </a:rPr>
              <a:t>市政设施欠缺，户外管线凌乱；</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3600000" marR="0" indent="0" algn="l" defTabSz="914400" rtl="0" eaLnBrk="1" fontAlgn="auto" latinLnBrk="0" hangingPunct="1">
              <a:lnSpc>
                <a:spcPct val="15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本次规划需要解决两大课题如何体现新时代农村社区风貌和如何完善服务设施？</a:t>
            </a:r>
            <a:endParaRPr lang="en-US" altLang="zh-CN" sz="1200" b="1" dirty="0">
              <a:solidFill>
                <a:schemeClr val="bg1"/>
              </a:solidFill>
              <a:latin typeface="微软雅黑" panose="020B0503020204020204" pitchFamily="34" charset="-122"/>
              <a:ea typeface="微软雅黑" panose="020B0503020204020204" pitchFamily="34" charset="-122"/>
            </a:endParaRPr>
          </a:p>
          <a:p>
            <a:pPr marL="3600000">
              <a:lnSpc>
                <a:spcPct val="150000"/>
              </a:lnSpc>
            </a:pP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25</a:t>
            </a:fld>
            <a:endParaRPr lang="zh-CN" altLang="en-US"/>
          </a:p>
        </p:txBody>
      </p:sp>
    </p:spTree>
    <p:extLst>
      <p:ext uri="{BB962C8B-B14F-4D97-AF65-F5344CB8AC3E}">
        <p14:creationId xmlns:p14="http://schemas.microsoft.com/office/powerpoint/2010/main" val="1758034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因此我们提出</a:t>
            </a:r>
            <a:r>
              <a:rPr lang="zh-CN" altLang="en-US" sz="1200" b="1" noProof="1">
                <a:solidFill>
                  <a:srgbClr val="92D050"/>
                </a:solidFill>
                <a:latin typeface="微软雅黑" panose="020B0503020204020204" pitchFamily="34" charset="-122"/>
                <a:ea typeface="微软雅黑" panose="020B0503020204020204" pitchFamily="34" charset="-122"/>
              </a:rPr>
              <a:t>重修居住环境、</a:t>
            </a:r>
            <a:r>
              <a:rPr lang="zh-CN" altLang="en-US" sz="1200" b="1" noProof="1">
                <a:solidFill>
                  <a:schemeClr val="accent4"/>
                </a:solidFill>
                <a:latin typeface="微软雅黑" panose="020B0503020204020204" pitchFamily="34" charset="-122"/>
                <a:ea typeface="微软雅黑" panose="020B0503020204020204" pitchFamily="34" charset="-122"/>
              </a:rPr>
              <a:t>重塑乡村景观和</a:t>
            </a:r>
            <a:r>
              <a:rPr lang="zh-CN" altLang="en-US" sz="1200" b="1" noProof="1">
                <a:solidFill>
                  <a:srgbClr val="7030A0"/>
                </a:solidFill>
                <a:latin typeface="微软雅黑" panose="020B0503020204020204" pitchFamily="34" charset="-122"/>
                <a:ea typeface="微软雅黑" panose="020B0503020204020204" pitchFamily="34" charset="-122"/>
              </a:rPr>
              <a:t>重建邻里空间的要求</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26</a:t>
            </a:fld>
            <a:endParaRPr lang="zh-CN" altLang="en-US"/>
          </a:p>
        </p:txBody>
      </p:sp>
    </p:spTree>
    <p:extLst>
      <p:ext uri="{BB962C8B-B14F-4D97-AF65-F5344CB8AC3E}">
        <p14:creationId xmlns:p14="http://schemas.microsoft.com/office/powerpoint/2010/main" val="3365855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首先确定目标定位</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27</a:t>
            </a:fld>
            <a:endParaRPr lang="zh-CN" altLang="en-US"/>
          </a:p>
        </p:txBody>
      </p:sp>
    </p:spTree>
    <p:extLst>
      <p:ext uri="{BB962C8B-B14F-4D97-AF65-F5344CB8AC3E}">
        <p14:creationId xmlns:p14="http://schemas.microsoft.com/office/powerpoint/2010/main" val="137790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solidFill>
                  <a:schemeClr val="bg1"/>
                </a:solidFill>
                <a:latin typeface="微软雅黑" panose="020B0503020204020204" pitchFamily="34" charset="-122"/>
                <a:ea typeface="微软雅黑" panose="020B0503020204020204" pitchFamily="34" charset="-122"/>
              </a:rPr>
              <a:t>美丽乡村、田园综合体和农业农村将成为乡镇未来发展新方向；</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28</a:t>
            </a:fld>
            <a:endParaRPr lang="zh-CN" altLang="en-US"/>
          </a:p>
        </p:txBody>
      </p:sp>
    </p:spTree>
    <p:extLst>
      <p:ext uri="{BB962C8B-B14F-4D97-AF65-F5344CB8AC3E}">
        <p14:creationId xmlns:p14="http://schemas.microsoft.com/office/powerpoint/2010/main" val="140754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同时对于现代农业国家也是提出了</a:t>
            </a:r>
            <a:r>
              <a:rPr lang="zh-CN" altLang="en-US" baseline="0" dirty="0"/>
              <a:t> 较高的要求</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29</a:t>
            </a:fld>
            <a:endParaRPr lang="zh-CN" altLang="en-US"/>
          </a:p>
        </p:txBody>
      </p:sp>
    </p:spTree>
    <p:extLst>
      <p:ext uri="{BB962C8B-B14F-4D97-AF65-F5344CB8AC3E}">
        <p14:creationId xmlns:p14="http://schemas.microsoft.com/office/powerpoint/2010/main" val="39365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首先是项目背景</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3</a:t>
            </a:fld>
            <a:endParaRPr lang="zh-CN" altLang="en-US"/>
          </a:p>
        </p:txBody>
      </p:sp>
    </p:spTree>
    <p:extLst>
      <p:ext uri="{BB962C8B-B14F-4D97-AF65-F5344CB8AC3E}">
        <p14:creationId xmlns:p14="http://schemas.microsoft.com/office/powerpoint/2010/main" val="2964393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我们也是参考相关</a:t>
            </a:r>
            <a:r>
              <a:rPr lang="zh-CN" altLang="en-US" sz="1200" b="1" dirty="0">
                <a:solidFill>
                  <a:srgbClr val="0070C0"/>
                </a:solidFill>
                <a:latin typeface="微软雅黑" panose="020B0503020204020204" pitchFamily="34" charset="-122"/>
                <a:ea typeface="微软雅黑" panose="020B0503020204020204" pitchFamily="34" charset="-122"/>
              </a:rPr>
              <a:t>现代农业示范园的发展建设内容及要求</a:t>
            </a:r>
            <a:endParaRPr lang="en-US" altLang="zh-CN" sz="1200" b="1" dirty="0">
              <a:solidFill>
                <a:srgbClr val="0070C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30</a:t>
            </a:fld>
            <a:endParaRPr lang="zh-CN" altLang="en-US"/>
          </a:p>
        </p:txBody>
      </p:sp>
    </p:spTree>
    <p:extLst>
      <p:ext uri="{BB962C8B-B14F-4D97-AF65-F5344CB8AC3E}">
        <p14:creationId xmlns:p14="http://schemas.microsoft.com/office/powerpoint/2010/main" val="151059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基于上述政策和现状分析，北张村村庄类型为</a:t>
            </a:r>
            <a:r>
              <a:rPr lang="zh-CN" altLang="en-US" sz="1200" b="1" dirty="0">
                <a:solidFill>
                  <a:schemeClr val="bg1"/>
                </a:solidFill>
                <a:latin typeface="微软雅黑" panose="020B0503020204020204" pitchFamily="34" charset="-122"/>
                <a:ea typeface="微软雅黑" panose="020B0503020204020204" pitchFamily="34" charset="-122"/>
              </a:rPr>
              <a:t>存续提升类</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。我们也行朝着</a:t>
            </a:r>
            <a:r>
              <a:rPr lang="zh-CN" altLang="en-US" sz="1200" b="1" dirty="0">
                <a:solidFill>
                  <a:srgbClr val="FFFF00"/>
                </a:solidFill>
                <a:latin typeface="微软雅黑" panose="020B0503020204020204" pitchFamily="34" charset="-122"/>
                <a:ea typeface="微软雅黑" panose="020B0503020204020204" pitchFamily="34" charset="-122"/>
              </a:rPr>
              <a:t>梦想田园</a:t>
            </a:r>
            <a:r>
              <a:rPr lang="en-US" altLang="zh-CN" sz="1200" b="1" dirty="0">
                <a:solidFill>
                  <a:srgbClr val="FFFF00"/>
                </a:solidFill>
                <a:latin typeface="微软雅黑" panose="020B0503020204020204" pitchFamily="34" charset="-122"/>
                <a:ea typeface="微软雅黑" panose="020B0503020204020204" pitchFamily="34" charset="-122"/>
              </a:rPr>
              <a:t>·</a:t>
            </a:r>
            <a:r>
              <a:rPr lang="zh-CN" altLang="en-US" sz="1200" b="1" dirty="0">
                <a:solidFill>
                  <a:srgbClr val="FFFF00"/>
                </a:solidFill>
                <a:latin typeface="微软雅黑" panose="020B0503020204020204" pitchFamily="34" charset="-122"/>
                <a:ea typeface="微软雅黑" panose="020B0503020204020204" pitchFamily="34" charset="-122"/>
              </a:rPr>
              <a:t>宜居北张</a:t>
            </a:r>
            <a:r>
              <a:rPr lang="zh-CN" altLang="en-US" dirty="0"/>
              <a:t>这个方向，</a:t>
            </a:r>
            <a:r>
              <a:rPr lang="zh-CN" altLang="zh-CN" sz="1200" b="1" kern="100" dirty="0">
                <a:solidFill>
                  <a:schemeClr val="bg1"/>
                </a:solidFill>
                <a:latin typeface="微软雅黑" panose="020B0503020204020204" pitchFamily="34" charset="-122"/>
                <a:ea typeface="微软雅黑" panose="020B0503020204020204" pitchFamily="34" charset="-122"/>
              </a:rPr>
              <a:t>打造生态、</a:t>
            </a:r>
            <a:r>
              <a:rPr lang="zh-CN" altLang="en-US" sz="1200" b="1" kern="100" dirty="0">
                <a:solidFill>
                  <a:schemeClr val="bg1"/>
                </a:solidFill>
                <a:latin typeface="微软雅黑" panose="020B0503020204020204" pitchFamily="34" charset="-122"/>
                <a:ea typeface="微软雅黑" panose="020B0503020204020204" pitchFamily="34" charset="-122"/>
              </a:rPr>
              <a:t>宜居</a:t>
            </a:r>
            <a:r>
              <a:rPr lang="zh-CN" altLang="zh-CN" sz="1200" b="1" kern="100" dirty="0">
                <a:solidFill>
                  <a:schemeClr val="bg1"/>
                </a:solidFill>
                <a:latin typeface="微软雅黑" panose="020B0503020204020204" pitchFamily="34" charset="-122"/>
                <a:ea typeface="微软雅黑" panose="020B0503020204020204" pitchFamily="34" charset="-122"/>
              </a:rPr>
              <a:t>、振兴的</a:t>
            </a:r>
            <a:r>
              <a:rPr lang="zh-CN" altLang="en-US" sz="1200" b="1" kern="100" dirty="0">
                <a:solidFill>
                  <a:schemeClr val="bg1"/>
                </a:solidFill>
                <a:latin typeface="微软雅黑" panose="020B0503020204020204" pitchFamily="34" charset="-122"/>
                <a:ea typeface="微软雅黑" panose="020B0503020204020204" pitchFamily="34" charset="-122"/>
              </a:rPr>
              <a:t>现代化乡村</a:t>
            </a:r>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31</a:t>
            </a:fld>
            <a:endParaRPr lang="zh-CN" altLang="en-US"/>
          </a:p>
        </p:txBody>
      </p:sp>
    </p:spTree>
    <p:extLst>
      <p:ext uri="{BB962C8B-B14F-4D97-AF65-F5344CB8AC3E}">
        <p14:creationId xmlns:p14="http://schemas.microsoft.com/office/powerpoint/2010/main" val="403245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同时根据村庄发展态势，未来农村人口是下降的趋势，规划预测</a:t>
            </a:r>
            <a:r>
              <a:rPr lang="zh-CN" altLang="en-US" sz="1200" b="1" dirty="0">
                <a:solidFill>
                  <a:schemeClr val="bg1"/>
                </a:solidFill>
                <a:latin typeface="微软雅黑" panose="020B0503020204020204" pitchFamily="34" charset="-122"/>
                <a:ea typeface="微软雅黑" panose="020B0503020204020204" pitchFamily="34" charset="-122"/>
              </a:rPr>
              <a:t>近期</a:t>
            </a:r>
            <a:r>
              <a:rPr lang="en-US" altLang="zh-CN" sz="1200" b="1" dirty="0">
                <a:solidFill>
                  <a:schemeClr val="bg1"/>
                </a:solidFill>
                <a:latin typeface="微软雅黑" panose="020B0503020204020204" pitchFamily="34" charset="-122"/>
                <a:ea typeface="微软雅黑" panose="020B0503020204020204" pitchFamily="34" charset="-122"/>
              </a:rPr>
              <a:t>2025</a:t>
            </a:r>
            <a:r>
              <a:rPr lang="zh-CN" altLang="en-US" sz="1200" b="1" dirty="0">
                <a:solidFill>
                  <a:schemeClr val="bg1"/>
                </a:solidFill>
                <a:latin typeface="微软雅黑" panose="020B0503020204020204" pitchFamily="34" charset="-122"/>
                <a:ea typeface="微软雅黑" panose="020B0503020204020204" pitchFamily="34" charset="-122"/>
              </a:rPr>
              <a:t>年，总人口为</a:t>
            </a:r>
            <a:r>
              <a:rPr lang="en-US" altLang="zh-CN" sz="1200" b="1" dirty="0">
                <a:solidFill>
                  <a:schemeClr val="bg1"/>
                </a:solidFill>
                <a:latin typeface="微软雅黑" panose="020B0503020204020204" pitchFamily="34" charset="-122"/>
                <a:ea typeface="微软雅黑" panose="020B0503020204020204" pitchFamily="34" charset="-122"/>
              </a:rPr>
              <a:t>1580</a:t>
            </a:r>
            <a:r>
              <a:rPr lang="zh-CN" altLang="en-US" sz="1200" b="1" dirty="0">
                <a:solidFill>
                  <a:schemeClr val="bg1"/>
                </a:solidFill>
                <a:latin typeface="微软雅黑" panose="020B0503020204020204" pitchFamily="34" charset="-122"/>
                <a:ea typeface="微软雅黑" panose="020B0503020204020204" pitchFamily="34" charset="-122"/>
              </a:rPr>
              <a:t>人；远期</a:t>
            </a:r>
            <a:r>
              <a:rPr lang="en-US" altLang="zh-CN" sz="1200" b="1" dirty="0">
                <a:solidFill>
                  <a:schemeClr val="bg1"/>
                </a:solidFill>
                <a:latin typeface="微软雅黑" panose="020B0503020204020204" pitchFamily="34" charset="-122"/>
                <a:ea typeface="微软雅黑" panose="020B0503020204020204" pitchFamily="34" charset="-122"/>
              </a:rPr>
              <a:t>2035</a:t>
            </a:r>
            <a:r>
              <a:rPr lang="zh-CN" altLang="en-US" sz="1200" b="1" dirty="0">
                <a:solidFill>
                  <a:schemeClr val="bg1"/>
                </a:solidFill>
                <a:latin typeface="微软雅黑" panose="020B0503020204020204" pitchFamily="34" charset="-122"/>
                <a:ea typeface="微软雅黑" panose="020B0503020204020204" pitchFamily="34" charset="-122"/>
              </a:rPr>
              <a:t>年，总人口为</a:t>
            </a:r>
            <a:r>
              <a:rPr lang="en-US" altLang="zh-CN" sz="1200" b="1" dirty="0">
                <a:solidFill>
                  <a:schemeClr val="bg1"/>
                </a:solidFill>
                <a:latin typeface="微软雅黑" panose="020B0503020204020204" pitchFamily="34" charset="-122"/>
                <a:ea typeface="微软雅黑" panose="020B0503020204020204" pitchFamily="34" charset="-122"/>
              </a:rPr>
              <a:t>1400</a:t>
            </a:r>
            <a:r>
              <a:rPr lang="zh-CN" altLang="en-US" sz="1200" b="1" dirty="0">
                <a:solidFill>
                  <a:schemeClr val="bg1"/>
                </a:solidFill>
                <a:latin typeface="微软雅黑" panose="020B0503020204020204" pitchFamily="34" charset="-122"/>
                <a:ea typeface="微软雅黑" panose="020B0503020204020204" pitchFamily="34" charset="-122"/>
              </a:rPr>
              <a:t>人。</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32</a:t>
            </a:fld>
            <a:endParaRPr lang="zh-CN" altLang="en-US"/>
          </a:p>
        </p:txBody>
      </p:sp>
    </p:spTree>
    <p:extLst>
      <p:ext uri="{BB962C8B-B14F-4D97-AF65-F5344CB8AC3E}">
        <p14:creationId xmlns:p14="http://schemas.microsoft.com/office/powerpoint/2010/main" val="2088411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同时我们提出相应的规划控制指标，建设用地总面积和户均、人均建设用地面积均下降，保障耕地保有量不下降</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33</a:t>
            </a:fld>
            <a:endParaRPr lang="zh-CN" altLang="en-US"/>
          </a:p>
        </p:txBody>
      </p:sp>
    </p:spTree>
    <p:extLst>
      <p:ext uri="{BB962C8B-B14F-4D97-AF65-F5344CB8AC3E}">
        <p14:creationId xmlns:p14="http://schemas.microsoft.com/office/powerpoint/2010/main" val="368903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习主席提出：看得见山、望得见水、记得住乡愁。所以生态对于村庄来说至关重要，本次北张无生态红线，但是本次对</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全域水域面积、林地等生态空间提出保护要求</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52A7C6B9-E121-4B41-AB0A-2E8B582CFDAC}" type="slidenum">
              <a:rPr lang="zh-CN" altLang="en-US" smtClean="0"/>
              <a:t>35</a:t>
            </a:fld>
            <a:endParaRPr lang="zh-CN" altLang="en-US"/>
          </a:p>
        </p:txBody>
      </p:sp>
    </p:spTree>
    <p:extLst>
      <p:ext uri="{BB962C8B-B14F-4D97-AF65-F5344CB8AC3E}">
        <p14:creationId xmlns:p14="http://schemas.microsoft.com/office/powerpoint/2010/main" val="1553340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国家一直强调保证</a:t>
            </a:r>
            <a:r>
              <a:rPr lang="en-US" altLang="zh-CN" dirty="0"/>
              <a:t>18</a:t>
            </a:r>
            <a:r>
              <a:rPr lang="zh-CN" altLang="en-US" dirty="0"/>
              <a:t>亿亩耕地，因此，对于耕地部分要求极为严格，国家要求</a:t>
            </a:r>
            <a:r>
              <a:rPr lang="en-US" altLang="zh-CN" dirty="0"/>
              <a:t>80%</a:t>
            </a:r>
            <a:r>
              <a:rPr lang="zh-CN" altLang="en-US" dirty="0"/>
              <a:t>以上的耕地永久基本农田，本次划定基本农田</a:t>
            </a:r>
            <a:r>
              <a:rPr lang="en-US" altLang="zh-CN" dirty="0"/>
              <a:t>130.01</a:t>
            </a:r>
            <a:r>
              <a:rPr lang="zh-CN" altLang="en-US" dirty="0"/>
              <a:t>亩，对永久基本农田严格控制</a:t>
            </a:r>
          </a:p>
        </p:txBody>
      </p:sp>
      <p:sp>
        <p:nvSpPr>
          <p:cNvPr id="4" name="灯片编号占位符 3"/>
          <p:cNvSpPr>
            <a:spLocks noGrp="1"/>
          </p:cNvSpPr>
          <p:nvPr>
            <p:ph type="sldNum" sz="quarter" idx="5"/>
          </p:nvPr>
        </p:nvSpPr>
        <p:spPr/>
        <p:txBody>
          <a:bodyPr/>
          <a:lstStyle/>
          <a:p>
            <a:fld id="{52A7C6B9-E121-4B41-AB0A-2E8B582CFDAC}" type="slidenum">
              <a:rPr lang="zh-CN" altLang="en-US" smtClean="0"/>
              <a:t>36</a:t>
            </a:fld>
            <a:endParaRPr lang="zh-CN" altLang="en-US"/>
          </a:p>
        </p:txBody>
      </p:sp>
    </p:spTree>
    <p:extLst>
      <p:ext uri="{BB962C8B-B14F-4D97-AF65-F5344CB8AC3E}">
        <p14:creationId xmlns:p14="http://schemas.microsoft.com/office/powerpoint/2010/main" val="2205140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高标准农田建设也是提高土地利用效率的重要手段，本次结合上位相关土地整治项目要求，本次预计规划期末整治土地</a:t>
            </a:r>
            <a:r>
              <a:rPr lang="en-US" altLang="zh-CN" dirty="0"/>
              <a:t>76.5</a:t>
            </a:r>
            <a:r>
              <a:rPr lang="zh-CN" altLang="en-US" dirty="0"/>
              <a:t>公顷。</a:t>
            </a:r>
          </a:p>
        </p:txBody>
      </p:sp>
      <p:sp>
        <p:nvSpPr>
          <p:cNvPr id="4" name="灯片编号占位符 3"/>
          <p:cNvSpPr>
            <a:spLocks noGrp="1"/>
          </p:cNvSpPr>
          <p:nvPr>
            <p:ph type="sldNum" sz="quarter" idx="5"/>
          </p:nvPr>
        </p:nvSpPr>
        <p:spPr/>
        <p:txBody>
          <a:bodyPr/>
          <a:lstStyle/>
          <a:p>
            <a:fld id="{52A7C6B9-E121-4B41-AB0A-2E8B582CFDAC}" type="slidenum">
              <a:rPr lang="zh-CN" altLang="en-US" smtClean="0"/>
              <a:t>37</a:t>
            </a:fld>
            <a:endParaRPr lang="zh-CN" altLang="en-US"/>
          </a:p>
        </p:txBody>
      </p:sp>
    </p:spTree>
    <p:extLst>
      <p:ext uri="{BB962C8B-B14F-4D97-AF65-F5344CB8AC3E}">
        <p14:creationId xmlns:p14="http://schemas.microsoft.com/office/powerpoint/2010/main" val="372688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通过本次建设用地整理，新增耕地</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38.15</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公顷。</a:t>
            </a:r>
          </a:p>
          <a:p>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38</a:t>
            </a:fld>
            <a:endParaRPr lang="zh-CN" altLang="en-US"/>
          </a:p>
        </p:txBody>
      </p:sp>
    </p:spTree>
    <p:extLst>
      <p:ext uri="{BB962C8B-B14F-4D97-AF65-F5344CB8AC3E}">
        <p14:creationId xmlns:p14="http://schemas.microsoft.com/office/powerpoint/2010/main" val="3376858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本次划定基本农田保护区</a:t>
            </a:r>
            <a:r>
              <a:rPr lang="zh-CN" altLang="en-US" sz="1200" b="1" dirty="0">
                <a:solidFill>
                  <a:srgbClr val="FF0000"/>
                </a:solidFill>
                <a:latin typeface="微软雅黑" panose="020B0503020204020204" pitchFamily="34" charset="-122"/>
                <a:ea typeface="微软雅黑" panose="020B0503020204020204" pitchFamily="34" charset="-122"/>
              </a:rPr>
              <a:t>该区面积</a:t>
            </a:r>
            <a:r>
              <a:rPr lang="en-US" altLang="zh-CN" sz="1200" b="1" dirty="0">
                <a:solidFill>
                  <a:srgbClr val="FF0000"/>
                </a:solidFill>
                <a:latin typeface="微软雅黑" panose="020B0503020204020204" pitchFamily="34" charset="-122"/>
                <a:ea typeface="微软雅黑" panose="020B0503020204020204" pitchFamily="34" charset="-122"/>
              </a:rPr>
              <a:t>130.01</a:t>
            </a:r>
            <a:r>
              <a:rPr lang="zh-CN" altLang="en-US" sz="1200" b="1" dirty="0">
                <a:solidFill>
                  <a:srgbClr val="FF0000"/>
                </a:solidFill>
                <a:latin typeface="微软雅黑" panose="020B0503020204020204" pitchFamily="34" charset="-122"/>
                <a:ea typeface="微软雅黑" panose="020B0503020204020204" pitchFamily="34" charset="-122"/>
              </a:rPr>
              <a:t>公顷。规划一般农地区面积</a:t>
            </a:r>
            <a:r>
              <a:rPr lang="en-US" altLang="zh-CN" sz="1200" b="1" dirty="0">
                <a:solidFill>
                  <a:srgbClr val="FF0000"/>
                </a:solidFill>
                <a:latin typeface="微软雅黑" panose="020B0503020204020204" pitchFamily="34" charset="-122"/>
                <a:ea typeface="微软雅黑" panose="020B0503020204020204" pitchFamily="34" charset="-122"/>
              </a:rPr>
              <a:t>22.30</a:t>
            </a:r>
            <a:r>
              <a:rPr lang="zh-CN" altLang="en-US" sz="1200" b="1" dirty="0">
                <a:solidFill>
                  <a:srgbClr val="FF0000"/>
                </a:solidFill>
                <a:latin typeface="微软雅黑" panose="020B0503020204020204" pitchFamily="34" charset="-122"/>
                <a:ea typeface="微软雅黑" panose="020B0503020204020204" pitchFamily="34" charset="-122"/>
              </a:rPr>
              <a:t>公顷。村镇建设用地面积</a:t>
            </a:r>
            <a:r>
              <a:rPr lang="en-US" altLang="zh-CN" sz="1200" b="1" dirty="0">
                <a:solidFill>
                  <a:srgbClr val="FF0000"/>
                </a:solidFill>
                <a:latin typeface="微软雅黑" panose="020B0503020204020204" pitchFamily="34" charset="-122"/>
                <a:ea typeface="微软雅黑" panose="020B0503020204020204" pitchFamily="34" charset="-122"/>
              </a:rPr>
              <a:t>15.78</a:t>
            </a:r>
            <a:r>
              <a:rPr lang="zh-CN" altLang="en-US" sz="1200" b="1" dirty="0">
                <a:solidFill>
                  <a:srgbClr val="FF0000"/>
                </a:solidFill>
                <a:latin typeface="微软雅黑" panose="020B0503020204020204" pitchFamily="34" charset="-122"/>
                <a:ea typeface="微软雅黑" panose="020B0503020204020204" pitchFamily="34" charset="-122"/>
              </a:rPr>
              <a:t>公顷。</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林业用地区</a:t>
            </a:r>
            <a:r>
              <a:rPr lang="zh-CN" altLang="en-US" sz="1200" b="1" dirty="0">
                <a:solidFill>
                  <a:srgbClr val="FF0000"/>
                </a:solidFill>
                <a:latin typeface="微软雅黑" panose="020B0503020204020204" pitchFamily="34" charset="-122"/>
                <a:ea typeface="微软雅黑" panose="020B0503020204020204" pitchFamily="34" charset="-122"/>
              </a:rPr>
              <a:t>总面积</a:t>
            </a:r>
            <a:r>
              <a:rPr lang="en-US" altLang="zh-CN" sz="1200" b="1" dirty="0">
                <a:solidFill>
                  <a:srgbClr val="FF0000"/>
                </a:solidFill>
                <a:latin typeface="微软雅黑" panose="020B0503020204020204" pitchFamily="34" charset="-122"/>
                <a:ea typeface="微软雅黑" panose="020B0503020204020204" pitchFamily="34" charset="-122"/>
              </a:rPr>
              <a:t>5.25</a:t>
            </a:r>
            <a:r>
              <a:rPr lang="zh-CN" altLang="en-US" sz="1200" b="1" dirty="0">
                <a:solidFill>
                  <a:srgbClr val="FF0000"/>
                </a:solidFill>
                <a:latin typeface="微软雅黑" panose="020B0503020204020204" pitchFamily="34" charset="-122"/>
                <a:ea typeface="微软雅黑" panose="020B0503020204020204" pitchFamily="34" charset="-122"/>
              </a:rPr>
              <a:t>公顷。</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FF0000"/>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FF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39</a:t>
            </a:fld>
            <a:endParaRPr lang="zh-CN" altLang="en-US"/>
          </a:p>
        </p:txBody>
      </p:sp>
    </p:spTree>
    <p:extLst>
      <p:ext uri="{BB962C8B-B14F-4D97-AF65-F5344CB8AC3E}">
        <p14:creationId xmlns:p14="http://schemas.microsoft.com/office/powerpoint/2010/main" val="2160939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最后形成本次村域用地布局方案，</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规划北张村村域</a:t>
            </a:r>
            <a:r>
              <a:rPr lang="zh-CN" altLang="en-US" sz="1200" b="1" dirty="0">
                <a:solidFill>
                  <a:srgbClr val="C00000"/>
                </a:solidFill>
                <a:latin typeface="微软雅黑" panose="020B0503020204020204" pitchFamily="34" charset="-122"/>
                <a:ea typeface="微软雅黑" panose="020B0503020204020204" pitchFamily="34" charset="-122"/>
              </a:rPr>
              <a:t>土地总面积</a:t>
            </a:r>
            <a:r>
              <a:rPr lang="en-US" altLang="zh-CN" sz="1200" b="1" dirty="0">
                <a:solidFill>
                  <a:srgbClr val="C00000"/>
                </a:solidFill>
                <a:latin typeface="微软雅黑" panose="020B0503020204020204" pitchFamily="34" charset="-122"/>
                <a:ea typeface="微软雅黑" panose="020B0503020204020204" pitchFamily="34" charset="-122"/>
              </a:rPr>
              <a:t>173.01</a:t>
            </a:r>
            <a:r>
              <a:rPr lang="zh-CN" altLang="en-US" sz="1200" b="1" dirty="0">
                <a:solidFill>
                  <a:srgbClr val="C00000"/>
                </a:solidFill>
                <a:latin typeface="微软雅黑" panose="020B0503020204020204" pitchFamily="34" charset="-122"/>
                <a:ea typeface="微软雅黑" panose="020B0503020204020204" pitchFamily="34" charset="-122"/>
              </a:rPr>
              <a:t>公顷</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，包括农业用地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157.03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公顷，建设用地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15.99</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40</a:t>
            </a:fld>
            <a:endParaRPr lang="zh-CN" altLang="en-US"/>
          </a:p>
        </p:txBody>
      </p:sp>
    </p:spTree>
    <p:extLst>
      <p:ext uri="{BB962C8B-B14F-4D97-AF65-F5344CB8AC3E}">
        <p14:creationId xmlns:p14="http://schemas.microsoft.com/office/powerpoint/2010/main" val="1585381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prstClr val="black"/>
                </a:solidFill>
                <a:latin typeface="微软雅黑" panose="020B0503020204020204" pitchFamily="34" charset="-122"/>
                <a:ea typeface="微软雅黑" panose="020B0503020204020204" pitchFamily="34" charset="-122"/>
              </a:rPr>
              <a:t>2019</a:t>
            </a:r>
            <a:r>
              <a:rPr lang="zh-CN" altLang="en-US" sz="1200" dirty="0">
                <a:solidFill>
                  <a:prstClr val="black"/>
                </a:solidFill>
                <a:latin typeface="微软雅黑" panose="020B0503020204020204" pitchFamily="34" charset="-122"/>
                <a:ea typeface="微软雅黑" panose="020B0503020204020204" pitchFamily="34" charset="-122"/>
              </a:rPr>
              <a:t>年</a:t>
            </a:r>
            <a:r>
              <a:rPr lang="en-US" altLang="zh-CN" sz="1200" dirty="0">
                <a:solidFill>
                  <a:prstClr val="black"/>
                </a:solidFill>
                <a:latin typeface="微软雅黑" panose="020B0503020204020204" pitchFamily="34" charset="-122"/>
                <a:ea typeface="微软雅黑" panose="020B0503020204020204" pitchFamily="34" charset="-122"/>
              </a:rPr>
              <a:t>5</a:t>
            </a:r>
            <a:r>
              <a:rPr lang="zh-CN" altLang="en-US" sz="1200" dirty="0">
                <a:solidFill>
                  <a:prstClr val="black"/>
                </a:solidFill>
                <a:latin typeface="微软雅黑" panose="020B0503020204020204" pitchFamily="34" charset="-122"/>
                <a:ea typeface="微软雅黑" panose="020B0503020204020204" pitchFamily="34" charset="-122"/>
              </a:rPr>
              <a:t>月</a:t>
            </a:r>
            <a:r>
              <a:rPr lang="en-US" altLang="zh-CN" sz="1200" dirty="0">
                <a:solidFill>
                  <a:prstClr val="black"/>
                </a:solidFill>
                <a:latin typeface="微软雅黑" panose="020B0503020204020204" pitchFamily="34" charset="-122"/>
                <a:ea typeface="微软雅黑" panose="020B0503020204020204" pitchFamily="34" charset="-122"/>
              </a:rPr>
              <a:t>9</a:t>
            </a:r>
            <a:r>
              <a:rPr lang="zh-CN" altLang="en-US" sz="1200" dirty="0">
                <a:solidFill>
                  <a:prstClr val="black"/>
                </a:solidFill>
                <a:latin typeface="微软雅黑" panose="020B0503020204020204" pitchFamily="34" charset="-122"/>
                <a:ea typeface="微软雅黑" panose="020B0503020204020204" pitchFamily="34" charset="-122"/>
              </a:rPr>
              <a:t>日，</a:t>
            </a:r>
            <a:r>
              <a:rPr lang="zh-CN" altLang="en-US" sz="1200" b="1" dirty="0">
                <a:solidFill>
                  <a:prstClr val="black"/>
                </a:solidFill>
                <a:latin typeface="微软雅黑" panose="020B0503020204020204" pitchFamily="34" charset="-122"/>
                <a:ea typeface="微软雅黑" panose="020B0503020204020204" pitchFamily="34" charset="-122"/>
              </a:rPr>
              <a:t>国务院印发了</a:t>
            </a:r>
            <a:r>
              <a:rPr lang="en-US" altLang="zh-CN" sz="1200" b="1" dirty="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关于建立国土空间规划体系并监督实施的若干意见</a:t>
            </a:r>
            <a:r>
              <a:rPr lang="en-US" altLang="zh-CN" sz="1200" b="1" dirty="0">
                <a:solidFill>
                  <a:prstClr val="black"/>
                </a:solidFill>
                <a:latin typeface="微软雅黑" panose="020B0503020204020204" pitchFamily="34" charset="-122"/>
                <a:ea typeface="微软雅黑" panose="020B0503020204020204" pitchFamily="34" charset="-122"/>
              </a:rPr>
              <a:t>》</a:t>
            </a:r>
            <a:r>
              <a:rPr lang="zh-CN" altLang="en-US" sz="1200" b="1" dirty="0">
                <a:solidFill>
                  <a:prstClr val="black"/>
                </a:solidFill>
                <a:latin typeface="微软雅黑" panose="020B0503020204020204" pitchFamily="34" charset="-122"/>
                <a:ea typeface="微软雅黑" panose="020B0503020204020204" pitchFamily="34" charset="-122"/>
              </a:rPr>
              <a:t>（中发</a:t>
            </a:r>
            <a:r>
              <a:rPr lang="en-US" altLang="zh-CN" sz="1200" b="1" dirty="0">
                <a:solidFill>
                  <a:prstClr val="black"/>
                </a:solidFill>
                <a:latin typeface="微软雅黑" panose="020B0503020204020204" pitchFamily="34" charset="-122"/>
                <a:ea typeface="微软雅黑" panose="020B0503020204020204" pitchFamily="34" charset="-122"/>
              </a:rPr>
              <a:t>[2019]18</a:t>
            </a:r>
            <a:r>
              <a:rPr lang="zh-CN" altLang="en-US" sz="1200" b="1" dirty="0">
                <a:solidFill>
                  <a:prstClr val="black"/>
                </a:solidFill>
                <a:latin typeface="微软雅黑" panose="020B0503020204020204" pitchFamily="34" charset="-122"/>
                <a:ea typeface="微软雅黑" panose="020B0503020204020204" pitchFamily="34" charset="-122"/>
              </a:rPr>
              <a:t>号），</a:t>
            </a:r>
            <a:r>
              <a:rPr lang="zh-CN" altLang="en-US" sz="1200" b="1" dirty="0">
                <a:solidFill>
                  <a:srgbClr val="FF0000"/>
                </a:solidFill>
                <a:latin typeface="微软雅黑" panose="020B0503020204020204" pitchFamily="34" charset="-122"/>
                <a:ea typeface="微软雅黑" panose="020B0503020204020204" pitchFamily="34" charset="-122"/>
              </a:rPr>
              <a:t>明确村庄规划是法定规划。</a:t>
            </a:r>
            <a:endParaRPr lang="en-US" altLang="zh-CN" sz="1200" b="1" dirty="0">
              <a:solidFill>
                <a:srgbClr val="FF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4</a:t>
            </a:fld>
            <a:endParaRPr lang="zh-CN" altLang="en-US"/>
          </a:p>
        </p:txBody>
      </p:sp>
    </p:spTree>
    <p:extLst>
      <p:ext uri="{BB962C8B-B14F-4D97-AF65-F5344CB8AC3E}">
        <p14:creationId xmlns:p14="http://schemas.microsoft.com/office/powerpoint/2010/main" val="509687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通过本次规划，北张村国土空间用地中耕地面积增多，建设用地面积减少。</a:t>
            </a:r>
          </a:p>
        </p:txBody>
      </p:sp>
      <p:sp>
        <p:nvSpPr>
          <p:cNvPr id="4" name="灯片编号占位符 3"/>
          <p:cNvSpPr>
            <a:spLocks noGrp="1"/>
          </p:cNvSpPr>
          <p:nvPr>
            <p:ph type="sldNum" sz="quarter" idx="5"/>
          </p:nvPr>
        </p:nvSpPr>
        <p:spPr/>
        <p:txBody>
          <a:bodyPr/>
          <a:lstStyle/>
          <a:p>
            <a:fld id="{52A7C6B9-E121-4B41-AB0A-2E8B582CFDAC}" type="slidenum">
              <a:rPr lang="zh-CN" altLang="en-US" smtClean="0"/>
              <a:t>41</a:t>
            </a:fld>
            <a:endParaRPr lang="zh-CN" altLang="en-US"/>
          </a:p>
        </p:txBody>
      </p:sp>
    </p:spTree>
    <p:extLst>
      <p:ext uri="{BB962C8B-B14F-4D97-AF65-F5344CB8AC3E}">
        <p14:creationId xmlns:p14="http://schemas.microsoft.com/office/powerpoint/2010/main" val="2280864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本次用地地类调整主要集中在老村址及其周边地区，</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将不予保留的村庄原址的建设用地、以及闲置、破旧散乱的建设用地复垦。</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dirty="0"/>
              <a:t>。</a:t>
            </a:r>
          </a:p>
        </p:txBody>
      </p:sp>
      <p:sp>
        <p:nvSpPr>
          <p:cNvPr id="4" name="灯片编号占位符 3"/>
          <p:cNvSpPr>
            <a:spLocks noGrp="1"/>
          </p:cNvSpPr>
          <p:nvPr>
            <p:ph type="sldNum" sz="quarter" idx="5"/>
          </p:nvPr>
        </p:nvSpPr>
        <p:spPr/>
        <p:txBody>
          <a:bodyPr/>
          <a:lstStyle/>
          <a:p>
            <a:fld id="{52A7C6B9-E121-4B41-AB0A-2E8B582CFDAC}" type="slidenum">
              <a:rPr lang="zh-CN" altLang="en-US" smtClean="0"/>
              <a:t>42</a:t>
            </a:fld>
            <a:endParaRPr lang="zh-CN" altLang="en-US"/>
          </a:p>
        </p:txBody>
      </p:sp>
    </p:spTree>
    <p:extLst>
      <p:ext uri="{BB962C8B-B14F-4D97-AF65-F5344CB8AC3E}">
        <p14:creationId xmlns:p14="http://schemas.microsoft.com/office/powerpoint/2010/main" val="4102084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本次规划对村庄也进行了建设用地管制分区要求。划定</a:t>
            </a:r>
            <a:r>
              <a:rPr lang="zh-CN" altLang="en-US" sz="1200" b="1" dirty="0">
                <a:solidFill>
                  <a:srgbClr val="FF0000"/>
                </a:solidFill>
                <a:latin typeface="微软雅黑" panose="020B0503020204020204" pitchFamily="34" charset="-122"/>
                <a:ea typeface="微软雅黑" panose="020B0503020204020204" pitchFamily="34" charset="-122"/>
              </a:rPr>
              <a:t>城乡建设用地允许建设区的面积为</a:t>
            </a:r>
            <a:r>
              <a:rPr lang="en-US" altLang="zh-CN" sz="1200" b="1" dirty="0">
                <a:solidFill>
                  <a:srgbClr val="FF0000"/>
                </a:solidFill>
                <a:latin typeface="微软雅黑" panose="020B0503020204020204" pitchFamily="34" charset="-122"/>
                <a:ea typeface="微软雅黑" panose="020B0503020204020204" pitchFamily="34" charset="-122"/>
              </a:rPr>
              <a:t>16.13</a:t>
            </a:r>
            <a:r>
              <a:rPr lang="zh-CN" altLang="en-US" sz="1200" b="1" dirty="0">
                <a:solidFill>
                  <a:srgbClr val="FF0000"/>
                </a:solidFill>
                <a:latin typeface="微软雅黑" panose="020B0503020204020204" pitchFamily="34" charset="-122"/>
                <a:ea typeface="微软雅黑" panose="020B0503020204020204" pitchFamily="34" charset="-122"/>
              </a:rPr>
              <a:t>公顷。</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限制建设区</a:t>
            </a:r>
            <a:r>
              <a:rPr lang="zh-CN" altLang="en-US" sz="1200" b="1" dirty="0">
                <a:solidFill>
                  <a:srgbClr val="FF0000"/>
                </a:solidFill>
                <a:latin typeface="微软雅黑" panose="020B0503020204020204" pitchFamily="34" charset="-122"/>
                <a:ea typeface="微软雅黑" panose="020B0503020204020204" pitchFamily="34" charset="-122"/>
              </a:rPr>
              <a:t>面积为</a:t>
            </a:r>
            <a:r>
              <a:rPr lang="en-US" altLang="zh-CN" sz="1200" b="1" dirty="0">
                <a:solidFill>
                  <a:srgbClr val="FF0000"/>
                </a:solidFill>
                <a:latin typeface="微软雅黑" panose="020B0503020204020204" pitchFamily="34" charset="-122"/>
                <a:ea typeface="微软雅黑" panose="020B0503020204020204" pitchFamily="34" charset="-122"/>
              </a:rPr>
              <a:t>156.88</a:t>
            </a:r>
            <a:r>
              <a:rPr lang="zh-CN" altLang="en-US" sz="1200" b="1" dirty="0">
                <a:solidFill>
                  <a:srgbClr val="FF0000"/>
                </a:solidFill>
                <a:latin typeface="微软雅黑" panose="020B0503020204020204" pitchFamily="34" charset="-122"/>
                <a:ea typeface="微软雅黑" panose="020B0503020204020204" pitchFamily="34" charset="-122"/>
              </a:rPr>
              <a:t>公顷。</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43</a:t>
            </a:fld>
            <a:endParaRPr lang="zh-CN" altLang="en-US"/>
          </a:p>
        </p:txBody>
      </p:sp>
    </p:spTree>
    <p:extLst>
      <p:ext uri="{BB962C8B-B14F-4D97-AF65-F5344CB8AC3E}">
        <p14:creationId xmlns:p14="http://schemas.microsoft.com/office/powerpoint/2010/main" val="1625306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规划村域空间划分为生态空间、生产空间、生活空间。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52A7C6B9-E121-4B41-AB0A-2E8B582CFDAC}" type="slidenum">
              <a:rPr lang="zh-CN" altLang="en-US" smtClean="0"/>
              <a:t>44</a:t>
            </a:fld>
            <a:endParaRPr lang="zh-CN" altLang="en-US"/>
          </a:p>
        </p:txBody>
      </p:sp>
    </p:spTree>
    <p:extLst>
      <p:ext uri="{BB962C8B-B14F-4D97-AF65-F5344CB8AC3E}">
        <p14:creationId xmlns:p14="http://schemas.microsoft.com/office/powerpoint/2010/main" val="1322030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产业方面，也是依托乡村振兴，提升村庄产业水平</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45</a:t>
            </a:fld>
            <a:endParaRPr lang="zh-CN" altLang="en-US"/>
          </a:p>
        </p:txBody>
      </p:sp>
    </p:spTree>
    <p:extLst>
      <p:ext uri="{BB962C8B-B14F-4D97-AF65-F5344CB8AC3E}">
        <p14:creationId xmlns:p14="http://schemas.microsoft.com/office/powerpoint/2010/main" val="1938297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20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结合村庄特色、资源优势，规划形成</a:t>
            </a:r>
            <a:r>
              <a:rPr lang="zh-CN" altLang="en-US" sz="1200" b="1" dirty="0">
                <a:solidFill>
                  <a:srgbClr val="C00000"/>
                </a:solidFill>
                <a:latin typeface="微软雅黑" panose="020B0503020204020204" pitchFamily="34" charset="-122"/>
                <a:ea typeface="微软雅黑" panose="020B0503020204020204" pitchFamily="34" charset="-122"/>
              </a:rPr>
              <a:t>“四大产业片区“</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）冷链物流仓储区：（</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）特色蒜业种植区</a:t>
            </a:r>
            <a:r>
              <a:rPr lang="zh-CN" altLang="en-US" sz="1200"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）田园生活居住区：（</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）现代农业种植区：</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46</a:t>
            </a:fld>
            <a:endParaRPr lang="zh-CN" altLang="en-US"/>
          </a:p>
        </p:txBody>
      </p:sp>
    </p:spTree>
    <p:extLst>
      <p:ext uri="{BB962C8B-B14F-4D97-AF65-F5344CB8AC3E}">
        <p14:creationId xmlns:p14="http://schemas.microsoft.com/office/powerpoint/2010/main" val="801784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47</a:t>
            </a:fld>
            <a:endParaRPr lang="zh-CN" altLang="en-US"/>
          </a:p>
        </p:txBody>
      </p:sp>
    </p:spTree>
    <p:extLst>
      <p:ext uri="{BB962C8B-B14F-4D97-AF65-F5344CB8AC3E}">
        <p14:creationId xmlns:p14="http://schemas.microsoft.com/office/powerpoint/2010/main" val="3622403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87B7"/>
                </a:solidFill>
                <a:latin typeface="微软雅黑" panose="020B0503020204020204" pitchFamily="34" charset="-122"/>
                <a:ea typeface="微软雅黑" panose="020B0503020204020204" pitchFamily="34" charset="-122"/>
              </a:rPr>
              <a:t>特色蒜业种植区</a:t>
            </a:r>
            <a:endParaRPr lang="en-US" altLang="zh-CN" sz="105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48</a:t>
            </a:fld>
            <a:endParaRPr lang="zh-CN" altLang="en-US"/>
          </a:p>
        </p:txBody>
      </p:sp>
    </p:spTree>
    <p:extLst>
      <p:ext uri="{BB962C8B-B14F-4D97-AF65-F5344CB8AC3E}">
        <p14:creationId xmlns:p14="http://schemas.microsoft.com/office/powerpoint/2010/main" val="1629857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0087B7"/>
                </a:solidFill>
                <a:latin typeface="微软雅黑" panose="020B0503020204020204" pitchFamily="34" charset="-122"/>
                <a:ea typeface="微软雅黑" panose="020B0503020204020204" pitchFamily="34" charset="-122"/>
              </a:rPr>
              <a:t>冷链物流仓储区</a:t>
            </a:r>
            <a:endParaRPr lang="en-US" altLang="zh-CN" sz="105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49</a:t>
            </a:fld>
            <a:endParaRPr lang="zh-CN" altLang="en-US"/>
          </a:p>
        </p:txBody>
      </p:sp>
    </p:spTree>
    <p:extLst>
      <p:ext uri="{BB962C8B-B14F-4D97-AF65-F5344CB8AC3E}">
        <p14:creationId xmlns:p14="http://schemas.microsoft.com/office/powerpoint/2010/main" val="110673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规划东北侧为农机广场，可以作为农机停放以及村民活动集会使用。建筑方面大部分区域以</a:t>
            </a:r>
            <a:r>
              <a:rPr lang="en-US" altLang="zh-CN" dirty="0"/>
              <a:t>2</a:t>
            </a:r>
            <a:r>
              <a:rPr lang="zh-CN" altLang="en-US" dirty="0"/>
              <a:t>层建筑为主，局部区域以</a:t>
            </a:r>
            <a:r>
              <a:rPr lang="en-US" altLang="zh-CN" dirty="0"/>
              <a:t>6</a:t>
            </a:r>
            <a:r>
              <a:rPr lang="zh-CN" altLang="en-US" dirty="0"/>
              <a:t>层建筑为主，满足不同村民对于居住的相关要求。同时在规划社区活动中心与幼儿园合设在一起，满足村民活动和教育的需求，在南侧规划形成步行商业街区，满足村民购物商业需求，最终形成和谐、幸福的新北张。</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51</a:t>
            </a:fld>
            <a:endParaRPr lang="zh-CN" altLang="en-US"/>
          </a:p>
        </p:txBody>
      </p:sp>
    </p:spTree>
    <p:extLst>
      <p:ext uri="{BB962C8B-B14F-4D97-AF65-F5344CB8AC3E}">
        <p14:creationId xmlns:p14="http://schemas.microsoft.com/office/powerpoint/2010/main" val="1976100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国家、省也是相继出台多个政策，明确村庄规划的要求。同时山东省多部分联合下发</a:t>
            </a:r>
            <a:r>
              <a:rPr lang="zh-CN" altLang="en-US" sz="1200" dirty="0">
                <a:latin typeface="微软雅黑" panose="020B0503020204020204" pitchFamily="34" charset="-122"/>
                <a:ea typeface="微软雅黑" panose="020B0503020204020204" pitchFamily="34" charset="-122"/>
              </a:rPr>
              <a:t>关于组织开展 </a:t>
            </a:r>
            <a:r>
              <a:rPr lang="en-US" altLang="zh-CN" sz="1200" dirty="0">
                <a:latin typeface="微软雅黑" panose="020B0503020204020204" pitchFamily="34" charset="-122"/>
                <a:ea typeface="微软雅黑" panose="020B0503020204020204" pitchFamily="34" charset="-122"/>
              </a:rPr>
              <a:t>2020 </a:t>
            </a:r>
            <a:r>
              <a:rPr lang="zh-CN" altLang="en-US" sz="1200" dirty="0">
                <a:latin typeface="微软雅黑" panose="020B0503020204020204" pitchFamily="34" charset="-122"/>
                <a:ea typeface="微软雅黑" panose="020B0503020204020204" pitchFamily="34" charset="-122"/>
              </a:rPr>
              <a:t>年山东省“乡村振兴 齐鲁样板”</a:t>
            </a:r>
            <a:r>
              <a:rPr lang="zh-CN" altLang="en-US" sz="1200" b="1" dirty="0">
                <a:latin typeface="微软雅黑" panose="020B0503020204020204" pitchFamily="34" charset="-122"/>
                <a:ea typeface="微软雅黑" panose="020B0503020204020204" pitchFamily="34" charset="-122"/>
              </a:rPr>
              <a:t>村庄规划设计大赛的的通知，对于村庄规划也是极为重视</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5</a:t>
            </a:fld>
            <a:endParaRPr lang="zh-CN" altLang="en-US"/>
          </a:p>
        </p:txBody>
      </p:sp>
    </p:spTree>
    <p:extLst>
      <p:ext uri="{BB962C8B-B14F-4D97-AF65-F5344CB8AC3E}">
        <p14:creationId xmlns:p14="http://schemas.microsoft.com/office/powerpoint/2010/main" val="733374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满足村民对于住房需求，规划布置“低层和多层”等不同类型的安置住宅楼，其中：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个单元</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6</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层安置楼房；</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163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户</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层安置庭院。</a:t>
            </a:r>
            <a:r>
              <a:rPr lang="zh-CN" altLang="en-US" sz="1200" b="1" dirty="0">
                <a:solidFill>
                  <a:srgbClr val="C00000"/>
                </a:solidFill>
                <a:latin typeface="微软雅黑" panose="020B0503020204020204" pitchFamily="34" charset="-122"/>
                <a:ea typeface="微软雅黑" panose="020B0503020204020204" pitchFamily="34" charset="-122"/>
              </a:rPr>
              <a:t>（根据走访调研，通过</a:t>
            </a:r>
            <a:r>
              <a:rPr lang="en-US" altLang="zh-CN" sz="1200" b="1" dirty="0">
                <a:solidFill>
                  <a:srgbClr val="C00000"/>
                </a:solidFill>
                <a:latin typeface="微软雅黑" panose="020B0503020204020204" pitchFamily="34" charset="-122"/>
                <a:ea typeface="微软雅黑" panose="020B0503020204020204" pitchFamily="34" charset="-122"/>
              </a:rPr>
              <a:t>2</a:t>
            </a:r>
            <a:r>
              <a:rPr lang="zh-CN" altLang="en-US" sz="1200" b="1" dirty="0">
                <a:solidFill>
                  <a:srgbClr val="C00000"/>
                </a:solidFill>
                <a:latin typeface="微软雅黑" panose="020B0503020204020204" pitchFamily="34" charset="-122"/>
                <a:ea typeface="微软雅黑" panose="020B0503020204020204" pitchFamily="34" charset="-122"/>
              </a:rPr>
              <a:t>层可以将原本分户分宅的父子两户合成一户，共同居住在一起，方便老人与孩子之间相互照应。）</a:t>
            </a:r>
            <a:endParaRPr lang="en-US" altLang="zh-CN" sz="1200" b="1" dirty="0">
              <a:solidFill>
                <a:srgbClr val="C0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52</a:t>
            </a:fld>
            <a:endParaRPr lang="zh-CN" altLang="en-US"/>
          </a:p>
        </p:txBody>
      </p:sp>
    </p:spTree>
    <p:extLst>
      <p:ext uri="{BB962C8B-B14F-4D97-AF65-F5344CB8AC3E}">
        <p14:creationId xmlns:p14="http://schemas.microsoft.com/office/powerpoint/2010/main" val="3629667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为便于村民住宅更新的推进，规划提出启动阶段、提升阶段和完善阶段不同时序，并提出相应要求。</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53</a:t>
            </a:fld>
            <a:endParaRPr lang="zh-CN" altLang="en-US"/>
          </a:p>
        </p:txBody>
      </p:sp>
    </p:spTree>
    <p:extLst>
      <p:ext uri="{BB962C8B-B14F-4D97-AF65-F5344CB8AC3E}">
        <p14:creationId xmlns:p14="http://schemas.microsoft.com/office/powerpoint/2010/main" val="1835066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chemeClr val="bg1"/>
                </a:solidFill>
                <a:latin typeface="微软雅黑" panose="020B0503020204020204" pitchFamily="34" charset="-122"/>
                <a:ea typeface="微软雅黑" panose="020B0503020204020204" pitchFamily="34" charset="-122"/>
              </a:rPr>
              <a:t>为项目的可实施性，本次通过初步测算，北张村安置区建设收支相对平衡，具有可操作性。</a:t>
            </a:r>
            <a:endParaRPr lang="en-US" altLang="zh-CN" sz="1200" b="1" dirty="0">
              <a:solidFill>
                <a:schemeClr val="bg1"/>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54</a:t>
            </a:fld>
            <a:endParaRPr lang="zh-CN" altLang="en-US"/>
          </a:p>
        </p:txBody>
      </p:sp>
    </p:spTree>
    <p:extLst>
      <p:ext uri="{BB962C8B-B14F-4D97-AF65-F5344CB8AC3E}">
        <p14:creationId xmlns:p14="http://schemas.microsoft.com/office/powerpoint/2010/main" val="834668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本次二层住宅</a:t>
            </a:r>
            <a:r>
              <a:rPr lang="zh-CN" altLang="en-US" sz="1200" b="1" dirty="0">
                <a:solidFill>
                  <a:srgbClr val="000000"/>
                </a:solidFill>
                <a:latin typeface="微软雅黑" panose="020B0503020204020204" pitchFamily="34" charset="-122"/>
                <a:ea typeface="微软雅黑" panose="020B0503020204020204" pitchFamily="34" charset="-122"/>
              </a:rPr>
              <a:t>占地面积：</a:t>
            </a:r>
            <a:r>
              <a:rPr lang="en-US" altLang="zh-CN" sz="1200" b="1" dirty="0">
                <a:solidFill>
                  <a:srgbClr val="000000"/>
                </a:solidFill>
                <a:latin typeface="微软雅黑" panose="020B0503020204020204" pitchFamily="34" charset="-122"/>
                <a:ea typeface="微软雅黑" panose="020B0503020204020204" pitchFamily="34" charset="-122"/>
              </a:rPr>
              <a:t>177</a:t>
            </a:r>
            <a:r>
              <a:rPr lang="zh-CN" altLang="en-US" sz="1200" b="1" dirty="0">
                <a:solidFill>
                  <a:srgbClr val="000000"/>
                </a:solidFill>
                <a:latin typeface="微软雅黑" panose="020B0503020204020204" pitchFamily="34" charset="-122"/>
                <a:ea typeface="微软雅黑" panose="020B0503020204020204" pitchFamily="34" charset="-122"/>
              </a:rPr>
              <a:t>平方米，建筑面积：</a:t>
            </a:r>
            <a:r>
              <a:rPr lang="en-US" altLang="zh-CN" sz="1200" b="1" dirty="0">
                <a:solidFill>
                  <a:srgbClr val="000000"/>
                </a:solidFill>
                <a:latin typeface="微软雅黑" panose="020B0503020204020204" pitchFamily="34" charset="-122"/>
                <a:ea typeface="微软雅黑" panose="020B0503020204020204" pitchFamily="34" charset="-122"/>
              </a:rPr>
              <a:t>165</a:t>
            </a:r>
            <a:r>
              <a:rPr lang="zh-CN" altLang="en-US" sz="1200" b="1" dirty="0">
                <a:solidFill>
                  <a:srgbClr val="000000"/>
                </a:solidFill>
                <a:latin typeface="微软雅黑" panose="020B0503020204020204" pitchFamily="34" charset="-122"/>
                <a:ea typeface="微软雅黑" panose="020B0503020204020204" pitchFamily="34" charset="-122"/>
              </a:rPr>
              <a:t>平方米</a:t>
            </a:r>
            <a:endParaRPr lang="en-US" altLang="zh-CN" sz="1200" b="1" dirty="0">
              <a:solidFill>
                <a:srgbClr val="000000"/>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55</a:t>
            </a:fld>
            <a:endParaRPr lang="zh-CN" altLang="en-US"/>
          </a:p>
        </p:txBody>
      </p:sp>
    </p:spTree>
    <p:extLst>
      <p:ext uri="{BB962C8B-B14F-4D97-AF65-F5344CB8AC3E}">
        <p14:creationId xmlns:p14="http://schemas.microsoft.com/office/powerpoint/2010/main" val="1645093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本次二层住宅采取红砖白墙红瓦的整体效果，与鲁南地区风貌相协调</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56</a:t>
            </a:fld>
            <a:endParaRPr lang="zh-CN" altLang="en-US"/>
          </a:p>
        </p:txBody>
      </p:sp>
    </p:spTree>
    <p:extLst>
      <p:ext uri="{BB962C8B-B14F-4D97-AF65-F5344CB8AC3E}">
        <p14:creationId xmlns:p14="http://schemas.microsoft.com/office/powerpoint/2010/main" val="2908032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这是本次多层住宅的平面</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58</a:t>
            </a:fld>
            <a:endParaRPr lang="zh-CN" altLang="en-US"/>
          </a:p>
        </p:txBody>
      </p:sp>
    </p:spTree>
    <p:extLst>
      <p:ext uri="{BB962C8B-B14F-4D97-AF65-F5344CB8AC3E}">
        <p14:creationId xmlns:p14="http://schemas.microsoft.com/office/powerpoint/2010/main" val="1326317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整体效果采用中式风格，与鲁南地区建筑风貌相协调</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59</a:t>
            </a:fld>
            <a:endParaRPr lang="zh-CN" altLang="en-US"/>
          </a:p>
        </p:txBody>
      </p:sp>
    </p:spTree>
    <p:extLst>
      <p:ext uri="{BB962C8B-B14F-4D97-AF65-F5344CB8AC3E}">
        <p14:creationId xmlns:p14="http://schemas.microsoft.com/office/powerpoint/2010/main" val="1403815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道路方面也是形成</a:t>
            </a:r>
            <a:r>
              <a:rPr lang="zh-CN" altLang="en-US" sz="1200" b="1" dirty="0">
                <a:solidFill>
                  <a:srgbClr val="C00000"/>
                </a:solidFill>
                <a:latin typeface="微软雅黑" panose="020B0503020204020204" pitchFamily="34" charset="-122"/>
                <a:ea typeface="微软雅黑" panose="020B0503020204020204" pitchFamily="34" charset="-122"/>
              </a:rPr>
              <a:t>主要道路、次要道路、宅间道路</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”的三级道路系统。</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60</a:t>
            </a:fld>
            <a:endParaRPr lang="zh-CN" altLang="en-US"/>
          </a:p>
        </p:txBody>
      </p:sp>
    </p:spTree>
    <p:extLst>
      <p:ext uri="{BB962C8B-B14F-4D97-AF65-F5344CB8AC3E}">
        <p14:creationId xmlns:p14="http://schemas.microsoft.com/office/powerpoint/2010/main" val="4321689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给水方面，规划远期用水量</a:t>
            </a:r>
            <a:r>
              <a:rPr lang="en-US" altLang="zh-CN" sz="1200" b="1" dirty="0">
                <a:latin typeface="微软雅黑" panose="020B0503020204020204" pitchFamily="34" charset="-122"/>
                <a:ea typeface="微软雅黑" panose="020B0503020204020204" pitchFamily="34" charset="-122"/>
                <a:cs typeface="+mn-ea"/>
                <a:sym typeface="+mn-lt"/>
              </a:rPr>
              <a:t>210m³/d</a:t>
            </a:r>
            <a:r>
              <a:rPr lang="zh-CN" altLang="en-US" sz="1200" b="1" dirty="0">
                <a:latin typeface="微软雅黑" panose="020B0503020204020204" pitchFamily="34" charset="-122"/>
                <a:ea typeface="微软雅黑" panose="020B0503020204020204" pitchFamily="34" charset="-122"/>
                <a:cs typeface="+mn-ea"/>
                <a:sym typeface="+mn-lt"/>
              </a:rPr>
              <a:t>，</a:t>
            </a:r>
            <a:endParaRPr lang="en-US" altLang="zh-CN" sz="12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微软雅黑" panose="020B0503020204020204" pitchFamily="34" charset="-122"/>
                <a:ea typeface="微软雅黑" panose="020B0503020204020204" pitchFamily="34" charset="-122"/>
              </a:rPr>
              <a:t>规划水源为接自磨山镇镇区给水管网。</a:t>
            </a:r>
            <a:endParaRPr lang="en-US" altLang="zh-CN" sz="1200" dirty="0">
              <a:solidFill>
                <a:prstClr val="black"/>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61</a:t>
            </a:fld>
            <a:endParaRPr lang="zh-CN" altLang="en-US"/>
          </a:p>
        </p:txBody>
      </p:sp>
    </p:spTree>
    <p:extLst>
      <p:ext uri="{BB962C8B-B14F-4D97-AF65-F5344CB8AC3E}">
        <p14:creationId xmlns:p14="http://schemas.microsoft.com/office/powerpoint/2010/main" val="1267773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污水方面，确定</a:t>
            </a:r>
            <a:r>
              <a:rPr lang="zh-CN" altLang="en-US" sz="1200" dirty="0">
                <a:latin typeface="微软雅黑" panose="020B0503020204020204" pitchFamily="34" charset="-122"/>
                <a:ea typeface="微软雅黑" panose="020B0503020204020204" pitchFamily="34" charset="-122"/>
                <a:cs typeface="+mn-ea"/>
                <a:sym typeface="+mn-lt"/>
              </a:rPr>
              <a:t>生活污水量远期为</a:t>
            </a:r>
            <a:r>
              <a:rPr lang="en-US" altLang="zh-CN" sz="1200" dirty="0">
                <a:latin typeface="微软雅黑" panose="020B0503020204020204" pitchFamily="34" charset="-122"/>
                <a:ea typeface="微软雅黑" panose="020B0503020204020204" pitchFamily="34" charset="-122"/>
                <a:cs typeface="+mn-ea"/>
                <a:sym typeface="+mn-lt"/>
              </a:rPr>
              <a:t>168</a:t>
            </a:r>
            <a:r>
              <a:rPr lang="zh-CN" altLang="en-US" sz="1200" dirty="0">
                <a:latin typeface="微软雅黑" panose="020B0503020204020204" pitchFamily="34" charset="-122"/>
                <a:ea typeface="微软雅黑" panose="020B0503020204020204" pitchFamily="34" charset="-122"/>
                <a:cs typeface="+mn-ea"/>
                <a:sym typeface="+mn-lt"/>
              </a:rPr>
              <a:t>立方米</a:t>
            </a:r>
            <a:r>
              <a:rPr lang="en-US" altLang="zh-CN" sz="1200" dirty="0">
                <a:latin typeface="微软雅黑" panose="020B0503020204020204" pitchFamily="34" charset="-122"/>
                <a:ea typeface="微软雅黑" panose="020B0503020204020204" pitchFamily="34" charset="-122"/>
                <a:cs typeface="+mn-ea"/>
                <a:sym typeface="+mn-lt"/>
              </a:rPr>
              <a:t>/</a:t>
            </a:r>
            <a:r>
              <a:rPr lang="zh-CN" altLang="en-US" sz="1200" dirty="0">
                <a:latin typeface="微软雅黑" panose="020B0503020204020204" pitchFamily="34" charset="-122"/>
                <a:ea typeface="微软雅黑" panose="020B0503020204020204" pitchFamily="34" charset="-122"/>
                <a:cs typeface="+mn-ea"/>
                <a:sym typeface="+mn-lt"/>
              </a:rPr>
              <a:t>日。</a:t>
            </a:r>
            <a:r>
              <a:rPr lang="zh-CN" altLang="en-US" sz="1200" kern="100" dirty="0">
                <a:latin typeface="微软雅黑" panose="020B0503020204020204" pitchFamily="34" charset="-122"/>
                <a:ea typeface="微软雅黑" panose="020B0503020204020204" pitchFamily="34" charset="-122"/>
                <a:cs typeface="+mn-cs"/>
                <a:sym typeface="+mn-lt"/>
              </a:rPr>
              <a:t>同时</a:t>
            </a:r>
            <a:r>
              <a:rPr lang="zh-CN" altLang="en-US" sz="1200" kern="100" dirty="0">
                <a:latin typeface="微软雅黑" panose="020B0503020204020204" pitchFamily="34" charset="-122"/>
                <a:ea typeface="微软雅黑" panose="020B0503020204020204" pitchFamily="34" charset="-122"/>
              </a:rPr>
              <a:t>规划在社区东南部建设</a:t>
            </a:r>
            <a:r>
              <a:rPr lang="en-US" altLang="zh-CN" sz="1200" kern="100" dirty="0">
                <a:latin typeface="微软雅黑" panose="020B0503020204020204" pitchFamily="34" charset="-122"/>
                <a:ea typeface="微软雅黑" panose="020B0503020204020204" pitchFamily="34" charset="-122"/>
              </a:rPr>
              <a:t>1</a:t>
            </a:r>
            <a:r>
              <a:rPr lang="zh-CN" altLang="en-US" sz="1200" kern="100" dirty="0">
                <a:latin typeface="微软雅黑" panose="020B0503020204020204" pitchFamily="34" charset="-122"/>
                <a:ea typeface="微软雅黑" panose="020B0503020204020204" pitchFamily="34" charset="-122"/>
              </a:rPr>
              <a:t>处小型无动力污水处理设站，在社区铺设污水管线，收集收集生活污水至污水处理站，经处理合格后再排放</a:t>
            </a:r>
            <a:endParaRPr lang="en-US" altLang="zh-CN" sz="1200" dirty="0">
              <a:latin typeface="微软雅黑" panose="020B0503020204020204" pitchFamily="34" charset="-122"/>
              <a:ea typeface="微软雅黑" panose="020B0503020204020204" pitchFamily="34" charset="-122"/>
              <a:cs typeface="+mn-ea"/>
              <a:sym typeface="+mn-lt"/>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62</a:t>
            </a:fld>
            <a:endParaRPr lang="zh-CN" altLang="en-US"/>
          </a:p>
        </p:txBody>
      </p:sp>
    </p:spTree>
    <p:extLst>
      <p:ext uri="{BB962C8B-B14F-4D97-AF65-F5344CB8AC3E}">
        <p14:creationId xmlns:p14="http://schemas.microsoft.com/office/powerpoint/2010/main" val="1501288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2019</a:t>
            </a:r>
            <a:r>
              <a:rPr lang="zh-CN" altLang="en-US" dirty="0"/>
              <a:t>年山东省出台</a:t>
            </a:r>
            <a:r>
              <a:rPr lang="en-US" altLang="zh-CN" sz="1200" b="1" dirty="0">
                <a:solidFill>
                  <a:srgbClr val="C00000"/>
                </a:solidFill>
                <a:latin typeface="微软雅黑" pitchFamily="34" charset="-122"/>
                <a:ea typeface="微软雅黑" pitchFamily="34" charset="-122"/>
                <a:sym typeface="微软雅黑" pitchFamily="34" charset="-122"/>
              </a:rPr>
              <a:t>《</a:t>
            </a:r>
            <a:r>
              <a:rPr lang="zh-CN" altLang="en-US" sz="1200" b="1" dirty="0">
                <a:solidFill>
                  <a:srgbClr val="C00000"/>
                </a:solidFill>
                <a:latin typeface="微软雅黑" pitchFamily="34" charset="-122"/>
                <a:ea typeface="微软雅黑" pitchFamily="34" charset="-122"/>
                <a:sym typeface="微软雅黑" pitchFamily="34" charset="-122"/>
              </a:rPr>
              <a:t>山东省村庄规划编制导则（试行）</a:t>
            </a:r>
            <a:r>
              <a:rPr lang="en-US" altLang="zh-CN" sz="1200" b="1" dirty="0">
                <a:solidFill>
                  <a:srgbClr val="C00000"/>
                </a:solidFill>
                <a:latin typeface="微软雅黑" pitchFamily="34" charset="-122"/>
                <a:ea typeface="微软雅黑" pitchFamily="34" charset="-122"/>
                <a:sym typeface="微软雅黑" pitchFamily="34" charset="-122"/>
              </a:rPr>
              <a:t>》</a:t>
            </a:r>
            <a:r>
              <a:rPr lang="zh-CN" altLang="en-US" sz="1200" b="1" dirty="0">
                <a:solidFill>
                  <a:srgbClr val="C00000"/>
                </a:solidFill>
                <a:latin typeface="微软雅黑" pitchFamily="34" charset="-122"/>
                <a:ea typeface="微软雅黑" pitchFamily="34" charset="-122"/>
                <a:sym typeface="微软雅黑" pitchFamily="34" charset="-122"/>
              </a:rPr>
              <a:t>明确村庄规划编制的相关要求。</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a:t>
            </a:fld>
            <a:endParaRPr lang="zh-CN" altLang="en-US"/>
          </a:p>
        </p:txBody>
      </p:sp>
    </p:spTree>
    <p:extLst>
      <p:ext uri="{BB962C8B-B14F-4D97-AF65-F5344CB8AC3E}">
        <p14:creationId xmlns:p14="http://schemas.microsoft.com/office/powerpoint/2010/main" val="316526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本次对雨水也是做了相应的规划要求</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63</a:t>
            </a:fld>
            <a:endParaRPr lang="zh-CN" altLang="en-US"/>
          </a:p>
        </p:txBody>
      </p:sp>
    </p:spTree>
    <p:extLst>
      <p:ext uri="{BB962C8B-B14F-4D97-AF65-F5344CB8AC3E}">
        <p14:creationId xmlns:p14="http://schemas.microsoft.com/office/powerpoint/2010/main" val="3466360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a:t>电力方面，也是进行测算，</a:t>
            </a:r>
            <a:r>
              <a:rPr lang="zh-CN" altLang="en-US" sz="1200" dirty="0">
                <a:latin typeface="微软雅黑" panose="020B0503020204020204" pitchFamily="34" charset="-122"/>
                <a:ea typeface="微软雅黑" panose="020B0503020204020204" pitchFamily="34" charset="-122"/>
                <a:cs typeface="+mn-ea"/>
                <a:sym typeface="+mn-lt"/>
              </a:rPr>
              <a:t>远期用电负荷为</a:t>
            </a:r>
            <a:r>
              <a:rPr lang="en-US" altLang="zh-CN" sz="1200" dirty="0">
                <a:latin typeface="微软雅黑" panose="020B0503020204020204" pitchFamily="34" charset="-122"/>
                <a:ea typeface="微软雅黑" panose="020B0503020204020204" pitchFamily="34" charset="-122"/>
                <a:cs typeface="+mn-ea"/>
                <a:sym typeface="+mn-lt"/>
              </a:rPr>
              <a:t>0.97</a:t>
            </a:r>
            <a:r>
              <a:rPr lang="zh-CN" altLang="en-US" sz="1200" dirty="0">
                <a:latin typeface="微软雅黑" panose="020B0503020204020204" pitchFamily="34" charset="-122"/>
                <a:ea typeface="微软雅黑" panose="020B0503020204020204" pitchFamily="34" charset="-122"/>
                <a:cs typeface="+mn-ea"/>
                <a:sym typeface="+mn-lt"/>
              </a:rPr>
              <a:t>兆瓦。</a:t>
            </a:r>
            <a:endParaRPr lang="en-US" altLang="zh-CN" sz="12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200" dirty="0">
              <a:latin typeface="微软雅黑" panose="020B0503020204020204" pitchFamily="34" charset="-122"/>
              <a:ea typeface="微软雅黑" panose="020B0503020204020204" pitchFamily="34" charset="-122"/>
              <a:cs typeface="+mn-ea"/>
              <a:sym typeface="+mn-lt"/>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64</a:t>
            </a:fld>
            <a:endParaRPr lang="zh-CN" altLang="en-US"/>
          </a:p>
        </p:txBody>
      </p:sp>
    </p:spTree>
    <p:extLst>
      <p:ext uri="{BB962C8B-B14F-4D97-AF65-F5344CB8AC3E}">
        <p14:creationId xmlns:p14="http://schemas.microsoft.com/office/powerpoint/2010/main" val="300090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同时也做了电信方面的布局规划</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65</a:t>
            </a:fld>
            <a:endParaRPr lang="zh-CN" altLang="en-US"/>
          </a:p>
        </p:txBody>
      </p:sp>
    </p:spTree>
    <p:extLst>
      <p:ext uri="{BB962C8B-B14F-4D97-AF65-F5344CB8AC3E}">
        <p14:creationId xmlns:p14="http://schemas.microsoft.com/office/powerpoint/2010/main" val="4023353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66</a:t>
            </a:fld>
            <a:endParaRPr lang="zh-CN" altLang="en-US"/>
          </a:p>
        </p:txBody>
      </p:sp>
    </p:spTree>
    <p:extLst>
      <p:ext uri="{BB962C8B-B14F-4D97-AF65-F5344CB8AC3E}">
        <p14:creationId xmlns:p14="http://schemas.microsoft.com/office/powerpoint/2010/main" val="1099454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本次规划对环境卫生方面也是提出相应的布局要求</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67</a:t>
            </a:fld>
            <a:endParaRPr lang="zh-CN" altLang="en-US"/>
          </a:p>
        </p:txBody>
      </p:sp>
    </p:spTree>
    <p:extLst>
      <p:ext uri="{BB962C8B-B14F-4D97-AF65-F5344CB8AC3E}">
        <p14:creationId xmlns:p14="http://schemas.microsoft.com/office/powerpoint/2010/main" val="247274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结合</a:t>
            </a:r>
            <a:r>
              <a:rPr lang="en-US" altLang="zh-CN" sz="1200" kern="100" dirty="0">
                <a:latin typeface="微软雅黑" panose="020B0503020204020204" pitchFamily="34" charset="-122"/>
                <a:ea typeface="微软雅黑" panose="020B0503020204020204" pitchFamily="34" charset="-122"/>
              </a:rPr>
              <a:t>《</a:t>
            </a:r>
            <a:r>
              <a:rPr lang="zh-CN" altLang="en-US" sz="1200" kern="100" dirty="0">
                <a:latin typeface="微软雅黑" panose="020B0503020204020204" pitchFamily="34" charset="-122"/>
                <a:ea typeface="微软雅黑" panose="020B0503020204020204" pitchFamily="34" charset="-122"/>
              </a:rPr>
              <a:t>山东省村庄规划编制导则（试行）</a:t>
            </a:r>
            <a:r>
              <a:rPr lang="en-US" altLang="zh-CN" sz="1200" kern="100" dirty="0">
                <a:latin typeface="微软雅黑" panose="020B0503020204020204" pitchFamily="34" charset="-122"/>
                <a:ea typeface="微软雅黑" panose="020B0503020204020204" pitchFamily="34" charset="-122"/>
              </a:rPr>
              <a:t>》</a:t>
            </a:r>
            <a:r>
              <a:rPr lang="zh-CN" altLang="en-US" sz="1200" kern="100" dirty="0">
                <a:latin typeface="微软雅黑" panose="020B0503020204020204" pitchFamily="34" charset="-122"/>
                <a:ea typeface="微软雅黑" panose="020B0503020204020204" pitchFamily="34" charset="-122"/>
              </a:rPr>
              <a:t>的要求，提出公共服务设施相关配套要求</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68</a:t>
            </a:fld>
            <a:endParaRPr lang="zh-CN" altLang="en-US"/>
          </a:p>
        </p:txBody>
      </p:sp>
    </p:spTree>
    <p:extLst>
      <p:ext uri="{BB962C8B-B14F-4D97-AF65-F5344CB8AC3E}">
        <p14:creationId xmlns:p14="http://schemas.microsoft.com/office/powerpoint/2010/main" val="3827936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防灾减灾方面，也是从消防工程、抗震、防洪以及地质灾害等方面提出相应的控制措施及要求</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69</a:t>
            </a:fld>
            <a:endParaRPr lang="zh-CN" altLang="en-US"/>
          </a:p>
        </p:txBody>
      </p:sp>
    </p:spTree>
    <p:extLst>
      <p:ext uri="{BB962C8B-B14F-4D97-AF65-F5344CB8AC3E}">
        <p14:creationId xmlns:p14="http://schemas.microsoft.com/office/powerpoint/2010/main" val="1630574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zh-CN" altLang="en-US" dirty="0"/>
              <a:t>对于村庄的</a:t>
            </a:r>
            <a:r>
              <a:rPr lang="zh-CN" altLang="en-US" sz="12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公共设施选型、铺装选型、植物选型等均提出相应的控制引导要求</a:t>
            </a:r>
          </a:p>
          <a:p>
            <a:pPr marL="0" marR="0" indent="0" algn="just" defTabSz="914400" rtl="0" eaLnBrk="1" fontAlgn="auto" latinLnBrk="0" hangingPunct="1">
              <a:lnSpc>
                <a:spcPct val="150000"/>
              </a:lnSpc>
              <a:spcBef>
                <a:spcPts val="0"/>
              </a:spcBef>
              <a:spcAft>
                <a:spcPts val="0"/>
              </a:spcAft>
              <a:buClrTx/>
              <a:buSzTx/>
              <a:buFontTx/>
              <a:buNone/>
              <a:tabLst/>
              <a:defRPr/>
            </a:pPr>
            <a:endParaRPr lang="en-US" altLang="zh-CN" sz="12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endParaRPr>
          </a:p>
          <a:p>
            <a:pPr algn="just">
              <a:lnSpc>
                <a:spcPct val="150000"/>
              </a:lnSpc>
            </a:pPr>
            <a:endParaRPr lang="zh-CN" altLang="en-US" sz="12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endParaRPr>
          </a:p>
        </p:txBody>
      </p:sp>
      <p:sp>
        <p:nvSpPr>
          <p:cNvPr id="4" name="灯片编号占位符 3"/>
          <p:cNvSpPr>
            <a:spLocks noGrp="1"/>
          </p:cNvSpPr>
          <p:nvPr>
            <p:ph type="sldNum" sz="quarter" idx="10"/>
          </p:nvPr>
        </p:nvSpPr>
        <p:spPr/>
        <p:txBody>
          <a:bodyPr/>
          <a:lstStyle/>
          <a:p>
            <a:fld id="{52A7C6B9-E121-4B41-AB0A-2E8B582CFDAC}" type="slidenum">
              <a:rPr lang="zh-CN" altLang="en-US" smtClean="0"/>
              <a:t>70</a:t>
            </a:fld>
            <a:endParaRPr lang="zh-CN" altLang="en-US"/>
          </a:p>
        </p:txBody>
      </p:sp>
    </p:spTree>
    <p:extLst>
      <p:ext uri="{BB962C8B-B14F-4D97-AF65-F5344CB8AC3E}">
        <p14:creationId xmlns:p14="http://schemas.microsoft.com/office/powerpoint/2010/main" val="3281099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本次规划确定从农田整治、拆旧复垦、社区建设、生态修复以及</a:t>
            </a:r>
            <a:r>
              <a:rPr lang="zh-CN" altLang="en-US" sz="1200" b="1" dirty="0">
                <a:latin typeface="微软雅黑" panose="020B0503020204020204" pitchFamily="34" charset="-122"/>
                <a:ea typeface="微软雅黑" panose="020B0503020204020204" pitchFamily="34" charset="-122"/>
              </a:rPr>
              <a:t>基础设施建设和公共服务设施建设等方面提出近期建设项目及计划要求。</a:t>
            </a:r>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72</a:t>
            </a:fld>
            <a:endParaRPr lang="zh-CN" altLang="en-US"/>
          </a:p>
        </p:txBody>
      </p:sp>
    </p:spTree>
    <p:extLst>
      <p:ext uri="{BB962C8B-B14F-4D97-AF65-F5344CB8AC3E}">
        <p14:creationId xmlns:p14="http://schemas.microsoft.com/office/powerpoint/2010/main" val="1990691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最后形成</a:t>
            </a:r>
            <a:r>
              <a:rPr lang="zh-CN" altLang="en-US" sz="1200" dirty="0">
                <a:ea typeface="黑体" pitchFamily="49" charset="-122"/>
              </a:rPr>
              <a:t>临沂市兰陵县磨山镇北张村村民公约，提高村庄规划意识</a:t>
            </a:r>
            <a:endParaRPr lang="en-US" altLang="zh-CN" sz="1200" dirty="0">
              <a:ea typeface="黑体" pitchFamily="49"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73</a:t>
            </a:fld>
            <a:endParaRPr lang="zh-CN" altLang="en-US"/>
          </a:p>
        </p:txBody>
      </p:sp>
    </p:spTree>
    <p:extLst>
      <p:ext uri="{BB962C8B-B14F-4D97-AF65-F5344CB8AC3E}">
        <p14:creationId xmlns:p14="http://schemas.microsoft.com/office/powerpoint/2010/main" val="1075741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总之、新时期的村庄规划是“多规合一、村民主体、生态优先、地方特色和因地制宜”的规划</a:t>
            </a:r>
          </a:p>
        </p:txBody>
      </p:sp>
      <p:sp>
        <p:nvSpPr>
          <p:cNvPr id="4" name="灯片编号占位符 3"/>
          <p:cNvSpPr>
            <a:spLocks noGrp="1"/>
          </p:cNvSpPr>
          <p:nvPr>
            <p:ph type="sldNum" sz="quarter" idx="10"/>
          </p:nvPr>
        </p:nvSpPr>
        <p:spPr/>
        <p:txBody>
          <a:bodyPr/>
          <a:lstStyle/>
          <a:p>
            <a:fld id="{52A7C6B9-E121-4B41-AB0A-2E8B582CFDAC}" type="slidenum">
              <a:rPr lang="zh-CN" altLang="en-US" smtClean="0"/>
              <a:t>7</a:t>
            </a:fld>
            <a:endParaRPr lang="zh-CN" altLang="en-US"/>
          </a:p>
        </p:txBody>
      </p:sp>
    </p:spTree>
    <p:extLst>
      <p:ext uri="{BB962C8B-B14F-4D97-AF65-F5344CB8AC3E}">
        <p14:creationId xmlns:p14="http://schemas.microsoft.com/office/powerpoint/2010/main" val="3505881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本次也是依据相关法律法规及上位规划编制本次北张村村庄规划，同时本着</a:t>
            </a:r>
            <a:r>
              <a:rPr lang="zh-CN" altLang="en-US" sz="1200" b="1" dirty="0">
                <a:solidFill>
                  <a:srgbClr val="1689B8"/>
                </a:solidFill>
                <a:latin typeface="微软雅黑" panose="020B0503020204020204" pitchFamily="34" charset="-122"/>
                <a:ea typeface="微软雅黑" panose="020B0503020204020204" pitchFamily="34" charset="-122"/>
              </a:rPr>
              <a:t>多规合一、统筹安排；保护生态、绿色发展；优化布局、节约集约；传承文化、突出特色；尊重民意、简明实用的原则编制规划</a:t>
            </a:r>
            <a:endParaRPr lang="en-US" altLang="zh-CN" sz="1200" b="1" dirty="0">
              <a:solidFill>
                <a:srgbClr val="1689B8"/>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1689B8"/>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1689B8"/>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8</a:t>
            </a:fld>
            <a:endParaRPr lang="zh-CN" altLang="en-US"/>
          </a:p>
        </p:txBody>
      </p:sp>
    </p:spTree>
    <p:extLst>
      <p:ext uri="{BB962C8B-B14F-4D97-AF65-F5344CB8AC3E}">
        <p14:creationId xmlns:p14="http://schemas.microsoft.com/office/powerpoint/2010/main" val="212582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本次规划范围为</a:t>
            </a:r>
            <a:r>
              <a:rPr lang="zh-CN" altLang="en-US" sz="1200" dirty="0">
                <a:latin typeface="微软雅黑" panose="020B0503020204020204" pitchFamily="34" charset="-122"/>
                <a:ea typeface="微软雅黑" panose="020B0503020204020204" pitchFamily="34" charset="-122"/>
              </a:rPr>
              <a:t>北张村村域全部国土空间，</a:t>
            </a:r>
            <a:r>
              <a:rPr lang="zh-CN" altLang="en-US" sz="1200" b="1" dirty="0">
                <a:latin typeface="微软雅黑" panose="020B0503020204020204" pitchFamily="34" charset="-122"/>
                <a:ea typeface="微软雅黑" panose="020B0503020204020204" pitchFamily="34" charset="-122"/>
              </a:rPr>
              <a:t>共计</a:t>
            </a:r>
            <a:r>
              <a:rPr lang="en-US" altLang="zh-CN" sz="1200" b="1" dirty="0">
                <a:latin typeface="微软雅黑" panose="020B0503020204020204" pitchFamily="34" charset="-122"/>
                <a:ea typeface="微软雅黑" panose="020B0503020204020204" pitchFamily="34" charset="-122"/>
              </a:rPr>
              <a:t>173.01</a:t>
            </a:r>
            <a:r>
              <a:rPr lang="zh-CN" altLang="en-US" sz="1200" b="1" dirty="0">
                <a:latin typeface="微软雅黑" panose="020B0503020204020204" pitchFamily="34" charset="-122"/>
                <a:ea typeface="微软雅黑" panose="020B0503020204020204" pitchFamily="34" charset="-122"/>
              </a:rPr>
              <a:t>公顷。远期至</a:t>
            </a:r>
            <a:r>
              <a:rPr lang="en-US" altLang="zh-CN" sz="1200" b="1" dirty="0">
                <a:latin typeface="微软雅黑" panose="020B0503020204020204" pitchFamily="34" charset="-122"/>
                <a:ea typeface="微软雅黑" panose="020B0503020204020204" pitchFamily="34" charset="-122"/>
              </a:rPr>
              <a:t>2035</a:t>
            </a:r>
            <a:r>
              <a:rPr lang="zh-CN" altLang="en-US" sz="1200" b="1" dirty="0">
                <a:latin typeface="微软雅黑" panose="020B0503020204020204" pitchFamily="34" charset="-122"/>
                <a:ea typeface="微软雅黑" panose="020B0503020204020204" pitchFamily="34" charset="-122"/>
              </a:rPr>
              <a:t>年</a:t>
            </a:r>
            <a:endParaRPr lang="en-US" altLang="zh-CN" sz="1200" b="1"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52A7C6B9-E121-4B41-AB0A-2E8B582CFDAC}" type="slidenum">
              <a:rPr lang="zh-CN" altLang="en-US" smtClean="0"/>
              <a:t>9</a:t>
            </a:fld>
            <a:endParaRPr lang="zh-CN" altLang="en-US"/>
          </a:p>
        </p:txBody>
      </p:sp>
    </p:spTree>
    <p:extLst>
      <p:ext uri="{BB962C8B-B14F-4D97-AF65-F5344CB8AC3E}">
        <p14:creationId xmlns:p14="http://schemas.microsoft.com/office/powerpoint/2010/main" val="1126035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0" name="矩形 4">
            <a:extLst>
              <a:ext uri="{FF2B5EF4-FFF2-40B4-BE49-F238E27FC236}">
                <a16:creationId xmlns:a16="http://schemas.microsoft.com/office/drawing/2014/main" id="{A38C49BD-780B-4787-AFA4-59C04A80F395}"/>
              </a:ext>
            </a:extLst>
          </p:cNvPr>
          <p:cNvSpPr>
            <a:spLocks noChangeArrowheads="1"/>
          </p:cNvSpPr>
          <p:nvPr userDrawn="1"/>
        </p:nvSpPr>
        <p:spPr bwMode="auto">
          <a:xfrm>
            <a:off x="14506493" y="10171192"/>
            <a:ext cx="402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anose="020B0604020202020204" pitchFamily="34" charset="0"/>
                <a:ea typeface="宋体" panose="02010600030101010101" pitchFamily="2" charset="-122"/>
              </a:defRPr>
            </a:lvl1pPr>
            <a:lvl2pPr marL="742950" indent="-285750" eaLnBrk="0" hangingPunct="0">
              <a:defRPr sz="1000">
                <a:solidFill>
                  <a:schemeClr val="tx1"/>
                </a:solidFill>
                <a:latin typeface="Arial" panose="020B0604020202020204" pitchFamily="34" charset="0"/>
                <a:ea typeface="宋体" panose="02010600030101010101" pitchFamily="2" charset="-122"/>
              </a:defRPr>
            </a:lvl2pPr>
            <a:lvl3pPr marL="1143000" indent="-228600" eaLnBrk="0" hangingPunct="0">
              <a:defRPr sz="1000">
                <a:solidFill>
                  <a:schemeClr val="tx1"/>
                </a:solidFill>
                <a:latin typeface="Arial" panose="020B0604020202020204" pitchFamily="34" charset="0"/>
                <a:ea typeface="宋体" panose="02010600030101010101" pitchFamily="2" charset="-122"/>
              </a:defRPr>
            </a:lvl3pPr>
            <a:lvl4pPr marL="1600200" indent="-228600" eaLnBrk="0" hangingPunct="0">
              <a:defRPr sz="1000">
                <a:solidFill>
                  <a:schemeClr val="tx1"/>
                </a:solidFill>
                <a:latin typeface="Arial" panose="020B0604020202020204" pitchFamily="34" charset="0"/>
                <a:ea typeface="宋体" panose="02010600030101010101" pitchFamily="2" charset="-122"/>
              </a:defRPr>
            </a:lvl4pPr>
            <a:lvl5pPr marL="2057400" indent="-228600" eaLnBrk="0" hangingPunct="0">
              <a:defRPr sz="1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000">
                <a:solidFill>
                  <a:schemeClr val="tx1"/>
                </a:solidFill>
                <a:latin typeface="Arial" panose="020B0604020202020204" pitchFamily="34" charset="0"/>
                <a:ea typeface="宋体" panose="02010600030101010101" pitchFamily="2" charset="-122"/>
              </a:defRPr>
            </a:lvl9pPr>
          </a:lstStyle>
          <a:p>
            <a:pPr defTabSz="914400" eaLnBrk="1" hangingPunct="1">
              <a:defRPr/>
            </a:pPr>
            <a:fld id="{93F73EAF-8E4F-4D7D-BD21-07B34FE23CBB}" type="slidenum">
              <a:rPr lang="zh-CN" altLang="en-US" sz="1400" smtClean="0">
                <a:solidFill>
                  <a:schemeClr val="bg1">
                    <a:lumMod val="50000"/>
                  </a:schemeClr>
                </a:solidFill>
                <a:ea typeface="微软雅黑" panose="020B0503020204020204" pitchFamily="34" charset="-122"/>
                <a:cs typeface="Times New Roman" panose="02020603050405020304" pitchFamily="18" charset="0"/>
              </a:rPr>
              <a:pPr defTabSz="914400" eaLnBrk="1" hangingPunct="1">
                <a:defRPr/>
              </a:pPr>
              <a:t>‹#›</a:t>
            </a:fld>
            <a:endParaRPr lang="zh-CN" altLang="en-US" sz="1400" dirty="0">
              <a:solidFill>
                <a:schemeClr val="bg1">
                  <a:lumMod val="50000"/>
                </a:schemeClr>
              </a:solidFill>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929DC89E-FB2C-439E-BAD2-A892461A3E55}"/>
              </a:ext>
            </a:extLst>
          </p:cNvPr>
          <p:cNvSpPr txBox="1"/>
          <p:nvPr userDrawn="1"/>
        </p:nvSpPr>
        <p:spPr>
          <a:xfrm>
            <a:off x="13900045" y="10171191"/>
            <a:ext cx="606448" cy="307777"/>
          </a:xfrm>
          <a:prstGeom prst="rect">
            <a:avLst/>
          </a:prstGeom>
          <a:noFill/>
        </p:spPr>
        <p:txBody>
          <a:bodyPr wrap="non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Page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2" name="直接连接符 21">
            <a:extLst>
              <a:ext uri="{FF2B5EF4-FFF2-40B4-BE49-F238E27FC236}">
                <a16:creationId xmlns:a16="http://schemas.microsoft.com/office/drawing/2014/main" id="{76356DBA-7E8B-45DA-BBFC-BFCC054A0B01}"/>
              </a:ext>
            </a:extLst>
          </p:cNvPr>
          <p:cNvCxnSpPr>
            <a:cxnSpLocks/>
          </p:cNvCxnSpPr>
          <p:nvPr userDrawn="1"/>
        </p:nvCxnSpPr>
        <p:spPr>
          <a:xfrm>
            <a:off x="13819822" y="10210573"/>
            <a:ext cx="0" cy="22900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0156B67E-706C-46F5-AB98-D064397CA01B}"/>
              </a:ext>
            </a:extLst>
          </p:cNvPr>
          <p:cNvSpPr txBox="1"/>
          <p:nvPr userDrawn="1"/>
        </p:nvSpPr>
        <p:spPr>
          <a:xfrm>
            <a:off x="9303023" y="10261751"/>
            <a:ext cx="4496744" cy="261610"/>
          </a:xfrm>
          <a:prstGeom prst="rect">
            <a:avLst/>
          </a:prstGeom>
          <a:noFill/>
        </p:spPr>
        <p:txBody>
          <a:bodyPr wrap="none" rtlCol="0">
            <a:spAutoFit/>
          </a:bodyPr>
          <a:lstStyle/>
          <a:p>
            <a:pPr algn="r"/>
            <a:r>
              <a:rPr lang="en-US" altLang="zh-CN" sz="1100" dirty="0">
                <a:solidFill>
                  <a:schemeClr val="bg1">
                    <a:lumMod val="50000"/>
                  </a:schemeClr>
                </a:solidFill>
              </a:rPr>
              <a:t>Village Planning of </a:t>
            </a:r>
            <a:r>
              <a:rPr lang="en-US" altLang="zh-CN" sz="1100" dirty="0" err="1">
                <a:solidFill>
                  <a:schemeClr val="bg1">
                    <a:lumMod val="50000"/>
                  </a:schemeClr>
                </a:solidFill>
              </a:rPr>
              <a:t>Beizhuang</a:t>
            </a:r>
            <a:r>
              <a:rPr lang="en-US" altLang="zh-CN" sz="1100" dirty="0">
                <a:solidFill>
                  <a:schemeClr val="bg1">
                    <a:lumMod val="50000"/>
                  </a:schemeClr>
                </a:solidFill>
              </a:rPr>
              <a:t> Village, </a:t>
            </a:r>
            <a:r>
              <a:rPr lang="en-US" altLang="zh-CN" sz="1100" dirty="0" err="1">
                <a:solidFill>
                  <a:schemeClr val="bg1">
                    <a:lumMod val="50000"/>
                  </a:schemeClr>
                </a:solidFill>
              </a:rPr>
              <a:t>Moshan</a:t>
            </a:r>
            <a:r>
              <a:rPr lang="en-US" altLang="zh-CN" sz="1100" dirty="0">
                <a:solidFill>
                  <a:schemeClr val="bg1">
                    <a:lumMod val="50000"/>
                  </a:schemeClr>
                </a:solidFill>
              </a:rPr>
              <a:t> Town, </a:t>
            </a:r>
            <a:r>
              <a:rPr lang="en-US" altLang="zh-CN" sz="1100" dirty="0" err="1">
                <a:solidFill>
                  <a:schemeClr val="bg1">
                    <a:lumMod val="50000"/>
                  </a:schemeClr>
                </a:solidFill>
              </a:rPr>
              <a:t>Lanling</a:t>
            </a:r>
            <a:r>
              <a:rPr lang="en-US" altLang="zh-CN" sz="1100" dirty="0">
                <a:solidFill>
                  <a:schemeClr val="bg1">
                    <a:lumMod val="50000"/>
                  </a:schemeClr>
                </a:solidFill>
              </a:rPr>
              <a:t> County</a:t>
            </a:r>
          </a:p>
        </p:txBody>
      </p:sp>
      <p:sp>
        <p:nvSpPr>
          <p:cNvPr id="28" name="文本框 27">
            <a:extLst>
              <a:ext uri="{FF2B5EF4-FFF2-40B4-BE49-F238E27FC236}">
                <a16:creationId xmlns:a16="http://schemas.microsoft.com/office/drawing/2014/main" id="{ECBAEB84-5992-4679-B2BC-1D3C2B0716F6}"/>
              </a:ext>
            </a:extLst>
          </p:cNvPr>
          <p:cNvSpPr txBox="1"/>
          <p:nvPr userDrawn="1"/>
        </p:nvSpPr>
        <p:spPr>
          <a:xfrm>
            <a:off x="8309113" y="10056684"/>
            <a:ext cx="5550822" cy="307777"/>
          </a:xfrm>
          <a:prstGeom prst="rect">
            <a:avLst/>
          </a:prstGeom>
          <a:noFill/>
        </p:spPr>
        <p:txBody>
          <a:bodyPr wrap="square" rtlCol="0">
            <a:spAutoFit/>
          </a:bodyPr>
          <a:lstStyle/>
          <a:p>
            <a:pPr algn="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兰陵县磨山镇北张村村庄规划（</a:t>
            </a:r>
            <a:r>
              <a:rPr lang="en-US" altLang="zh-CN" sz="1400" b="0" dirty="0">
                <a:solidFill>
                  <a:schemeClr val="bg1">
                    <a:lumMod val="50000"/>
                  </a:schemeClr>
                </a:solidFill>
                <a:latin typeface="微软雅黑" panose="020B0503020204020204" pitchFamily="34" charset="-122"/>
                <a:ea typeface="微软雅黑" panose="020B0503020204020204" pitchFamily="34" charset="-122"/>
              </a:rPr>
              <a:t>2020-2035</a:t>
            </a:r>
            <a:r>
              <a:rPr lang="zh-CN" altLang="en-US" sz="1400" b="0" dirty="0">
                <a:solidFill>
                  <a:schemeClr val="bg1">
                    <a:lumMod val="50000"/>
                  </a:schemeClr>
                </a:solidFill>
                <a:latin typeface="微软雅黑" panose="020B0503020204020204" pitchFamily="34" charset="-122"/>
                <a:ea typeface="微软雅黑" panose="020B0503020204020204" pitchFamily="34" charset="-122"/>
              </a:rPr>
              <a:t>年）</a:t>
            </a:r>
            <a:r>
              <a:rPr lang="en-US" altLang="zh-CN" sz="1050" b="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b="0" dirty="0">
                <a:solidFill>
                  <a:schemeClr val="bg1">
                    <a:lumMod val="50000"/>
                  </a:schemeClr>
                </a:solidFill>
                <a:latin typeface="微软雅黑" panose="020B0503020204020204" pitchFamily="34" charset="-122"/>
                <a:ea typeface="微软雅黑" panose="020B0503020204020204" pitchFamily="34" charset="-122"/>
              </a:rPr>
              <a:t>专家评审稿</a:t>
            </a:r>
            <a:endParaRPr lang="zh-CN" altLang="en-US" sz="1400" b="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64714" y="308848"/>
            <a:ext cx="603930" cy="919317"/>
          </a:xfrm>
          <a:prstGeom prst="rect">
            <a:avLst/>
          </a:prstGeom>
        </p:spPr>
      </p:pic>
    </p:spTree>
    <p:extLst>
      <p:ext uri="{BB962C8B-B14F-4D97-AF65-F5344CB8AC3E}">
        <p14:creationId xmlns:p14="http://schemas.microsoft.com/office/powerpoint/2010/main" val="104956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2C607-C9BB-43AD-9118-7F7183FCF88F}"/>
              </a:ext>
            </a:extLst>
          </p:cNvPr>
          <p:cNvSpPr>
            <a:spLocks noGrp="1"/>
          </p:cNvSpPr>
          <p:nvPr>
            <p:ph type="title"/>
          </p:nvPr>
        </p:nvSpPr>
        <p:spPr>
          <a:xfrm>
            <a:off x="1039456" y="569241"/>
            <a:ext cx="13040439" cy="2066589"/>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5A905D-B3F9-4A9F-BD11-3CE6D4B78504}"/>
              </a:ext>
            </a:extLst>
          </p:cNvPr>
          <p:cNvSpPr>
            <a:spLocks noGrp="1"/>
          </p:cNvSpPr>
          <p:nvPr>
            <p:ph type="body" orient="vert" idx="1"/>
          </p:nvPr>
        </p:nvSpPr>
        <p:spPr>
          <a:xfrm>
            <a:off x="1039456" y="2846201"/>
            <a:ext cx="13040439" cy="67838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3F20F4B-224D-4875-BDBA-8562F4ED02D3}"/>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44667D47-1621-4F0F-AC89-04A502B46684}"/>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99AE823-7783-4936-9E08-FBCA8FD52A2F}"/>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217215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2663E98-4367-4F08-B89E-3DDB39E1E067}"/>
              </a:ext>
            </a:extLst>
          </p:cNvPr>
          <p:cNvSpPr>
            <a:spLocks noGrp="1"/>
          </p:cNvSpPr>
          <p:nvPr>
            <p:ph type="title" orient="vert"/>
          </p:nvPr>
        </p:nvSpPr>
        <p:spPr>
          <a:xfrm>
            <a:off x="10819785" y="569241"/>
            <a:ext cx="3260110" cy="906081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9D40181-6223-42DA-8410-7BD8C2922239}"/>
              </a:ext>
            </a:extLst>
          </p:cNvPr>
          <p:cNvSpPr>
            <a:spLocks noGrp="1"/>
          </p:cNvSpPr>
          <p:nvPr>
            <p:ph type="body" orient="vert" idx="1"/>
          </p:nvPr>
        </p:nvSpPr>
        <p:spPr>
          <a:xfrm>
            <a:off x="1039456" y="569241"/>
            <a:ext cx="9591338" cy="906081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A9659-701C-42DB-84CA-9401BC684921}"/>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DB77CAB1-C8E9-4FE5-939D-459998D50754}"/>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7C05E6-DB6D-40F9-91FF-8A7DF0BBFB13}"/>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2919385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F552AD-033E-4EE2-8A0E-ED143F1AABC1}"/>
              </a:ext>
            </a:extLst>
          </p:cNvPr>
          <p:cNvSpPr>
            <a:spLocks noGrp="1"/>
          </p:cNvSpPr>
          <p:nvPr>
            <p:ph type="title"/>
          </p:nvPr>
        </p:nvSpPr>
        <p:spPr>
          <a:xfrm>
            <a:off x="1039456" y="569241"/>
            <a:ext cx="13040439" cy="2066589"/>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011F528-090E-4292-9AB7-EB4F2D9D4F13}"/>
              </a:ext>
            </a:extLst>
          </p:cNvPr>
          <p:cNvSpPr>
            <a:spLocks noGrp="1"/>
          </p:cNvSpPr>
          <p:nvPr>
            <p:ph idx="1"/>
          </p:nvPr>
        </p:nvSpPr>
        <p:spPr>
          <a:xfrm>
            <a:off x="1039456" y="2846201"/>
            <a:ext cx="13040439" cy="678385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4E7875-BD60-414F-9323-758A881AFF7E}"/>
              </a:ext>
            </a:extLst>
          </p:cNvPr>
          <p:cNvSpPr>
            <a:spLocks noGrp="1"/>
          </p:cNvSpPr>
          <p:nvPr>
            <p:ph type="dt" sz="half" idx="10"/>
          </p:nvPr>
        </p:nvSpPr>
        <p:spPr/>
        <p:txBody>
          <a:bodyPr/>
          <a:lstStyle/>
          <a:p>
            <a:fld id="{8C25345C-A354-4B8C-9BE7-D2CEFD9B664B}"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CF90BB72-52E1-43CF-867C-CAFEDD9E09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DE91DE0-59CD-4CFB-B64E-645ABC0E5990}"/>
              </a:ext>
            </a:extLst>
          </p:cNvPr>
          <p:cNvSpPr>
            <a:spLocks noGrp="1"/>
          </p:cNvSpPr>
          <p:nvPr>
            <p:ph type="sldNum" sz="quarter" idx="12"/>
          </p:nvPr>
        </p:nvSpPr>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49320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2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0200AF-5434-4881-A872-F3555CE685F6}"/>
              </a:ext>
            </a:extLst>
          </p:cNvPr>
          <p:cNvSpPr>
            <a:spLocks noGrp="1"/>
          </p:cNvSpPr>
          <p:nvPr>
            <p:ph type="title"/>
          </p:nvPr>
        </p:nvSpPr>
        <p:spPr>
          <a:xfrm>
            <a:off x="1031581" y="2665530"/>
            <a:ext cx="13040439" cy="4447497"/>
          </a:xfrm>
          <a:prstGeom prst="rect">
            <a:avLst/>
          </a:prstGeom>
        </p:spPr>
        <p:txBody>
          <a:bodyPr anchor="b"/>
          <a:lstStyle>
            <a:lvl1pPr>
              <a:defRPr sz="7016"/>
            </a:lvl1pPr>
          </a:lstStyle>
          <a:p>
            <a:r>
              <a:rPr lang="zh-CN" altLang="en-US"/>
              <a:t>单击此处编辑母版标题样式</a:t>
            </a:r>
          </a:p>
        </p:txBody>
      </p:sp>
      <p:sp>
        <p:nvSpPr>
          <p:cNvPr id="3" name="文本占位符 2">
            <a:extLst>
              <a:ext uri="{FF2B5EF4-FFF2-40B4-BE49-F238E27FC236}">
                <a16:creationId xmlns:a16="http://schemas.microsoft.com/office/drawing/2014/main" id="{8394E1E2-6EF9-4166-8F1D-00F03B7BC879}"/>
              </a:ext>
            </a:extLst>
          </p:cNvPr>
          <p:cNvSpPr>
            <a:spLocks noGrp="1"/>
          </p:cNvSpPr>
          <p:nvPr>
            <p:ph type="body" idx="1"/>
          </p:nvPr>
        </p:nvSpPr>
        <p:spPr>
          <a:xfrm>
            <a:off x="1031581" y="7155101"/>
            <a:ext cx="13040439" cy="2338834"/>
          </a:xfrm>
          <a:prstGeom prst="rect">
            <a:avLst/>
          </a:prstGeom>
        </p:spPr>
        <p:txBody>
          <a:bodyPr/>
          <a:lstStyle>
            <a:lvl1pPr marL="0" indent="0">
              <a:buNone/>
              <a:defRPr sz="2806">
                <a:solidFill>
                  <a:schemeClr val="tx1">
                    <a:tint val="75000"/>
                  </a:schemeClr>
                </a:solidFill>
              </a:defRPr>
            </a:lvl1pPr>
            <a:lvl2pPr marL="534595" indent="0">
              <a:buNone/>
              <a:defRPr sz="2339">
                <a:solidFill>
                  <a:schemeClr val="tx1">
                    <a:tint val="75000"/>
                  </a:schemeClr>
                </a:solidFill>
              </a:defRPr>
            </a:lvl2pPr>
            <a:lvl3pPr marL="1069190" indent="0">
              <a:buNone/>
              <a:defRPr sz="2105">
                <a:solidFill>
                  <a:schemeClr val="tx1">
                    <a:tint val="75000"/>
                  </a:schemeClr>
                </a:solidFill>
              </a:defRPr>
            </a:lvl3pPr>
            <a:lvl4pPr marL="1603784" indent="0">
              <a:buNone/>
              <a:defRPr sz="1871">
                <a:solidFill>
                  <a:schemeClr val="tx1">
                    <a:tint val="75000"/>
                  </a:schemeClr>
                </a:solidFill>
              </a:defRPr>
            </a:lvl4pPr>
            <a:lvl5pPr marL="2138379" indent="0">
              <a:buNone/>
              <a:defRPr sz="1871">
                <a:solidFill>
                  <a:schemeClr val="tx1">
                    <a:tint val="75000"/>
                  </a:schemeClr>
                </a:solidFill>
              </a:defRPr>
            </a:lvl5pPr>
            <a:lvl6pPr marL="2672974" indent="0">
              <a:buNone/>
              <a:defRPr sz="1871">
                <a:solidFill>
                  <a:schemeClr val="tx1">
                    <a:tint val="75000"/>
                  </a:schemeClr>
                </a:solidFill>
              </a:defRPr>
            </a:lvl6pPr>
            <a:lvl7pPr marL="3207569" indent="0">
              <a:buNone/>
              <a:defRPr sz="1871">
                <a:solidFill>
                  <a:schemeClr val="tx1">
                    <a:tint val="75000"/>
                  </a:schemeClr>
                </a:solidFill>
              </a:defRPr>
            </a:lvl7pPr>
            <a:lvl8pPr marL="3742164" indent="0">
              <a:buNone/>
              <a:defRPr sz="1871">
                <a:solidFill>
                  <a:schemeClr val="tx1">
                    <a:tint val="75000"/>
                  </a:schemeClr>
                </a:solidFill>
              </a:defRPr>
            </a:lvl8pPr>
            <a:lvl9pPr marL="4276759" indent="0">
              <a:buNone/>
              <a:defRPr sz="1871">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658BF86-5B76-4414-ACC4-C6AED7B2D3C3}"/>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809DAE74-C6BF-4F01-9509-05C5A9BE9E5D}"/>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EDEA55-F254-4403-916B-04E2AB2D8046}"/>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19991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819D9C-8B4F-4D4B-B20E-3F58FFD7337A}"/>
              </a:ext>
            </a:extLst>
          </p:cNvPr>
          <p:cNvSpPr>
            <a:spLocks noGrp="1"/>
          </p:cNvSpPr>
          <p:nvPr>
            <p:ph type="title"/>
          </p:nvPr>
        </p:nvSpPr>
        <p:spPr>
          <a:xfrm>
            <a:off x="1039456" y="569241"/>
            <a:ext cx="13040439" cy="2066589"/>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358202-38C9-4BD8-87DB-4104C6A2A0AD}"/>
              </a:ext>
            </a:extLst>
          </p:cNvPr>
          <p:cNvSpPr>
            <a:spLocks noGrp="1"/>
          </p:cNvSpPr>
          <p:nvPr>
            <p:ph sz="half" idx="1"/>
          </p:nvPr>
        </p:nvSpPr>
        <p:spPr>
          <a:xfrm>
            <a:off x="1039455" y="2846201"/>
            <a:ext cx="6425724" cy="678385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2BAD328-3237-4D4E-BE5E-1041D760BDFB}"/>
              </a:ext>
            </a:extLst>
          </p:cNvPr>
          <p:cNvSpPr>
            <a:spLocks noGrp="1"/>
          </p:cNvSpPr>
          <p:nvPr>
            <p:ph sz="half" idx="2"/>
          </p:nvPr>
        </p:nvSpPr>
        <p:spPr>
          <a:xfrm>
            <a:off x="7654171" y="2846201"/>
            <a:ext cx="6425724" cy="678385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814AD0-E3DE-4AAC-8DB9-A03074ABDBDA}"/>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15B24F81-C45C-4758-81CB-1869D55EEB61}"/>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B195174-E58F-4293-92C7-96ADC8B634B4}"/>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366859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F85AC-4F0E-456A-83F0-AD5842CF430B}"/>
              </a:ext>
            </a:extLst>
          </p:cNvPr>
          <p:cNvSpPr>
            <a:spLocks noGrp="1"/>
          </p:cNvSpPr>
          <p:nvPr>
            <p:ph type="title"/>
          </p:nvPr>
        </p:nvSpPr>
        <p:spPr>
          <a:xfrm>
            <a:off x="1041424" y="569241"/>
            <a:ext cx="13040439" cy="2066589"/>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0CC56D3-4051-41C8-8BFB-C703F4F632F9}"/>
              </a:ext>
            </a:extLst>
          </p:cNvPr>
          <p:cNvSpPr>
            <a:spLocks noGrp="1"/>
          </p:cNvSpPr>
          <p:nvPr>
            <p:ph type="body" idx="1"/>
          </p:nvPr>
        </p:nvSpPr>
        <p:spPr>
          <a:xfrm>
            <a:off x="1041425" y="2620980"/>
            <a:ext cx="6396193" cy="1284502"/>
          </a:xfrm>
          <a:prstGeom prst="rect">
            <a:avLst/>
          </a:prstGeom>
        </p:spPr>
        <p:txBody>
          <a:bodyPr anchor="b"/>
          <a:lstStyle>
            <a:lvl1pPr marL="0" indent="0">
              <a:buNone/>
              <a:defRPr sz="2806" b="1"/>
            </a:lvl1pPr>
            <a:lvl2pPr marL="534595" indent="0">
              <a:buNone/>
              <a:defRPr sz="2339" b="1"/>
            </a:lvl2pPr>
            <a:lvl3pPr marL="1069190" indent="0">
              <a:buNone/>
              <a:defRPr sz="2105" b="1"/>
            </a:lvl3pPr>
            <a:lvl4pPr marL="1603784" indent="0">
              <a:buNone/>
              <a:defRPr sz="1871" b="1"/>
            </a:lvl4pPr>
            <a:lvl5pPr marL="2138379" indent="0">
              <a:buNone/>
              <a:defRPr sz="1871" b="1"/>
            </a:lvl5pPr>
            <a:lvl6pPr marL="2672974" indent="0">
              <a:buNone/>
              <a:defRPr sz="1871" b="1"/>
            </a:lvl6pPr>
            <a:lvl7pPr marL="3207569" indent="0">
              <a:buNone/>
              <a:defRPr sz="1871" b="1"/>
            </a:lvl7pPr>
            <a:lvl8pPr marL="3742164" indent="0">
              <a:buNone/>
              <a:defRPr sz="1871" b="1"/>
            </a:lvl8pPr>
            <a:lvl9pPr marL="4276759" indent="0">
              <a:buNone/>
              <a:defRPr sz="1871"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A6B0A4D-4E72-438A-940D-34470AAA4C32}"/>
              </a:ext>
            </a:extLst>
          </p:cNvPr>
          <p:cNvSpPr>
            <a:spLocks noGrp="1"/>
          </p:cNvSpPr>
          <p:nvPr>
            <p:ph sz="half" idx="2"/>
          </p:nvPr>
        </p:nvSpPr>
        <p:spPr>
          <a:xfrm>
            <a:off x="1041425" y="3905482"/>
            <a:ext cx="6396193" cy="57443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134CCE-AF37-4FA7-9EEF-26A231D5FD19}"/>
              </a:ext>
            </a:extLst>
          </p:cNvPr>
          <p:cNvSpPr>
            <a:spLocks noGrp="1"/>
          </p:cNvSpPr>
          <p:nvPr>
            <p:ph type="body" sz="quarter" idx="3"/>
          </p:nvPr>
        </p:nvSpPr>
        <p:spPr>
          <a:xfrm>
            <a:off x="7654171" y="2620980"/>
            <a:ext cx="6427693" cy="1284502"/>
          </a:xfrm>
          <a:prstGeom prst="rect">
            <a:avLst/>
          </a:prstGeom>
        </p:spPr>
        <p:txBody>
          <a:bodyPr anchor="b"/>
          <a:lstStyle>
            <a:lvl1pPr marL="0" indent="0">
              <a:buNone/>
              <a:defRPr sz="2806" b="1"/>
            </a:lvl1pPr>
            <a:lvl2pPr marL="534595" indent="0">
              <a:buNone/>
              <a:defRPr sz="2339" b="1"/>
            </a:lvl2pPr>
            <a:lvl3pPr marL="1069190" indent="0">
              <a:buNone/>
              <a:defRPr sz="2105" b="1"/>
            </a:lvl3pPr>
            <a:lvl4pPr marL="1603784" indent="0">
              <a:buNone/>
              <a:defRPr sz="1871" b="1"/>
            </a:lvl4pPr>
            <a:lvl5pPr marL="2138379" indent="0">
              <a:buNone/>
              <a:defRPr sz="1871" b="1"/>
            </a:lvl5pPr>
            <a:lvl6pPr marL="2672974" indent="0">
              <a:buNone/>
              <a:defRPr sz="1871" b="1"/>
            </a:lvl6pPr>
            <a:lvl7pPr marL="3207569" indent="0">
              <a:buNone/>
              <a:defRPr sz="1871" b="1"/>
            </a:lvl7pPr>
            <a:lvl8pPr marL="3742164" indent="0">
              <a:buNone/>
              <a:defRPr sz="1871" b="1"/>
            </a:lvl8pPr>
            <a:lvl9pPr marL="4276759" indent="0">
              <a:buNone/>
              <a:defRPr sz="1871"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C857E99-DFE4-4F2C-B6D1-93EBF1F18721}"/>
              </a:ext>
            </a:extLst>
          </p:cNvPr>
          <p:cNvSpPr>
            <a:spLocks noGrp="1"/>
          </p:cNvSpPr>
          <p:nvPr>
            <p:ph sz="quarter" idx="4"/>
          </p:nvPr>
        </p:nvSpPr>
        <p:spPr>
          <a:xfrm>
            <a:off x="7654171" y="3905482"/>
            <a:ext cx="6427693" cy="574437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7DFBF69-BEEE-40D5-B78B-9393EE19A93E}"/>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8" name="页脚占位符 7">
            <a:extLst>
              <a:ext uri="{FF2B5EF4-FFF2-40B4-BE49-F238E27FC236}">
                <a16:creationId xmlns:a16="http://schemas.microsoft.com/office/drawing/2014/main" id="{2D1B2D7C-63BB-4117-951E-44D697BD5987}"/>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54AE926-ED64-4EAA-8946-A31F3B333595}"/>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201684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358309-5360-4AB5-A99D-97A6A6112068}"/>
              </a:ext>
            </a:extLst>
          </p:cNvPr>
          <p:cNvSpPr>
            <a:spLocks noGrp="1"/>
          </p:cNvSpPr>
          <p:nvPr>
            <p:ph type="title"/>
          </p:nvPr>
        </p:nvSpPr>
        <p:spPr>
          <a:xfrm>
            <a:off x="1039456" y="569241"/>
            <a:ext cx="13040439" cy="2066589"/>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E2B320-A820-4F18-9EEA-1DCEB171BA99}"/>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4" name="页脚占位符 3">
            <a:extLst>
              <a:ext uri="{FF2B5EF4-FFF2-40B4-BE49-F238E27FC236}">
                <a16:creationId xmlns:a16="http://schemas.microsoft.com/office/drawing/2014/main" id="{0A331A65-9DD4-4BF3-893E-31D097DC0DBE}"/>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8A677F0-6B8F-4C33-83A0-CD89FD00A555}"/>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108686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D348C53-5FB7-45B7-9A03-3B99D756F5D4}"/>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3" name="页脚占位符 2">
            <a:extLst>
              <a:ext uri="{FF2B5EF4-FFF2-40B4-BE49-F238E27FC236}">
                <a16:creationId xmlns:a16="http://schemas.microsoft.com/office/drawing/2014/main" id="{B58962A2-558B-4C6E-9CF0-E98DF37E7A63}"/>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928786C-8198-4F9C-85D7-4FF3EFC19CB6}"/>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398841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8224EA-B4C7-41D1-B361-AA834AF1D6E9}"/>
              </a:ext>
            </a:extLst>
          </p:cNvPr>
          <p:cNvSpPr>
            <a:spLocks noGrp="1"/>
          </p:cNvSpPr>
          <p:nvPr>
            <p:ph type="title"/>
          </p:nvPr>
        </p:nvSpPr>
        <p:spPr>
          <a:xfrm>
            <a:off x="1041426" y="712788"/>
            <a:ext cx="4876384" cy="2494756"/>
          </a:xfrm>
          <a:prstGeom prst="rect">
            <a:avLst/>
          </a:prstGeom>
        </p:spPr>
        <p:txBody>
          <a:bodyPr anchor="b"/>
          <a:lstStyle>
            <a:lvl1pPr>
              <a:defRPr sz="3742"/>
            </a:lvl1pPr>
          </a:lstStyle>
          <a:p>
            <a:r>
              <a:rPr lang="zh-CN" altLang="en-US"/>
              <a:t>单击此处编辑母版标题样式</a:t>
            </a:r>
          </a:p>
        </p:txBody>
      </p:sp>
      <p:sp>
        <p:nvSpPr>
          <p:cNvPr id="3" name="内容占位符 2">
            <a:extLst>
              <a:ext uri="{FF2B5EF4-FFF2-40B4-BE49-F238E27FC236}">
                <a16:creationId xmlns:a16="http://schemas.microsoft.com/office/drawing/2014/main" id="{1373F3F5-F387-406F-8032-2A49539D4A9E}"/>
              </a:ext>
            </a:extLst>
          </p:cNvPr>
          <p:cNvSpPr>
            <a:spLocks noGrp="1"/>
          </p:cNvSpPr>
          <p:nvPr>
            <p:ph idx="1"/>
          </p:nvPr>
        </p:nvSpPr>
        <p:spPr>
          <a:xfrm>
            <a:off x="6427693" y="1539425"/>
            <a:ext cx="7654171" cy="7598117"/>
          </a:xfrm>
          <a:prstGeom prst="rect">
            <a:avLst/>
          </a:prstGeo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E75C808-6CC8-4253-B7AA-9384F1811048}"/>
              </a:ext>
            </a:extLst>
          </p:cNvPr>
          <p:cNvSpPr>
            <a:spLocks noGrp="1"/>
          </p:cNvSpPr>
          <p:nvPr>
            <p:ph type="body" sz="half" idx="2"/>
          </p:nvPr>
        </p:nvSpPr>
        <p:spPr>
          <a:xfrm>
            <a:off x="1041426" y="3207544"/>
            <a:ext cx="4876384" cy="5942372"/>
          </a:xfrm>
          <a:prstGeom prst="rect">
            <a:avLst/>
          </a:prstGeom>
        </p:spPr>
        <p:txBody>
          <a:bodyPr/>
          <a:lstStyle>
            <a:lvl1pPr marL="0" indent="0">
              <a:buNone/>
              <a:defRPr sz="1871"/>
            </a:lvl1pPr>
            <a:lvl2pPr marL="534595" indent="0">
              <a:buNone/>
              <a:defRPr sz="1637"/>
            </a:lvl2pPr>
            <a:lvl3pPr marL="1069190" indent="0">
              <a:buNone/>
              <a:defRPr sz="1403"/>
            </a:lvl3pPr>
            <a:lvl4pPr marL="1603784" indent="0">
              <a:buNone/>
              <a:defRPr sz="1169"/>
            </a:lvl4pPr>
            <a:lvl5pPr marL="2138379" indent="0">
              <a:buNone/>
              <a:defRPr sz="1169"/>
            </a:lvl5pPr>
            <a:lvl6pPr marL="2672974" indent="0">
              <a:buNone/>
              <a:defRPr sz="1169"/>
            </a:lvl6pPr>
            <a:lvl7pPr marL="3207569" indent="0">
              <a:buNone/>
              <a:defRPr sz="1169"/>
            </a:lvl7pPr>
            <a:lvl8pPr marL="3742164" indent="0">
              <a:buNone/>
              <a:defRPr sz="1169"/>
            </a:lvl8pPr>
            <a:lvl9pPr marL="4276759" indent="0">
              <a:buNone/>
              <a:defRPr sz="1169"/>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7AFFBB3-2D58-469B-ACCF-7A9F9C2FB0D3}"/>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D43FF743-99D1-4B4F-AB0C-6F62BC9840ED}"/>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D70B813-3BB1-430C-A12F-266D28EE86D3}"/>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100541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DCCEF9-4B24-447D-BB58-A840F7A5D3B6}"/>
              </a:ext>
            </a:extLst>
          </p:cNvPr>
          <p:cNvSpPr>
            <a:spLocks noGrp="1"/>
          </p:cNvSpPr>
          <p:nvPr>
            <p:ph type="title"/>
          </p:nvPr>
        </p:nvSpPr>
        <p:spPr>
          <a:xfrm>
            <a:off x="1041426" y="712788"/>
            <a:ext cx="4876384" cy="2494756"/>
          </a:xfrm>
          <a:prstGeom prst="rect">
            <a:avLst/>
          </a:prstGeom>
        </p:spPr>
        <p:txBody>
          <a:bodyPr anchor="b"/>
          <a:lstStyle>
            <a:lvl1pPr>
              <a:defRPr sz="3742"/>
            </a:lvl1pPr>
          </a:lstStyle>
          <a:p>
            <a:r>
              <a:rPr lang="zh-CN" altLang="en-US"/>
              <a:t>单击此处编辑母版标题样式</a:t>
            </a:r>
          </a:p>
        </p:txBody>
      </p:sp>
      <p:sp>
        <p:nvSpPr>
          <p:cNvPr id="3" name="图片占位符 2">
            <a:extLst>
              <a:ext uri="{FF2B5EF4-FFF2-40B4-BE49-F238E27FC236}">
                <a16:creationId xmlns:a16="http://schemas.microsoft.com/office/drawing/2014/main" id="{A5224055-DC5D-40EA-BD11-C6CE19958C91}"/>
              </a:ext>
            </a:extLst>
          </p:cNvPr>
          <p:cNvSpPr>
            <a:spLocks noGrp="1"/>
          </p:cNvSpPr>
          <p:nvPr>
            <p:ph type="pic" idx="1"/>
          </p:nvPr>
        </p:nvSpPr>
        <p:spPr>
          <a:xfrm>
            <a:off x="6427693" y="1539425"/>
            <a:ext cx="7654171" cy="7598117"/>
          </a:xfrm>
          <a:prstGeom prst="rect">
            <a:avLst/>
          </a:prstGeom>
        </p:spPr>
        <p:txBody>
          <a:bodyPr/>
          <a:lstStyle>
            <a:lvl1pPr marL="0" indent="0">
              <a:buNone/>
              <a:defRPr sz="3742"/>
            </a:lvl1pPr>
            <a:lvl2pPr marL="534595" indent="0">
              <a:buNone/>
              <a:defRPr sz="3274"/>
            </a:lvl2pPr>
            <a:lvl3pPr marL="1069190" indent="0">
              <a:buNone/>
              <a:defRPr sz="2806"/>
            </a:lvl3pPr>
            <a:lvl4pPr marL="1603784" indent="0">
              <a:buNone/>
              <a:defRPr sz="2339"/>
            </a:lvl4pPr>
            <a:lvl5pPr marL="2138379" indent="0">
              <a:buNone/>
              <a:defRPr sz="2339"/>
            </a:lvl5pPr>
            <a:lvl6pPr marL="2672974" indent="0">
              <a:buNone/>
              <a:defRPr sz="2339"/>
            </a:lvl6pPr>
            <a:lvl7pPr marL="3207569" indent="0">
              <a:buNone/>
              <a:defRPr sz="2339"/>
            </a:lvl7pPr>
            <a:lvl8pPr marL="3742164" indent="0">
              <a:buNone/>
              <a:defRPr sz="2339"/>
            </a:lvl8pPr>
            <a:lvl9pPr marL="4276759" indent="0">
              <a:buNone/>
              <a:defRPr sz="2339"/>
            </a:lvl9pPr>
          </a:lstStyle>
          <a:p>
            <a:endParaRPr lang="zh-CN" altLang="en-US"/>
          </a:p>
        </p:txBody>
      </p:sp>
      <p:sp>
        <p:nvSpPr>
          <p:cNvPr id="4" name="文本占位符 3">
            <a:extLst>
              <a:ext uri="{FF2B5EF4-FFF2-40B4-BE49-F238E27FC236}">
                <a16:creationId xmlns:a16="http://schemas.microsoft.com/office/drawing/2014/main" id="{3DAE7866-FC0C-4269-B633-F74965B14DA0}"/>
              </a:ext>
            </a:extLst>
          </p:cNvPr>
          <p:cNvSpPr>
            <a:spLocks noGrp="1"/>
          </p:cNvSpPr>
          <p:nvPr>
            <p:ph type="body" sz="half" idx="2"/>
          </p:nvPr>
        </p:nvSpPr>
        <p:spPr>
          <a:xfrm>
            <a:off x="1041426" y="3207544"/>
            <a:ext cx="4876384" cy="5942372"/>
          </a:xfrm>
          <a:prstGeom prst="rect">
            <a:avLst/>
          </a:prstGeom>
        </p:spPr>
        <p:txBody>
          <a:bodyPr/>
          <a:lstStyle>
            <a:lvl1pPr marL="0" indent="0">
              <a:buNone/>
              <a:defRPr sz="1871"/>
            </a:lvl1pPr>
            <a:lvl2pPr marL="534595" indent="0">
              <a:buNone/>
              <a:defRPr sz="1637"/>
            </a:lvl2pPr>
            <a:lvl3pPr marL="1069190" indent="0">
              <a:buNone/>
              <a:defRPr sz="1403"/>
            </a:lvl3pPr>
            <a:lvl4pPr marL="1603784" indent="0">
              <a:buNone/>
              <a:defRPr sz="1169"/>
            </a:lvl4pPr>
            <a:lvl5pPr marL="2138379" indent="0">
              <a:buNone/>
              <a:defRPr sz="1169"/>
            </a:lvl5pPr>
            <a:lvl6pPr marL="2672974" indent="0">
              <a:buNone/>
              <a:defRPr sz="1169"/>
            </a:lvl6pPr>
            <a:lvl7pPr marL="3207569" indent="0">
              <a:buNone/>
              <a:defRPr sz="1169"/>
            </a:lvl7pPr>
            <a:lvl8pPr marL="3742164" indent="0">
              <a:buNone/>
              <a:defRPr sz="1169"/>
            </a:lvl8pPr>
            <a:lvl9pPr marL="4276759" indent="0">
              <a:buNone/>
              <a:defRPr sz="1169"/>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52E544-3E1B-47F5-A448-07D846E8470A}"/>
              </a:ext>
            </a:extLst>
          </p:cNvPr>
          <p:cNvSpPr>
            <a:spLocks noGrp="1"/>
          </p:cNvSpPr>
          <p:nvPr>
            <p:ph type="dt" sz="half" idx="10"/>
          </p:nvPr>
        </p:nvSpPr>
        <p:spPr>
          <a:xfrm>
            <a:off x="1039455" y="9909728"/>
            <a:ext cx="3401854" cy="569240"/>
          </a:xfrm>
          <a:prstGeom prst="rect">
            <a:avLst/>
          </a:prstGeom>
        </p:spPr>
        <p:txBody>
          <a:bodyPr/>
          <a:lstStyle/>
          <a:p>
            <a:fld id="{8C25345C-A354-4B8C-9BE7-D2CEFD9B664B}"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1E1130F6-0FC6-4A94-8849-927FE4345278}"/>
              </a:ext>
            </a:extLst>
          </p:cNvPr>
          <p:cNvSpPr>
            <a:spLocks noGrp="1"/>
          </p:cNvSpPr>
          <p:nvPr>
            <p:ph type="ftr" sz="quarter" idx="11"/>
          </p:nvPr>
        </p:nvSpPr>
        <p:spPr>
          <a:xfrm>
            <a:off x="5008285" y="9909728"/>
            <a:ext cx="5102781" cy="569240"/>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63CBBDD-B1BD-4438-AD20-8875537942CF}"/>
              </a:ext>
            </a:extLst>
          </p:cNvPr>
          <p:cNvSpPr>
            <a:spLocks noGrp="1"/>
          </p:cNvSpPr>
          <p:nvPr>
            <p:ph type="sldNum" sz="quarter" idx="12"/>
          </p:nvPr>
        </p:nvSpPr>
        <p:spPr>
          <a:xfrm>
            <a:off x="10678041" y="9909728"/>
            <a:ext cx="3401854" cy="569240"/>
          </a:xfrm>
          <a:prstGeom prst="rect">
            <a:avLst/>
          </a:prstGeom>
        </p:spPr>
        <p:txBody>
          <a:bodyPr/>
          <a:lstStyle/>
          <a:p>
            <a:fld id="{6DC88C78-22A1-4D93-87AA-F030949D8B3E}" type="slidenum">
              <a:rPr lang="zh-CN" altLang="en-US" smtClean="0"/>
              <a:t>‹#›</a:t>
            </a:fld>
            <a:endParaRPr lang="zh-CN" altLang="en-US"/>
          </a:p>
        </p:txBody>
      </p:sp>
    </p:spTree>
    <p:extLst>
      <p:ext uri="{BB962C8B-B14F-4D97-AF65-F5344CB8AC3E}">
        <p14:creationId xmlns:p14="http://schemas.microsoft.com/office/powerpoint/2010/main" val="344688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56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069190" rtl="0" eaLnBrk="1" latinLnBrk="0" hangingPunct="1">
        <a:lnSpc>
          <a:spcPct val="90000"/>
        </a:lnSpc>
        <a:spcBef>
          <a:spcPct val="0"/>
        </a:spcBef>
        <a:buNone/>
        <a:defRPr sz="5145" kern="1200">
          <a:solidFill>
            <a:schemeClr val="tx1"/>
          </a:solidFill>
          <a:latin typeface="+mj-lt"/>
          <a:ea typeface="+mj-ea"/>
          <a:cs typeface="+mj-cs"/>
        </a:defRPr>
      </a:lvl1pPr>
    </p:titleStyle>
    <p:bodyStyle>
      <a:lvl1pPr marL="267297" indent="-267297" algn="l" defTabSz="1069190" rtl="0" eaLnBrk="1" latinLnBrk="0" hangingPunct="1">
        <a:lnSpc>
          <a:spcPct val="90000"/>
        </a:lnSpc>
        <a:spcBef>
          <a:spcPts val="1169"/>
        </a:spcBef>
        <a:buFont typeface="Arial" panose="020B0604020202020204" pitchFamily="34" charset="0"/>
        <a:buChar char="•"/>
        <a:defRPr sz="3274" kern="1200">
          <a:solidFill>
            <a:schemeClr val="tx1"/>
          </a:solidFill>
          <a:latin typeface="+mn-lt"/>
          <a:ea typeface="+mn-ea"/>
          <a:cs typeface="+mn-cs"/>
        </a:defRPr>
      </a:lvl1pPr>
      <a:lvl2pPr marL="801892" indent="-267297" algn="l" defTabSz="1069190" rtl="0" eaLnBrk="1" latinLnBrk="0" hangingPunct="1">
        <a:lnSpc>
          <a:spcPct val="90000"/>
        </a:lnSpc>
        <a:spcBef>
          <a:spcPts val="585"/>
        </a:spcBef>
        <a:buFont typeface="Arial" panose="020B0604020202020204" pitchFamily="34" charset="0"/>
        <a:buChar char="•"/>
        <a:defRPr sz="2806" kern="1200">
          <a:solidFill>
            <a:schemeClr val="tx1"/>
          </a:solidFill>
          <a:latin typeface="+mn-lt"/>
          <a:ea typeface="+mn-ea"/>
          <a:cs typeface="+mn-cs"/>
        </a:defRPr>
      </a:lvl2pPr>
      <a:lvl3pPr marL="1336487" indent="-267297" algn="l" defTabSz="1069190" rtl="0" eaLnBrk="1" latinLnBrk="0" hangingPunct="1">
        <a:lnSpc>
          <a:spcPct val="90000"/>
        </a:lnSpc>
        <a:spcBef>
          <a:spcPts val="585"/>
        </a:spcBef>
        <a:buFont typeface="Arial" panose="020B0604020202020204" pitchFamily="34" charset="0"/>
        <a:buChar char="•"/>
        <a:defRPr sz="2339" kern="1200">
          <a:solidFill>
            <a:schemeClr val="tx1"/>
          </a:solidFill>
          <a:latin typeface="+mn-lt"/>
          <a:ea typeface="+mn-ea"/>
          <a:cs typeface="+mn-cs"/>
        </a:defRPr>
      </a:lvl3pPr>
      <a:lvl4pPr marL="1871082"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4pPr>
      <a:lvl5pPr marL="2405677"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5pPr>
      <a:lvl6pPr marL="2940271"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866"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461"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056" indent="-267297" algn="l" defTabSz="1069190"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zh-CN"/>
      </a:defPPr>
      <a:lvl1pPr marL="0" algn="l" defTabSz="1069190" rtl="0" eaLnBrk="1" latinLnBrk="0" hangingPunct="1">
        <a:defRPr sz="2105" kern="1200">
          <a:solidFill>
            <a:schemeClr val="tx1"/>
          </a:solidFill>
          <a:latin typeface="+mn-lt"/>
          <a:ea typeface="+mn-ea"/>
          <a:cs typeface="+mn-cs"/>
        </a:defRPr>
      </a:lvl1pPr>
      <a:lvl2pPr marL="534595" algn="l" defTabSz="1069190" rtl="0" eaLnBrk="1" latinLnBrk="0" hangingPunct="1">
        <a:defRPr sz="2105" kern="1200">
          <a:solidFill>
            <a:schemeClr val="tx1"/>
          </a:solidFill>
          <a:latin typeface="+mn-lt"/>
          <a:ea typeface="+mn-ea"/>
          <a:cs typeface="+mn-cs"/>
        </a:defRPr>
      </a:lvl2pPr>
      <a:lvl3pPr marL="1069190" algn="l" defTabSz="1069190" rtl="0" eaLnBrk="1" latinLnBrk="0" hangingPunct="1">
        <a:defRPr sz="2105" kern="1200">
          <a:solidFill>
            <a:schemeClr val="tx1"/>
          </a:solidFill>
          <a:latin typeface="+mn-lt"/>
          <a:ea typeface="+mn-ea"/>
          <a:cs typeface="+mn-cs"/>
        </a:defRPr>
      </a:lvl3pPr>
      <a:lvl4pPr marL="1603784" algn="l" defTabSz="1069190" rtl="0" eaLnBrk="1" latinLnBrk="0" hangingPunct="1">
        <a:defRPr sz="2105" kern="1200">
          <a:solidFill>
            <a:schemeClr val="tx1"/>
          </a:solidFill>
          <a:latin typeface="+mn-lt"/>
          <a:ea typeface="+mn-ea"/>
          <a:cs typeface="+mn-cs"/>
        </a:defRPr>
      </a:lvl4pPr>
      <a:lvl5pPr marL="2138379" algn="l" defTabSz="1069190" rtl="0" eaLnBrk="1" latinLnBrk="0" hangingPunct="1">
        <a:defRPr sz="2105" kern="1200">
          <a:solidFill>
            <a:schemeClr val="tx1"/>
          </a:solidFill>
          <a:latin typeface="+mn-lt"/>
          <a:ea typeface="+mn-ea"/>
          <a:cs typeface="+mn-cs"/>
        </a:defRPr>
      </a:lvl5pPr>
      <a:lvl6pPr marL="2672974" algn="l" defTabSz="1069190" rtl="0" eaLnBrk="1" latinLnBrk="0" hangingPunct="1">
        <a:defRPr sz="2105" kern="1200">
          <a:solidFill>
            <a:schemeClr val="tx1"/>
          </a:solidFill>
          <a:latin typeface="+mn-lt"/>
          <a:ea typeface="+mn-ea"/>
          <a:cs typeface="+mn-cs"/>
        </a:defRPr>
      </a:lvl6pPr>
      <a:lvl7pPr marL="3207569" algn="l" defTabSz="1069190" rtl="0" eaLnBrk="1" latinLnBrk="0" hangingPunct="1">
        <a:defRPr sz="2105" kern="1200">
          <a:solidFill>
            <a:schemeClr val="tx1"/>
          </a:solidFill>
          <a:latin typeface="+mn-lt"/>
          <a:ea typeface="+mn-ea"/>
          <a:cs typeface="+mn-cs"/>
        </a:defRPr>
      </a:lvl7pPr>
      <a:lvl8pPr marL="3742164" algn="l" defTabSz="1069190" rtl="0" eaLnBrk="1" latinLnBrk="0" hangingPunct="1">
        <a:defRPr sz="2105" kern="1200">
          <a:solidFill>
            <a:schemeClr val="tx1"/>
          </a:solidFill>
          <a:latin typeface="+mn-lt"/>
          <a:ea typeface="+mn-ea"/>
          <a:cs typeface="+mn-cs"/>
        </a:defRPr>
      </a:lvl8pPr>
      <a:lvl9pPr marL="4276759" algn="l" defTabSz="1069190"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07.emf"/></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34.png"/></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png"/><Relationship Id="rId15" Type="http://schemas.openxmlformats.org/officeDocument/2006/relationships/image" Target="../media/image154.jpeg"/><Relationship Id="rId10" Type="http://schemas.openxmlformats.org/officeDocument/2006/relationships/image" Target="../media/image149.jpeg"/><Relationship Id="rId4" Type="http://schemas.openxmlformats.org/officeDocument/2006/relationships/image" Target="../media/image143.emf"/><Relationship Id="rId9" Type="http://schemas.openxmlformats.org/officeDocument/2006/relationships/image" Target="../media/image148.jpeg"/><Relationship Id="rId14" Type="http://schemas.openxmlformats.org/officeDocument/2006/relationships/image" Target="../media/image153.jpe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7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57.jpeg"/></Relationships>
</file>

<file path=ppt/slides/_rels/slide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xml"/><Relationship Id="rId5" Type="http://schemas.openxmlformats.org/officeDocument/2006/relationships/image" Target="../media/image161.png"/><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68" y="-19542"/>
            <a:ext cx="15147916" cy="107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a:extLst>
              <a:ext uri="{FF2B5EF4-FFF2-40B4-BE49-F238E27FC236}">
                <a16:creationId xmlns:a16="http://schemas.microsoft.com/office/drawing/2014/main" id="{650202D5-4BEE-488B-A20D-5A9C5B61BD90}"/>
              </a:ext>
            </a:extLst>
          </p:cNvPr>
          <p:cNvGrpSpPr/>
          <p:nvPr/>
        </p:nvGrpSpPr>
        <p:grpSpPr>
          <a:xfrm>
            <a:off x="4785368" y="5206874"/>
            <a:ext cx="10344242" cy="1745343"/>
            <a:chOff x="4818743" y="5336041"/>
            <a:chExt cx="10542364" cy="1745343"/>
          </a:xfrm>
        </p:grpSpPr>
        <p:sp>
          <p:nvSpPr>
            <p:cNvPr id="9" name="矩形 8">
              <a:extLst>
                <a:ext uri="{FF2B5EF4-FFF2-40B4-BE49-F238E27FC236}">
                  <a16:creationId xmlns:a16="http://schemas.microsoft.com/office/drawing/2014/main" id="{2F3B3407-7EB3-414F-B0B5-26135A580DEF}"/>
                </a:ext>
              </a:extLst>
            </p:cNvPr>
            <p:cNvSpPr/>
            <p:nvPr/>
          </p:nvSpPr>
          <p:spPr>
            <a:xfrm>
              <a:off x="4818743" y="5336041"/>
              <a:ext cx="10532835" cy="1505768"/>
            </a:xfrm>
            <a:prstGeom prst="rect">
              <a:avLst/>
            </a:prstGeom>
            <a:solidFill>
              <a:srgbClr val="49A3C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B0D66D9B-A54A-4575-97A4-A9ABFD4F4609}"/>
                </a:ext>
              </a:extLst>
            </p:cNvPr>
            <p:cNvSpPr/>
            <p:nvPr/>
          </p:nvSpPr>
          <p:spPr>
            <a:xfrm>
              <a:off x="4828272" y="6960546"/>
              <a:ext cx="10532835" cy="120838"/>
            </a:xfrm>
            <a:prstGeom prst="rect">
              <a:avLst/>
            </a:prstGeom>
            <a:solidFill>
              <a:srgbClr val="49A3C3">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8"/>
          <p:cNvSpPr>
            <a:spLocks noChangeArrowheads="1"/>
          </p:cNvSpPr>
          <p:nvPr/>
        </p:nvSpPr>
        <p:spPr bwMode="auto">
          <a:xfrm>
            <a:off x="4785368" y="5288776"/>
            <a:ext cx="10377618" cy="865699"/>
          </a:xfrm>
          <a:prstGeom prst="rect">
            <a:avLst/>
          </a:prstGeom>
          <a:noFill/>
          <a:ln>
            <a:noFill/>
          </a:ln>
        </p:spPr>
        <p:txBody>
          <a:bodyPr wrap="square" lIns="208568" tIns="104283" rIns="208568" bIns="104283" anchor="ctr" anchorCtr="0">
            <a:noAutofit/>
          </a:bodyPr>
          <a:lstStyle/>
          <a:p>
            <a:pPr algn="r">
              <a:lnSpc>
                <a:spcPct val="150000"/>
              </a:lnSpc>
            </a:pPr>
            <a:r>
              <a:rPr lang="zh-CN" altLang="en-US" sz="3959" b="1" dirty="0">
                <a:solidFill>
                  <a:schemeClr val="bg1"/>
                </a:solidFill>
                <a:latin typeface="微软雅黑" pitchFamily="34" charset="-122"/>
                <a:ea typeface="微软雅黑" pitchFamily="34" charset="-122"/>
                <a:sym typeface="微软雅黑" pitchFamily="34" charset="-122"/>
              </a:rPr>
              <a:t>兰陵县磨山镇北张村村庄规划</a:t>
            </a:r>
            <a:r>
              <a:rPr lang="zh-CN" altLang="en-US" sz="2800" b="1" dirty="0">
                <a:solidFill>
                  <a:schemeClr val="bg1"/>
                </a:solidFill>
                <a:latin typeface="微软雅黑" pitchFamily="34" charset="-122"/>
                <a:ea typeface="微软雅黑" pitchFamily="34" charset="-122"/>
                <a:sym typeface="微软雅黑" pitchFamily="34" charset="-122"/>
              </a:rPr>
              <a:t>（</a:t>
            </a:r>
            <a:r>
              <a:rPr lang="en-US" altLang="zh-CN" sz="2800" b="1" dirty="0">
                <a:solidFill>
                  <a:schemeClr val="bg1"/>
                </a:solidFill>
                <a:latin typeface="微软雅黑" pitchFamily="34" charset="-122"/>
                <a:ea typeface="微软雅黑" pitchFamily="34" charset="-122"/>
                <a:sym typeface="微软雅黑" pitchFamily="34" charset="-122"/>
              </a:rPr>
              <a:t>2020-2035</a:t>
            </a:r>
            <a:r>
              <a:rPr lang="zh-CN" altLang="en-US" sz="2800" b="1" dirty="0">
                <a:solidFill>
                  <a:schemeClr val="bg1"/>
                </a:solidFill>
                <a:latin typeface="微软雅黑" pitchFamily="34" charset="-122"/>
                <a:ea typeface="微软雅黑" pitchFamily="34" charset="-122"/>
                <a:sym typeface="微软雅黑" pitchFamily="34" charset="-122"/>
              </a:rPr>
              <a:t>年）</a:t>
            </a:r>
            <a:endParaRPr lang="zh-CN" altLang="en-US" sz="3959" b="1" dirty="0">
              <a:solidFill>
                <a:schemeClr val="bg1"/>
              </a:solidFill>
              <a:latin typeface="微软雅黑" pitchFamily="34" charset="-122"/>
              <a:ea typeface="微软雅黑" pitchFamily="34" charset="-122"/>
              <a:sym typeface="微软雅黑" pitchFamily="34" charset="-122"/>
            </a:endParaRPr>
          </a:p>
        </p:txBody>
      </p:sp>
      <p:sp>
        <p:nvSpPr>
          <p:cNvPr id="2" name="矩形 1"/>
          <p:cNvSpPr/>
          <p:nvPr/>
        </p:nvSpPr>
        <p:spPr>
          <a:xfrm>
            <a:off x="4403510" y="6154475"/>
            <a:ext cx="10715840" cy="353495"/>
          </a:xfrm>
          <a:prstGeom prst="rect">
            <a:avLst/>
          </a:prstGeom>
        </p:spPr>
        <p:txBody>
          <a:bodyPr wrap="square">
            <a:spAutoFit/>
          </a:bodyPr>
          <a:lstStyle/>
          <a:p>
            <a:pPr algn="r"/>
            <a:r>
              <a:rPr lang="en-US" altLang="zh-CN" sz="1697" dirty="0">
                <a:solidFill>
                  <a:schemeClr val="bg1"/>
                </a:solidFill>
                <a:latin typeface="Rockwell Extra Bold" pitchFamily="18" charset="0"/>
              </a:rPr>
              <a:t>Village Planning of </a:t>
            </a:r>
            <a:r>
              <a:rPr lang="en-US" altLang="zh-CN" sz="1697" dirty="0" err="1">
                <a:solidFill>
                  <a:schemeClr val="bg1"/>
                </a:solidFill>
                <a:latin typeface="Rockwell Extra Bold" pitchFamily="18" charset="0"/>
              </a:rPr>
              <a:t>Beizhuang</a:t>
            </a:r>
            <a:r>
              <a:rPr lang="en-US" altLang="zh-CN" sz="1697" dirty="0">
                <a:solidFill>
                  <a:schemeClr val="bg1"/>
                </a:solidFill>
                <a:latin typeface="Rockwell Extra Bold" pitchFamily="18" charset="0"/>
              </a:rPr>
              <a:t> Village, </a:t>
            </a:r>
            <a:r>
              <a:rPr lang="en-US" altLang="zh-CN" sz="1697" dirty="0" err="1">
                <a:solidFill>
                  <a:schemeClr val="bg1"/>
                </a:solidFill>
                <a:latin typeface="Rockwell Extra Bold" pitchFamily="18" charset="0"/>
              </a:rPr>
              <a:t>Moshan</a:t>
            </a:r>
            <a:r>
              <a:rPr lang="en-US" altLang="zh-CN" sz="1697" dirty="0">
                <a:solidFill>
                  <a:schemeClr val="bg1"/>
                </a:solidFill>
                <a:latin typeface="Rockwell Extra Bold" pitchFamily="18" charset="0"/>
              </a:rPr>
              <a:t> Town, </a:t>
            </a:r>
            <a:r>
              <a:rPr lang="en-US" altLang="zh-CN" sz="1697" dirty="0" err="1">
                <a:solidFill>
                  <a:schemeClr val="bg1"/>
                </a:solidFill>
                <a:latin typeface="Rockwell Extra Bold" pitchFamily="18" charset="0"/>
              </a:rPr>
              <a:t>Lanling</a:t>
            </a:r>
            <a:r>
              <a:rPr lang="en-US" altLang="zh-CN" sz="1697" dirty="0">
                <a:solidFill>
                  <a:schemeClr val="bg1"/>
                </a:solidFill>
                <a:latin typeface="Rockwell Extra Bold" pitchFamily="18" charset="0"/>
              </a:rPr>
              <a:t> County</a:t>
            </a:r>
            <a:endParaRPr lang="zh-CN" altLang="en-US" sz="1697" dirty="0">
              <a:solidFill>
                <a:schemeClr val="bg1"/>
              </a:solidFill>
              <a:latin typeface="Rockwell Extra Bold" pitchFamily="18" charset="0"/>
            </a:endParaRP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3998" y="5232401"/>
            <a:ext cx="1780513" cy="63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组合 17">
            <a:extLst>
              <a:ext uri="{FF2B5EF4-FFF2-40B4-BE49-F238E27FC236}">
                <a16:creationId xmlns:a16="http://schemas.microsoft.com/office/drawing/2014/main" id="{0983807C-686A-4210-822A-A8ECB7036868}"/>
              </a:ext>
            </a:extLst>
          </p:cNvPr>
          <p:cNvGrpSpPr/>
          <p:nvPr/>
        </p:nvGrpSpPr>
        <p:grpSpPr>
          <a:xfrm>
            <a:off x="2833998" y="5858734"/>
            <a:ext cx="1778628" cy="1002402"/>
            <a:chOff x="11466587" y="1468145"/>
            <a:chExt cx="1778628" cy="1002402"/>
          </a:xfrm>
        </p:grpSpPr>
        <p:sp>
          <p:nvSpPr>
            <p:cNvPr id="19" name="文本框 18">
              <a:extLst>
                <a:ext uri="{FF2B5EF4-FFF2-40B4-BE49-F238E27FC236}">
                  <a16:creationId xmlns:a16="http://schemas.microsoft.com/office/drawing/2014/main" id="{B9BF810F-04D1-4BE5-9862-F7B446102FB2}"/>
                </a:ext>
              </a:extLst>
            </p:cNvPr>
            <p:cNvSpPr txBox="1"/>
            <p:nvPr/>
          </p:nvSpPr>
          <p:spPr>
            <a:xfrm>
              <a:off x="11634101" y="1468145"/>
              <a:ext cx="1443600" cy="584775"/>
            </a:xfrm>
            <a:prstGeom prst="rect">
              <a:avLst/>
            </a:prstGeom>
            <a:noFill/>
          </p:spPr>
          <p:txBody>
            <a:bodyPr wrap="none" rtlCol="0">
              <a:spAutoFit/>
            </a:bodyPr>
            <a:lstStyle/>
            <a:p>
              <a:r>
                <a:rPr lang="en-US" altLang="zh-CN" sz="3200" dirty="0">
                  <a:solidFill>
                    <a:schemeClr val="bg1"/>
                  </a:solidFill>
                  <a:latin typeface="Impact" panose="020B0806030902050204" pitchFamily="34" charset="0"/>
                </a:rPr>
                <a:t>VILLAGE</a:t>
              </a:r>
            </a:p>
          </p:txBody>
        </p:sp>
        <p:sp>
          <p:nvSpPr>
            <p:cNvPr id="20" name="文本框 19">
              <a:extLst>
                <a:ext uri="{FF2B5EF4-FFF2-40B4-BE49-F238E27FC236}">
                  <a16:creationId xmlns:a16="http://schemas.microsoft.com/office/drawing/2014/main" id="{AF70D205-9846-409E-91DF-B9FB2981D097}"/>
                </a:ext>
              </a:extLst>
            </p:cNvPr>
            <p:cNvSpPr txBox="1"/>
            <p:nvPr/>
          </p:nvSpPr>
          <p:spPr>
            <a:xfrm>
              <a:off x="11466587" y="1885772"/>
              <a:ext cx="1778628" cy="584775"/>
            </a:xfrm>
            <a:prstGeom prst="rect">
              <a:avLst/>
            </a:prstGeom>
            <a:noFill/>
          </p:spPr>
          <p:txBody>
            <a:bodyPr wrap="none" rtlCol="0">
              <a:spAutoFit/>
            </a:bodyPr>
            <a:lstStyle/>
            <a:p>
              <a:r>
                <a:rPr lang="en-US" altLang="zh-CN" sz="3200" dirty="0">
                  <a:solidFill>
                    <a:schemeClr val="bg1"/>
                  </a:solidFill>
                  <a:latin typeface="Impact" panose="020B0806030902050204" pitchFamily="34" charset="0"/>
                </a:rPr>
                <a:t>PLANNING</a:t>
              </a:r>
              <a:endParaRPr lang="zh-CN" altLang="en-US" sz="3200" dirty="0">
                <a:solidFill>
                  <a:schemeClr val="bg1"/>
                </a:solidFill>
                <a:latin typeface="Impact" panose="020B0806030902050204" pitchFamily="34" charset="0"/>
              </a:endParaRPr>
            </a:p>
          </p:txBody>
        </p:sp>
      </p:grpSp>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
        <p:nvSpPr>
          <p:cNvPr id="14" name="矩形 13"/>
          <p:cNvSpPr/>
          <p:nvPr/>
        </p:nvSpPr>
        <p:spPr>
          <a:xfrm>
            <a:off x="12241723" y="9087815"/>
            <a:ext cx="2698175" cy="932563"/>
          </a:xfrm>
          <a:prstGeom prst="rect">
            <a:avLst/>
          </a:prstGeom>
        </p:spPr>
        <p:txBody>
          <a:bodyPr wrap="none">
            <a:spAutoFit/>
          </a:bodyPr>
          <a:lstStyle/>
          <a:p>
            <a:pPr algn="r">
              <a:lnSpc>
                <a:spcPct val="130000"/>
              </a:lnSpc>
            </a:pPr>
            <a:r>
              <a:rPr lang="zh-CN" altLang="en-US" sz="1400" b="1" dirty="0">
                <a:solidFill>
                  <a:schemeClr val="bg1"/>
                </a:solidFill>
                <a:latin typeface="微软雅黑" panose="020B0503020204020204" pitchFamily="34" charset="-122"/>
                <a:ea typeface="微软雅黑" panose="020B0503020204020204" pitchFamily="34" charset="-122"/>
              </a:rPr>
              <a:t>兰陵县磨山镇人民政府</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r">
              <a:lnSpc>
                <a:spcPct val="130000"/>
              </a:lnSpc>
            </a:pPr>
            <a:r>
              <a:rPr lang="zh-CN" altLang="en-US" sz="1400" b="1" dirty="0">
                <a:solidFill>
                  <a:schemeClr val="bg1"/>
                </a:solidFill>
                <a:latin typeface="微软雅黑" panose="020B0503020204020204" pitchFamily="34" charset="-122"/>
                <a:ea typeface="微软雅黑" panose="020B0503020204020204" pitchFamily="34" charset="-122"/>
              </a:rPr>
              <a:t>华诚博远工程技术集团有限公司</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r">
              <a:lnSpc>
                <a:spcPct val="130000"/>
              </a:lnSpc>
            </a:pPr>
            <a:r>
              <a:rPr lang="en-US" altLang="zh-CN" sz="1400" b="1" dirty="0">
                <a:solidFill>
                  <a:schemeClr val="bg1"/>
                </a:solidFill>
                <a:latin typeface="微软雅黑" panose="020B0503020204020204" pitchFamily="34" charset="-122"/>
                <a:ea typeface="微软雅黑" panose="020B0503020204020204" pitchFamily="34" charset="-122"/>
              </a:rPr>
              <a:t>2020.10</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5" name="TextBox 8">
            <a:extLst>
              <a:ext uri="{FF2B5EF4-FFF2-40B4-BE49-F238E27FC236}">
                <a16:creationId xmlns:a16="http://schemas.microsoft.com/office/drawing/2014/main" id="{93AF0539-2E88-4398-9625-FCEE284D1A47}"/>
              </a:ext>
            </a:extLst>
          </p:cNvPr>
          <p:cNvSpPr>
            <a:spLocks noChangeArrowheads="1"/>
          </p:cNvSpPr>
          <p:nvPr/>
        </p:nvSpPr>
        <p:spPr bwMode="auto">
          <a:xfrm>
            <a:off x="11817927" y="6831379"/>
            <a:ext cx="3121971" cy="865699"/>
          </a:xfrm>
          <a:prstGeom prst="rect">
            <a:avLst/>
          </a:prstGeom>
          <a:noFill/>
          <a:ln>
            <a:noFill/>
          </a:ln>
        </p:spPr>
        <p:txBody>
          <a:bodyPr wrap="square" lIns="208568" tIns="104283" rIns="208568" bIns="104283" anchor="ctr" anchorCtr="0">
            <a:noAutofit/>
          </a:bodyPr>
          <a:lstStyle/>
          <a:p>
            <a:pPr algn="r">
              <a:lnSpc>
                <a:spcPct val="150000"/>
              </a:lnSpc>
            </a:pPr>
            <a:r>
              <a:rPr lang="en-US" altLang="zh-CN" sz="2400" b="1" dirty="0">
                <a:solidFill>
                  <a:schemeClr val="bg1"/>
                </a:solidFill>
                <a:latin typeface="微软雅黑" pitchFamily="34" charset="-122"/>
                <a:ea typeface="微软雅黑" pitchFamily="34" charset="-122"/>
                <a:sym typeface="微软雅黑" pitchFamily="34" charset="-122"/>
              </a:rPr>
              <a:t>——</a:t>
            </a:r>
            <a:r>
              <a:rPr lang="zh-CN" altLang="en-US" sz="2400" b="1" dirty="0">
                <a:solidFill>
                  <a:schemeClr val="bg1"/>
                </a:solidFill>
                <a:latin typeface="微软雅黑" pitchFamily="34" charset="-122"/>
                <a:ea typeface="微软雅黑" pitchFamily="34" charset="-122"/>
                <a:sym typeface="微软雅黑" pitchFamily="34" charset="-122"/>
              </a:rPr>
              <a:t>专家评审稿</a:t>
            </a:r>
          </a:p>
        </p:txBody>
      </p:sp>
    </p:spTree>
    <p:extLst>
      <p:ext uri="{BB962C8B-B14F-4D97-AF65-F5344CB8AC3E}">
        <p14:creationId xmlns:p14="http://schemas.microsoft.com/office/powerpoint/2010/main" val="401532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3C101E8-B3F7-4C3E-904B-E9EBADE9F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981" y="7792194"/>
            <a:ext cx="2870738" cy="2153054"/>
          </a:xfrm>
          <a:prstGeom prst="rect">
            <a:avLst/>
          </a:prstGeom>
        </p:spPr>
      </p:pic>
      <p:sp>
        <p:nvSpPr>
          <p:cNvPr id="23" name="文本框 22">
            <a:extLst>
              <a:ext uri="{FF2B5EF4-FFF2-40B4-BE49-F238E27FC236}">
                <a16:creationId xmlns:a16="http://schemas.microsoft.com/office/drawing/2014/main" id="{A0499010-6D8D-4BB9-9298-A464DA8616EB}"/>
              </a:ext>
            </a:extLst>
          </p:cNvPr>
          <p:cNvSpPr txBox="1"/>
          <p:nvPr/>
        </p:nvSpPr>
        <p:spPr>
          <a:xfrm>
            <a:off x="432972" y="370419"/>
            <a:ext cx="456727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451D743-7F70-4F15-B6C2-21A2A1A194ED}"/>
              </a:ext>
            </a:extLst>
          </p:cNvPr>
          <p:cNvSpPr txBox="1"/>
          <p:nvPr/>
        </p:nvSpPr>
        <p:spPr>
          <a:xfrm>
            <a:off x="768978" y="445656"/>
            <a:ext cx="4567274"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 </a:t>
            </a:r>
            <a:r>
              <a:rPr lang="zh-CN" altLang="en-US" sz="2400" b="1" dirty="0">
                <a:solidFill>
                  <a:schemeClr val="bg1"/>
                </a:solidFill>
                <a:latin typeface="微软雅黑" panose="020B0503020204020204" pitchFamily="34" charset="-122"/>
                <a:ea typeface="微软雅黑" panose="020B0503020204020204" pitchFamily="34" charset="-122"/>
              </a:rPr>
              <a:t>现状调研概况</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调研方法</a:t>
            </a:r>
          </a:p>
        </p:txBody>
      </p:sp>
      <p:sp>
        <p:nvSpPr>
          <p:cNvPr id="21" name="矩形 20">
            <a:extLst>
              <a:ext uri="{FF2B5EF4-FFF2-40B4-BE49-F238E27FC236}">
                <a16:creationId xmlns:a16="http://schemas.microsoft.com/office/drawing/2014/main" id="{68EF8FB3-A8B4-4A7F-B196-AF8C062CE6D8}"/>
              </a:ext>
            </a:extLst>
          </p:cNvPr>
          <p:cNvSpPr/>
          <p:nvPr/>
        </p:nvSpPr>
        <p:spPr>
          <a:xfrm>
            <a:off x="869949" y="827133"/>
            <a:ext cx="3010761"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Planning scope and deadline</a:t>
            </a:r>
            <a:endParaRPr lang="zh-CN" altLang="en-US" sz="1600" b="1" dirty="0">
              <a:solidFill>
                <a:srgbClr val="CFD5EA"/>
              </a:solidFill>
              <a:latin typeface="Arial" panose="020B0604020202020204" pitchFamily="34" charset="0"/>
              <a:cs typeface="Arial" panose="020B0604020202020204" pitchFamily="34" charset="0"/>
            </a:endParaRPr>
          </a:p>
        </p:txBody>
      </p:sp>
      <p:sp>
        <p:nvSpPr>
          <p:cNvPr id="31" name="圆角矩形 8">
            <a:extLst>
              <a:ext uri="{FF2B5EF4-FFF2-40B4-BE49-F238E27FC236}">
                <a16:creationId xmlns:a16="http://schemas.microsoft.com/office/drawing/2014/main" id="{20FFC5B5-B62C-4957-981C-B759D581AD3A}"/>
              </a:ext>
            </a:extLst>
          </p:cNvPr>
          <p:cNvSpPr>
            <a:spLocks noChangeArrowheads="1"/>
          </p:cNvSpPr>
          <p:nvPr/>
        </p:nvSpPr>
        <p:spPr bwMode="auto">
          <a:xfrm>
            <a:off x="898156" y="1825009"/>
            <a:ext cx="972984" cy="8193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sym typeface="华文细黑" panose="02010600040101010101" pitchFamily="2" charset="-122"/>
              </a:rPr>
              <a:t>现场踏勘</a:t>
            </a:r>
            <a:endParaRPr lang="zh-CN" altLang="en-US" sz="1300" dirty="0">
              <a:latin typeface="微软雅黑" panose="020B0503020204020204" pitchFamily="34" charset="-122"/>
              <a:ea typeface="微软雅黑" panose="020B0503020204020204" pitchFamily="34" charset="-122"/>
            </a:endParaRPr>
          </a:p>
        </p:txBody>
      </p:sp>
      <p:sp>
        <p:nvSpPr>
          <p:cNvPr id="33" name="圆角矩形 10">
            <a:extLst>
              <a:ext uri="{FF2B5EF4-FFF2-40B4-BE49-F238E27FC236}">
                <a16:creationId xmlns:a16="http://schemas.microsoft.com/office/drawing/2014/main" id="{927E339E-C314-4780-8192-9BBD80C3E504}"/>
              </a:ext>
            </a:extLst>
          </p:cNvPr>
          <p:cNvSpPr>
            <a:spLocks noChangeArrowheads="1"/>
          </p:cNvSpPr>
          <p:nvPr/>
        </p:nvSpPr>
        <p:spPr bwMode="auto">
          <a:xfrm>
            <a:off x="839885" y="7227587"/>
            <a:ext cx="1152209" cy="46088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sym typeface="微软雅黑" panose="020B0503020204020204" pitchFamily="34" charset="-122"/>
              </a:rPr>
              <a:t>入户访谈</a:t>
            </a:r>
            <a:endParaRPr lang="zh-CN" altLang="en-US" sz="1300" dirty="0"/>
          </a:p>
        </p:txBody>
      </p:sp>
      <p:sp>
        <p:nvSpPr>
          <p:cNvPr id="34" name="圆角矩形 11">
            <a:extLst>
              <a:ext uri="{FF2B5EF4-FFF2-40B4-BE49-F238E27FC236}">
                <a16:creationId xmlns:a16="http://schemas.microsoft.com/office/drawing/2014/main" id="{4801AD01-4C84-4F2E-8DFF-A822D43E293E}"/>
              </a:ext>
            </a:extLst>
          </p:cNvPr>
          <p:cNvSpPr>
            <a:spLocks noChangeArrowheads="1"/>
          </p:cNvSpPr>
          <p:nvPr/>
        </p:nvSpPr>
        <p:spPr bwMode="auto">
          <a:xfrm>
            <a:off x="2656402" y="7266823"/>
            <a:ext cx="1058288" cy="42164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sym typeface="微软雅黑" panose="020B0503020204020204" pitchFamily="34" charset="-122"/>
              </a:rPr>
              <a:t>问卷发放</a:t>
            </a:r>
            <a:endParaRPr lang="zh-CN" altLang="en-US" sz="1300" dirty="0"/>
          </a:p>
        </p:txBody>
      </p:sp>
      <p:sp>
        <p:nvSpPr>
          <p:cNvPr id="35" name="圆角矩形 12">
            <a:extLst>
              <a:ext uri="{FF2B5EF4-FFF2-40B4-BE49-F238E27FC236}">
                <a16:creationId xmlns:a16="http://schemas.microsoft.com/office/drawing/2014/main" id="{168AF9D5-E9CA-4DD8-B391-C57CE264C59E}"/>
              </a:ext>
            </a:extLst>
          </p:cNvPr>
          <p:cNvSpPr>
            <a:spLocks noChangeArrowheads="1"/>
          </p:cNvSpPr>
          <p:nvPr/>
        </p:nvSpPr>
        <p:spPr bwMode="auto">
          <a:xfrm>
            <a:off x="2617065" y="1799406"/>
            <a:ext cx="1123207" cy="8193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sym typeface="华文细黑" panose="02010600040101010101" pitchFamily="2" charset="-122"/>
              </a:rPr>
              <a:t>资料收集</a:t>
            </a:r>
            <a:endParaRPr lang="zh-CN" altLang="en-US" sz="1300" dirty="0">
              <a:latin typeface="微软雅黑" panose="020B0503020204020204" pitchFamily="34" charset="-122"/>
              <a:ea typeface="微软雅黑" panose="020B0503020204020204" pitchFamily="34" charset="-122"/>
            </a:endParaRPr>
          </a:p>
        </p:txBody>
      </p:sp>
      <p:sp>
        <p:nvSpPr>
          <p:cNvPr id="36" name="TextBox 18">
            <a:extLst>
              <a:ext uri="{FF2B5EF4-FFF2-40B4-BE49-F238E27FC236}">
                <a16:creationId xmlns:a16="http://schemas.microsoft.com/office/drawing/2014/main" id="{0BFEC6F8-6B6E-4315-A00A-1E61DE10CECB}"/>
              </a:ext>
            </a:extLst>
          </p:cNvPr>
          <p:cNvSpPr>
            <a:spLocks noChangeArrowheads="1"/>
          </p:cNvSpPr>
          <p:nvPr/>
        </p:nvSpPr>
        <p:spPr bwMode="auto">
          <a:xfrm>
            <a:off x="898156" y="1471690"/>
            <a:ext cx="1520486" cy="36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marL="171450" indent="-171450" eaLnBrk="1" hangingPunct="1">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sym typeface="华文细黑" panose="02010600040101010101" pitchFamily="2" charset="-122"/>
              </a:rPr>
              <a:t>调研方法</a:t>
            </a:r>
            <a:endParaRPr lang="en-US" altLang="zh-CN" sz="1400" b="1" dirty="0">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40" name="矩形 17">
            <a:extLst>
              <a:ext uri="{FF2B5EF4-FFF2-40B4-BE49-F238E27FC236}">
                <a16:creationId xmlns:a16="http://schemas.microsoft.com/office/drawing/2014/main" id="{106F1635-86EF-4A6D-AB9F-2E04628F269D}"/>
              </a:ext>
            </a:extLst>
          </p:cNvPr>
          <p:cNvSpPr>
            <a:spLocks noChangeArrowheads="1"/>
          </p:cNvSpPr>
          <p:nvPr/>
        </p:nvSpPr>
        <p:spPr bwMode="auto">
          <a:xfrm>
            <a:off x="828873" y="1927425"/>
            <a:ext cx="2918849" cy="614512"/>
          </a:xfrm>
          <a:prstGeom prst="rect">
            <a:avLst/>
          </a:prstGeom>
          <a:noFill/>
          <a:ln w="19050">
            <a:solidFill>
              <a:srgbClr val="395E8A"/>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200">
              <a:latin typeface="华文细黑" panose="02010600040101010101" pitchFamily="2" charset="-122"/>
              <a:ea typeface="华文细黑" panose="02010600040101010101" pitchFamily="2" charset="-122"/>
              <a:sym typeface="华文细黑" panose="02010600040101010101" pitchFamily="2" charset="-122"/>
            </a:endParaRPr>
          </a:p>
        </p:txBody>
      </p:sp>
      <p:sp>
        <p:nvSpPr>
          <p:cNvPr id="41" name="矩形 18">
            <a:extLst>
              <a:ext uri="{FF2B5EF4-FFF2-40B4-BE49-F238E27FC236}">
                <a16:creationId xmlns:a16="http://schemas.microsoft.com/office/drawing/2014/main" id="{6A7B5248-26F4-4846-B9BE-38B40BC1E177}"/>
              </a:ext>
            </a:extLst>
          </p:cNvPr>
          <p:cNvSpPr>
            <a:spLocks noChangeArrowheads="1"/>
          </p:cNvSpPr>
          <p:nvPr/>
        </p:nvSpPr>
        <p:spPr bwMode="auto">
          <a:xfrm>
            <a:off x="869949" y="7227587"/>
            <a:ext cx="2877772" cy="460884"/>
          </a:xfrm>
          <a:prstGeom prst="rect">
            <a:avLst/>
          </a:prstGeom>
          <a:noFill/>
          <a:ln w="19050">
            <a:solidFill>
              <a:srgbClr val="395E8A"/>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200">
              <a:latin typeface="华文细黑" panose="02010600040101010101" pitchFamily="2" charset="-122"/>
              <a:ea typeface="华文细黑" panose="02010600040101010101" pitchFamily="2" charset="-122"/>
              <a:sym typeface="宋体" panose="02010600030101010101" pitchFamily="2" charset="-122"/>
            </a:endParaRPr>
          </a:p>
        </p:txBody>
      </p:sp>
      <p:sp>
        <p:nvSpPr>
          <p:cNvPr id="42" name="矩形 19">
            <a:extLst>
              <a:ext uri="{FF2B5EF4-FFF2-40B4-BE49-F238E27FC236}">
                <a16:creationId xmlns:a16="http://schemas.microsoft.com/office/drawing/2014/main" id="{46FC343D-2872-4EE5-BCD1-F44F745D9B87}"/>
              </a:ext>
            </a:extLst>
          </p:cNvPr>
          <p:cNvSpPr>
            <a:spLocks noChangeArrowheads="1"/>
          </p:cNvSpPr>
          <p:nvPr/>
        </p:nvSpPr>
        <p:spPr bwMode="auto">
          <a:xfrm>
            <a:off x="828873" y="4615912"/>
            <a:ext cx="2918847" cy="460884"/>
          </a:xfrm>
          <a:prstGeom prst="rect">
            <a:avLst/>
          </a:prstGeom>
          <a:noFill/>
          <a:ln w="19050">
            <a:solidFill>
              <a:srgbClr val="395E8A"/>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200">
              <a:latin typeface="华文细黑" panose="02010600040101010101" pitchFamily="2" charset="-122"/>
              <a:ea typeface="华文细黑" panose="02010600040101010101" pitchFamily="2" charset="-122"/>
              <a:sym typeface="宋体" panose="02010600030101010101" pitchFamily="2" charset="-122"/>
            </a:endParaRPr>
          </a:p>
        </p:txBody>
      </p:sp>
      <p:sp>
        <p:nvSpPr>
          <p:cNvPr id="43" name="上箭头 20">
            <a:extLst>
              <a:ext uri="{FF2B5EF4-FFF2-40B4-BE49-F238E27FC236}">
                <a16:creationId xmlns:a16="http://schemas.microsoft.com/office/drawing/2014/main" id="{42057D96-D26C-4C03-8E05-100E48119915}"/>
              </a:ext>
            </a:extLst>
          </p:cNvPr>
          <p:cNvSpPr>
            <a:spLocks noChangeArrowheads="1"/>
          </p:cNvSpPr>
          <p:nvPr/>
        </p:nvSpPr>
        <p:spPr bwMode="auto">
          <a:xfrm rot="10800000">
            <a:off x="2057814" y="4231843"/>
            <a:ext cx="406258" cy="378943"/>
          </a:xfrm>
          <a:prstGeom prst="upArrow">
            <a:avLst>
              <a:gd name="adj1" fmla="val 50000"/>
              <a:gd name="adj2" fmla="val 50000"/>
            </a:avLst>
          </a:prstGeom>
          <a:solidFill>
            <a:srgbClr val="93B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200">
              <a:latin typeface="宋体" panose="02010600030101010101" pitchFamily="2" charset="-122"/>
              <a:sym typeface="宋体" panose="02010600030101010101" pitchFamily="2" charset="-122"/>
            </a:endParaRPr>
          </a:p>
        </p:txBody>
      </p:sp>
      <p:sp>
        <p:nvSpPr>
          <p:cNvPr id="46" name="上箭头 23">
            <a:extLst>
              <a:ext uri="{FF2B5EF4-FFF2-40B4-BE49-F238E27FC236}">
                <a16:creationId xmlns:a16="http://schemas.microsoft.com/office/drawing/2014/main" id="{15A2F106-D1E2-4172-AECA-F6E3CF0E504D}"/>
              </a:ext>
            </a:extLst>
          </p:cNvPr>
          <p:cNvSpPr>
            <a:spLocks noChangeArrowheads="1"/>
          </p:cNvSpPr>
          <p:nvPr/>
        </p:nvSpPr>
        <p:spPr bwMode="auto">
          <a:xfrm rot="10800000">
            <a:off x="2057814" y="6843516"/>
            <a:ext cx="406258" cy="378943"/>
          </a:xfrm>
          <a:prstGeom prst="upArrow">
            <a:avLst>
              <a:gd name="adj1" fmla="val 50000"/>
              <a:gd name="adj2" fmla="val 50000"/>
            </a:avLst>
          </a:prstGeom>
          <a:solidFill>
            <a:srgbClr val="93B3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200" dirty="0">
              <a:latin typeface="宋体" panose="02010600030101010101" pitchFamily="2" charset="-122"/>
              <a:sym typeface="宋体" panose="02010600030101010101" pitchFamily="2" charset="-122"/>
            </a:endParaRPr>
          </a:p>
        </p:txBody>
      </p:sp>
      <p:sp>
        <p:nvSpPr>
          <p:cNvPr id="47" name="TextBox 18">
            <a:extLst>
              <a:ext uri="{FF2B5EF4-FFF2-40B4-BE49-F238E27FC236}">
                <a16:creationId xmlns:a16="http://schemas.microsoft.com/office/drawing/2014/main" id="{D2EEAC29-9746-4CB4-B729-9C8C2DF92E94}"/>
              </a:ext>
            </a:extLst>
          </p:cNvPr>
          <p:cNvSpPr>
            <a:spLocks noChangeArrowheads="1"/>
          </p:cNvSpPr>
          <p:nvPr/>
        </p:nvSpPr>
        <p:spPr bwMode="auto">
          <a:xfrm>
            <a:off x="4486197" y="1471690"/>
            <a:ext cx="1652700" cy="36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marL="171450" indent="-171450" eaLnBrk="1" hangingPunct="1">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sym typeface="华文细黑" panose="02010600040101010101" pitchFamily="2" charset="-122"/>
              </a:rPr>
              <a:t>调研步骤</a:t>
            </a:r>
            <a:endParaRPr lang="en-US" altLang="zh-CN" sz="1400" b="1" dirty="0">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62" name="圆角矩形 8">
            <a:extLst>
              <a:ext uri="{FF2B5EF4-FFF2-40B4-BE49-F238E27FC236}">
                <a16:creationId xmlns:a16="http://schemas.microsoft.com/office/drawing/2014/main" id="{8FE3712E-ACA6-4A8D-8B8C-04B716A1A12B}"/>
              </a:ext>
            </a:extLst>
          </p:cNvPr>
          <p:cNvSpPr>
            <a:spLocks noChangeArrowheads="1"/>
          </p:cNvSpPr>
          <p:nvPr/>
        </p:nvSpPr>
        <p:spPr bwMode="auto">
          <a:xfrm>
            <a:off x="845160" y="4464561"/>
            <a:ext cx="1196366" cy="8193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rPr>
              <a:t>村庄座谈会</a:t>
            </a:r>
          </a:p>
        </p:txBody>
      </p:sp>
      <p:sp>
        <p:nvSpPr>
          <p:cNvPr id="63" name="圆角矩形 12">
            <a:extLst>
              <a:ext uri="{FF2B5EF4-FFF2-40B4-BE49-F238E27FC236}">
                <a16:creationId xmlns:a16="http://schemas.microsoft.com/office/drawing/2014/main" id="{3E775B99-AA37-432F-AC2D-570A17CEA236}"/>
              </a:ext>
            </a:extLst>
          </p:cNvPr>
          <p:cNvSpPr>
            <a:spLocks noChangeArrowheads="1"/>
          </p:cNvSpPr>
          <p:nvPr/>
        </p:nvSpPr>
        <p:spPr bwMode="auto">
          <a:xfrm>
            <a:off x="2418642" y="4464561"/>
            <a:ext cx="1296048" cy="8193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300" dirty="0">
                <a:latin typeface="微软雅黑" panose="020B0503020204020204" pitchFamily="34" charset="-122"/>
                <a:ea typeface="微软雅黑" panose="020B0503020204020204" pitchFamily="34" charset="-122"/>
                <a:sym typeface="华文细黑" panose="02010600040101010101" pitchFamily="2" charset="-122"/>
              </a:rPr>
              <a:t>镇政府座谈会</a:t>
            </a:r>
            <a:endParaRPr lang="zh-CN" altLang="en-US" sz="1300" dirty="0">
              <a:latin typeface="微软雅黑" panose="020B0503020204020204" pitchFamily="34" charset="-122"/>
              <a:ea typeface="微软雅黑" panose="020B0503020204020204" pitchFamily="34" charset="-122"/>
            </a:endParaRPr>
          </a:p>
        </p:txBody>
      </p:sp>
      <p:sp>
        <p:nvSpPr>
          <p:cNvPr id="2" name="加号 1">
            <a:extLst>
              <a:ext uri="{FF2B5EF4-FFF2-40B4-BE49-F238E27FC236}">
                <a16:creationId xmlns:a16="http://schemas.microsoft.com/office/drawing/2014/main" id="{A337075F-7431-4BBA-B06A-A14B183CFC7C}"/>
              </a:ext>
            </a:extLst>
          </p:cNvPr>
          <p:cNvSpPr/>
          <p:nvPr/>
        </p:nvSpPr>
        <p:spPr>
          <a:xfrm>
            <a:off x="1918293" y="1956091"/>
            <a:ext cx="614510" cy="614510"/>
          </a:xfrm>
          <a:prstGeom prst="mathPlus">
            <a:avLst/>
          </a:prstGeom>
          <a:solidFill>
            <a:srgbClr val="0087B7"/>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65" name="加号 64">
            <a:extLst>
              <a:ext uri="{FF2B5EF4-FFF2-40B4-BE49-F238E27FC236}">
                <a16:creationId xmlns:a16="http://schemas.microsoft.com/office/drawing/2014/main" id="{B56B0865-488F-4767-8E11-9341BC8711CD}"/>
              </a:ext>
            </a:extLst>
          </p:cNvPr>
          <p:cNvSpPr/>
          <p:nvPr/>
        </p:nvSpPr>
        <p:spPr>
          <a:xfrm>
            <a:off x="1954927" y="4603613"/>
            <a:ext cx="541241" cy="541241"/>
          </a:xfrm>
          <a:prstGeom prst="mathPlus">
            <a:avLst/>
          </a:prstGeom>
          <a:solidFill>
            <a:srgbClr val="0087B7"/>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66" name="加号 65">
            <a:extLst>
              <a:ext uri="{FF2B5EF4-FFF2-40B4-BE49-F238E27FC236}">
                <a16:creationId xmlns:a16="http://schemas.microsoft.com/office/drawing/2014/main" id="{B3C761F0-3AEF-4EC1-8717-FA7EEF9C302B}"/>
              </a:ext>
            </a:extLst>
          </p:cNvPr>
          <p:cNvSpPr/>
          <p:nvPr/>
        </p:nvSpPr>
        <p:spPr>
          <a:xfrm>
            <a:off x="1954927" y="7198969"/>
            <a:ext cx="541241" cy="541241"/>
          </a:xfrm>
          <a:prstGeom prst="mathPlus">
            <a:avLst/>
          </a:prstGeom>
          <a:solidFill>
            <a:srgbClr val="0087B7"/>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grpSp>
        <p:nvGrpSpPr>
          <p:cNvPr id="5" name="组合 4"/>
          <p:cNvGrpSpPr/>
          <p:nvPr/>
        </p:nvGrpSpPr>
        <p:grpSpPr>
          <a:xfrm>
            <a:off x="9829795" y="1031799"/>
            <a:ext cx="5003765" cy="9037767"/>
            <a:chOff x="9829795" y="1031799"/>
            <a:chExt cx="5003765" cy="9037767"/>
          </a:xfrm>
        </p:grpSpPr>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9795" y="1031799"/>
              <a:ext cx="5003765" cy="3536358"/>
            </a:xfrm>
            <a:prstGeom prst="rect">
              <a:avLst/>
            </a:prstGeom>
          </p:spPr>
        </p:pic>
        <p:pic>
          <p:nvPicPr>
            <p:cNvPr id="4" name="图片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29795" y="4593270"/>
              <a:ext cx="5003765" cy="5476296"/>
            </a:xfrm>
            <a:prstGeom prst="rect">
              <a:avLst/>
            </a:prstGeom>
          </p:spPr>
        </p:pic>
      </p:grpSp>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873" y="2644351"/>
            <a:ext cx="2931576" cy="1876209"/>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873" y="5122412"/>
            <a:ext cx="2911399" cy="2074894"/>
          </a:xfrm>
          <a:prstGeom prst="rect">
            <a:avLst/>
          </a:prstGeom>
        </p:spPr>
      </p:pic>
      <p:pic>
        <p:nvPicPr>
          <p:cNvPr id="9" name="图片 8">
            <a:extLst>
              <a:ext uri="{FF2B5EF4-FFF2-40B4-BE49-F238E27FC236}">
                <a16:creationId xmlns:a16="http://schemas.microsoft.com/office/drawing/2014/main" id="{8C70436A-0A68-4461-9632-7DF531A228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24835" y="1927424"/>
            <a:ext cx="5157458" cy="8142141"/>
          </a:xfrm>
          <a:prstGeom prst="rect">
            <a:avLst/>
          </a:prstGeom>
        </p:spPr>
      </p:pic>
    </p:spTree>
    <p:extLst>
      <p:ext uri="{BB962C8B-B14F-4D97-AF65-F5344CB8AC3E}">
        <p14:creationId xmlns:p14="http://schemas.microsoft.com/office/powerpoint/2010/main" val="233887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A0499010-6D8D-4BB9-9298-A464DA8616EB}"/>
              </a:ext>
            </a:extLst>
          </p:cNvPr>
          <p:cNvSpPr txBox="1"/>
          <p:nvPr/>
        </p:nvSpPr>
        <p:spPr>
          <a:xfrm>
            <a:off x="432972" y="370419"/>
            <a:ext cx="456727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451D743-7F70-4F15-B6C2-21A2A1A194ED}"/>
              </a:ext>
            </a:extLst>
          </p:cNvPr>
          <p:cNvSpPr txBox="1"/>
          <p:nvPr/>
        </p:nvSpPr>
        <p:spPr>
          <a:xfrm>
            <a:off x="768978" y="445656"/>
            <a:ext cx="4567274"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 </a:t>
            </a:r>
            <a:r>
              <a:rPr lang="zh-CN" altLang="en-US" sz="2400" b="1" dirty="0">
                <a:solidFill>
                  <a:schemeClr val="bg1"/>
                </a:solidFill>
                <a:latin typeface="微软雅黑" panose="020B0503020204020204" pitchFamily="34" charset="-122"/>
                <a:ea typeface="微软雅黑" panose="020B0503020204020204" pitchFamily="34" charset="-122"/>
              </a:rPr>
              <a:t>现状调研概况</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调研方法</a:t>
            </a:r>
          </a:p>
        </p:txBody>
      </p:sp>
      <p:sp>
        <p:nvSpPr>
          <p:cNvPr id="21" name="矩形 20">
            <a:extLst>
              <a:ext uri="{FF2B5EF4-FFF2-40B4-BE49-F238E27FC236}">
                <a16:creationId xmlns:a16="http://schemas.microsoft.com/office/drawing/2014/main" id="{68EF8FB3-A8B4-4A7F-B196-AF8C062CE6D8}"/>
              </a:ext>
            </a:extLst>
          </p:cNvPr>
          <p:cNvSpPr/>
          <p:nvPr/>
        </p:nvSpPr>
        <p:spPr>
          <a:xfrm>
            <a:off x="432972" y="1196859"/>
            <a:ext cx="12798119" cy="461665"/>
          </a:xfrm>
          <a:prstGeom prst="rect">
            <a:avLst/>
          </a:prstGeom>
        </p:spPr>
        <p:txBody>
          <a:bodyPr wrap="square">
            <a:spAutoFit/>
          </a:bodyPr>
          <a:lstStyle/>
          <a:p>
            <a:pPr marL="70485" indent="406400">
              <a:lnSpc>
                <a:spcPct val="150000"/>
              </a:lnSpc>
              <a:spcBef>
                <a:spcPts val="215"/>
              </a:spcBef>
            </a:pPr>
            <a:r>
              <a:rPr lang="zh-CN" altLang="en-US" sz="1600" dirty="0">
                <a:latin typeface="微软雅黑" panose="020B0503020204020204" pitchFamily="34" charset="-122"/>
                <a:ea typeface="微软雅黑" panose="020B0503020204020204" pitchFamily="34" charset="-122"/>
              </a:rPr>
              <a:t>规划经过多次调研，加大问卷发放力度，本次发放问卷</a:t>
            </a:r>
            <a:r>
              <a:rPr lang="en-US" altLang="zh-CN" sz="1600" dirty="0">
                <a:latin typeface="微软雅黑" panose="020B0503020204020204" pitchFamily="34" charset="-122"/>
                <a:ea typeface="微软雅黑" panose="020B0503020204020204" pitchFamily="34" charset="-122"/>
              </a:rPr>
              <a:t>400</a:t>
            </a:r>
            <a:r>
              <a:rPr lang="zh-CN" altLang="en-US" sz="1600" dirty="0">
                <a:latin typeface="微软雅黑" panose="020B0503020204020204" pitchFamily="34" charset="-122"/>
                <a:ea typeface="微软雅黑" panose="020B0503020204020204" pitchFamily="34" charset="-122"/>
              </a:rPr>
              <a:t>份，有效问卷</a:t>
            </a:r>
            <a:r>
              <a:rPr lang="en-US" altLang="zh-CN" sz="1600" dirty="0">
                <a:latin typeface="微软雅黑" panose="020B0503020204020204" pitchFamily="34" charset="-122"/>
                <a:ea typeface="微软雅黑" panose="020B0503020204020204" pitchFamily="34" charset="-122"/>
              </a:rPr>
              <a:t>391</a:t>
            </a:r>
            <a:r>
              <a:rPr lang="zh-CN" altLang="en-US" sz="1600" dirty="0">
                <a:latin typeface="微软雅黑" panose="020B0503020204020204" pitchFamily="34" charset="-122"/>
                <a:ea typeface="微软雅黑" panose="020B0503020204020204" pitchFamily="34" charset="-122"/>
              </a:rPr>
              <a:t>份，问卷有效回收率达到</a:t>
            </a:r>
            <a:r>
              <a:rPr lang="en-US" altLang="zh-CN" sz="1600" dirty="0">
                <a:latin typeface="微软雅黑" panose="020B0503020204020204" pitchFamily="34" charset="-122"/>
                <a:ea typeface="微软雅黑" panose="020B0503020204020204" pitchFamily="34" charset="-122"/>
              </a:rPr>
              <a:t>97.75%</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45" name="TextBox 26">
            <a:extLst>
              <a:ext uri="{FF2B5EF4-FFF2-40B4-BE49-F238E27FC236}">
                <a16:creationId xmlns:a16="http://schemas.microsoft.com/office/drawing/2014/main" id="{38F6ACA3-9A26-4AC1-883D-BFE0513CBD84}"/>
              </a:ext>
            </a:extLst>
          </p:cNvPr>
          <p:cNvSpPr>
            <a:spLocks noChangeArrowheads="1"/>
          </p:cNvSpPr>
          <p:nvPr/>
        </p:nvSpPr>
        <p:spPr bwMode="auto">
          <a:xfrm>
            <a:off x="7626350" y="8611322"/>
            <a:ext cx="6623050" cy="1439240"/>
          </a:xfrm>
          <a:prstGeom prst="rect">
            <a:avLst/>
          </a:prstGeom>
          <a:noFill/>
          <a:ln w="19050">
            <a:solidFill>
              <a:srgbClr val="0087B7"/>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just">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村民犹豫问题：</a:t>
            </a:r>
            <a:endParaRPr lang="en-US" altLang="zh-CN"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a:t>
            </a:r>
            <a:r>
              <a:rPr lang="en-US" altLang="zh-CN"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）家庭经济收入有限，难以承担进入新社区的后期费用（物业费）。</a:t>
            </a:r>
          </a:p>
          <a:p>
            <a:pPr algn="just">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a:t>
            </a:r>
            <a:r>
              <a:rPr lang="en-US" altLang="zh-CN"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2</a:t>
            </a:r>
            <a:r>
              <a:rPr lang="zh-CN" altLang="en-US"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）如果村庄有一定的产业，</a:t>
            </a:r>
            <a:r>
              <a:rPr lang="en-US" altLang="zh-CN"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30%</a:t>
            </a:r>
            <a:r>
              <a:rPr lang="zh-CN" altLang="en-US" sz="1400"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村民愿意留在村庄，村民对于村庄产业发展持观望态度。</a:t>
            </a:r>
          </a:p>
        </p:txBody>
      </p:sp>
      <p:sp>
        <p:nvSpPr>
          <p:cNvPr id="50" name="TextBox 28">
            <a:extLst>
              <a:ext uri="{FF2B5EF4-FFF2-40B4-BE49-F238E27FC236}">
                <a16:creationId xmlns:a16="http://schemas.microsoft.com/office/drawing/2014/main" id="{24BCBD40-64B8-4371-8E88-F29433348127}"/>
              </a:ext>
            </a:extLst>
          </p:cNvPr>
          <p:cNvSpPr>
            <a:spLocks noChangeArrowheads="1"/>
          </p:cNvSpPr>
          <p:nvPr/>
        </p:nvSpPr>
        <p:spPr bwMode="auto">
          <a:xfrm>
            <a:off x="581818" y="1708739"/>
            <a:ext cx="3869691" cy="363537"/>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村民急需想改善的问题</a:t>
            </a:r>
            <a:endParaRPr lang="en-US" altLang="zh-CN"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54" name="TextBox 28">
            <a:extLst>
              <a:ext uri="{FF2B5EF4-FFF2-40B4-BE49-F238E27FC236}">
                <a16:creationId xmlns:a16="http://schemas.microsoft.com/office/drawing/2014/main" id="{12B43567-4A9B-4A27-B50F-96339F7113D1}"/>
              </a:ext>
            </a:extLst>
          </p:cNvPr>
          <p:cNvSpPr>
            <a:spLocks noChangeArrowheads="1"/>
          </p:cNvSpPr>
          <p:nvPr/>
        </p:nvSpPr>
        <p:spPr bwMode="auto">
          <a:xfrm>
            <a:off x="581817" y="5411070"/>
            <a:ext cx="3869691" cy="363537"/>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安置建筑需求</a:t>
            </a:r>
            <a:endParaRPr lang="en-US" altLang="zh-CN"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endParaRPr>
          </a:p>
        </p:txBody>
      </p:sp>
      <p:sp>
        <p:nvSpPr>
          <p:cNvPr id="58" name="矩形 15">
            <a:extLst>
              <a:ext uri="{FF2B5EF4-FFF2-40B4-BE49-F238E27FC236}">
                <a16:creationId xmlns:a16="http://schemas.microsoft.com/office/drawing/2014/main" id="{D163ECE8-59D7-4DCB-B70B-E41C73A0E970}"/>
              </a:ext>
            </a:extLst>
          </p:cNvPr>
          <p:cNvSpPr>
            <a:spLocks noChangeArrowheads="1"/>
          </p:cNvSpPr>
          <p:nvPr/>
        </p:nvSpPr>
        <p:spPr bwMode="auto">
          <a:xfrm>
            <a:off x="630935" y="8611322"/>
            <a:ext cx="6753537" cy="1477328"/>
          </a:xfrm>
          <a:prstGeom prst="rect">
            <a:avLst/>
          </a:prstGeom>
          <a:noFill/>
          <a:ln w="19050">
            <a:solidFill>
              <a:srgbClr val="0087B7"/>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村民需要解决的问题：</a:t>
            </a:r>
          </a:p>
          <a:p>
            <a:pPr algn="just" eaLnBrk="1" hangingPunct="1">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）从调查数据来看，村民对现状的满意度不高，村民的迁居意愿强烈（</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97%</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p>
          <a:p>
            <a:pPr algn="just" eaLnBrk="1" hangingPunct="1">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）从调查数据来看， </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92%</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的村民能接受多层住宅或低层住宅作为安置区。</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hangingPunct="1">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）根据村民意愿，</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85%</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村民仍想在本村继续居住。</a:t>
            </a:r>
            <a:endParaRPr lang="zh-CN" altLang="en-US" sz="18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TextBox 28">
            <a:extLst>
              <a:ext uri="{FF2B5EF4-FFF2-40B4-BE49-F238E27FC236}">
                <a16:creationId xmlns:a16="http://schemas.microsoft.com/office/drawing/2014/main" id="{D7DA4070-D14B-4E27-82E6-70823E878ABD}"/>
              </a:ext>
            </a:extLst>
          </p:cNvPr>
          <p:cNvSpPr>
            <a:spLocks noChangeArrowheads="1"/>
          </p:cNvSpPr>
          <p:nvPr/>
        </p:nvSpPr>
        <p:spPr bwMode="auto">
          <a:xfrm>
            <a:off x="4913404" y="5411070"/>
            <a:ext cx="3992712" cy="363537"/>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村民居住满意度</a:t>
            </a:r>
          </a:p>
        </p:txBody>
      </p:sp>
      <p:sp>
        <p:nvSpPr>
          <p:cNvPr id="70" name="TextBox 28">
            <a:extLst>
              <a:ext uri="{FF2B5EF4-FFF2-40B4-BE49-F238E27FC236}">
                <a16:creationId xmlns:a16="http://schemas.microsoft.com/office/drawing/2014/main" id="{FDA871EA-4702-4024-A3F0-ADEA01650EC9}"/>
              </a:ext>
            </a:extLst>
          </p:cNvPr>
          <p:cNvSpPr>
            <a:spLocks noChangeArrowheads="1"/>
          </p:cNvSpPr>
          <p:nvPr/>
        </p:nvSpPr>
        <p:spPr bwMode="auto">
          <a:xfrm>
            <a:off x="9491033" y="1708739"/>
            <a:ext cx="4456979" cy="364396"/>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是否有意愿留在村里工作</a:t>
            </a:r>
          </a:p>
        </p:txBody>
      </p:sp>
      <p:sp>
        <p:nvSpPr>
          <p:cNvPr id="71" name="TextBox 28">
            <a:extLst>
              <a:ext uri="{FF2B5EF4-FFF2-40B4-BE49-F238E27FC236}">
                <a16:creationId xmlns:a16="http://schemas.microsoft.com/office/drawing/2014/main" id="{DF0E9B9A-EB91-4DB2-A3CF-E0CC2CA990B8}"/>
              </a:ext>
            </a:extLst>
          </p:cNvPr>
          <p:cNvSpPr>
            <a:spLocks noChangeArrowheads="1"/>
          </p:cNvSpPr>
          <p:nvPr/>
        </p:nvSpPr>
        <p:spPr bwMode="auto">
          <a:xfrm>
            <a:off x="5036425" y="1708739"/>
            <a:ext cx="3869691" cy="363537"/>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村民想从事的产业比例</a:t>
            </a:r>
          </a:p>
        </p:txBody>
      </p:sp>
      <p:sp>
        <p:nvSpPr>
          <p:cNvPr id="72" name="TextBox 28">
            <a:extLst>
              <a:ext uri="{FF2B5EF4-FFF2-40B4-BE49-F238E27FC236}">
                <a16:creationId xmlns:a16="http://schemas.microsoft.com/office/drawing/2014/main" id="{9279F4E0-D87D-42DF-AB14-DBB34329AF70}"/>
              </a:ext>
            </a:extLst>
          </p:cNvPr>
          <p:cNvSpPr>
            <a:spLocks noChangeArrowheads="1"/>
          </p:cNvSpPr>
          <p:nvPr/>
        </p:nvSpPr>
        <p:spPr bwMode="auto">
          <a:xfrm>
            <a:off x="9491033" y="5411070"/>
            <a:ext cx="4456979" cy="363537"/>
          </a:xfrm>
          <a:prstGeom prst="rect">
            <a:avLst/>
          </a:prstGeom>
          <a:solidFill>
            <a:srgbClr val="18455C"/>
          </a:solidFill>
          <a:ln>
            <a:noFill/>
          </a:ln>
        </p:spPr>
        <p:txBody>
          <a:bodyPr wrap="square" lIns="147513" tIns="73756" rIns="147513" bIns="73756">
            <a:spAutoFit/>
          </a:bodyPr>
          <a:lstStyle>
            <a:lvl1pPr eaLnBrk="0" hangingPunct="0">
              <a:defRPr sz="2900">
                <a:solidFill>
                  <a:schemeClr val="tx1"/>
                </a:solidFill>
                <a:latin typeface="Arial" panose="020B0604020202020204" pitchFamily="34" charset="0"/>
                <a:ea typeface="宋体" panose="02010600030101010101" pitchFamily="2" charset="-122"/>
              </a:defRPr>
            </a:lvl1pPr>
            <a:lvl2pPr marL="742950" indent="-285750" eaLnBrk="0" hangingPunct="0">
              <a:defRPr sz="2900">
                <a:solidFill>
                  <a:schemeClr val="tx1"/>
                </a:solidFill>
                <a:latin typeface="Arial" panose="020B0604020202020204" pitchFamily="34" charset="0"/>
                <a:ea typeface="宋体" panose="02010600030101010101" pitchFamily="2" charset="-122"/>
              </a:defRPr>
            </a:lvl2pPr>
            <a:lvl3pPr marL="1143000" indent="-228600" eaLnBrk="0" hangingPunct="0">
              <a:defRPr sz="2900">
                <a:solidFill>
                  <a:schemeClr val="tx1"/>
                </a:solidFill>
                <a:latin typeface="Arial" panose="020B0604020202020204" pitchFamily="34" charset="0"/>
                <a:ea typeface="宋体" panose="02010600030101010101" pitchFamily="2" charset="-122"/>
              </a:defRPr>
            </a:lvl3pPr>
            <a:lvl4pPr marL="1600200" indent="-228600" eaLnBrk="0" hangingPunct="0">
              <a:defRPr sz="2900">
                <a:solidFill>
                  <a:schemeClr val="tx1"/>
                </a:solidFill>
                <a:latin typeface="Arial" panose="020B0604020202020204" pitchFamily="34" charset="0"/>
                <a:ea typeface="宋体" panose="02010600030101010101" pitchFamily="2" charset="-122"/>
              </a:defRPr>
            </a:lvl4pPr>
            <a:lvl5pPr marL="2057400" indent="-228600" eaLnBrk="0" hangingPunct="0">
              <a:defRPr sz="2900">
                <a:solidFill>
                  <a:schemeClr val="tx1"/>
                </a:solidFill>
                <a:latin typeface="Arial" panose="020B0604020202020204" pitchFamily="34" charset="0"/>
                <a:ea typeface="宋体" panose="02010600030101010101" pitchFamily="2" charset="-122"/>
              </a:defRPr>
            </a:lvl5pPr>
            <a:lvl6pPr marL="25146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6pPr>
            <a:lvl7pPr marL="29718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7pPr>
            <a:lvl8pPr marL="34290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8pPr>
            <a:lvl9pPr marL="3886200" indent="-228600" defTabSz="1474788" eaLnBrk="0" fontAlgn="base" hangingPunct="0">
              <a:spcBef>
                <a:spcPct val="0"/>
              </a:spcBef>
              <a:spcAft>
                <a:spcPct val="0"/>
              </a:spcAft>
              <a:buFont typeface="Arial" panose="020B0604020202020204" pitchFamily="34" charset="0"/>
              <a:defRPr sz="29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dirty="0">
                <a:solidFill>
                  <a:schemeClr val="bg1"/>
                </a:solidFill>
                <a:latin typeface="微软雅黑" panose="020B0503020204020204" pitchFamily="34" charset="-122"/>
                <a:ea typeface="微软雅黑" panose="020B0503020204020204" pitchFamily="34" charset="-122"/>
                <a:sym typeface="华文细黑" panose="02010600040101010101" pitchFamily="2" charset="-122"/>
              </a:rPr>
              <a:t>安置方式选择？</a:t>
            </a:r>
          </a:p>
        </p:txBody>
      </p:sp>
      <p:graphicFrame>
        <p:nvGraphicFramePr>
          <p:cNvPr id="75" name="图表 74">
            <a:extLst>
              <a:ext uri="{FF2B5EF4-FFF2-40B4-BE49-F238E27FC236}">
                <a16:creationId xmlns:a16="http://schemas.microsoft.com/office/drawing/2014/main" id="{45CC2893-3429-4A4E-8911-FA38712575BA}"/>
              </a:ext>
            </a:extLst>
          </p:cNvPr>
          <p:cNvGraphicFramePr>
            <a:graphicFrameLocks/>
          </p:cNvGraphicFramePr>
          <p:nvPr/>
        </p:nvGraphicFramePr>
        <p:xfrm>
          <a:off x="581817" y="2435828"/>
          <a:ext cx="3869691"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6" name="图表 75">
            <a:extLst>
              <a:ext uri="{FF2B5EF4-FFF2-40B4-BE49-F238E27FC236}">
                <a16:creationId xmlns:a16="http://schemas.microsoft.com/office/drawing/2014/main" id="{140DB261-1319-4FE7-9602-07FA8752A44B}"/>
              </a:ext>
            </a:extLst>
          </p:cNvPr>
          <p:cNvGraphicFramePr>
            <a:graphicFrameLocks/>
          </p:cNvGraphicFramePr>
          <p:nvPr/>
        </p:nvGraphicFramePr>
        <p:xfrm>
          <a:off x="4913404" y="2338371"/>
          <a:ext cx="3992712"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7" name="图表 76">
            <a:extLst>
              <a:ext uri="{FF2B5EF4-FFF2-40B4-BE49-F238E27FC236}">
                <a16:creationId xmlns:a16="http://schemas.microsoft.com/office/drawing/2014/main" id="{001C37E9-507F-4F7A-A4F8-378E59F33B8A}"/>
              </a:ext>
            </a:extLst>
          </p:cNvPr>
          <p:cNvGraphicFramePr>
            <a:graphicFrameLocks/>
          </p:cNvGraphicFramePr>
          <p:nvPr/>
        </p:nvGraphicFramePr>
        <p:xfrm>
          <a:off x="9491033" y="2363668"/>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图表 18"/>
          <p:cNvGraphicFramePr>
            <a:graphicFrameLocks/>
          </p:cNvGraphicFramePr>
          <p:nvPr/>
        </p:nvGraphicFramePr>
        <p:xfrm>
          <a:off x="581817" y="5770666"/>
          <a:ext cx="3869691" cy="24684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图表 19">
            <a:extLst>
              <a:ext uri="{FF2B5EF4-FFF2-40B4-BE49-F238E27FC236}">
                <a16:creationId xmlns:a16="http://schemas.microsoft.com/office/drawing/2014/main" id="{CD1423F8-3C06-4077-9CB8-B3177C020FD2}"/>
              </a:ext>
            </a:extLst>
          </p:cNvPr>
          <p:cNvGraphicFramePr/>
          <p:nvPr/>
        </p:nvGraphicFramePr>
        <p:xfrm>
          <a:off x="9491033" y="6060544"/>
          <a:ext cx="4456978" cy="245332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图表 21">
            <a:extLst>
              <a:ext uri="{FF2B5EF4-FFF2-40B4-BE49-F238E27FC236}">
                <a16:creationId xmlns:a16="http://schemas.microsoft.com/office/drawing/2014/main" id="{1B73FFF9-73FC-4E15-9460-150672F3B33F}"/>
              </a:ext>
            </a:extLst>
          </p:cNvPr>
          <p:cNvGraphicFramePr/>
          <p:nvPr/>
        </p:nvGraphicFramePr>
        <p:xfrm>
          <a:off x="4913404" y="5761418"/>
          <a:ext cx="3992712" cy="24352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0214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A0499010-6D8D-4BB9-9298-A464DA8616EB}"/>
              </a:ext>
            </a:extLst>
          </p:cNvPr>
          <p:cNvSpPr txBox="1"/>
          <p:nvPr/>
        </p:nvSpPr>
        <p:spPr>
          <a:xfrm>
            <a:off x="432972" y="370419"/>
            <a:ext cx="364268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451D743-7F70-4F15-B6C2-21A2A1A194ED}"/>
              </a:ext>
            </a:extLst>
          </p:cNvPr>
          <p:cNvSpPr txBox="1"/>
          <p:nvPr/>
        </p:nvSpPr>
        <p:spPr>
          <a:xfrm>
            <a:off x="768978" y="445656"/>
            <a:ext cx="3454601" cy="461665"/>
          </a:xfrm>
          <a:prstGeom prst="rect">
            <a:avLst/>
          </a:prstGeom>
          <a:noFill/>
        </p:spPr>
        <p:txBody>
          <a:bodyPr wrap="square" rtlCol="0">
            <a:spAutoFit/>
          </a:bodyPr>
          <a:lstStyle/>
          <a:p>
            <a:pPr algn="just"/>
            <a:r>
              <a:rPr lang="en-US" altLang="zh-CN" sz="2400" b="1" dirty="0">
                <a:solidFill>
                  <a:schemeClr val="bg1"/>
                </a:solidFill>
                <a:latin typeface="微软雅黑" panose="020B0503020204020204" pitchFamily="34" charset="-122"/>
                <a:ea typeface="微软雅黑" panose="020B0503020204020204" pitchFamily="34" charset="-122"/>
              </a:rPr>
              <a:t>.6 </a:t>
            </a:r>
            <a:r>
              <a:rPr lang="zh-CN" altLang="en-US" sz="2400" b="1" dirty="0">
                <a:solidFill>
                  <a:schemeClr val="bg1"/>
                </a:solidFill>
                <a:latin typeface="微软雅黑" panose="020B0503020204020204" pitchFamily="34" charset="-122"/>
                <a:ea typeface="微软雅黑" panose="020B0503020204020204" pitchFamily="34" charset="-122"/>
              </a:rPr>
              <a:t>技术路线</a:t>
            </a:r>
          </a:p>
        </p:txBody>
      </p:sp>
      <p:sp>
        <p:nvSpPr>
          <p:cNvPr id="21" name="矩形 20">
            <a:extLst>
              <a:ext uri="{FF2B5EF4-FFF2-40B4-BE49-F238E27FC236}">
                <a16:creationId xmlns:a16="http://schemas.microsoft.com/office/drawing/2014/main" id="{68EF8FB3-A8B4-4A7F-B196-AF8C062CE6D8}"/>
              </a:ext>
            </a:extLst>
          </p:cNvPr>
          <p:cNvSpPr/>
          <p:nvPr/>
        </p:nvSpPr>
        <p:spPr>
          <a:xfrm>
            <a:off x="869949" y="827133"/>
            <a:ext cx="3010761"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Planning scope and deadline</a:t>
            </a:r>
            <a:endParaRPr lang="zh-CN" altLang="en-US" sz="1600" b="1" dirty="0">
              <a:solidFill>
                <a:srgbClr val="CFD5EA"/>
              </a:solidFill>
              <a:latin typeface="Arial" panose="020B0604020202020204" pitchFamily="34" charset="0"/>
              <a:cs typeface="Arial" panose="020B0604020202020204" pitchFamily="34" charset="0"/>
            </a:endParaRPr>
          </a:p>
        </p:txBody>
      </p:sp>
      <p:cxnSp>
        <p:nvCxnSpPr>
          <p:cNvPr id="20" name="直接箭头连接符 19">
            <a:extLst>
              <a:ext uri="{FF2B5EF4-FFF2-40B4-BE49-F238E27FC236}">
                <a16:creationId xmlns:a16="http://schemas.microsoft.com/office/drawing/2014/main" id="{FE53CA12-8D8A-4AF3-8BE8-1A012F97775A}"/>
              </a:ext>
            </a:extLst>
          </p:cNvPr>
          <p:cNvCxnSpPr>
            <a:cxnSpLocks/>
          </p:cNvCxnSpPr>
          <p:nvPr/>
        </p:nvCxnSpPr>
        <p:spPr>
          <a:xfrm>
            <a:off x="630800" y="1915099"/>
            <a:ext cx="0" cy="7850407"/>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854425D9-F89D-4BEA-AAD4-F601D01F31AF}"/>
              </a:ext>
            </a:extLst>
          </p:cNvPr>
          <p:cNvSpPr/>
          <p:nvPr/>
        </p:nvSpPr>
        <p:spPr>
          <a:xfrm>
            <a:off x="472177" y="2113754"/>
            <a:ext cx="311646" cy="31164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文本框 23">
            <a:extLst>
              <a:ext uri="{FF2B5EF4-FFF2-40B4-BE49-F238E27FC236}">
                <a16:creationId xmlns:a16="http://schemas.microsoft.com/office/drawing/2014/main" id="{FCBA9A26-58E5-4307-9FA7-F0062DA14312}"/>
              </a:ext>
            </a:extLst>
          </p:cNvPr>
          <p:cNvSpPr txBox="1"/>
          <p:nvPr/>
        </p:nvSpPr>
        <p:spPr>
          <a:xfrm>
            <a:off x="839458" y="1850048"/>
            <a:ext cx="1029875"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现状调查</a:t>
            </a:r>
          </a:p>
        </p:txBody>
      </p:sp>
      <p:sp>
        <p:nvSpPr>
          <p:cNvPr id="25" name="椭圆 24">
            <a:extLst>
              <a:ext uri="{FF2B5EF4-FFF2-40B4-BE49-F238E27FC236}">
                <a16:creationId xmlns:a16="http://schemas.microsoft.com/office/drawing/2014/main" id="{FBC0B150-2CD6-47D9-A489-66B66E4ABDC9}"/>
              </a:ext>
            </a:extLst>
          </p:cNvPr>
          <p:cNvSpPr/>
          <p:nvPr/>
        </p:nvSpPr>
        <p:spPr>
          <a:xfrm>
            <a:off x="471419" y="3929627"/>
            <a:ext cx="311646" cy="31164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文本框 25">
            <a:extLst>
              <a:ext uri="{FF2B5EF4-FFF2-40B4-BE49-F238E27FC236}">
                <a16:creationId xmlns:a16="http://schemas.microsoft.com/office/drawing/2014/main" id="{7885F714-A2D6-4F24-A226-114F7E78D60A}"/>
              </a:ext>
            </a:extLst>
          </p:cNvPr>
          <p:cNvSpPr txBox="1"/>
          <p:nvPr/>
        </p:nvSpPr>
        <p:spPr>
          <a:xfrm>
            <a:off x="853836" y="3584567"/>
            <a:ext cx="1029875"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规划编制</a:t>
            </a:r>
          </a:p>
        </p:txBody>
      </p:sp>
      <p:sp>
        <p:nvSpPr>
          <p:cNvPr id="27" name="椭圆 26">
            <a:extLst>
              <a:ext uri="{FF2B5EF4-FFF2-40B4-BE49-F238E27FC236}">
                <a16:creationId xmlns:a16="http://schemas.microsoft.com/office/drawing/2014/main" id="{793ABB18-5C3A-4DD2-B25C-EC0440CADEBF}"/>
              </a:ext>
            </a:extLst>
          </p:cNvPr>
          <p:cNvSpPr/>
          <p:nvPr/>
        </p:nvSpPr>
        <p:spPr>
          <a:xfrm>
            <a:off x="471419" y="5633882"/>
            <a:ext cx="311646" cy="31164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文本框 27">
            <a:extLst>
              <a:ext uri="{FF2B5EF4-FFF2-40B4-BE49-F238E27FC236}">
                <a16:creationId xmlns:a16="http://schemas.microsoft.com/office/drawing/2014/main" id="{A2DC874F-348D-4B71-8F97-05B36B42918A}"/>
              </a:ext>
            </a:extLst>
          </p:cNvPr>
          <p:cNvSpPr txBox="1"/>
          <p:nvPr/>
        </p:nvSpPr>
        <p:spPr>
          <a:xfrm>
            <a:off x="853836" y="5347746"/>
            <a:ext cx="1029875" cy="830997"/>
          </a:xfrm>
          <a:prstGeom prst="rect">
            <a:avLst/>
          </a:prstGeom>
          <a:noFill/>
        </p:spPr>
        <p:txBody>
          <a:bodyPr wrap="square" rtlCol="0">
            <a:spAutoFit/>
          </a:bodyPr>
          <a:lstStyle>
            <a:defPPr>
              <a:defRPr lang="en-US"/>
            </a:defPPr>
            <a:lvl1pPr>
              <a:defRPr sz="2902" b="1">
                <a:latin typeface="微软雅黑" panose="020B0503020204020204" pitchFamily="34" charset="-122"/>
                <a:ea typeface="微软雅黑" panose="020B0503020204020204" pitchFamily="34" charset="-122"/>
              </a:defRPr>
            </a:lvl1pPr>
          </a:lstStyle>
          <a:p>
            <a:r>
              <a:rPr lang="zh-CN" altLang="en-US" sz="2400" dirty="0"/>
              <a:t>批前公示</a:t>
            </a:r>
          </a:p>
        </p:txBody>
      </p:sp>
      <p:sp>
        <p:nvSpPr>
          <p:cNvPr id="30" name="椭圆 29">
            <a:extLst>
              <a:ext uri="{FF2B5EF4-FFF2-40B4-BE49-F238E27FC236}">
                <a16:creationId xmlns:a16="http://schemas.microsoft.com/office/drawing/2014/main" id="{3B96E1BC-8486-4016-B8DF-430FD50DD4CA}"/>
              </a:ext>
            </a:extLst>
          </p:cNvPr>
          <p:cNvSpPr/>
          <p:nvPr/>
        </p:nvSpPr>
        <p:spPr>
          <a:xfrm>
            <a:off x="472177" y="7389808"/>
            <a:ext cx="311646" cy="31164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文本框 30">
            <a:extLst>
              <a:ext uri="{FF2B5EF4-FFF2-40B4-BE49-F238E27FC236}">
                <a16:creationId xmlns:a16="http://schemas.microsoft.com/office/drawing/2014/main" id="{49EFE54D-6DAA-400A-9D1C-92E44DAA42E2}"/>
              </a:ext>
            </a:extLst>
          </p:cNvPr>
          <p:cNvSpPr txBox="1"/>
          <p:nvPr/>
        </p:nvSpPr>
        <p:spPr>
          <a:xfrm>
            <a:off x="839458" y="7135038"/>
            <a:ext cx="1029875"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审查报批</a:t>
            </a:r>
          </a:p>
        </p:txBody>
      </p:sp>
      <p:cxnSp>
        <p:nvCxnSpPr>
          <p:cNvPr id="32" name="直接箭头连接符 31">
            <a:extLst>
              <a:ext uri="{FF2B5EF4-FFF2-40B4-BE49-F238E27FC236}">
                <a16:creationId xmlns:a16="http://schemas.microsoft.com/office/drawing/2014/main" id="{C6438F8D-D26D-43F7-AB1B-C0934258FEA3}"/>
              </a:ext>
            </a:extLst>
          </p:cNvPr>
          <p:cNvCxnSpPr/>
          <p:nvPr/>
        </p:nvCxnSpPr>
        <p:spPr>
          <a:xfrm>
            <a:off x="2127691" y="2530636"/>
            <a:ext cx="52523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3" name="椭圆 32">
            <a:extLst>
              <a:ext uri="{FF2B5EF4-FFF2-40B4-BE49-F238E27FC236}">
                <a16:creationId xmlns:a16="http://schemas.microsoft.com/office/drawing/2014/main" id="{CA99A96A-D1FE-4499-B949-C84A5AE04BA9}"/>
              </a:ext>
            </a:extLst>
          </p:cNvPr>
          <p:cNvSpPr/>
          <p:nvPr/>
        </p:nvSpPr>
        <p:spPr>
          <a:xfrm>
            <a:off x="2833178" y="2401901"/>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34" name="文本框 33">
            <a:extLst>
              <a:ext uri="{FF2B5EF4-FFF2-40B4-BE49-F238E27FC236}">
                <a16:creationId xmlns:a16="http://schemas.microsoft.com/office/drawing/2014/main" id="{076595BA-FBD7-4A65-8E5C-4AA46AA2F939}"/>
              </a:ext>
            </a:extLst>
          </p:cNvPr>
          <p:cNvSpPr txBox="1"/>
          <p:nvPr/>
        </p:nvSpPr>
        <p:spPr>
          <a:xfrm>
            <a:off x="2176633" y="2028572"/>
            <a:ext cx="1570560"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调研资料准备</a:t>
            </a:r>
          </a:p>
        </p:txBody>
      </p:sp>
      <p:sp>
        <p:nvSpPr>
          <p:cNvPr id="35" name="椭圆 34">
            <a:extLst>
              <a:ext uri="{FF2B5EF4-FFF2-40B4-BE49-F238E27FC236}">
                <a16:creationId xmlns:a16="http://schemas.microsoft.com/office/drawing/2014/main" id="{C38841A5-C4E5-4D19-A830-C04DF2A295BE}"/>
              </a:ext>
            </a:extLst>
          </p:cNvPr>
          <p:cNvSpPr/>
          <p:nvPr/>
        </p:nvSpPr>
        <p:spPr>
          <a:xfrm>
            <a:off x="4075656" y="2401901"/>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36" name="文本框 35">
            <a:extLst>
              <a:ext uri="{FF2B5EF4-FFF2-40B4-BE49-F238E27FC236}">
                <a16:creationId xmlns:a16="http://schemas.microsoft.com/office/drawing/2014/main" id="{670EC3AB-903B-47F7-BE6F-C50E29E3A3DA}"/>
              </a:ext>
            </a:extLst>
          </p:cNvPr>
          <p:cNvSpPr txBox="1"/>
          <p:nvPr/>
        </p:nvSpPr>
        <p:spPr>
          <a:xfrm>
            <a:off x="3689453" y="2028572"/>
            <a:ext cx="1029875"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走访座谈</a:t>
            </a:r>
          </a:p>
        </p:txBody>
      </p:sp>
      <p:sp>
        <p:nvSpPr>
          <p:cNvPr id="37" name="椭圆 36">
            <a:extLst>
              <a:ext uri="{FF2B5EF4-FFF2-40B4-BE49-F238E27FC236}">
                <a16:creationId xmlns:a16="http://schemas.microsoft.com/office/drawing/2014/main" id="{7DD3B256-08FD-4711-A900-A2155D38DE76}"/>
              </a:ext>
            </a:extLst>
          </p:cNvPr>
          <p:cNvSpPr/>
          <p:nvPr/>
        </p:nvSpPr>
        <p:spPr>
          <a:xfrm>
            <a:off x="5124522" y="2400883"/>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38" name="文本框 37">
            <a:extLst>
              <a:ext uri="{FF2B5EF4-FFF2-40B4-BE49-F238E27FC236}">
                <a16:creationId xmlns:a16="http://schemas.microsoft.com/office/drawing/2014/main" id="{E5531A3A-571F-4541-A28E-A851F13F5AF7}"/>
              </a:ext>
            </a:extLst>
          </p:cNvPr>
          <p:cNvSpPr txBox="1"/>
          <p:nvPr/>
        </p:nvSpPr>
        <p:spPr>
          <a:xfrm>
            <a:off x="4738320" y="2027553"/>
            <a:ext cx="1029875"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现场踏勘</a:t>
            </a:r>
          </a:p>
        </p:txBody>
      </p:sp>
      <p:sp>
        <p:nvSpPr>
          <p:cNvPr id="39" name="椭圆 38">
            <a:extLst>
              <a:ext uri="{FF2B5EF4-FFF2-40B4-BE49-F238E27FC236}">
                <a16:creationId xmlns:a16="http://schemas.microsoft.com/office/drawing/2014/main" id="{72FE2233-6198-4697-A7BD-7A0130DC1C01}"/>
              </a:ext>
            </a:extLst>
          </p:cNvPr>
          <p:cNvSpPr/>
          <p:nvPr/>
        </p:nvSpPr>
        <p:spPr>
          <a:xfrm>
            <a:off x="6410817" y="2403566"/>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40" name="文本框 39">
            <a:extLst>
              <a:ext uri="{FF2B5EF4-FFF2-40B4-BE49-F238E27FC236}">
                <a16:creationId xmlns:a16="http://schemas.microsoft.com/office/drawing/2014/main" id="{640B91A9-6C91-4BAA-8001-767FD06C3F41}"/>
              </a:ext>
            </a:extLst>
          </p:cNvPr>
          <p:cNvSpPr txBox="1"/>
          <p:nvPr/>
        </p:nvSpPr>
        <p:spPr>
          <a:xfrm>
            <a:off x="5700090" y="2025369"/>
            <a:ext cx="1836876"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调研资料整理汇总</a:t>
            </a:r>
          </a:p>
        </p:txBody>
      </p:sp>
      <p:cxnSp>
        <p:nvCxnSpPr>
          <p:cNvPr id="41" name="直接箭头连接符 40">
            <a:extLst>
              <a:ext uri="{FF2B5EF4-FFF2-40B4-BE49-F238E27FC236}">
                <a16:creationId xmlns:a16="http://schemas.microsoft.com/office/drawing/2014/main" id="{6CCF988B-0C0F-4AE8-B0E8-126E47EEF064}"/>
              </a:ext>
            </a:extLst>
          </p:cNvPr>
          <p:cNvCxnSpPr>
            <a:cxnSpLocks/>
          </p:cNvCxnSpPr>
          <p:nvPr/>
        </p:nvCxnSpPr>
        <p:spPr>
          <a:xfrm>
            <a:off x="2176633" y="4248790"/>
            <a:ext cx="5218669"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ECC171F3-2F10-46A8-A19E-A596715B7283}"/>
              </a:ext>
            </a:extLst>
          </p:cNvPr>
          <p:cNvSpPr/>
          <p:nvPr/>
        </p:nvSpPr>
        <p:spPr>
          <a:xfrm>
            <a:off x="2923361" y="4120055"/>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43" name="文本框 42">
            <a:extLst>
              <a:ext uri="{FF2B5EF4-FFF2-40B4-BE49-F238E27FC236}">
                <a16:creationId xmlns:a16="http://schemas.microsoft.com/office/drawing/2014/main" id="{7FC2FC6F-E67D-43BF-8B4F-4AFE838D571D}"/>
              </a:ext>
            </a:extLst>
          </p:cNvPr>
          <p:cNvSpPr txBox="1"/>
          <p:nvPr/>
        </p:nvSpPr>
        <p:spPr>
          <a:xfrm>
            <a:off x="2537159" y="3746726"/>
            <a:ext cx="1029873"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现状分析</a:t>
            </a:r>
          </a:p>
        </p:txBody>
      </p:sp>
      <p:sp>
        <p:nvSpPr>
          <p:cNvPr id="44" name="椭圆 43">
            <a:extLst>
              <a:ext uri="{FF2B5EF4-FFF2-40B4-BE49-F238E27FC236}">
                <a16:creationId xmlns:a16="http://schemas.microsoft.com/office/drawing/2014/main" id="{ADB90AA8-C90A-4609-ACAB-1EF9BB06C51D}"/>
              </a:ext>
            </a:extLst>
          </p:cNvPr>
          <p:cNvSpPr/>
          <p:nvPr/>
        </p:nvSpPr>
        <p:spPr>
          <a:xfrm>
            <a:off x="4223579" y="4120055"/>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46" name="文本框 45">
            <a:extLst>
              <a:ext uri="{FF2B5EF4-FFF2-40B4-BE49-F238E27FC236}">
                <a16:creationId xmlns:a16="http://schemas.microsoft.com/office/drawing/2014/main" id="{1F727819-6551-4CCC-AB4F-BCE9D8CAA7E4}"/>
              </a:ext>
            </a:extLst>
          </p:cNvPr>
          <p:cNvSpPr txBox="1"/>
          <p:nvPr/>
        </p:nvSpPr>
        <p:spPr>
          <a:xfrm>
            <a:off x="3837376" y="3746726"/>
            <a:ext cx="1029875"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村庄分类</a:t>
            </a:r>
          </a:p>
        </p:txBody>
      </p:sp>
      <p:sp>
        <p:nvSpPr>
          <p:cNvPr id="47" name="椭圆 46">
            <a:extLst>
              <a:ext uri="{FF2B5EF4-FFF2-40B4-BE49-F238E27FC236}">
                <a16:creationId xmlns:a16="http://schemas.microsoft.com/office/drawing/2014/main" id="{838EDDA0-DEE5-4054-91B4-19E32B47F469}"/>
              </a:ext>
            </a:extLst>
          </p:cNvPr>
          <p:cNvSpPr/>
          <p:nvPr/>
        </p:nvSpPr>
        <p:spPr>
          <a:xfrm>
            <a:off x="5237901" y="4119036"/>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48" name="文本框 47">
            <a:extLst>
              <a:ext uri="{FF2B5EF4-FFF2-40B4-BE49-F238E27FC236}">
                <a16:creationId xmlns:a16="http://schemas.microsoft.com/office/drawing/2014/main" id="{7A05CE36-5764-428B-97E8-2790D1557BFF}"/>
              </a:ext>
            </a:extLst>
          </p:cNvPr>
          <p:cNvSpPr txBox="1"/>
          <p:nvPr/>
        </p:nvSpPr>
        <p:spPr>
          <a:xfrm>
            <a:off x="4851698" y="3745707"/>
            <a:ext cx="1029875"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规划内容</a:t>
            </a:r>
          </a:p>
        </p:txBody>
      </p:sp>
      <p:sp>
        <p:nvSpPr>
          <p:cNvPr id="49" name="椭圆 48">
            <a:extLst>
              <a:ext uri="{FF2B5EF4-FFF2-40B4-BE49-F238E27FC236}">
                <a16:creationId xmlns:a16="http://schemas.microsoft.com/office/drawing/2014/main" id="{20CD0979-5775-4741-9D40-C1783662E792}"/>
              </a:ext>
            </a:extLst>
          </p:cNvPr>
          <p:cNvSpPr/>
          <p:nvPr/>
        </p:nvSpPr>
        <p:spPr>
          <a:xfrm>
            <a:off x="6533028" y="4121719"/>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51" name="文本框 50">
            <a:extLst>
              <a:ext uri="{FF2B5EF4-FFF2-40B4-BE49-F238E27FC236}">
                <a16:creationId xmlns:a16="http://schemas.microsoft.com/office/drawing/2014/main" id="{BC5DAE3E-B89C-49E0-8C5A-EA7EEC23B4FE}"/>
              </a:ext>
            </a:extLst>
          </p:cNvPr>
          <p:cNvSpPr txBox="1"/>
          <p:nvPr/>
        </p:nvSpPr>
        <p:spPr>
          <a:xfrm>
            <a:off x="5953721" y="3745706"/>
            <a:ext cx="1423855" cy="338412"/>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初步规划成果</a:t>
            </a:r>
          </a:p>
        </p:txBody>
      </p:sp>
      <p:cxnSp>
        <p:nvCxnSpPr>
          <p:cNvPr id="52" name="直接箭头连接符 51">
            <a:extLst>
              <a:ext uri="{FF2B5EF4-FFF2-40B4-BE49-F238E27FC236}">
                <a16:creationId xmlns:a16="http://schemas.microsoft.com/office/drawing/2014/main" id="{721254C9-1CC9-4586-94EF-9B84770FE344}"/>
              </a:ext>
            </a:extLst>
          </p:cNvPr>
          <p:cNvCxnSpPr>
            <a:cxnSpLocks/>
          </p:cNvCxnSpPr>
          <p:nvPr/>
        </p:nvCxnSpPr>
        <p:spPr>
          <a:xfrm>
            <a:off x="2149475" y="6060833"/>
            <a:ext cx="525780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A16CA35C-F98C-4362-8812-315EB8F0925B}"/>
              </a:ext>
            </a:extLst>
          </p:cNvPr>
          <p:cNvSpPr/>
          <p:nvPr/>
        </p:nvSpPr>
        <p:spPr>
          <a:xfrm>
            <a:off x="3263055" y="5932098"/>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55" name="文本框 54">
            <a:extLst>
              <a:ext uri="{FF2B5EF4-FFF2-40B4-BE49-F238E27FC236}">
                <a16:creationId xmlns:a16="http://schemas.microsoft.com/office/drawing/2014/main" id="{965109C6-48A3-49A3-A050-19A67A636EA3}"/>
              </a:ext>
            </a:extLst>
          </p:cNvPr>
          <p:cNvSpPr txBox="1"/>
          <p:nvPr/>
        </p:nvSpPr>
        <p:spPr>
          <a:xfrm>
            <a:off x="2277913" y="5345906"/>
            <a:ext cx="2314540"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村委会、村民小组、公共活动空间等区域公示</a:t>
            </a:r>
          </a:p>
        </p:txBody>
      </p:sp>
      <p:sp>
        <p:nvSpPr>
          <p:cNvPr id="56" name="椭圆 55">
            <a:extLst>
              <a:ext uri="{FF2B5EF4-FFF2-40B4-BE49-F238E27FC236}">
                <a16:creationId xmlns:a16="http://schemas.microsoft.com/office/drawing/2014/main" id="{092BF5F2-CE83-4326-AB05-3FC78E16B33C}"/>
              </a:ext>
            </a:extLst>
          </p:cNvPr>
          <p:cNvSpPr/>
          <p:nvPr/>
        </p:nvSpPr>
        <p:spPr>
          <a:xfrm>
            <a:off x="5780892" y="5931080"/>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57" name="文本框 56">
            <a:extLst>
              <a:ext uri="{FF2B5EF4-FFF2-40B4-BE49-F238E27FC236}">
                <a16:creationId xmlns:a16="http://schemas.microsoft.com/office/drawing/2014/main" id="{86355DA8-A7D0-4412-BEAB-E24B1E9567DC}"/>
              </a:ext>
            </a:extLst>
          </p:cNvPr>
          <p:cNvSpPr txBox="1"/>
          <p:nvPr/>
        </p:nvSpPr>
        <p:spPr>
          <a:xfrm>
            <a:off x="5349572" y="5345905"/>
            <a:ext cx="1230490"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公示期限不少于</a:t>
            </a:r>
            <a:r>
              <a:rPr lang="en-US" altLang="zh-CN" sz="1599" dirty="0">
                <a:solidFill>
                  <a:srgbClr val="00B0F0"/>
                </a:solidFill>
                <a:latin typeface="微软雅黑" panose="020B0503020204020204" pitchFamily="34" charset="-122"/>
                <a:ea typeface="微软雅黑" panose="020B0503020204020204" pitchFamily="34" charset="-122"/>
              </a:rPr>
              <a:t>30</a:t>
            </a:r>
            <a:r>
              <a:rPr lang="zh-CN" altLang="en-US" sz="1599" dirty="0">
                <a:solidFill>
                  <a:srgbClr val="00B0F0"/>
                </a:solidFill>
                <a:latin typeface="微软雅黑" panose="020B0503020204020204" pitchFamily="34" charset="-122"/>
                <a:ea typeface="微软雅黑" panose="020B0503020204020204" pitchFamily="34" charset="-122"/>
              </a:rPr>
              <a:t>日</a:t>
            </a:r>
          </a:p>
        </p:txBody>
      </p:sp>
      <p:cxnSp>
        <p:nvCxnSpPr>
          <p:cNvPr id="59" name="直接箭头连接符 58">
            <a:extLst>
              <a:ext uri="{FF2B5EF4-FFF2-40B4-BE49-F238E27FC236}">
                <a16:creationId xmlns:a16="http://schemas.microsoft.com/office/drawing/2014/main" id="{BEF7BFD1-5C5E-40BE-AEC9-57344CABEB90}"/>
              </a:ext>
            </a:extLst>
          </p:cNvPr>
          <p:cNvCxnSpPr>
            <a:cxnSpLocks/>
          </p:cNvCxnSpPr>
          <p:nvPr/>
        </p:nvCxnSpPr>
        <p:spPr>
          <a:xfrm>
            <a:off x="2201935" y="7809554"/>
            <a:ext cx="520534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0" name="椭圆 59">
            <a:extLst>
              <a:ext uri="{FF2B5EF4-FFF2-40B4-BE49-F238E27FC236}">
                <a16:creationId xmlns:a16="http://schemas.microsoft.com/office/drawing/2014/main" id="{02ADF63A-F5F8-470F-914D-50D11D5A100C}"/>
              </a:ext>
            </a:extLst>
          </p:cNvPr>
          <p:cNvSpPr/>
          <p:nvPr/>
        </p:nvSpPr>
        <p:spPr>
          <a:xfrm>
            <a:off x="2927900" y="7680819"/>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61" name="文本框 60">
            <a:extLst>
              <a:ext uri="{FF2B5EF4-FFF2-40B4-BE49-F238E27FC236}">
                <a16:creationId xmlns:a16="http://schemas.microsoft.com/office/drawing/2014/main" id="{1A5ECE8C-99B2-4939-91A5-1A034477F815}"/>
              </a:ext>
            </a:extLst>
          </p:cNvPr>
          <p:cNvSpPr txBox="1"/>
          <p:nvPr/>
        </p:nvSpPr>
        <p:spPr>
          <a:xfrm>
            <a:off x="2179308" y="6823172"/>
            <a:ext cx="1884353" cy="830648"/>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乡镇人民政府指导村委会组织召开村民代表会议审议</a:t>
            </a:r>
          </a:p>
        </p:txBody>
      </p:sp>
      <p:sp>
        <p:nvSpPr>
          <p:cNvPr id="62" name="椭圆 61">
            <a:extLst>
              <a:ext uri="{FF2B5EF4-FFF2-40B4-BE49-F238E27FC236}">
                <a16:creationId xmlns:a16="http://schemas.microsoft.com/office/drawing/2014/main" id="{B488D2A5-09FA-4907-B37A-E041B6D866DD}"/>
              </a:ext>
            </a:extLst>
          </p:cNvPr>
          <p:cNvSpPr/>
          <p:nvPr/>
        </p:nvSpPr>
        <p:spPr>
          <a:xfrm>
            <a:off x="4777447" y="7679801"/>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63" name="文本框 62">
            <a:extLst>
              <a:ext uri="{FF2B5EF4-FFF2-40B4-BE49-F238E27FC236}">
                <a16:creationId xmlns:a16="http://schemas.microsoft.com/office/drawing/2014/main" id="{DD5C962A-116F-46F2-A7C1-02392C67484A}"/>
              </a:ext>
            </a:extLst>
          </p:cNvPr>
          <p:cNvSpPr txBox="1"/>
          <p:nvPr/>
        </p:nvSpPr>
        <p:spPr>
          <a:xfrm>
            <a:off x="4153021" y="7041401"/>
            <a:ext cx="1613903"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经县级自然资源主管部门审查</a:t>
            </a:r>
          </a:p>
        </p:txBody>
      </p:sp>
      <p:sp>
        <p:nvSpPr>
          <p:cNvPr id="64" name="椭圆 63">
            <a:extLst>
              <a:ext uri="{FF2B5EF4-FFF2-40B4-BE49-F238E27FC236}">
                <a16:creationId xmlns:a16="http://schemas.microsoft.com/office/drawing/2014/main" id="{BB571406-89D1-45F9-B021-6F812F026F85}"/>
              </a:ext>
            </a:extLst>
          </p:cNvPr>
          <p:cNvSpPr/>
          <p:nvPr/>
        </p:nvSpPr>
        <p:spPr>
          <a:xfrm>
            <a:off x="6638625" y="7678070"/>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65" name="文本框 64">
            <a:extLst>
              <a:ext uri="{FF2B5EF4-FFF2-40B4-BE49-F238E27FC236}">
                <a16:creationId xmlns:a16="http://schemas.microsoft.com/office/drawing/2014/main" id="{0CB05995-95E1-40D4-AEA0-FDE82989858C}"/>
              </a:ext>
            </a:extLst>
          </p:cNvPr>
          <p:cNvSpPr txBox="1"/>
          <p:nvPr/>
        </p:nvSpPr>
        <p:spPr>
          <a:xfrm>
            <a:off x="5803453" y="7039671"/>
            <a:ext cx="1836888"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乡镇人民政府报上一级人民政府审批</a:t>
            </a:r>
          </a:p>
        </p:txBody>
      </p:sp>
      <p:sp>
        <p:nvSpPr>
          <p:cNvPr id="66" name="椭圆 65">
            <a:extLst>
              <a:ext uri="{FF2B5EF4-FFF2-40B4-BE49-F238E27FC236}">
                <a16:creationId xmlns:a16="http://schemas.microsoft.com/office/drawing/2014/main" id="{B49E3F45-FAAF-4598-A09E-33BD2B1A487C}"/>
              </a:ext>
            </a:extLst>
          </p:cNvPr>
          <p:cNvSpPr/>
          <p:nvPr/>
        </p:nvSpPr>
        <p:spPr>
          <a:xfrm>
            <a:off x="472177" y="8927306"/>
            <a:ext cx="311646" cy="311646"/>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8" name="文本框 67">
            <a:extLst>
              <a:ext uri="{FF2B5EF4-FFF2-40B4-BE49-F238E27FC236}">
                <a16:creationId xmlns:a16="http://schemas.microsoft.com/office/drawing/2014/main" id="{0A664C02-9C04-4F36-8020-B7406BFF2394}"/>
              </a:ext>
            </a:extLst>
          </p:cNvPr>
          <p:cNvSpPr txBox="1"/>
          <p:nvPr/>
        </p:nvSpPr>
        <p:spPr>
          <a:xfrm>
            <a:off x="839458" y="8621437"/>
            <a:ext cx="1029875"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成果备案</a:t>
            </a:r>
          </a:p>
        </p:txBody>
      </p:sp>
      <p:cxnSp>
        <p:nvCxnSpPr>
          <p:cNvPr id="69" name="直接箭头连接符 68">
            <a:extLst>
              <a:ext uri="{FF2B5EF4-FFF2-40B4-BE49-F238E27FC236}">
                <a16:creationId xmlns:a16="http://schemas.microsoft.com/office/drawing/2014/main" id="{F9B70E58-CB82-44D5-A639-2948053ECCF8}"/>
              </a:ext>
            </a:extLst>
          </p:cNvPr>
          <p:cNvCxnSpPr/>
          <p:nvPr/>
        </p:nvCxnSpPr>
        <p:spPr>
          <a:xfrm>
            <a:off x="2142927" y="9389815"/>
            <a:ext cx="5252375"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3" name="椭圆 72">
            <a:extLst>
              <a:ext uri="{FF2B5EF4-FFF2-40B4-BE49-F238E27FC236}">
                <a16:creationId xmlns:a16="http://schemas.microsoft.com/office/drawing/2014/main" id="{225D8C2E-1463-44ED-A99D-FBF8735A92FB}"/>
              </a:ext>
            </a:extLst>
          </p:cNvPr>
          <p:cNvSpPr/>
          <p:nvPr/>
        </p:nvSpPr>
        <p:spPr>
          <a:xfrm>
            <a:off x="2950526" y="9261080"/>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74" name="文本框 73">
            <a:extLst>
              <a:ext uri="{FF2B5EF4-FFF2-40B4-BE49-F238E27FC236}">
                <a16:creationId xmlns:a16="http://schemas.microsoft.com/office/drawing/2014/main" id="{5E4DCE0D-DA9F-45F6-B36F-D07DBB6CCDFA}"/>
              </a:ext>
            </a:extLst>
          </p:cNvPr>
          <p:cNvSpPr txBox="1"/>
          <p:nvPr/>
        </p:nvSpPr>
        <p:spPr>
          <a:xfrm>
            <a:off x="2201935" y="8649550"/>
            <a:ext cx="1712170"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批后公示，公告时间不少于</a:t>
            </a:r>
            <a:r>
              <a:rPr lang="en-US" altLang="zh-CN" sz="1599" dirty="0">
                <a:solidFill>
                  <a:srgbClr val="00B0F0"/>
                </a:solidFill>
                <a:latin typeface="微软雅黑" panose="020B0503020204020204" pitchFamily="34" charset="-122"/>
                <a:ea typeface="微软雅黑" panose="020B0503020204020204" pitchFamily="34" charset="-122"/>
              </a:rPr>
              <a:t>30</a:t>
            </a:r>
            <a:r>
              <a:rPr lang="zh-CN" altLang="en-US" sz="1599" dirty="0">
                <a:solidFill>
                  <a:srgbClr val="00B0F0"/>
                </a:solidFill>
                <a:latin typeface="微软雅黑" panose="020B0503020204020204" pitchFamily="34" charset="-122"/>
                <a:ea typeface="微软雅黑" panose="020B0503020204020204" pitchFamily="34" charset="-122"/>
              </a:rPr>
              <a:t>日</a:t>
            </a:r>
          </a:p>
        </p:txBody>
      </p:sp>
      <p:sp>
        <p:nvSpPr>
          <p:cNvPr id="78" name="椭圆 77">
            <a:extLst>
              <a:ext uri="{FF2B5EF4-FFF2-40B4-BE49-F238E27FC236}">
                <a16:creationId xmlns:a16="http://schemas.microsoft.com/office/drawing/2014/main" id="{F1F90C18-4EAE-4FD8-A50D-023B155913D4}"/>
              </a:ext>
            </a:extLst>
          </p:cNvPr>
          <p:cNvSpPr/>
          <p:nvPr/>
        </p:nvSpPr>
        <p:spPr>
          <a:xfrm>
            <a:off x="5519207" y="9258331"/>
            <a:ext cx="257470" cy="25747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81" name="文本框 80">
            <a:extLst>
              <a:ext uri="{FF2B5EF4-FFF2-40B4-BE49-F238E27FC236}">
                <a16:creationId xmlns:a16="http://schemas.microsoft.com/office/drawing/2014/main" id="{1770B216-905D-440F-AA4B-1499D39CDB1F}"/>
              </a:ext>
            </a:extLst>
          </p:cNvPr>
          <p:cNvSpPr txBox="1"/>
          <p:nvPr/>
        </p:nvSpPr>
        <p:spPr>
          <a:xfrm>
            <a:off x="4042112" y="8619932"/>
            <a:ext cx="3443384" cy="584530"/>
          </a:xfrm>
          <a:prstGeom prst="rect">
            <a:avLst/>
          </a:prstGeom>
          <a:noFill/>
        </p:spPr>
        <p:txBody>
          <a:bodyPr wrap="square" rtlCol="0">
            <a:spAutoFit/>
          </a:bodyPr>
          <a:lstStyle/>
          <a:p>
            <a:r>
              <a:rPr lang="zh-CN" altLang="en-US" sz="1599" dirty="0">
                <a:solidFill>
                  <a:srgbClr val="00B0F0"/>
                </a:solidFill>
                <a:latin typeface="微软雅黑" panose="020B0503020204020204" pitchFamily="34" charset="-122"/>
                <a:ea typeface="微软雅黑" panose="020B0503020204020204" pitchFamily="34" charset="-122"/>
              </a:rPr>
              <a:t>规划批准</a:t>
            </a:r>
            <a:r>
              <a:rPr lang="en-US" altLang="zh-CN" sz="1599" dirty="0">
                <a:solidFill>
                  <a:srgbClr val="00B0F0"/>
                </a:solidFill>
                <a:latin typeface="微软雅黑" panose="020B0503020204020204" pitchFamily="34" charset="-122"/>
                <a:ea typeface="微软雅黑" panose="020B0503020204020204" pitchFamily="34" charset="-122"/>
              </a:rPr>
              <a:t>30</a:t>
            </a:r>
            <a:r>
              <a:rPr lang="zh-CN" altLang="en-US" sz="1599" dirty="0">
                <a:solidFill>
                  <a:srgbClr val="00B0F0"/>
                </a:solidFill>
                <a:latin typeface="微软雅黑" panose="020B0503020204020204" pitchFamily="34" charset="-122"/>
                <a:ea typeface="微软雅黑" panose="020B0503020204020204" pitchFamily="34" charset="-122"/>
              </a:rPr>
              <a:t>日内，县自然资源主管部门汇交省自然资源主管部门备案</a:t>
            </a:r>
          </a:p>
        </p:txBody>
      </p:sp>
      <p:grpSp>
        <p:nvGrpSpPr>
          <p:cNvPr id="82" name="组合 81">
            <a:extLst>
              <a:ext uri="{FF2B5EF4-FFF2-40B4-BE49-F238E27FC236}">
                <a16:creationId xmlns:a16="http://schemas.microsoft.com/office/drawing/2014/main" id="{271CB393-89AA-4E63-ADB4-2C64D4D874ED}"/>
              </a:ext>
            </a:extLst>
          </p:cNvPr>
          <p:cNvGrpSpPr/>
          <p:nvPr/>
        </p:nvGrpSpPr>
        <p:grpSpPr>
          <a:xfrm>
            <a:off x="7903834" y="1447348"/>
            <a:ext cx="6894842" cy="8318141"/>
            <a:chOff x="8205778" y="1139860"/>
            <a:chExt cx="6335955" cy="8373072"/>
          </a:xfrm>
        </p:grpSpPr>
        <p:sp>
          <p:nvSpPr>
            <p:cNvPr id="83" name="矩形 82">
              <a:extLst>
                <a:ext uri="{FF2B5EF4-FFF2-40B4-BE49-F238E27FC236}">
                  <a16:creationId xmlns:a16="http://schemas.microsoft.com/office/drawing/2014/main" id="{C4CDA20D-2491-45A8-AE92-D11AEC96A570}"/>
                </a:ext>
              </a:extLst>
            </p:cNvPr>
            <p:cNvSpPr/>
            <p:nvPr/>
          </p:nvSpPr>
          <p:spPr>
            <a:xfrm>
              <a:off x="10663743" y="1339403"/>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前期调研</a:t>
              </a:r>
            </a:p>
          </p:txBody>
        </p:sp>
        <p:sp>
          <p:nvSpPr>
            <p:cNvPr id="84" name="矩形 83">
              <a:extLst>
                <a:ext uri="{FF2B5EF4-FFF2-40B4-BE49-F238E27FC236}">
                  <a16:creationId xmlns:a16="http://schemas.microsoft.com/office/drawing/2014/main" id="{15F1E96A-4C25-466B-BAB7-43938E0DDB2F}"/>
                </a:ext>
              </a:extLst>
            </p:cNvPr>
            <p:cNvSpPr/>
            <p:nvPr/>
          </p:nvSpPr>
          <p:spPr>
            <a:xfrm>
              <a:off x="10663742" y="2031158"/>
              <a:ext cx="1339393" cy="3987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现状调研</a:t>
              </a:r>
            </a:p>
          </p:txBody>
        </p:sp>
        <p:sp>
          <p:nvSpPr>
            <p:cNvPr id="85" name="矩形 84">
              <a:extLst>
                <a:ext uri="{FF2B5EF4-FFF2-40B4-BE49-F238E27FC236}">
                  <a16:creationId xmlns:a16="http://schemas.microsoft.com/office/drawing/2014/main" id="{E558BDC5-B2D6-4B8B-A09B-AEDD18D625C7}"/>
                </a:ext>
              </a:extLst>
            </p:cNvPr>
            <p:cNvSpPr/>
            <p:nvPr/>
          </p:nvSpPr>
          <p:spPr>
            <a:xfrm>
              <a:off x="9153514" y="3058787"/>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走访</a:t>
              </a:r>
              <a:endParaRPr lang="en-US" altLang="zh-CN" sz="1599" dirty="0">
                <a:solidFill>
                  <a:schemeClr val="tx1"/>
                </a:solidFill>
                <a:latin typeface="微软雅黑" panose="020B0503020204020204" pitchFamily="34" charset="-122"/>
                <a:ea typeface="微软雅黑" panose="020B0503020204020204" pitchFamily="34" charset="-122"/>
              </a:endParaRPr>
            </a:p>
            <a:p>
              <a:pPr algn="ctr"/>
              <a:r>
                <a:rPr lang="zh-CN" altLang="en-US" sz="1599" dirty="0">
                  <a:solidFill>
                    <a:schemeClr val="tx1"/>
                  </a:solidFill>
                  <a:latin typeface="微软雅黑" panose="020B0503020204020204" pitchFamily="34" charset="-122"/>
                  <a:ea typeface="微软雅黑" panose="020B0503020204020204" pitchFamily="34" charset="-122"/>
                </a:rPr>
                <a:t>座谈</a:t>
              </a:r>
            </a:p>
          </p:txBody>
        </p:sp>
        <p:sp>
          <p:nvSpPr>
            <p:cNvPr id="86" name="矩形 85">
              <a:extLst>
                <a:ext uri="{FF2B5EF4-FFF2-40B4-BE49-F238E27FC236}">
                  <a16:creationId xmlns:a16="http://schemas.microsoft.com/office/drawing/2014/main" id="{5EFFCC09-264C-4F91-A00C-688D97FB4FB0}"/>
                </a:ext>
              </a:extLst>
            </p:cNvPr>
            <p:cNvSpPr/>
            <p:nvPr/>
          </p:nvSpPr>
          <p:spPr>
            <a:xfrm>
              <a:off x="10322713" y="3060719"/>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现场</a:t>
              </a:r>
              <a:endParaRPr lang="en-US" altLang="zh-CN" sz="1599" dirty="0">
                <a:solidFill>
                  <a:schemeClr val="tx1"/>
                </a:solidFill>
                <a:latin typeface="微软雅黑" panose="020B0503020204020204" pitchFamily="34" charset="-122"/>
                <a:ea typeface="微软雅黑" panose="020B0503020204020204" pitchFamily="34" charset="-122"/>
              </a:endParaRPr>
            </a:p>
            <a:p>
              <a:pPr algn="ctr"/>
              <a:r>
                <a:rPr lang="zh-CN" altLang="en-US" sz="1599" dirty="0">
                  <a:solidFill>
                    <a:schemeClr val="tx1"/>
                  </a:solidFill>
                  <a:latin typeface="微软雅黑" panose="020B0503020204020204" pitchFamily="34" charset="-122"/>
                  <a:ea typeface="微软雅黑" panose="020B0503020204020204" pitchFamily="34" charset="-122"/>
                </a:rPr>
                <a:t>调研</a:t>
              </a:r>
            </a:p>
          </p:txBody>
        </p:sp>
        <p:sp>
          <p:nvSpPr>
            <p:cNvPr id="87" name="矩形 86">
              <a:extLst>
                <a:ext uri="{FF2B5EF4-FFF2-40B4-BE49-F238E27FC236}">
                  <a16:creationId xmlns:a16="http://schemas.microsoft.com/office/drawing/2014/main" id="{AC2FDA23-6F05-459F-96FF-454DB157A156}"/>
                </a:ext>
              </a:extLst>
            </p:cNvPr>
            <p:cNvSpPr/>
            <p:nvPr/>
          </p:nvSpPr>
          <p:spPr>
            <a:xfrm>
              <a:off x="11491912" y="3058787"/>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问卷</a:t>
              </a:r>
              <a:endParaRPr lang="en-US" altLang="zh-CN" sz="1599" dirty="0">
                <a:solidFill>
                  <a:schemeClr val="tx1"/>
                </a:solidFill>
                <a:latin typeface="微软雅黑" panose="020B0503020204020204" pitchFamily="34" charset="-122"/>
                <a:ea typeface="微软雅黑" panose="020B0503020204020204" pitchFamily="34" charset="-122"/>
              </a:endParaRPr>
            </a:p>
            <a:p>
              <a:pPr algn="ctr"/>
              <a:r>
                <a:rPr lang="zh-CN" altLang="en-US" sz="1599" dirty="0">
                  <a:solidFill>
                    <a:schemeClr val="tx1"/>
                  </a:solidFill>
                  <a:latin typeface="微软雅黑" panose="020B0503020204020204" pitchFamily="34" charset="-122"/>
                  <a:ea typeface="微软雅黑" panose="020B0503020204020204" pitchFamily="34" charset="-122"/>
                </a:rPr>
                <a:t>调查</a:t>
              </a:r>
            </a:p>
          </p:txBody>
        </p:sp>
        <p:sp>
          <p:nvSpPr>
            <p:cNvPr id="88" name="矩形 87">
              <a:extLst>
                <a:ext uri="{FF2B5EF4-FFF2-40B4-BE49-F238E27FC236}">
                  <a16:creationId xmlns:a16="http://schemas.microsoft.com/office/drawing/2014/main" id="{1AAA88D0-96C3-4711-B8B2-EC5F16AB675A}"/>
                </a:ext>
              </a:extLst>
            </p:cNvPr>
            <p:cNvSpPr/>
            <p:nvPr/>
          </p:nvSpPr>
          <p:spPr>
            <a:xfrm>
              <a:off x="12661111" y="3024736"/>
              <a:ext cx="845064" cy="6415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后续</a:t>
              </a:r>
              <a:endParaRPr lang="en-US" altLang="zh-CN" sz="1599" dirty="0">
                <a:solidFill>
                  <a:schemeClr val="tx1"/>
                </a:solidFill>
                <a:latin typeface="微软雅黑" panose="020B0503020204020204" pitchFamily="34" charset="-122"/>
                <a:ea typeface="微软雅黑" panose="020B0503020204020204" pitchFamily="34" charset="-122"/>
              </a:endParaRPr>
            </a:p>
            <a:p>
              <a:pPr algn="ctr"/>
              <a:r>
                <a:rPr lang="zh-CN" altLang="en-US" sz="1599" dirty="0">
                  <a:solidFill>
                    <a:schemeClr val="tx1"/>
                  </a:solidFill>
                  <a:latin typeface="微软雅黑" panose="020B0503020204020204" pitchFamily="34" charset="-122"/>
                  <a:ea typeface="微软雅黑" panose="020B0503020204020204" pitchFamily="34" charset="-122"/>
                </a:rPr>
                <a:t>调研</a:t>
              </a:r>
            </a:p>
          </p:txBody>
        </p:sp>
        <p:cxnSp>
          <p:nvCxnSpPr>
            <p:cNvPr id="89" name="直接箭头连接符 88">
              <a:extLst>
                <a:ext uri="{FF2B5EF4-FFF2-40B4-BE49-F238E27FC236}">
                  <a16:creationId xmlns:a16="http://schemas.microsoft.com/office/drawing/2014/main" id="{33CB3916-5A37-4CF4-9F84-3CF269226B53}"/>
                </a:ext>
              </a:extLst>
            </p:cNvPr>
            <p:cNvCxnSpPr>
              <a:stCxn id="83" idx="2"/>
              <a:endCxn id="84" idx="0"/>
            </p:cNvCxnSpPr>
            <p:nvPr/>
          </p:nvCxnSpPr>
          <p:spPr>
            <a:xfrm flipH="1">
              <a:off x="11333439" y="1725769"/>
              <a:ext cx="1" cy="3053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连接符: 肘形 72">
              <a:extLst>
                <a:ext uri="{FF2B5EF4-FFF2-40B4-BE49-F238E27FC236}">
                  <a16:creationId xmlns:a16="http://schemas.microsoft.com/office/drawing/2014/main" id="{1B3B678D-2E1E-4DE5-A2FF-CC3C09BA5240}"/>
                </a:ext>
              </a:extLst>
            </p:cNvPr>
            <p:cNvCxnSpPr>
              <a:stCxn id="85" idx="0"/>
              <a:endCxn id="88" idx="0"/>
            </p:cNvCxnSpPr>
            <p:nvPr/>
          </p:nvCxnSpPr>
          <p:spPr>
            <a:xfrm rot="5400000" flipH="1" flipV="1">
              <a:off x="11312819" y="1287964"/>
              <a:ext cx="34051" cy="3507597"/>
            </a:xfrm>
            <a:prstGeom prst="bentConnector3">
              <a:avLst>
                <a:gd name="adj1" fmla="val 77134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箭头连接符 90">
              <a:extLst>
                <a:ext uri="{FF2B5EF4-FFF2-40B4-BE49-F238E27FC236}">
                  <a16:creationId xmlns:a16="http://schemas.microsoft.com/office/drawing/2014/main" id="{C1C71D6D-2284-444B-92CB-629BC572F99A}"/>
                </a:ext>
              </a:extLst>
            </p:cNvPr>
            <p:cNvCxnSpPr>
              <a:stCxn id="84" idx="2"/>
            </p:cNvCxnSpPr>
            <p:nvPr/>
          </p:nvCxnSpPr>
          <p:spPr>
            <a:xfrm flipH="1">
              <a:off x="11329845" y="2429943"/>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连接符: 肘形 74">
              <a:extLst>
                <a:ext uri="{FF2B5EF4-FFF2-40B4-BE49-F238E27FC236}">
                  <a16:creationId xmlns:a16="http://schemas.microsoft.com/office/drawing/2014/main" id="{CCE34897-FB0D-45FA-805C-EB3DD29D48DD}"/>
                </a:ext>
              </a:extLst>
            </p:cNvPr>
            <p:cNvCxnSpPr>
              <a:stCxn id="85" idx="2"/>
              <a:endCxn id="88" idx="2"/>
            </p:cNvCxnSpPr>
            <p:nvPr/>
          </p:nvCxnSpPr>
          <p:spPr>
            <a:xfrm rot="5400000" flipH="1" flipV="1">
              <a:off x="11312818" y="1929541"/>
              <a:ext cx="34051" cy="3507597"/>
            </a:xfrm>
            <a:prstGeom prst="bentConnector3">
              <a:avLst>
                <a:gd name="adj1" fmla="val -671346"/>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箭头连接符 92">
              <a:extLst>
                <a:ext uri="{FF2B5EF4-FFF2-40B4-BE49-F238E27FC236}">
                  <a16:creationId xmlns:a16="http://schemas.microsoft.com/office/drawing/2014/main" id="{4F6FFAB8-F64E-4160-BAFA-09AF6C4A786E}"/>
                </a:ext>
              </a:extLst>
            </p:cNvPr>
            <p:cNvCxnSpPr/>
            <p:nvPr/>
          </p:nvCxnSpPr>
          <p:spPr>
            <a:xfrm flipH="1">
              <a:off x="11329843" y="3922412"/>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矩形 93">
              <a:extLst>
                <a:ext uri="{FF2B5EF4-FFF2-40B4-BE49-F238E27FC236}">
                  <a16:creationId xmlns:a16="http://schemas.microsoft.com/office/drawing/2014/main" id="{99426B4D-C63F-4FC2-9B0B-8C71BEC2D986}"/>
                </a:ext>
              </a:extLst>
            </p:cNvPr>
            <p:cNvSpPr/>
            <p:nvPr/>
          </p:nvSpPr>
          <p:spPr>
            <a:xfrm>
              <a:off x="10660146" y="4272064"/>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自然环境</a:t>
              </a:r>
            </a:p>
          </p:txBody>
        </p:sp>
        <p:sp>
          <p:nvSpPr>
            <p:cNvPr id="95" name="矩形 94">
              <a:extLst>
                <a:ext uri="{FF2B5EF4-FFF2-40B4-BE49-F238E27FC236}">
                  <a16:creationId xmlns:a16="http://schemas.microsoft.com/office/drawing/2014/main" id="{58A6DBBF-28E0-4D39-A731-4B5081685B63}"/>
                </a:ext>
              </a:extLst>
            </p:cNvPr>
            <p:cNvSpPr/>
            <p:nvPr/>
          </p:nvSpPr>
          <p:spPr>
            <a:xfrm>
              <a:off x="8483817" y="4272064"/>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社会经济</a:t>
              </a:r>
            </a:p>
          </p:txBody>
        </p:sp>
        <p:sp>
          <p:nvSpPr>
            <p:cNvPr id="96" name="加号 95">
              <a:extLst>
                <a:ext uri="{FF2B5EF4-FFF2-40B4-BE49-F238E27FC236}">
                  <a16:creationId xmlns:a16="http://schemas.microsoft.com/office/drawing/2014/main" id="{59B168B4-9106-4447-B335-543D7D25BECC}"/>
                </a:ext>
              </a:extLst>
            </p:cNvPr>
            <p:cNvSpPr/>
            <p:nvPr/>
          </p:nvSpPr>
          <p:spPr>
            <a:xfrm>
              <a:off x="9985700" y="4640951"/>
              <a:ext cx="506918" cy="506918"/>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97" name="矩形 96">
              <a:extLst>
                <a:ext uri="{FF2B5EF4-FFF2-40B4-BE49-F238E27FC236}">
                  <a16:creationId xmlns:a16="http://schemas.microsoft.com/office/drawing/2014/main" id="{E208D118-BA31-4714-8588-8BF62117DB44}"/>
                </a:ext>
              </a:extLst>
            </p:cNvPr>
            <p:cNvSpPr/>
            <p:nvPr/>
          </p:nvSpPr>
          <p:spPr>
            <a:xfrm>
              <a:off x="8484861" y="5208647"/>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土地利用</a:t>
              </a:r>
            </a:p>
          </p:txBody>
        </p:sp>
        <p:sp>
          <p:nvSpPr>
            <p:cNvPr id="98" name="矩形 97">
              <a:extLst>
                <a:ext uri="{FF2B5EF4-FFF2-40B4-BE49-F238E27FC236}">
                  <a16:creationId xmlns:a16="http://schemas.microsoft.com/office/drawing/2014/main" id="{2259E2BF-A926-41E0-9937-CAAAFB029977}"/>
                </a:ext>
              </a:extLst>
            </p:cNvPr>
            <p:cNvSpPr/>
            <p:nvPr/>
          </p:nvSpPr>
          <p:spPr>
            <a:xfrm>
              <a:off x="10664754" y="5209586"/>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相关政策</a:t>
              </a:r>
            </a:p>
          </p:txBody>
        </p:sp>
        <p:sp>
          <p:nvSpPr>
            <p:cNvPr id="99" name="矩形 98">
              <a:extLst>
                <a:ext uri="{FF2B5EF4-FFF2-40B4-BE49-F238E27FC236}">
                  <a16:creationId xmlns:a16="http://schemas.microsoft.com/office/drawing/2014/main" id="{0C529693-5031-401B-9FA9-B187255FCCBB}"/>
                </a:ext>
              </a:extLst>
            </p:cNvPr>
            <p:cNvSpPr/>
            <p:nvPr/>
          </p:nvSpPr>
          <p:spPr>
            <a:xfrm>
              <a:off x="12885080" y="4271909"/>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历史文化</a:t>
              </a:r>
            </a:p>
          </p:txBody>
        </p:sp>
        <p:sp>
          <p:nvSpPr>
            <p:cNvPr id="100" name="加号 99">
              <a:extLst>
                <a:ext uri="{FF2B5EF4-FFF2-40B4-BE49-F238E27FC236}">
                  <a16:creationId xmlns:a16="http://schemas.microsoft.com/office/drawing/2014/main" id="{EAC06B7D-99F8-464C-9223-427CF4149D82}"/>
                </a:ext>
              </a:extLst>
            </p:cNvPr>
            <p:cNvSpPr/>
            <p:nvPr/>
          </p:nvSpPr>
          <p:spPr>
            <a:xfrm>
              <a:off x="12210634" y="4640796"/>
              <a:ext cx="506918" cy="506918"/>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sp>
          <p:nvSpPr>
            <p:cNvPr id="101" name="矩形 100">
              <a:extLst>
                <a:ext uri="{FF2B5EF4-FFF2-40B4-BE49-F238E27FC236}">
                  <a16:creationId xmlns:a16="http://schemas.microsoft.com/office/drawing/2014/main" id="{CFB3A2CC-CEDC-4129-BD13-E71582886306}"/>
                </a:ext>
              </a:extLst>
            </p:cNvPr>
            <p:cNvSpPr/>
            <p:nvPr/>
          </p:nvSpPr>
          <p:spPr>
            <a:xfrm>
              <a:off x="12889688" y="5209431"/>
              <a:ext cx="1339393" cy="3863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发展需求</a:t>
              </a:r>
            </a:p>
          </p:txBody>
        </p:sp>
        <p:sp>
          <p:nvSpPr>
            <p:cNvPr id="102" name="矩形 101">
              <a:extLst>
                <a:ext uri="{FF2B5EF4-FFF2-40B4-BE49-F238E27FC236}">
                  <a16:creationId xmlns:a16="http://schemas.microsoft.com/office/drawing/2014/main" id="{5944B2EE-7F6F-479A-926A-C72AC1B49B2B}"/>
                </a:ext>
              </a:extLst>
            </p:cNvPr>
            <p:cNvSpPr/>
            <p:nvPr/>
          </p:nvSpPr>
          <p:spPr>
            <a:xfrm>
              <a:off x="10660146" y="6078304"/>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规划编制</a:t>
              </a:r>
            </a:p>
          </p:txBody>
        </p:sp>
        <p:cxnSp>
          <p:nvCxnSpPr>
            <p:cNvPr id="103" name="直接箭头连接符 102">
              <a:extLst>
                <a:ext uri="{FF2B5EF4-FFF2-40B4-BE49-F238E27FC236}">
                  <a16:creationId xmlns:a16="http://schemas.microsoft.com/office/drawing/2014/main" id="{64EFFE76-F14F-42FB-90E4-89010628FAB7}"/>
                </a:ext>
              </a:extLst>
            </p:cNvPr>
            <p:cNvCxnSpPr>
              <a:stCxn id="102" idx="2"/>
              <a:endCxn id="106" idx="0"/>
            </p:cNvCxnSpPr>
            <p:nvPr/>
          </p:nvCxnSpPr>
          <p:spPr>
            <a:xfrm flipH="1">
              <a:off x="11325534" y="6399093"/>
              <a:ext cx="4309" cy="293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矩形 103">
              <a:extLst>
                <a:ext uri="{FF2B5EF4-FFF2-40B4-BE49-F238E27FC236}">
                  <a16:creationId xmlns:a16="http://schemas.microsoft.com/office/drawing/2014/main" id="{946E908F-9A76-4749-A1D0-08CDB0CED697}"/>
                </a:ext>
              </a:extLst>
            </p:cNvPr>
            <p:cNvSpPr/>
            <p:nvPr/>
          </p:nvSpPr>
          <p:spPr>
            <a:xfrm>
              <a:off x="8205778" y="1139860"/>
              <a:ext cx="6335955" cy="4617641"/>
            </a:xfrm>
            <a:prstGeom prst="rect">
              <a:avLst/>
            </a:prstGeom>
            <a:noFill/>
            <a:ln w="190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cxnSp>
          <p:nvCxnSpPr>
            <p:cNvPr id="105" name="直接箭头连接符 104">
              <a:extLst>
                <a:ext uri="{FF2B5EF4-FFF2-40B4-BE49-F238E27FC236}">
                  <a16:creationId xmlns:a16="http://schemas.microsoft.com/office/drawing/2014/main" id="{3EBB8239-B327-43D4-88C5-4313EC5BC0D9}"/>
                </a:ext>
              </a:extLst>
            </p:cNvPr>
            <p:cNvCxnSpPr/>
            <p:nvPr/>
          </p:nvCxnSpPr>
          <p:spPr>
            <a:xfrm flipH="1">
              <a:off x="11322655" y="5752778"/>
              <a:ext cx="3594" cy="3207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矩形 105">
              <a:extLst>
                <a:ext uri="{FF2B5EF4-FFF2-40B4-BE49-F238E27FC236}">
                  <a16:creationId xmlns:a16="http://schemas.microsoft.com/office/drawing/2014/main" id="{16A8515B-E5B6-4594-8070-C6A861889B82}"/>
                </a:ext>
              </a:extLst>
            </p:cNvPr>
            <p:cNvSpPr/>
            <p:nvPr/>
          </p:nvSpPr>
          <p:spPr>
            <a:xfrm>
              <a:off x="10655837" y="6692778"/>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批前公示</a:t>
              </a:r>
            </a:p>
          </p:txBody>
        </p:sp>
        <p:cxnSp>
          <p:nvCxnSpPr>
            <p:cNvPr id="107" name="直接箭头连接符 106">
              <a:extLst>
                <a:ext uri="{FF2B5EF4-FFF2-40B4-BE49-F238E27FC236}">
                  <a16:creationId xmlns:a16="http://schemas.microsoft.com/office/drawing/2014/main" id="{F15663F6-681C-4D56-AD3C-46351E4EF3BF}"/>
                </a:ext>
              </a:extLst>
            </p:cNvPr>
            <p:cNvCxnSpPr>
              <a:stCxn id="106" idx="2"/>
              <a:endCxn id="108" idx="0"/>
            </p:cNvCxnSpPr>
            <p:nvPr/>
          </p:nvCxnSpPr>
          <p:spPr>
            <a:xfrm flipH="1">
              <a:off x="11321940" y="7013567"/>
              <a:ext cx="3594" cy="3080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矩形 107">
              <a:extLst>
                <a:ext uri="{FF2B5EF4-FFF2-40B4-BE49-F238E27FC236}">
                  <a16:creationId xmlns:a16="http://schemas.microsoft.com/office/drawing/2014/main" id="{D02A50F2-4B8D-46F8-B5D0-52F9327ADC2C}"/>
                </a:ext>
              </a:extLst>
            </p:cNvPr>
            <p:cNvSpPr/>
            <p:nvPr/>
          </p:nvSpPr>
          <p:spPr>
            <a:xfrm>
              <a:off x="10652243" y="7321589"/>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审查报批</a:t>
              </a:r>
            </a:p>
          </p:txBody>
        </p:sp>
        <p:cxnSp>
          <p:nvCxnSpPr>
            <p:cNvPr id="109" name="直接箭头连接符 108">
              <a:extLst>
                <a:ext uri="{FF2B5EF4-FFF2-40B4-BE49-F238E27FC236}">
                  <a16:creationId xmlns:a16="http://schemas.microsoft.com/office/drawing/2014/main" id="{6E7585FC-2DA2-419F-B4AF-A497930E1166}"/>
                </a:ext>
              </a:extLst>
            </p:cNvPr>
            <p:cNvCxnSpPr>
              <a:stCxn id="108" idx="2"/>
              <a:endCxn id="110" idx="0"/>
            </p:cNvCxnSpPr>
            <p:nvPr/>
          </p:nvCxnSpPr>
          <p:spPr>
            <a:xfrm flipH="1">
              <a:off x="11318346" y="7642378"/>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1FB6E9F3-6FFD-45E7-A9C0-25800A0BDFD9}"/>
                </a:ext>
              </a:extLst>
            </p:cNvPr>
            <p:cNvSpPr/>
            <p:nvPr/>
          </p:nvSpPr>
          <p:spPr>
            <a:xfrm>
              <a:off x="10648649" y="7936077"/>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批后公示</a:t>
              </a:r>
            </a:p>
          </p:txBody>
        </p:sp>
        <p:sp>
          <p:nvSpPr>
            <p:cNvPr id="111" name="矩形 110">
              <a:extLst>
                <a:ext uri="{FF2B5EF4-FFF2-40B4-BE49-F238E27FC236}">
                  <a16:creationId xmlns:a16="http://schemas.microsoft.com/office/drawing/2014/main" id="{AD1FE68C-372E-4948-A47C-DD568C76CE00}"/>
                </a:ext>
              </a:extLst>
            </p:cNvPr>
            <p:cNvSpPr/>
            <p:nvPr/>
          </p:nvSpPr>
          <p:spPr>
            <a:xfrm>
              <a:off x="10648648" y="8550565"/>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成果备案</a:t>
              </a:r>
            </a:p>
          </p:txBody>
        </p:sp>
        <p:cxnSp>
          <p:nvCxnSpPr>
            <p:cNvPr id="112" name="直接箭头连接符 111">
              <a:extLst>
                <a:ext uri="{FF2B5EF4-FFF2-40B4-BE49-F238E27FC236}">
                  <a16:creationId xmlns:a16="http://schemas.microsoft.com/office/drawing/2014/main" id="{0008A019-160A-4B01-8865-561B70E7D694}"/>
                </a:ext>
              </a:extLst>
            </p:cNvPr>
            <p:cNvCxnSpPr/>
            <p:nvPr/>
          </p:nvCxnSpPr>
          <p:spPr>
            <a:xfrm flipH="1">
              <a:off x="11329843" y="8242166"/>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842711A6-8092-441C-BFFC-73F5731F5A4E}"/>
                </a:ext>
              </a:extLst>
            </p:cNvPr>
            <p:cNvSpPr/>
            <p:nvPr/>
          </p:nvSpPr>
          <p:spPr>
            <a:xfrm>
              <a:off x="10663742" y="9192143"/>
              <a:ext cx="1339393" cy="3207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99" dirty="0">
                  <a:solidFill>
                    <a:schemeClr val="tx1"/>
                  </a:solidFill>
                  <a:latin typeface="微软雅黑" panose="020B0503020204020204" pitchFamily="34" charset="-122"/>
                  <a:ea typeface="微软雅黑" panose="020B0503020204020204" pitchFamily="34" charset="-122"/>
                </a:rPr>
                <a:t>规划实施</a:t>
              </a:r>
            </a:p>
          </p:txBody>
        </p:sp>
        <p:cxnSp>
          <p:nvCxnSpPr>
            <p:cNvPr id="114" name="直接箭头连接符 113">
              <a:extLst>
                <a:ext uri="{FF2B5EF4-FFF2-40B4-BE49-F238E27FC236}">
                  <a16:creationId xmlns:a16="http://schemas.microsoft.com/office/drawing/2014/main" id="{05A4FE94-7386-4F13-8354-69A4A65A2EB1}"/>
                </a:ext>
              </a:extLst>
            </p:cNvPr>
            <p:cNvCxnSpPr/>
            <p:nvPr/>
          </p:nvCxnSpPr>
          <p:spPr>
            <a:xfrm flipH="1">
              <a:off x="11344937" y="8883744"/>
              <a:ext cx="3594" cy="293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矩形 114">
              <a:extLst>
                <a:ext uri="{FF2B5EF4-FFF2-40B4-BE49-F238E27FC236}">
                  <a16:creationId xmlns:a16="http://schemas.microsoft.com/office/drawing/2014/main" id="{2796BD26-6828-4551-862E-035203867E93}"/>
                </a:ext>
              </a:extLst>
            </p:cNvPr>
            <p:cNvSpPr/>
            <p:nvPr/>
          </p:nvSpPr>
          <p:spPr>
            <a:xfrm>
              <a:off x="8205778" y="6563483"/>
              <a:ext cx="6335955" cy="2466171"/>
            </a:xfrm>
            <a:prstGeom prst="rect">
              <a:avLst/>
            </a:prstGeom>
            <a:noFill/>
            <a:ln w="19050">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2"/>
            </a:p>
          </p:txBody>
        </p:sp>
        <p:cxnSp>
          <p:nvCxnSpPr>
            <p:cNvPr id="116" name="连接符: 肘形 98">
              <a:extLst>
                <a:ext uri="{FF2B5EF4-FFF2-40B4-BE49-F238E27FC236}">
                  <a16:creationId xmlns:a16="http://schemas.microsoft.com/office/drawing/2014/main" id="{E6860E46-B6F9-455D-9D77-54C42A965757}"/>
                </a:ext>
              </a:extLst>
            </p:cNvPr>
            <p:cNvCxnSpPr>
              <a:stCxn id="110" idx="1"/>
              <a:endCxn id="102" idx="1"/>
            </p:cNvCxnSpPr>
            <p:nvPr/>
          </p:nvCxnSpPr>
          <p:spPr>
            <a:xfrm rot="10800000" flipH="1">
              <a:off x="10648648" y="6238700"/>
              <a:ext cx="11497" cy="1857773"/>
            </a:xfrm>
            <a:prstGeom prst="bentConnector3">
              <a:avLst>
                <a:gd name="adj1" fmla="val -4838306"/>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1AED0E62-AB51-4D8E-A285-BE3199C51D77}"/>
                </a:ext>
              </a:extLst>
            </p:cNvPr>
            <p:cNvCxnSpPr/>
            <p:nvPr/>
          </p:nvCxnSpPr>
          <p:spPr>
            <a:xfrm>
              <a:off x="10096500" y="6853173"/>
              <a:ext cx="533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B11FA30F-E99A-43EC-9948-545B31F7FAB1}"/>
                </a:ext>
              </a:extLst>
            </p:cNvPr>
            <p:cNvCxnSpPr/>
            <p:nvPr/>
          </p:nvCxnSpPr>
          <p:spPr>
            <a:xfrm>
              <a:off x="10096500" y="7478013"/>
              <a:ext cx="533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文本框 118">
              <a:extLst>
                <a:ext uri="{FF2B5EF4-FFF2-40B4-BE49-F238E27FC236}">
                  <a16:creationId xmlns:a16="http://schemas.microsoft.com/office/drawing/2014/main" id="{78838796-22FC-4744-BF79-577E8BF939C0}"/>
                </a:ext>
              </a:extLst>
            </p:cNvPr>
            <p:cNvSpPr txBox="1"/>
            <p:nvPr/>
          </p:nvSpPr>
          <p:spPr>
            <a:xfrm>
              <a:off x="10043224" y="6601260"/>
              <a:ext cx="652282" cy="358223"/>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sp>
          <p:nvSpPr>
            <p:cNvPr id="120" name="文本框 119">
              <a:extLst>
                <a:ext uri="{FF2B5EF4-FFF2-40B4-BE49-F238E27FC236}">
                  <a16:creationId xmlns:a16="http://schemas.microsoft.com/office/drawing/2014/main" id="{C2043ED4-1833-4A8A-9824-7AC7069CCB04}"/>
                </a:ext>
              </a:extLst>
            </p:cNvPr>
            <p:cNvSpPr txBox="1"/>
            <p:nvPr/>
          </p:nvSpPr>
          <p:spPr>
            <a:xfrm>
              <a:off x="10043224" y="7227674"/>
              <a:ext cx="652282" cy="358223"/>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sp>
          <p:nvSpPr>
            <p:cNvPr id="121" name="文本框 120">
              <a:extLst>
                <a:ext uri="{FF2B5EF4-FFF2-40B4-BE49-F238E27FC236}">
                  <a16:creationId xmlns:a16="http://schemas.microsoft.com/office/drawing/2014/main" id="{49FAD59B-AF68-4042-8E1C-98A7610416CA}"/>
                </a:ext>
              </a:extLst>
            </p:cNvPr>
            <p:cNvSpPr txBox="1"/>
            <p:nvPr/>
          </p:nvSpPr>
          <p:spPr>
            <a:xfrm>
              <a:off x="10043224" y="7843474"/>
              <a:ext cx="652282" cy="358223"/>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未通过</a:t>
              </a:r>
            </a:p>
          </p:txBody>
        </p:sp>
        <p:cxnSp>
          <p:nvCxnSpPr>
            <p:cNvPr id="122" name="连接符: 肘形 104">
              <a:extLst>
                <a:ext uri="{FF2B5EF4-FFF2-40B4-BE49-F238E27FC236}">
                  <a16:creationId xmlns:a16="http://schemas.microsoft.com/office/drawing/2014/main" id="{2A0FDFAE-9E04-4B7B-AC00-6323D20EC4E4}"/>
                </a:ext>
              </a:extLst>
            </p:cNvPr>
            <p:cNvCxnSpPr>
              <a:stCxn id="108" idx="3"/>
              <a:endCxn id="106" idx="3"/>
            </p:cNvCxnSpPr>
            <p:nvPr/>
          </p:nvCxnSpPr>
          <p:spPr>
            <a:xfrm flipV="1">
              <a:off x="11991636" y="6853173"/>
              <a:ext cx="3594" cy="628811"/>
            </a:xfrm>
            <a:prstGeom prst="bentConnector3">
              <a:avLst>
                <a:gd name="adj1" fmla="val 646060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文本框 122">
              <a:extLst>
                <a:ext uri="{FF2B5EF4-FFF2-40B4-BE49-F238E27FC236}">
                  <a16:creationId xmlns:a16="http://schemas.microsoft.com/office/drawing/2014/main" id="{AE8F2593-AC43-4CD0-9A45-D7DF9174FA60}"/>
                </a:ext>
              </a:extLst>
            </p:cNvPr>
            <p:cNvSpPr txBox="1"/>
            <p:nvPr/>
          </p:nvSpPr>
          <p:spPr>
            <a:xfrm>
              <a:off x="12193965" y="7029078"/>
              <a:ext cx="988648" cy="358223"/>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有重大异议</a:t>
              </a:r>
            </a:p>
          </p:txBody>
        </p:sp>
      </p:grpSp>
    </p:spTree>
    <p:extLst>
      <p:ext uri="{BB962C8B-B14F-4D97-AF65-F5344CB8AC3E}">
        <p14:creationId xmlns:p14="http://schemas.microsoft.com/office/powerpoint/2010/main" val="362460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2723763" y="5757788"/>
            <a:ext cx="2395588" cy="1884618"/>
          </a:xfrm>
          <a:prstGeom prst="rect">
            <a:avLst/>
          </a:prstGeom>
        </p:spPr>
        <p:txBody>
          <a:bodyPr wrap="square">
            <a:spAutoFit/>
          </a:bodyPr>
          <a:lstStyle/>
          <a:p>
            <a:pPr>
              <a:lnSpc>
                <a:spcPct val="150000"/>
              </a:lnSpc>
            </a:pPr>
            <a:r>
              <a:rPr lang="en-US" altLang="zh-CN" sz="2000" b="1" dirty="0">
                <a:solidFill>
                  <a:schemeClr val="bg1"/>
                </a:solidFill>
                <a:latin typeface="微软雅黑" pitchFamily="34" charset="-122"/>
                <a:ea typeface="微软雅黑" pitchFamily="34" charset="-122"/>
              </a:rPr>
              <a:t>2.1 </a:t>
            </a:r>
            <a:r>
              <a:rPr lang="zh-CN" altLang="en-US" sz="2000" b="1" dirty="0">
                <a:solidFill>
                  <a:schemeClr val="bg1"/>
                </a:solidFill>
                <a:latin typeface="微软雅黑" pitchFamily="34" charset="-122"/>
                <a:ea typeface="微软雅黑" pitchFamily="34" charset="-122"/>
              </a:rPr>
              <a:t>上位规划解读</a:t>
            </a:r>
          </a:p>
          <a:p>
            <a:pPr>
              <a:lnSpc>
                <a:spcPct val="150000"/>
              </a:lnSpc>
            </a:pPr>
            <a:r>
              <a:rPr lang="en-US" altLang="zh-CN" sz="2000" b="1" dirty="0">
                <a:solidFill>
                  <a:schemeClr val="bg1"/>
                </a:solidFill>
                <a:latin typeface="微软雅黑" pitchFamily="34" charset="-122"/>
                <a:ea typeface="微软雅黑" pitchFamily="34" charset="-122"/>
              </a:rPr>
              <a:t>2.2 </a:t>
            </a:r>
            <a:r>
              <a:rPr lang="zh-CN" altLang="en-US" sz="2000" b="1" dirty="0">
                <a:solidFill>
                  <a:schemeClr val="bg1"/>
                </a:solidFill>
                <a:latin typeface="微软雅黑" pitchFamily="34" charset="-122"/>
                <a:ea typeface="微软雅黑" pitchFamily="34" charset="-122"/>
              </a:rPr>
              <a:t>发展现状分析</a:t>
            </a:r>
          </a:p>
          <a:p>
            <a:pPr>
              <a:lnSpc>
                <a:spcPct val="150000"/>
              </a:lnSpc>
            </a:pPr>
            <a:r>
              <a:rPr lang="en-US" altLang="zh-CN" sz="2000" b="1" dirty="0">
                <a:solidFill>
                  <a:schemeClr val="bg1"/>
                </a:solidFill>
                <a:latin typeface="微软雅黑" pitchFamily="34" charset="-122"/>
                <a:ea typeface="微软雅黑" pitchFamily="34" charset="-122"/>
              </a:rPr>
              <a:t>2.3 </a:t>
            </a:r>
            <a:r>
              <a:rPr lang="zh-CN" altLang="en-US" sz="2000" b="1" dirty="0">
                <a:solidFill>
                  <a:schemeClr val="bg1"/>
                </a:solidFill>
                <a:latin typeface="微软雅黑" pitchFamily="34" charset="-122"/>
                <a:ea typeface="微软雅黑" pitchFamily="34" charset="-122"/>
              </a:rPr>
              <a:t>现状问题总结</a:t>
            </a:r>
          </a:p>
          <a:p>
            <a:pPr>
              <a:lnSpc>
                <a:spcPct val="150000"/>
              </a:lnSpc>
            </a:pPr>
            <a:r>
              <a:rPr lang="en-US" altLang="zh-CN" sz="2000" b="1" dirty="0">
                <a:solidFill>
                  <a:schemeClr val="bg1"/>
                </a:solidFill>
                <a:latin typeface="微软雅黑" pitchFamily="34" charset="-122"/>
                <a:ea typeface="微软雅黑" pitchFamily="34" charset="-122"/>
              </a:rPr>
              <a:t>2.4 </a:t>
            </a:r>
            <a:r>
              <a:rPr lang="zh-CN" altLang="en-US" sz="2000" b="1" dirty="0">
                <a:solidFill>
                  <a:schemeClr val="bg1"/>
                </a:solidFill>
                <a:latin typeface="微软雅黑" pitchFamily="34" charset="-122"/>
                <a:ea typeface="微软雅黑" pitchFamily="34" charset="-122"/>
              </a:rPr>
              <a:t>规划策略</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第二章     现状解读</a:t>
            </a:r>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121961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新兴镇村庄规划\兰陵县总体规划2016-2035\03-图集\06-县域城镇体系规划图.jpg">
            <a:extLst>
              <a:ext uri="{FF2B5EF4-FFF2-40B4-BE49-F238E27FC236}">
                <a16:creationId xmlns:a16="http://schemas.microsoft.com/office/drawing/2014/main" id="{0FD58E7E-565D-4565-8108-3DC8D7F3E09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8162" y="4530793"/>
            <a:ext cx="6756207" cy="5394750"/>
          </a:xfrm>
          <a:prstGeom prst="rect">
            <a:avLst/>
          </a:prstGeom>
          <a:noFill/>
        </p:spPr>
      </p:pic>
      <p:sp>
        <p:nvSpPr>
          <p:cNvPr id="13" name="矩形 12">
            <a:extLst>
              <a:ext uri="{FF2B5EF4-FFF2-40B4-BE49-F238E27FC236}">
                <a16:creationId xmlns:a16="http://schemas.microsoft.com/office/drawing/2014/main" id="{A71A080E-654C-4FA3-B36A-430696A87B98}"/>
              </a:ext>
            </a:extLst>
          </p:cNvPr>
          <p:cNvSpPr/>
          <p:nvPr/>
        </p:nvSpPr>
        <p:spPr>
          <a:xfrm>
            <a:off x="0" y="10193235"/>
            <a:ext cx="15119350" cy="4985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pitchFamily="34" charset="-122"/>
                <a:ea typeface="微软雅黑" panose="020B0503020204020204" pitchFamily="34" charset="-122"/>
              </a:rPr>
              <a:t>确定磨山镇为旅游型城镇，形成依托枣岚高速出入口的交通优势和观光农业为主导的县域南部的生态旅游型城镇</a:t>
            </a:r>
          </a:p>
        </p:txBody>
      </p:sp>
      <p:sp>
        <p:nvSpPr>
          <p:cNvPr id="15" name="TextBox 6">
            <a:extLst>
              <a:ext uri="{FF2B5EF4-FFF2-40B4-BE49-F238E27FC236}">
                <a16:creationId xmlns:a16="http://schemas.microsoft.com/office/drawing/2014/main" id="{8D61195A-D7F9-42D2-AAA5-652D9ADCBBD3}"/>
              </a:ext>
            </a:extLst>
          </p:cNvPr>
          <p:cNvSpPr txBox="1"/>
          <p:nvPr/>
        </p:nvSpPr>
        <p:spPr>
          <a:xfrm>
            <a:off x="538163" y="1293107"/>
            <a:ext cx="6090509"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1</a:t>
            </a: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a:t>
            </a:r>
            <a:r>
              <a:rPr lang="zh-CN" altLang="en-US" sz="1800" b="1" dirty="0">
                <a:solidFill>
                  <a:srgbClr val="0070C0"/>
                </a:solidFill>
                <a:latin typeface="微软雅黑" panose="020B0503020204020204" pitchFamily="34" charset="-122"/>
                <a:ea typeface="微软雅黑" panose="020B0503020204020204" pitchFamily="34" charset="-122"/>
              </a:rPr>
              <a:t>兰陵县县城总体规划（</a:t>
            </a:r>
            <a:r>
              <a:rPr lang="en-US" altLang="zh-CN" sz="1800" b="1" dirty="0">
                <a:solidFill>
                  <a:srgbClr val="0070C0"/>
                </a:solidFill>
                <a:latin typeface="微软雅黑" panose="020B0503020204020204" pitchFamily="34" charset="-122"/>
                <a:ea typeface="微软雅黑" panose="020B0503020204020204" pitchFamily="34" charset="-122"/>
              </a:rPr>
              <a:t>2018-2035</a:t>
            </a: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a:t>
            </a:r>
            <a:endParaRPr lang="zh-CN" altLang="en-US" sz="1800" b="1" dirty="0">
              <a:solidFill>
                <a:srgbClr val="0070C0"/>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98776FB-4F62-499D-980E-2DAEA48EC7B1}"/>
              </a:ext>
            </a:extLst>
          </p:cNvPr>
          <p:cNvSpPr/>
          <p:nvPr/>
        </p:nvSpPr>
        <p:spPr>
          <a:xfrm>
            <a:off x="538162" y="1761215"/>
            <a:ext cx="6797101" cy="2769989"/>
          </a:xfrm>
          <a:prstGeom prst="rect">
            <a:avLst/>
          </a:prstGeom>
        </p:spPr>
        <p:txBody>
          <a:bodyPr wrap="square">
            <a:spAutoFit/>
          </a:bodyPr>
          <a:lstStyle/>
          <a:p>
            <a:pPr marL="285750" indent="-285750" defTabSz="457200">
              <a:lnSpc>
                <a:spcPct val="150000"/>
              </a:lnSpc>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rPr>
              <a:t>城镇空间结构</a:t>
            </a:r>
            <a:endParaRPr lang="en-US" altLang="zh-CN" sz="1600" b="1" dirty="0">
              <a:solidFill>
                <a:srgbClr val="C00000"/>
              </a:solidFill>
              <a:latin typeface="微软雅黑" panose="020B0503020204020204" pitchFamily="34" charset="-122"/>
              <a:ea typeface="微软雅黑" panose="020B0503020204020204" pitchFamily="34" charset="-122"/>
            </a:endParaRPr>
          </a:p>
          <a:p>
            <a:pPr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规划县域城镇体系分为四个等级</a:t>
            </a:r>
            <a:r>
              <a:rPr lang="en-US" altLang="zh-CN" sz="1400" dirty="0">
                <a:solidFill>
                  <a:prstClr val="black"/>
                </a:solidFill>
                <a:latin typeface="微软雅黑" panose="020B0503020204020204" pitchFamily="34" charset="-122"/>
                <a:ea typeface="微软雅黑" panose="020B0503020204020204" pitchFamily="34" charset="-122"/>
              </a:rPr>
              <a:t>,</a:t>
            </a:r>
            <a:r>
              <a:rPr lang="zh-CN" altLang="en-US" sz="1400" dirty="0">
                <a:solidFill>
                  <a:prstClr val="black"/>
                </a:solidFill>
                <a:latin typeface="微软雅黑" panose="020B0503020204020204" pitchFamily="34" charset="-122"/>
                <a:ea typeface="微软雅黑" panose="020B0503020204020204" pitchFamily="34" charset="-122"/>
              </a:rPr>
              <a:t>磨山镇被定为是第四级一般镇。</a:t>
            </a:r>
          </a:p>
          <a:p>
            <a:pPr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第一级：县域中心城镇，即兰陵县城，是全县的政治、文化和经济中心，人口规模为</a:t>
            </a:r>
            <a:r>
              <a:rPr lang="en-US" altLang="zh-CN" sz="1400" dirty="0">
                <a:solidFill>
                  <a:prstClr val="black"/>
                </a:solidFill>
                <a:latin typeface="微软雅黑" panose="020B0503020204020204" pitchFamily="34" charset="-122"/>
                <a:ea typeface="微软雅黑" panose="020B0503020204020204" pitchFamily="34" charset="-122"/>
              </a:rPr>
              <a:t>59</a:t>
            </a:r>
            <a:r>
              <a:rPr lang="zh-CN" altLang="en-US" sz="1400" dirty="0">
                <a:solidFill>
                  <a:prstClr val="black"/>
                </a:solidFill>
                <a:latin typeface="微软雅黑" panose="020B0503020204020204" pitchFamily="34" charset="-122"/>
                <a:ea typeface="微软雅黑" panose="020B0503020204020204" pitchFamily="34" charset="-122"/>
              </a:rPr>
              <a:t>万人。 </a:t>
            </a:r>
          </a:p>
          <a:p>
            <a:pPr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第二级：县域副中心，即兰陵镇。山东省历史文化名镇，以兰陵文化为特色、以城市综合功能为指导的镇，人口规模为</a:t>
            </a:r>
            <a:r>
              <a:rPr lang="en-US" altLang="zh-CN" sz="1400" dirty="0">
                <a:solidFill>
                  <a:prstClr val="black"/>
                </a:solidFill>
                <a:latin typeface="微软雅黑" panose="020B0503020204020204" pitchFamily="34" charset="-122"/>
                <a:ea typeface="微软雅黑" panose="020B0503020204020204" pitchFamily="34" charset="-122"/>
              </a:rPr>
              <a:t>10</a:t>
            </a:r>
            <a:r>
              <a:rPr lang="zh-CN" altLang="en-US" sz="1400" dirty="0">
                <a:solidFill>
                  <a:prstClr val="black"/>
                </a:solidFill>
                <a:latin typeface="微软雅黑" panose="020B0503020204020204" pitchFamily="34" charset="-122"/>
                <a:ea typeface="微软雅黑" panose="020B0503020204020204" pitchFamily="34" charset="-122"/>
              </a:rPr>
              <a:t>万人。 </a:t>
            </a:r>
          </a:p>
          <a:p>
            <a:pPr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第三级：重点镇，包括尚岩镇、长城镇、矿坑镇、神山镇。</a:t>
            </a:r>
          </a:p>
          <a:p>
            <a:pPr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第四级：一般镇，包括</a:t>
            </a:r>
            <a:r>
              <a:rPr lang="zh-CN" altLang="en-US" sz="1600" b="1" dirty="0">
                <a:solidFill>
                  <a:srgbClr val="FF0000"/>
                </a:solidFill>
                <a:latin typeface="微软雅黑" panose="020B0503020204020204" pitchFamily="34" charset="-122"/>
                <a:ea typeface="微软雅黑" panose="020B0503020204020204" pitchFamily="34" charset="-122"/>
              </a:rPr>
              <a:t>磨山镇</a:t>
            </a:r>
            <a:r>
              <a:rPr lang="zh-CN" altLang="en-US" sz="1400" dirty="0">
                <a:solidFill>
                  <a:prstClr val="black"/>
                </a:solidFill>
                <a:latin typeface="微软雅黑" panose="020B0503020204020204" pitchFamily="34" charset="-122"/>
                <a:ea typeface="微软雅黑" panose="020B0503020204020204" pitchFamily="34" charset="-122"/>
              </a:rPr>
              <a:t>、新兴镇、向城镇、庄坞镇、金陵镇等乡镇。</a:t>
            </a:r>
          </a:p>
        </p:txBody>
      </p:sp>
      <p:sp>
        <p:nvSpPr>
          <p:cNvPr id="56" name="矩形 55">
            <a:extLst>
              <a:ext uri="{FF2B5EF4-FFF2-40B4-BE49-F238E27FC236}">
                <a16:creationId xmlns:a16="http://schemas.microsoft.com/office/drawing/2014/main" id="{39291616-BC6F-4B26-A5EA-435A7AAD3310}"/>
              </a:ext>
            </a:extLst>
          </p:cNvPr>
          <p:cNvSpPr/>
          <p:nvPr/>
        </p:nvSpPr>
        <p:spPr>
          <a:xfrm>
            <a:off x="7810442" y="1856886"/>
            <a:ext cx="6932115" cy="1431161"/>
          </a:xfrm>
          <a:prstGeom prst="rect">
            <a:avLst/>
          </a:prstGeom>
        </p:spPr>
        <p:txBody>
          <a:bodyPr wrap="square">
            <a:spAutoFit/>
          </a:bodyPr>
          <a:lstStyle/>
          <a:p>
            <a:pPr marL="285750" lvl="0" indent="-285750" defTabSz="457200">
              <a:lnSpc>
                <a:spcPct val="150000"/>
              </a:lnSpc>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rPr>
              <a:t>城镇职能</a:t>
            </a:r>
            <a:endParaRPr lang="en-US" altLang="zh-CN" sz="1600" b="1" dirty="0">
              <a:solidFill>
                <a:srgbClr val="C00000"/>
              </a:solidFill>
              <a:latin typeface="微软雅黑" panose="020B0503020204020204" pitchFamily="34" charset="-122"/>
              <a:ea typeface="微软雅黑" panose="020B0503020204020204" pitchFamily="34" charset="-122"/>
            </a:endParaRPr>
          </a:p>
          <a:p>
            <a:pPr lvl="0" indent="360000" defTabSz="457200">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endParaRPr>
          </a:p>
          <a:p>
            <a:pPr lvl="0"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在产业布局中，将磨山镇定位为南部农业种植区。</a:t>
            </a:r>
          </a:p>
          <a:p>
            <a:pPr lvl="0" indent="360000"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在空间结构中，将其划为中部重点发展协调片区。</a:t>
            </a:r>
          </a:p>
        </p:txBody>
      </p:sp>
      <p:grpSp>
        <p:nvGrpSpPr>
          <p:cNvPr id="5" name="组合 4">
            <a:extLst>
              <a:ext uri="{FF2B5EF4-FFF2-40B4-BE49-F238E27FC236}">
                <a16:creationId xmlns:a16="http://schemas.microsoft.com/office/drawing/2014/main" id="{BC62E44C-C698-4DA8-8A17-56D6F51A7D2C}"/>
              </a:ext>
            </a:extLst>
          </p:cNvPr>
          <p:cNvGrpSpPr/>
          <p:nvPr/>
        </p:nvGrpSpPr>
        <p:grpSpPr>
          <a:xfrm>
            <a:off x="4079522" y="7085433"/>
            <a:ext cx="1788080" cy="1259283"/>
            <a:chOff x="5614318" y="3300951"/>
            <a:chExt cx="1788080" cy="1259283"/>
          </a:xfrm>
        </p:grpSpPr>
        <p:sp>
          <p:nvSpPr>
            <p:cNvPr id="57" name="椭圆 56">
              <a:extLst>
                <a:ext uri="{FF2B5EF4-FFF2-40B4-BE49-F238E27FC236}">
                  <a16:creationId xmlns:a16="http://schemas.microsoft.com/office/drawing/2014/main" id="{3CD7D6D2-C639-43EE-B388-1727D8FBF060}"/>
                </a:ext>
              </a:extLst>
            </p:cNvPr>
            <p:cNvSpPr/>
            <p:nvPr/>
          </p:nvSpPr>
          <p:spPr>
            <a:xfrm>
              <a:off x="6875865" y="4004295"/>
              <a:ext cx="252849" cy="252849"/>
            </a:xfrm>
            <a:prstGeom prst="ellipse">
              <a:avLst/>
            </a:prstGeom>
            <a:solidFill>
              <a:srgbClr val="C00000"/>
            </a:solidFill>
            <a:ln w="31750" cmpd="sng">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58" name="椭圆 57">
              <a:extLst>
                <a:ext uri="{FF2B5EF4-FFF2-40B4-BE49-F238E27FC236}">
                  <a16:creationId xmlns:a16="http://schemas.microsoft.com/office/drawing/2014/main" id="{87502E70-3E1C-45CB-A7ED-B8A5B3ECE0B0}"/>
                </a:ext>
              </a:extLst>
            </p:cNvPr>
            <p:cNvSpPr/>
            <p:nvPr/>
          </p:nvSpPr>
          <p:spPr>
            <a:xfrm>
              <a:off x="5980757" y="3300951"/>
              <a:ext cx="252849" cy="252849"/>
            </a:xfrm>
            <a:prstGeom prst="ellipse">
              <a:avLst/>
            </a:prstGeom>
            <a:solidFill>
              <a:srgbClr val="FF00FF"/>
            </a:solidFill>
            <a:ln w="31750" cmpd="sng">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59" name="矩形 58">
              <a:extLst>
                <a:ext uri="{FF2B5EF4-FFF2-40B4-BE49-F238E27FC236}">
                  <a16:creationId xmlns:a16="http://schemas.microsoft.com/office/drawing/2014/main" id="{4DD3F9CA-9C55-4370-BFFA-1B844CDE440B}"/>
                </a:ext>
              </a:extLst>
            </p:cNvPr>
            <p:cNvSpPr/>
            <p:nvPr/>
          </p:nvSpPr>
          <p:spPr>
            <a:xfrm>
              <a:off x="5614318" y="3590035"/>
              <a:ext cx="1107996" cy="276999"/>
            </a:xfrm>
            <a:prstGeom prst="rect">
              <a:avLst/>
            </a:prstGeom>
            <a:solidFill>
              <a:schemeClr val="bg1">
                <a:alpha val="80000"/>
              </a:schemeClr>
            </a:solidFill>
          </p:spPr>
          <p:txBody>
            <a:bodyPr wrap="none">
              <a:spAutoFit/>
            </a:bodyPr>
            <a:lstStyle/>
            <a:p>
              <a:r>
                <a:rPr lang="zh-CN" altLang="en-US" sz="1200" b="1" dirty="0">
                  <a:latin typeface="微软雅黑" panose="020B0503020204020204" pitchFamily="34" charset="-122"/>
                  <a:ea typeface="微软雅黑" panose="020B0503020204020204" pitchFamily="34" charset="-122"/>
                </a:rPr>
                <a:t>兰陵县主城区</a:t>
              </a:r>
              <a:endParaRPr lang="zh-CN" altLang="en-US" sz="1200" b="1" dirty="0"/>
            </a:p>
          </p:txBody>
        </p:sp>
        <p:sp>
          <p:nvSpPr>
            <p:cNvPr id="60" name="矩形 59">
              <a:extLst>
                <a:ext uri="{FF2B5EF4-FFF2-40B4-BE49-F238E27FC236}">
                  <a16:creationId xmlns:a16="http://schemas.microsoft.com/office/drawing/2014/main" id="{6E7F767D-1844-4BCB-A4DB-8BC7F9223C4B}"/>
                </a:ext>
              </a:extLst>
            </p:cNvPr>
            <p:cNvSpPr/>
            <p:nvPr/>
          </p:nvSpPr>
          <p:spPr>
            <a:xfrm>
              <a:off x="6602179" y="4283235"/>
              <a:ext cx="800219" cy="276999"/>
            </a:xfrm>
            <a:prstGeom prst="rect">
              <a:avLst/>
            </a:prstGeom>
            <a:solidFill>
              <a:schemeClr val="bg1">
                <a:alpha val="80000"/>
              </a:schemeClr>
            </a:solidFill>
          </p:spPr>
          <p:txBody>
            <a:bodyPr wrap="none">
              <a:spAutoFit/>
            </a:bodyPr>
            <a:lstStyle/>
            <a:p>
              <a:r>
                <a:rPr lang="zh-CN" altLang="en-US" sz="1200" b="1" dirty="0">
                  <a:latin typeface="微软雅黑" panose="020B0503020204020204" pitchFamily="34" charset="-122"/>
                  <a:ea typeface="微软雅黑" panose="020B0503020204020204" pitchFamily="34" charset="-122"/>
                </a:rPr>
                <a:t>磨山镇区</a:t>
              </a:r>
            </a:p>
          </p:txBody>
        </p:sp>
      </p:grpSp>
      <p:sp>
        <p:nvSpPr>
          <p:cNvPr id="23" name="文本框 22">
            <a:extLst>
              <a:ext uri="{FF2B5EF4-FFF2-40B4-BE49-F238E27FC236}">
                <a16:creationId xmlns:a16="http://schemas.microsoft.com/office/drawing/2014/main" id="{AD957D14-B26E-463A-82EC-424089E25756}"/>
              </a:ext>
            </a:extLst>
          </p:cNvPr>
          <p:cNvSpPr txBox="1"/>
          <p:nvPr/>
        </p:nvSpPr>
        <p:spPr>
          <a:xfrm>
            <a:off x="432972" y="370419"/>
            <a:ext cx="319342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E988E48C-FE0E-488F-8555-C79E16FBF37B}"/>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上位规划解读</a:t>
            </a:r>
          </a:p>
        </p:txBody>
      </p:sp>
      <p:sp>
        <p:nvSpPr>
          <p:cNvPr id="25" name="矩形 24">
            <a:extLst>
              <a:ext uri="{FF2B5EF4-FFF2-40B4-BE49-F238E27FC236}">
                <a16:creationId xmlns:a16="http://schemas.microsoft.com/office/drawing/2014/main" id="{1B4F032D-5CD3-4AD3-85AF-120CF1E1B5A7}"/>
              </a:ext>
            </a:extLst>
          </p:cNvPr>
          <p:cNvSpPr/>
          <p:nvPr/>
        </p:nvSpPr>
        <p:spPr>
          <a:xfrm>
            <a:off x="869949" y="827133"/>
            <a:ext cx="262924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Interpretation of the upper plan</a:t>
            </a:r>
            <a:endParaRPr lang="zh-CN" altLang="en-US" sz="1400" dirty="0">
              <a:solidFill>
                <a:srgbClr val="CFD5EA"/>
              </a:solidFill>
              <a:latin typeface="Arial" panose="020B0604020202020204" pitchFamily="34" charset="0"/>
              <a:cs typeface="Arial" panose="020B0604020202020204" pitchFamily="34" charset="0"/>
            </a:endParaRPr>
          </a:p>
        </p:txBody>
      </p:sp>
      <p:pic>
        <p:nvPicPr>
          <p:cNvPr id="18" name="Picture 3" descr="E:\新兴镇村庄规划\兰陵县总体规划2016-2035\03-图集\08-县域产业分布规划图.jpg">
            <a:extLst>
              <a:ext uri="{FF2B5EF4-FFF2-40B4-BE49-F238E27FC236}">
                <a16:creationId xmlns:a16="http://schemas.microsoft.com/office/drawing/2014/main" id="{FA80BE9D-1C7C-4A10-AAFC-3344236CD0D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48321" y="4193961"/>
            <a:ext cx="6456603" cy="5686898"/>
          </a:xfrm>
          <a:prstGeom prst="rect">
            <a:avLst/>
          </a:prstGeom>
          <a:noFill/>
        </p:spPr>
      </p:pic>
      <p:grpSp>
        <p:nvGrpSpPr>
          <p:cNvPr id="19" name="组合 18">
            <a:extLst>
              <a:ext uri="{FF2B5EF4-FFF2-40B4-BE49-F238E27FC236}">
                <a16:creationId xmlns:a16="http://schemas.microsoft.com/office/drawing/2014/main" id="{900F2927-A136-43DA-A960-20C1C644B213}"/>
              </a:ext>
            </a:extLst>
          </p:cNvPr>
          <p:cNvGrpSpPr/>
          <p:nvPr/>
        </p:nvGrpSpPr>
        <p:grpSpPr>
          <a:xfrm>
            <a:off x="12268492" y="7646036"/>
            <a:ext cx="800219" cy="555939"/>
            <a:chOff x="6602179" y="4004295"/>
            <a:chExt cx="800219" cy="555939"/>
          </a:xfrm>
        </p:grpSpPr>
        <p:sp>
          <p:nvSpPr>
            <p:cNvPr id="20" name="椭圆 19">
              <a:extLst>
                <a:ext uri="{FF2B5EF4-FFF2-40B4-BE49-F238E27FC236}">
                  <a16:creationId xmlns:a16="http://schemas.microsoft.com/office/drawing/2014/main" id="{1A0023D4-E874-4BB7-931C-648F6D616C54}"/>
                </a:ext>
              </a:extLst>
            </p:cNvPr>
            <p:cNvSpPr/>
            <p:nvPr/>
          </p:nvSpPr>
          <p:spPr>
            <a:xfrm>
              <a:off x="6875865" y="4004295"/>
              <a:ext cx="252849" cy="252849"/>
            </a:xfrm>
            <a:prstGeom prst="ellipse">
              <a:avLst/>
            </a:prstGeom>
            <a:solidFill>
              <a:srgbClr val="C00000"/>
            </a:solidFill>
            <a:ln w="31750" cmpd="sng">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27" name="矩形 26">
              <a:extLst>
                <a:ext uri="{FF2B5EF4-FFF2-40B4-BE49-F238E27FC236}">
                  <a16:creationId xmlns:a16="http://schemas.microsoft.com/office/drawing/2014/main" id="{0B476568-8880-4A08-87B4-4DFB871E4A96}"/>
                </a:ext>
              </a:extLst>
            </p:cNvPr>
            <p:cNvSpPr/>
            <p:nvPr/>
          </p:nvSpPr>
          <p:spPr>
            <a:xfrm>
              <a:off x="6602179" y="4283235"/>
              <a:ext cx="800219" cy="276999"/>
            </a:xfrm>
            <a:prstGeom prst="rect">
              <a:avLst/>
            </a:prstGeom>
            <a:solidFill>
              <a:schemeClr val="bg1">
                <a:alpha val="80000"/>
              </a:schemeClr>
            </a:solidFill>
          </p:spPr>
          <p:txBody>
            <a:bodyPr wrap="none">
              <a:spAutoFit/>
            </a:bodyPr>
            <a:lstStyle/>
            <a:p>
              <a:r>
                <a:rPr lang="zh-CN" altLang="en-US" sz="1200" b="1" dirty="0">
                  <a:latin typeface="微软雅黑" panose="020B0503020204020204" pitchFamily="34" charset="-122"/>
                  <a:ea typeface="微软雅黑" panose="020B0503020204020204" pitchFamily="34" charset="-122"/>
                </a:rPr>
                <a:t>磨山镇区</a:t>
              </a:r>
            </a:p>
          </p:txBody>
        </p:sp>
      </p:grpSp>
    </p:spTree>
    <p:extLst>
      <p:ext uri="{BB962C8B-B14F-4D97-AF65-F5344CB8AC3E}">
        <p14:creationId xmlns:p14="http://schemas.microsoft.com/office/powerpoint/2010/main" val="379293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a:extLst>
              <a:ext uri="{FF2B5EF4-FFF2-40B4-BE49-F238E27FC236}">
                <a16:creationId xmlns:a16="http://schemas.microsoft.com/office/drawing/2014/main" id="{8D61195A-D7F9-42D2-AAA5-652D9ADCBBD3}"/>
              </a:ext>
            </a:extLst>
          </p:cNvPr>
          <p:cNvSpPr txBox="1"/>
          <p:nvPr/>
        </p:nvSpPr>
        <p:spPr>
          <a:xfrm>
            <a:off x="538163" y="1293107"/>
            <a:ext cx="6803541"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2</a:t>
            </a: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a:t>
            </a:r>
            <a:r>
              <a:rPr lang="zh-CN" altLang="en-US" sz="1800" b="1" dirty="0">
                <a:solidFill>
                  <a:srgbClr val="0070C0"/>
                </a:solidFill>
                <a:latin typeface="微软雅黑" panose="020B0503020204020204" pitchFamily="34" charset="-122"/>
                <a:ea typeface="微软雅黑" panose="020B0503020204020204" pitchFamily="34" charset="-122"/>
              </a:rPr>
              <a:t>兰陵县县域乡村建设规划（</a:t>
            </a:r>
            <a:r>
              <a:rPr lang="en-US" altLang="zh-CN" sz="1800" b="1" dirty="0">
                <a:solidFill>
                  <a:srgbClr val="0070C0"/>
                </a:solidFill>
                <a:latin typeface="微软雅黑" panose="020B0503020204020204" pitchFamily="34" charset="-122"/>
                <a:ea typeface="微软雅黑" panose="020B0503020204020204" pitchFamily="34" charset="-122"/>
              </a:rPr>
              <a:t>2016-2030</a:t>
            </a:r>
            <a:r>
              <a:rPr lang="zh-CN" altLang="en-US" sz="1800" b="1" dirty="0">
                <a:solidFill>
                  <a:srgbClr val="0070C0"/>
                </a:solidFill>
                <a:latin typeface="微软雅黑" panose="020B0503020204020204" pitchFamily="34" charset="-122"/>
                <a:ea typeface="微软雅黑" panose="020B0503020204020204" pitchFamily="34" charset="-122"/>
              </a:rPr>
              <a:t>年）</a:t>
            </a:r>
            <a:r>
              <a:rPr lang="en-US" altLang="zh-CN" sz="1800" b="1" dirty="0">
                <a:solidFill>
                  <a:srgbClr val="0070C0"/>
                </a:solidFill>
                <a:latin typeface="微软雅黑" panose="020B0503020204020204" pitchFamily="34" charset="-122"/>
                <a:ea typeface="微软雅黑" panose="020B0503020204020204" pitchFamily="34" charset="-122"/>
              </a:rPr>
              <a:t>》</a:t>
            </a:r>
          </a:p>
        </p:txBody>
      </p:sp>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19342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上位规划解读</a:t>
            </a:r>
          </a:p>
        </p:txBody>
      </p:sp>
      <p:sp>
        <p:nvSpPr>
          <p:cNvPr id="22" name="矩形 21">
            <a:extLst>
              <a:ext uri="{FF2B5EF4-FFF2-40B4-BE49-F238E27FC236}">
                <a16:creationId xmlns:a16="http://schemas.microsoft.com/office/drawing/2014/main" id="{B295FA6C-7A27-4ABF-82A7-34C631815D79}"/>
              </a:ext>
            </a:extLst>
          </p:cNvPr>
          <p:cNvSpPr/>
          <p:nvPr/>
        </p:nvSpPr>
        <p:spPr>
          <a:xfrm>
            <a:off x="869949" y="827133"/>
            <a:ext cx="262924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Interpretation of the upper plan</a:t>
            </a:r>
            <a:endParaRPr lang="zh-CN" altLang="en-US" sz="1400" dirty="0">
              <a:solidFill>
                <a:srgbClr val="CFD5EA"/>
              </a:solidFill>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D156321C-BF51-453F-98B2-6D245D9EEA10}"/>
              </a:ext>
            </a:extLst>
          </p:cNvPr>
          <p:cNvSpPr>
            <a:spLocks noChangeArrowheads="1"/>
          </p:cNvSpPr>
          <p:nvPr/>
        </p:nvSpPr>
        <p:spPr bwMode="auto">
          <a:xfrm>
            <a:off x="538162" y="1881325"/>
            <a:ext cx="7158039" cy="178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defTabSz="1279525">
              <a:lnSpc>
                <a:spcPct val="150000"/>
              </a:lnSpc>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rPr>
              <a:t>社区建设方面</a:t>
            </a:r>
            <a:endParaRPr lang="en-US" altLang="zh-CN" sz="1600" b="1" dirty="0">
              <a:solidFill>
                <a:srgbClr val="C00000"/>
              </a:solidFill>
              <a:latin typeface="微软雅黑" panose="020B0503020204020204" pitchFamily="34" charset="-122"/>
              <a:ea typeface="微软雅黑" panose="020B0503020204020204" pitchFamily="34" charset="-122"/>
            </a:endParaRPr>
          </a:p>
          <a:p>
            <a:pPr defTabSz="1279525">
              <a:lnSpc>
                <a:spcPct val="150000"/>
              </a:lnSpc>
            </a:pPr>
            <a:r>
              <a:rPr lang="zh-CN" altLang="en-US" sz="1400" dirty="0">
                <a:latin typeface="微软雅黑" panose="020B0503020204020204" pitchFamily="34" charset="-122"/>
                <a:ea typeface="微软雅黑" panose="020B0503020204020204" pitchFamily="34" charset="-122"/>
              </a:rPr>
              <a:t>在村镇体系规划中，将镇分为四个等级，村庄分为两级</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其中，磨山镇被定位为第四级一般镇，北张村被定位为基层村。</a:t>
            </a:r>
          </a:p>
          <a:p>
            <a:pPr defTabSz="1279525">
              <a:lnSpc>
                <a:spcPct val="150000"/>
              </a:lnSpc>
            </a:pPr>
            <a:r>
              <a:rPr lang="zh-CN" altLang="en-US" sz="1400" dirty="0">
                <a:latin typeface="微软雅黑" panose="020B0503020204020204" pitchFamily="34" charset="-122"/>
                <a:ea typeface="微软雅黑" panose="020B0503020204020204" pitchFamily="34" charset="-122"/>
              </a:rPr>
              <a:t>镇等级共分四类：中心城区、城市副中心、重点镇和一般镇；村庄共分为三类：中心村、基层村和引导搬迁型村庄。</a:t>
            </a:r>
          </a:p>
        </p:txBody>
      </p:sp>
      <p:sp>
        <p:nvSpPr>
          <p:cNvPr id="71" name="矩形 70">
            <a:extLst>
              <a:ext uri="{FF2B5EF4-FFF2-40B4-BE49-F238E27FC236}">
                <a16:creationId xmlns:a16="http://schemas.microsoft.com/office/drawing/2014/main" id="{17316D82-04B8-4A5B-B5A7-04777A1F35A5}"/>
              </a:ext>
            </a:extLst>
          </p:cNvPr>
          <p:cNvSpPr>
            <a:spLocks noChangeArrowheads="1"/>
          </p:cNvSpPr>
          <p:nvPr/>
        </p:nvSpPr>
        <p:spPr bwMode="auto">
          <a:xfrm>
            <a:off x="7832184" y="2081089"/>
            <a:ext cx="6856274" cy="114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pPr marL="285750" indent="-285750" defTabSz="1279525">
              <a:lnSpc>
                <a:spcPct val="150000"/>
              </a:lnSpc>
              <a:buFont typeface="Wingdings" panose="05000000000000000000" pitchFamily="2" charset="2"/>
              <a:buChar char="n"/>
            </a:pPr>
            <a:r>
              <a:rPr lang="zh-CN" altLang="en-US" sz="1600" b="1" dirty="0">
                <a:solidFill>
                  <a:srgbClr val="C00000"/>
                </a:solidFill>
                <a:latin typeface="微软雅黑" panose="020B0503020204020204" pitchFamily="34" charset="-122"/>
                <a:ea typeface="微软雅黑" panose="020B0503020204020204" pitchFamily="34" charset="-122"/>
              </a:rPr>
              <a:t>产业布局方面</a:t>
            </a:r>
            <a:endParaRPr lang="en-US" altLang="zh-CN" sz="1600" b="1" dirty="0">
              <a:solidFill>
                <a:srgbClr val="C00000"/>
              </a:solidFill>
              <a:latin typeface="微软雅黑" panose="020B0503020204020204" pitchFamily="34" charset="-122"/>
              <a:ea typeface="微软雅黑" panose="020B0503020204020204" pitchFamily="34" charset="-122"/>
            </a:endParaRPr>
          </a:p>
          <a:p>
            <a:pPr marL="285750" indent="-285750" defTabSz="1279525">
              <a:lnSpc>
                <a:spcPct val="150000"/>
              </a:lnSpc>
              <a:buFont typeface="Wingdings" panose="05000000000000000000" pitchFamily="2" charset="2"/>
              <a:buChar char="Ø"/>
            </a:pPr>
            <a:r>
              <a:rPr lang="zh-CN" altLang="en-US" sz="1400" b="1" dirty="0">
                <a:latin typeface="微软雅黑" panose="020B0503020204020204" pitchFamily="34" charset="-122"/>
                <a:ea typeface="微软雅黑" panose="020B0503020204020204" pitchFamily="34" charset="-122"/>
              </a:rPr>
              <a:t>在产业分区体系规划中，将磨山镇划分为中部综合产业区。</a:t>
            </a:r>
          </a:p>
          <a:p>
            <a:pPr marL="285750" indent="-285750" defTabSz="1279525">
              <a:lnSpc>
                <a:spcPct val="150000"/>
              </a:lnSpc>
              <a:buFont typeface="Wingdings" panose="05000000000000000000" pitchFamily="2" charset="2"/>
              <a:buChar char="Ø"/>
            </a:pPr>
            <a:r>
              <a:rPr lang="zh-CN" altLang="en-US" sz="1400" b="1" dirty="0">
                <a:latin typeface="微软雅黑" panose="020B0503020204020204" pitchFamily="34" charset="-122"/>
                <a:ea typeface="微软雅黑" panose="020B0503020204020204" pitchFamily="34" charset="-122"/>
              </a:rPr>
              <a:t>在农业产业规划中，将磨山镇划分现代农业发展区。</a:t>
            </a:r>
          </a:p>
        </p:txBody>
      </p:sp>
      <p:pic>
        <p:nvPicPr>
          <p:cNvPr id="20" name="Picture 4" descr="E:\新兴镇村庄规划\产业分区.jpg">
            <a:extLst>
              <a:ext uri="{FF2B5EF4-FFF2-40B4-BE49-F238E27FC236}">
                <a16:creationId xmlns:a16="http://schemas.microsoft.com/office/drawing/2014/main" id="{E654941D-5B85-4CCC-926D-E7DB37D08C6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32183" y="3814712"/>
            <a:ext cx="7110273" cy="6082628"/>
          </a:xfrm>
          <a:prstGeom prst="rect">
            <a:avLst/>
          </a:prstGeom>
          <a:noFill/>
        </p:spPr>
      </p:pic>
      <p:grpSp>
        <p:nvGrpSpPr>
          <p:cNvPr id="10" name="组合 9">
            <a:extLst>
              <a:ext uri="{FF2B5EF4-FFF2-40B4-BE49-F238E27FC236}">
                <a16:creationId xmlns:a16="http://schemas.microsoft.com/office/drawing/2014/main" id="{63639325-5019-478A-A0C5-2C5B42F8531F}"/>
              </a:ext>
            </a:extLst>
          </p:cNvPr>
          <p:cNvGrpSpPr/>
          <p:nvPr/>
        </p:nvGrpSpPr>
        <p:grpSpPr>
          <a:xfrm>
            <a:off x="545177" y="3847373"/>
            <a:ext cx="7466352" cy="6017307"/>
            <a:chOff x="545177" y="3586162"/>
            <a:chExt cx="7466352" cy="6017307"/>
          </a:xfrm>
        </p:grpSpPr>
        <p:pic>
          <p:nvPicPr>
            <p:cNvPr id="17" name="Picture 2" descr="E:\新兴镇村庄规划\村镇体系规划图.jpg">
              <a:extLst>
                <a:ext uri="{FF2B5EF4-FFF2-40B4-BE49-F238E27FC236}">
                  <a16:creationId xmlns:a16="http://schemas.microsoft.com/office/drawing/2014/main" id="{BF42FC79-B485-40FF-AAE7-89BF4243B41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5177" y="3586162"/>
              <a:ext cx="7151024" cy="6017307"/>
            </a:xfrm>
            <a:prstGeom prst="rect">
              <a:avLst/>
            </a:prstGeom>
            <a:noFill/>
          </p:spPr>
        </p:pic>
        <p:pic>
          <p:nvPicPr>
            <p:cNvPr id="18" name="Picture 3" descr="E:\新兴镇村庄规划\村庄分类规划图.jpg">
              <a:extLst>
                <a:ext uri="{FF2B5EF4-FFF2-40B4-BE49-F238E27FC236}">
                  <a16:creationId xmlns:a16="http://schemas.microsoft.com/office/drawing/2014/main" id="{9243558D-9562-4DDB-8213-C9C7AF0D6AB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29321" y="4378166"/>
              <a:ext cx="2382208" cy="2382208"/>
            </a:xfrm>
            <a:prstGeom prst="ellipse">
              <a:avLst/>
            </a:prstGeom>
            <a:ln w="63500" cmpd="dbl">
              <a:solidFill>
                <a:srgbClr val="FF00FF"/>
              </a:solidFill>
            </a:ln>
          </p:spPr>
        </p:pic>
        <p:cxnSp>
          <p:nvCxnSpPr>
            <p:cNvPr id="6" name="连接符: 肘形 5">
              <a:extLst>
                <a:ext uri="{FF2B5EF4-FFF2-40B4-BE49-F238E27FC236}">
                  <a16:creationId xmlns:a16="http://schemas.microsoft.com/office/drawing/2014/main" id="{5649C8AC-F051-4702-BAD6-8E0CE0A07886}"/>
                </a:ext>
              </a:extLst>
            </p:cNvPr>
            <p:cNvCxnSpPr>
              <a:cxnSpLocks/>
            </p:cNvCxnSpPr>
            <p:nvPr/>
          </p:nvCxnSpPr>
          <p:spPr>
            <a:xfrm rot="5400000" flipH="1" flipV="1">
              <a:off x="5394345" y="5575720"/>
              <a:ext cx="1783958" cy="1314002"/>
            </a:xfrm>
            <a:prstGeom prst="bentConnector3">
              <a:avLst/>
            </a:prstGeom>
            <a:ln w="28575">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7284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988572" y="309229"/>
            <a:ext cx="9035814" cy="9627444"/>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028" y="4508418"/>
            <a:ext cx="5188678" cy="4927503"/>
          </a:xfrm>
          <a:prstGeom prst="ellipse">
            <a:avLst/>
          </a:prstGeom>
          <a:ln w="63500" cmpd="dbl">
            <a:solidFill>
              <a:srgbClr val="FF00FF"/>
            </a:solidFill>
          </a:ln>
        </p:spPr>
      </p:pic>
      <p:sp>
        <p:nvSpPr>
          <p:cNvPr id="15" name="TextBox 6">
            <a:extLst>
              <a:ext uri="{FF2B5EF4-FFF2-40B4-BE49-F238E27FC236}">
                <a16:creationId xmlns:a16="http://schemas.microsoft.com/office/drawing/2014/main" id="{8D61195A-D7F9-42D2-AAA5-652D9ADCBBD3}"/>
              </a:ext>
            </a:extLst>
          </p:cNvPr>
          <p:cNvSpPr txBox="1"/>
          <p:nvPr/>
        </p:nvSpPr>
        <p:spPr>
          <a:xfrm>
            <a:off x="538163" y="1293107"/>
            <a:ext cx="6090509"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3</a:t>
            </a:r>
            <a:r>
              <a:rPr lang="zh-CN" altLang="en-US" sz="1800" b="1" dirty="0">
                <a:solidFill>
                  <a:srgbClr val="0070C0"/>
                </a:solidFill>
                <a:latin typeface="微软雅黑" panose="020B0503020204020204" pitchFamily="34" charset="-122"/>
                <a:ea typeface="微软雅黑" panose="020B0503020204020204" pitchFamily="34" charset="-122"/>
              </a:rPr>
              <a:t>）</a:t>
            </a:r>
            <a:r>
              <a:rPr lang="en-US" altLang="zh-CN" sz="1800" b="1" dirty="0">
                <a:solidFill>
                  <a:srgbClr val="0070C0"/>
                </a:solidFill>
                <a:latin typeface="微软雅黑" panose="020B0503020204020204" pitchFamily="34" charset="-122"/>
                <a:ea typeface="微软雅黑" panose="020B0503020204020204" pitchFamily="34" charset="-122"/>
              </a:rPr>
              <a:t>《</a:t>
            </a:r>
            <a:r>
              <a:rPr lang="zh-CN" altLang="en-US" sz="1800" b="1" dirty="0">
                <a:solidFill>
                  <a:srgbClr val="0070C0"/>
                </a:solidFill>
                <a:latin typeface="微软雅黑" panose="020B0503020204020204" pitchFamily="34" charset="-122"/>
                <a:ea typeface="微软雅黑" panose="020B0503020204020204" pitchFamily="34" charset="-122"/>
              </a:rPr>
              <a:t>兰陵县磨山镇总体规划（</a:t>
            </a:r>
            <a:r>
              <a:rPr lang="en-US" altLang="zh-CN" sz="1800" b="1" dirty="0">
                <a:solidFill>
                  <a:srgbClr val="0070C0"/>
                </a:solidFill>
                <a:latin typeface="微软雅黑" panose="020B0503020204020204" pitchFamily="34" charset="-122"/>
                <a:ea typeface="微软雅黑" panose="020B0503020204020204" pitchFamily="34" charset="-122"/>
              </a:rPr>
              <a:t>2013-2030 </a:t>
            </a:r>
            <a:r>
              <a:rPr lang="zh-CN" altLang="en-US" sz="1800" b="1" dirty="0">
                <a:solidFill>
                  <a:srgbClr val="0070C0"/>
                </a:solidFill>
                <a:latin typeface="微软雅黑" panose="020B0503020204020204" pitchFamily="34" charset="-122"/>
                <a:ea typeface="微软雅黑" panose="020B0503020204020204" pitchFamily="34" charset="-122"/>
              </a:rPr>
              <a:t>年）</a:t>
            </a:r>
            <a:r>
              <a:rPr lang="en-US" altLang="zh-CN" sz="1800" b="1" dirty="0">
                <a:solidFill>
                  <a:srgbClr val="0070C0"/>
                </a:solidFill>
                <a:latin typeface="微软雅黑" panose="020B0503020204020204" pitchFamily="34" charset="-122"/>
                <a:ea typeface="微软雅黑" panose="020B0503020204020204" pitchFamily="34" charset="-122"/>
              </a:rPr>
              <a:t>》</a:t>
            </a:r>
            <a:endParaRPr lang="zh-CN" altLang="en-US" sz="1800" b="1" dirty="0">
              <a:solidFill>
                <a:srgbClr val="0070C0"/>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33DD4033-5E50-44AD-AF7B-B683B5F6DC04}"/>
              </a:ext>
            </a:extLst>
          </p:cNvPr>
          <p:cNvSpPr/>
          <p:nvPr/>
        </p:nvSpPr>
        <p:spPr>
          <a:xfrm>
            <a:off x="538163" y="1772546"/>
            <a:ext cx="5450409" cy="2354491"/>
          </a:xfrm>
          <a:prstGeom prst="rect">
            <a:avLst/>
          </a:prstGeom>
        </p:spPr>
        <p:txBody>
          <a:bodyPr wrap="square">
            <a:spAutoFit/>
          </a:bodyPr>
          <a:lstStyle/>
          <a:p>
            <a:pPr defTabSz="1279525">
              <a:lnSpc>
                <a:spcPct val="150000"/>
              </a:lnSpc>
            </a:pPr>
            <a:r>
              <a:rPr lang="zh-CN" altLang="en-US" sz="1400" dirty="0">
                <a:latin typeface="微软雅黑" panose="020B0503020204020204" pitchFamily="34" charset="-122"/>
                <a:ea typeface="微软雅黑" panose="020B0503020204020204" pitchFamily="34" charset="-122"/>
              </a:rPr>
              <a:t>本着城乡统筹、镇村协调发展的目的，结合磨山镇自身情况，确定磨山镇镇村等级为三级。</a:t>
            </a:r>
          </a:p>
          <a:p>
            <a:pPr defTabSz="1279525">
              <a:lnSpc>
                <a:spcPct val="150000"/>
              </a:lnSpc>
            </a:pPr>
            <a:r>
              <a:rPr lang="zh-CN" altLang="en-US" sz="1400" dirty="0">
                <a:latin typeface="微软雅黑" panose="020B0503020204020204" pitchFamily="34" charset="-122"/>
                <a:ea typeface="微软雅黑" panose="020B0503020204020204" pitchFamily="34" charset="-122"/>
              </a:rPr>
              <a:t>第一级</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磨山原驻地，人口规模</a:t>
            </a:r>
            <a:r>
              <a:rPr lang="en-US" altLang="zh-CN" sz="1400" dirty="0">
                <a:latin typeface="微软雅黑" panose="020B0503020204020204" pitchFamily="34" charset="-122"/>
                <a:ea typeface="微软雅黑" panose="020B0503020204020204" pitchFamily="34" charset="-122"/>
              </a:rPr>
              <a:t>3.5</a:t>
            </a:r>
            <a:r>
              <a:rPr lang="zh-CN" altLang="en-US" sz="1400" dirty="0">
                <a:latin typeface="微软雅黑" panose="020B0503020204020204" pitchFamily="34" charset="-122"/>
                <a:ea typeface="微软雅黑" panose="020B0503020204020204" pitchFamily="34" charset="-122"/>
              </a:rPr>
              <a:t>万人。 </a:t>
            </a:r>
          </a:p>
          <a:p>
            <a:pPr defTabSz="1279525">
              <a:lnSpc>
                <a:spcPct val="150000"/>
              </a:lnSpc>
            </a:pPr>
            <a:r>
              <a:rPr lang="zh-CN" altLang="en-US" sz="1400" dirty="0">
                <a:latin typeface="微软雅黑" panose="020B0503020204020204" pitchFamily="34" charset="-122"/>
                <a:ea typeface="微软雅黑" panose="020B0503020204020204" pitchFamily="34" charset="-122"/>
              </a:rPr>
              <a:t>第二级</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中心社区：黄埔寺社区，人口规模弹性控制，远期按</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万人考虑。</a:t>
            </a:r>
          </a:p>
          <a:p>
            <a:pPr defTabSz="1279525">
              <a:lnSpc>
                <a:spcPct val="150000"/>
              </a:lnSpc>
            </a:pPr>
            <a:r>
              <a:rPr lang="zh-CN" altLang="en-US" sz="1400" dirty="0">
                <a:latin typeface="微软雅黑" panose="020B0503020204020204" pitchFamily="34" charset="-122"/>
                <a:ea typeface="微软雅黑" panose="020B0503020204020204" pitchFamily="34" charset="-122"/>
              </a:rPr>
              <a:t>第三级</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社区：三峰社区、周庄社区、赤土门社区，周庄社区等人口规模在</a:t>
            </a:r>
            <a:r>
              <a:rPr lang="en-US" altLang="zh-CN" sz="1400" dirty="0">
                <a:latin typeface="微软雅黑" panose="020B0503020204020204" pitchFamily="34" charset="-122"/>
                <a:ea typeface="微软雅黑" panose="020B0503020204020204" pitchFamily="34" charset="-122"/>
              </a:rPr>
              <a:t>0.45—0.80</a:t>
            </a:r>
            <a:r>
              <a:rPr lang="zh-CN" altLang="en-US" sz="1400" dirty="0">
                <a:latin typeface="微软雅黑" panose="020B0503020204020204" pitchFamily="34" charset="-122"/>
                <a:ea typeface="微软雅黑" panose="020B0503020204020204" pitchFamily="34" charset="-122"/>
              </a:rPr>
              <a:t>万人之间。</a:t>
            </a:r>
          </a:p>
        </p:txBody>
      </p:sp>
      <p:cxnSp>
        <p:nvCxnSpPr>
          <p:cNvPr id="26" name="连接符: 肘形 25">
            <a:extLst>
              <a:ext uri="{FF2B5EF4-FFF2-40B4-BE49-F238E27FC236}">
                <a16:creationId xmlns:a16="http://schemas.microsoft.com/office/drawing/2014/main" id="{00D39491-433C-4FF7-9F0B-C9CEEEF945BD}"/>
              </a:ext>
            </a:extLst>
          </p:cNvPr>
          <p:cNvCxnSpPr>
            <a:cxnSpLocks/>
          </p:cNvCxnSpPr>
          <p:nvPr/>
        </p:nvCxnSpPr>
        <p:spPr>
          <a:xfrm rot="10800000" flipV="1">
            <a:off x="5156201" y="4254759"/>
            <a:ext cx="6441751" cy="2899820"/>
          </a:xfrm>
          <a:prstGeom prst="bentConnector3">
            <a:avLst/>
          </a:prstGeom>
          <a:ln w="28575">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A6800503-9B8D-4103-AA00-D79AECCABFB0}"/>
              </a:ext>
            </a:extLst>
          </p:cNvPr>
          <p:cNvSpPr txBox="1"/>
          <p:nvPr/>
        </p:nvSpPr>
        <p:spPr>
          <a:xfrm>
            <a:off x="432972" y="370419"/>
            <a:ext cx="319342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E422D48E-C8F4-4B7B-9347-B101830EAF29}"/>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上位规划解读</a:t>
            </a:r>
          </a:p>
        </p:txBody>
      </p:sp>
      <p:sp>
        <p:nvSpPr>
          <p:cNvPr id="27" name="矩形 26">
            <a:extLst>
              <a:ext uri="{FF2B5EF4-FFF2-40B4-BE49-F238E27FC236}">
                <a16:creationId xmlns:a16="http://schemas.microsoft.com/office/drawing/2014/main" id="{A8C8CDE5-F556-4CC6-A435-99B1F85223F7}"/>
              </a:ext>
            </a:extLst>
          </p:cNvPr>
          <p:cNvSpPr/>
          <p:nvPr/>
        </p:nvSpPr>
        <p:spPr>
          <a:xfrm>
            <a:off x="869949" y="827133"/>
            <a:ext cx="262924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Interpretation of the upper plan</a:t>
            </a:r>
            <a:endParaRPr lang="zh-CN" altLang="en-US" sz="1400"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89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43A0D9F-D71B-43A0-B005-78A73DE033B7}"/>
              </a:ext>
            </a:extLst>
          </p:cNvPr>
          <p:cNvSpPr/>
          <p:nvPr/>
        </p:nvSpPr>
        <p:spPr>
          <a:xfrm>
            <a:off x="538162" y="1766075"/>
            <a:ext cx="7021513" cy="8189138"/>
          </a:xfrm>
          <a:prstGeom prst="rect">
            <a:avLst/>
          </a:prstGeom>
          <a:solidFill>
            <a:schemeClr val="accent5">
              <a:lumMod val="20000"/>
              <a:lumOff val="80000"/>
            </a:schemeClr>
          </a:solidFill>
        </p:spPr>
        <p:txBody>
          <a:bodyPr wrap="square">
            <a:noAutofit/>
          </a:bodyPr>
          <a:lstStyle/>
          <a:p>
            <a:pPr marL="285750" indent="-285750">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人口概况</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333333"/>
                </a:solidFill>
                <a:latin typeface="微软雅黑" panose="020B0503020204020204" pitchFamily="34" charset="-122"/>
                <a:ea typeface="微软雅黑" panose="020B0503020204020204" pitchFamily="34" charset="-122"/>
              </a:rPr>
              <a:t>北张村</a:t>
            </a:r>
            <a:r>
              <a:rPr lang="zh-CN" altLang="en-US" sz="1400" b="1" dirty="0">
                <a:solidFill>
                  <a:srgbClr val="333333"/>
                </a:solidFill>
                <a:latin typeface="微软雅黑" panose="020B0503020204020204" pitchFamily="34" charset="-122"/>
                <a:ea typeface="微软雅黑" panose="020B0503020204020204" pitchFamily="34" charset="-122"/>
              </a:rPr>
              <a:t>村庄户籍人口</a:t>
            </a:r>
            <a:r>
              <a:rPr lang="en-US" altLang="zh-CN" sz="1400" b="1" dirty="0">
                <a:solidFill>
                  <a:srgbClr val="333333"/>
                </a:solidFill>
                <a:latin typeface="微软雅黑" panose="020B0503020204020204" pitchFamily="34" charset="-122"/>
                <a:ea typeface="微软雅黑" panose="020B0503020204020204" pitchFamily="34" charset="-122"/>
              </a:rPr>
              <a:t>1653</a:t>
            </a:r>
            <a:r>
              <a:rPr lang="zh-CN" altLang="en-US" sz="1400" b="1" dirty="0">
                <a:solidFill>
                  <a:srgbClr val="333333"/>
                </a:solidFill>
                <a:latin typeface="微软雅黑" panose="020B0503020204020204" pitchFamily="34" charset="-122"/>
                <a:ea typeface="微软雅黑" panose="020B0503020204020204" pitchFamily="34" charset="-122"/>
              </a:rPr>
              <a:t>人，</a:t>
            </a:r>
            <a:r>
              <a:rPr lang="en-US" altLang="zh-CN" sz="1400" b="1" dirty="0">
                <a:solidFill>
                  <a:srgbClr val="333333"/>
                </a:solidFill>
                <a:latin typeface="微软雅黑" panose="020B0503020204020204" pitchFamily="34" charset="-122"/>
                <a:ea typeface="微软雅黑" panose="020B0503020204020204" pitchFamily="34" charset="-122"/>
              </a:rPr>
              <a:t>476</a:t>
            </a:r>
            <a:r>
              <a:rPr lang="zh-CN" altLang="en-US" sz="1400" b="1" dirty="0">
                <a:solidFill>
                  <a:srgbClr val="333333"/>
                </a:solidFill>
                <a:latin typeface="微软雅黑" panose="020B0503020204020204" pitchFamily="34" charset="-122"/>
                <a:ea typeface="微软雅黑" panose="020B0503020204020204" pitchFamily="34" charset="-122"/>
              </a:rPr>
              <a:t>户，常住人口</a:t>
            </a:r>
            <a:r>
              <a:rPr lang="en-US" altLang="zh-CN" sz="1400" b="1" dirty="0">
                <a:solidFill>
                  <a:srgbClr val="333333"/>
                </a:solidFill>
                <a:latin typeface="微软雅黑" panose="020B0503020204020204" pitchFamily="34" charset="-122"/>
                <a:ea typeface="微软雅黑" panose="020B0503020204020204" pitchFamily="34" charset="-122"/>
              </a:rPr>
              <a:t>1522</a:t>
            </a:r>
            <a:r>
              <a:rPr lang="zh-CN" altLang="en-US" sz="1400" b="1" dirty="0">
                <a:solidFill>
                  <a:srgbClr val="333333"/>
                </a:solidFill>
                <a:latin typeface="微软雅黑" panose="020B0503020204020204" pitchFamily="34" charset="-122"/>
                <a:ea typeface="微软雅黑" panose="020B0503020204020204" pitchFamily="34" charset="-122"/>
              </a:rPr>
              <a:t>人，人均纯收入</a:t>
            </a:r>
            <a:r>
              <a:rPr lang="en-US" altLang="zh-CN" sz="1400" b="1" dirty="0">
                <a:solidFill>
                  <a:srgbClr val="333333"/>
                </a:solidFill>
                <a:latin typeface="微软雅黑" panose="020B0503020204020204" pitchFamily="34" charset="-122"/>
                <a:ea typeface="微软雅黑" panose="020B0503020204020204" pitchFamily="34" charset="-122"/>
              </a:rPr>
              <a:t>2.2</a:t>
            </a:r>
            <a:r>
              <a:rPr lang="zh-CN" altLang="en-US" sz="1400" b="1" dirty="0">
                <a:solidFill>
                  <a:srgbClr val="333333"/>
                </a:solidFill>
                <a:latin typeface="微软雅黑" panose="020B0503020204020204" pitchFamily="34" charset="-122"/>
                <a:ea typeface="微软雅黑" panose="020B0503020204020204" pitchFamily="34" charset="-122"/>
              </a:rPr>
              <a:t>万元，村集体收入来源为土地承包费，</a:t>
            </a:r>
            <a:r>
              <a:rPr lang="en-US" altLang="zh-CN" sz="1400" b="1" dirty="0">
                <a:solidFill>
                  <a:srgbClr val="333333"/>
                </a:solidFill>
                <a:latin typeface="微软雅黑" panose="020B0503020204020204" pitchFamily="34" charset="-122"/>
                <a:ea typeface="微软雅黑" panose="020B0503020204020204" pitchFamily="34" charset="-122"/>
              </a:rPr>
              <a:t>2019</a:t>
            </a:r>
            <a:r>
              <a:rPr lang="zh-CN" altLang="en-US" sz="1400" b="1" dirty="0">
                <a:solidFill>
                  <a:srgbClr val="333333"/>
                </a:solidFill>
                <a:latin typeface="微软雅黑" panose="020B0503020204020204" pitchFamily="34" charset="-122"/>
                <a:ea typeface="微软雅黑" panose="020B0503020204020204" pitchFamily="34" charset="-122"/>
              </a:rPr>
              <a:t>年北张村集体收入</a:t>
            </a:r>
            <a:r>
              <a:rPr lang="en-US" altLang="zh-CN" sz="1400" b="1" dirty="0">
                <a:solidFill>
                  <a:srgbClr val="333333"/>
                </a:solidFill>
                <a:latin typeface="微软雅黑" panose="020B0503020204020204" pitchFamily="34" charset="-122"/>
                <a:ea typeface="微软雅黑" panose="020B0503020204020204" pitchFamily="34" charset="-122"/>
              </a:rPr>
              <a:t>3.2</a:t>
            </a:r>
            <a:r>
              <a:rPr lang="zh-CN" altLang="en-US" sz="1400" b="1" dirty="0">
                <a:solidFill>
                  <a:srgbClr val="333333"/>
                </a:solidFill>
                <a:latin typeface="微软雅黑" panose="020B0503020204020204" pitchFamily="34" charset="-122"/>
                <a:ea typeface="微软雅黑" panose="020B0503020204020204" pitchFamily="34" charset="-122"/>
              </a:rPr>
              <a:t>万元。</a:t>
            </a:r>
            <a:endParaRPr lang="en-US" altLang="zh-CN" sz="1400" b="1" dirty="0">
              <a:solidFill>
                <a:srgbClr val="333333"/>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333333"/>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地形地貌</a:t>
            </a:r>
          </a:p>
          <a:p>
            <a:pPr>
              <a:lnSpc>
                <a:spcPct val="150000"/>
              </a:lnSpc>
            </a:pPr>
            <a:r>
              <a:rPr lang="zh-CN" altLang="en-US" sz="1400" dirty="0">
                <a:latin typeface="微软雅黑" panose="020B0503020204020204" pitchFamily="34" charset="-122"/>
                <a:ea typeface="微软雅黑" panose="020B0503020204020204" pitchFamily="34" charset="-122"/>
              </a:rPr>
              <a:t>北张村整体地势平坦，土壤主要以棕壤为主，具有土质松散、透气性好、蓄肥、水性差的特点。</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333333"/>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特色</a:t>
            </a:r>
            <a:endParaRPr lang="en-US" altLang="zh-CN" sz="1600" b="1"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北张村大力发展高效农业和特色农业，农业产业化生产和标准化生产有了新的进展和突破，大蒜种植面积达到</a:t>
            </a:r>
            <a:r>
              <a:rPr lang="en-US" altLang="zh-CN" sz="1400" dirty="0">
                <a:latin typeface="微软雅黑" panose="020B0503020204020204" pitchFamily="34" charset="-122"/>
                <a:ea typeface="微软雅黑" panose="020B0503020204020204" pitchFamily="34" charset="-122"/>
              </a:rPr>
              <a:t>1510</a:t>
            </a:r>
            <a:r>
              <a:rPr lang="zh-CN" altLang="en-US" sz="1400" dirty="0">
                <a:latin typeface="微软雅黑" panose="020B0503020204020204" pitchFamily="34" charset="-122"/>
                <a:ea typeface="微软雅黑" panose="020B0503020204020204" pitchFamily="34" charset="-122"/>
              </a:rPr>
              <a:t>亩。</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333333"/>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rgbClr val="333333"/>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600" b="1" dirty="0">
                <a:latin typeface="微软雅黑" panose="020B0503020204020204" pitchFamily="34" charset="-122"/>
                <a:ea typeface="微软雅黑" panose="020B0503020204020204" pitchFamily="34" charset="-122"/>
              </a:rPr>
              <a:t>土地资源</a:t>
            </a:r>
          </a:p>
          <a:p>
            <a:pPr>
              <a:lnSpc>
                <a:spcPct val="150000"/>
              </a:lnSpc>
            </a:pPr>
            <a:r>
              <a:rPr lang="zh-CN" altLang="en-US" sz="1400" dirty="0">
                <a:solidFill>
                  <a:srgbClr val="333333"/>
                </a:solidFill>
                <a:latin typeface="微软雅黑" panose="020B0503020204020204" pitchFamily="34" charset="-122"/>
                <a:ea typeface="微软雅黑" panose="020B0503020204020204" pitchFamily="34" charset="-122"/>
              </a:rPr>
              <a:t>粮食作物主要种植小麦玉米，小麦种植面积</a:t>
            </a:r>
            <a:r>
              <a:rPr lang="en-US" altLang="zh-CN" sz="1400" dirty="0">
                <a:solidFill>
                  <a:srgbClr val="333333"/>
                </a:solidFill>
                <a:latin typeface="微软雅黑" panose="020B0503020204020204" pitchFamily="34" charset="-122"/>
                <a:ea typeface="微软雅黑" panose="020B0503020204020204" pitchFamily="34" charset="-122"/>
              </a:rPr>
              <a:t>160</a:t>
            </a:r>
            <a:r>
              <a:rPr lang="zh-CN" altLang="en-US" sz="1400" dirty="0">
                <a:solidFill>
                  <a:srgbClr val="333333"/>
                </a:solidFill>
                <a:latin typeface="微软雅黑" panose="020B0503020204020204" pitchFamily="34" charset="-122"/>
                <a:ea typeface="微软雅黑" panose="020B0503020204020204" pitchFamily="34" charset="-122"/>
              </a:rPr>
              <a:t>亩，玉米种植面积</a:t>
            </a:r>
            <a:r>
              <a:rPr lang="en-US" altLang="zh-CN" sz="1400" dirty="0">
                <a:solidFill>
                  <a:srgbClr val="333333"/>
                </a:solidFill>
                <a:latin typeface="微软雅黑" panose="020B0503020204020204" pitchFamily="34" charset="-122"/>
                <a:ea typeface="微软雅黑" panose="020B0503020204020204" pitchFamily="34" charset="-122"/>
              </a:rPr>
              <a:t>1600</a:t>
            </a:r>
            <a:r>
              <a:rPr lang="zh-CN" altLang="en-US" sz="1400" dirty="0">
                <a:solidFill>
                  <a:srgbClr val="333333"/>
                </a:solidFill>
                <a:latin typeface="微软雅黑" panose="020B0503020204020204" pitchFamily="34" charset="-122"/>
                <a:ea typeface="微软雅黑" panose="020B0503020204020204" pitchFamily="34" charset="-122"/>
              </a:rPr>
              <a:t>亩；</a:t>
            </a:r>
            <a:endParaRPr lang="en-US" altLang="zh-CN" sz="1400" dirty="0">
              <a:solidFill>
                <a:srgbClr val="333333"/>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333333"/>
                </a:solidFill>
                <a:latin typeface="微软雅黑" panose="020B0503020204020204" pitchFamily="34" charset="-122"/>
                <a:ea typeface="微软雅黑" panose="020B0503020204020204" pitchFamily="34" charset="-122"/>
              </a:rPr>
              <a:t>经济作物主要是大蒜，种植面积</a:t>
            </a:r>
            <a:r>
              <a:rPr lang="en-US" altLang="zh-CN" sz="1400" dirty="0">
                <a:solidFill>
                  <a:srgbClr val="333333"/>
                </a:solidFill>
                <a:latin typeface="微软雅黑" panose="020B0503020204020204" pitchFamily="34" charset="-122"/>
                <a:ea typeface="微软雅黑" panose="020B0503020204020204" pitchFamily="34" charset="-122"/>
              </a:rPr>
              <a:t>1510</a:t>
            </a:r>
            <a:r>
              <a:rPr lang="zh-CN" altLang="en-US" sz="1400" dirty="0">
                <a:solidFill>
                  <a:srgbClr val="333333"/>
                </a:solidFill>
                <a:latin typeface="微软雅黑" panose="020B0503020204020204" pitchFamily="34" charset="-122"/>
                <a:ea typeface="微软雅黑" panose="020B0503020204020204" pitchFamily="34" charset="-122"/>
              </a:rPr>
              <a:t>亩。</a:t>
            </a:r>
          </a:p>
          <a:p>
            <a:pPr>
              <a:lnSpc>
                <a:spcPct val="150000"/>
              </a:lnSpc>
            </a:pPr>
            <a:endParaRPr lang="en-US" altLang="zh-CN" sz="1400" dirty="0">
              <a:latin typeface="微软雅黑" panose="020B0503020204020204" pitchFamily="34" charset="-122"/>
              <a:ea typeface="微软雅黑" panose="020B0503020204020204" pitchFamily="34" charset="-122"/>
            </a:endParaRPr>
          </a:p>
        </p:txBody>
      </p:sp>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1</a:t>
            </a:r>
            <a:r>
              <a:rPr lang="zh-CN" altLang="en-US" sz="1800" b="1" dirty="0">
                <a:solidFill>
                  <a:srgbClr val="2E75B6"/>
                </a:solidFill>
                <a:latin typeface="微软雅黑" panose="020B0503020204020204" pitchFamily="34" charset="-122"/>
                <a:ea typeface="微软雅黑" panose="020B0503020204020204" pitchFamily="34" charset="-122"/>
              </a:rPr>
              <a:t>）村庄概况</a:t>
            </a:r>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9675" y="1766075"/>
            <a:ext cx="7142162" cy="4252138"/>
          </a:xfrm>
          <a:prstGeom prst="rect">
            <a:avLst/>
          </a:prstGeom>
        </p:spPr>
      </p:pic>
      <p:pic>
        <p:nvPicPr>
          <p:cNvPr id="5" name="图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9675" y="6018213"/>
            <a:ext cx="7142162" cy="3938587"/>
          </a:xfrm>
          <a:prstGeom prst="rect">
            <a:avLst/>
          </a:prstGeom>
        </p:spPr>
      </p:pic>
      <p:sp>
        <p:nvSpPr>
          <p:cNvPr id="9" name="文本框 8">
            <a:extLst>
              <a:ext uri="{FF2B5EF4-FFF2-40B4-BE49-F238E27FC236}">
                <a16:creationId xmlns:a16="http://schemas.microsoft.com/office/drawing/2014/main" id="{53957EB3-AEDA-4BD8-9A8F-5014E551DFCC}"/>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12" name="矩形 11">
            <a:extLst>
              <a:ext uri="{FF2B5EF4-FFF2-40B4-BE49-F238E27FC236}">
                <a16:creationId xmlns:a16="http://schemas.microsoft.com/office/drawing/2014/main" id="{E52C665D-5525-4B35-939C-10A562B47FDE}"/>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44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2A5C0950-62FB-4D0F-A6EC-D91C4D9E60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23" t="4767" r="7559"/>
          <a:stretch/>
        </p:blipFill>
        <p:spPr>
          <a:xfrm>
            <a:off x="9841991" y="5037329"/>
            <a:ext cx="4756584" cy="4857723"/>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2</a:t>
            </a:r>
            <a:r>
              <a:rPr lang="zh-CN" altLang="en-US" sz="1800" b="1" dirty="0">
                <a:solidFill>
                  <a:srgbClr val="2E75B6"/>
                </a:solidFill>
                <a:latin typeface="微软雅黑" panose="020B0503020204020204" pitchFamily="34" charset="-122"/>
                <a:ea typeface="微软雅黑" panose="020B0503020204020204" pitchFamily="34" charset="-122"/>
              </a:rPr>
              <a:t>）区位分析</a:t>
            </a:r>
          </a:p>
        </p:txBody>
      </p:sp>
      <p:sp>
        <p:nvSpPr>
          <p:cNvPr id="78" name="椭圆 77">
            <a:extLst>
              <a:ext uri="{FF2B5EF4-FFF2-40B4-BE49-F238E27FC236}">
                <a16:creationId xmlns:a16="http://schemas.microsoft.com/office/drawing/2014/main" id="{B4B84013-6EE7-4610-B389-B9C89DD2BB17}"/>
              </a:ext>
            </a:extLst>
          </p:cNvPr>
          <p:cNvSpPr/>
          <p:nvPr/>
        </p:nvSpPr>
        <p:spPr>
          <a:xfrm>
            <a:off x="14823052" y="9925050"/>
            <a:ext cx="116911" cy="145283"/>
          </a:xfrm>
          <a:prstGeom prst="ellipse">
            <a:avLst/>
          </a:prstGeom>
          <a:solidFill>
            <a:schemeClr val="accent5">
              <a:lumMod val="40000"/>
              <a:lumOff val="60000"/>
            </a:schemeClr>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2" name="矩形 71">
            <a:extLst>
              <a:ext uri="{FF2B5EF4-FFF2-40B4-BE49-F238E27FC236}">
                <a16:creationId xmlns:a16="http://schemas.microsoft.com/office/drawing/2014/main" id="{E52C665D-5525-4B35-939C-10A562B47FDE}"/>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18" name="矩形 117">
            <a:extLst>
              <a:ext uri="{FF2B5EF4-FFF2-40B4-BE49-F238E27FC236}">
                <a16:creationId xmlns:a16="http://schemas.microsoft.com/office/drawing/2014/main" id="{A64CBAC8-7F3B-41F4-854D-DA4D3D79A9D4}"/>
              </a:ext>
            </a:extLst>
          </p:cNvPr>
          <p:cNvSpPr/>
          <p:nvPr/>
        </p:nvSpPr>
        <p:spPr>
          <a:xfrm>
            <a:off x="538162" y="1891251"/>
            <a:ext cx="9179563" cy="830997"/>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n"/>
            </a:pPr>
            <a:r>
              <a:rPr lang="zh-CN" altLang="en-US" sz="1600" b="1" kern="100" dirty="0">
                <a:solidFill>
                  <a:srgbClr val="C00000"/>
                </a:solidFill>
                <a:latin typeface="微软雅黑" panose="020B0503020204020204" pitchFamily="34" charset="-122"/>
                <a:ea typeface="微软雅黑" panose="020B0503020204020204" pitchFamily="34" charset="-122"/>
              </a:rPr>
              <a:t>紧邻兰陵城区</a:t>
            </a:r>
            <a:r>
              <a:rPr lang="zh-CN" altLang="en-US" sz="1600" kern="100" dirty="0">
                <a:latin typeface="微软雅黑" panose="020B0503020204020204" pitchFamily="34" charset="-122"/>
                <a:ea typeface="微软雅黑" panose="020B0503020204020204" pitchFamily="34" charset="-122"/>
              </a:rPr>
              <a:t>，磨山镇位于兰陵县东部，距京沪高速公路苍山出口</a:t>
            </a:r>
            <a:r>
              <a:rPr lang="en-US" altLang="zh-CN" sz="1600" kern="100" dirty="0">
                <a:latin typeface="微软雅黑" panose="020B0503020204020204" pitchFamily="34" charset="-122"/>
                <a:ea typeface="微软雅黑" panose="020B0503020204020204" pitchFamily="34" charset="-122"/>
              </a:rPr>
              <a:t>6</a:t>
            </a:r>
            <a:r>
              <a:rPr lang="zh-CN" altLang="en-US" sz="1600" kern="100" dirty="0">
                <a:latin typeface="微软雅黑" panose="020B0503020204020204" pitchFamily="34" charset="-122"/>
                <a:ea typeface="微软雅黑" panose="020B0503020204020204" pitchFamily="34" charset="-122"/>
              </a:rPr>
              <a:t>公里，苍（山）郯（城）公路和泉重公路交叉横贯全境，地理优越，交通便利。</a:t>
            </a:r>
            <a:endParaRPr lang="en-US" altLang="zh-CN" sz="1600" kern="100" dirty="0">
              <a:latin typeface="微软雅黑" panose="020B0503020204020204" pitchFamily="34" charset="-122"/>
              <a:ea typeface="微软雅黑" panose="020B0503020204020204" pitchFamily="34" charset="-122"/>
            </a:endParaRPr>
          </a:p>
        </p:txBody>
      </p:sp>
      <p:grpSp>
        <p:nvGrpSpPr>
          <p:cNvPr id="123" name="组合 122">
            <a:extLst>
              <a:ext uri="{FF2B5EF4-FFF2-40B4-BE49-F238E27FC236}">
                <a16:creationId xmlns:a16="http://schemas.microsoft.com/office/drawing/2014/main" id="{0CAAC57F-A813-4389-A44C-E274DF5C24D0}"/>
              </a:ext>
            </a:extLst>
          </p:cNvPr>
          <p:cNvGrpSpPr/>
          <p:nvPr/>
        </p:nvGrpSpPr>
        <p:grpSpPr>
          <a:xfrm>
            <a:off x="10377624" y="5728561"/>
            <a:ext cx="3776527" cy="3392502"/>
            <a:chOff x="10595560" y="4824007"/>
            <a:chExt cx="3776527" cy="3392502"/>
          </a:xfrm>
        </p:grpSpPr>
        <p:grpSp>
          <p:nvGrpSpPr>
            <p:cNvPr id="124" name="组合 123">
              <a:extLst>
                <a:ext uri="{FF2B5EF4-FFF2-40B4-BE49-F238E27FC236}">
                  <a16:creationId xmlns:a16="http://schemas.microsoft.com/office/drawing/2014/main" id="{51443AEC-868C-49E1-98D0-B74E80F14A31}"/>
                </a:ext>
              </a:extLst>
            </p:cNvPr>
            <p:cNvGrpSpPr/>
            <p:nvPr/>
          </p:nvGrpSpPr>
          <p:grpSpPr>
            <a:xfrm>
              <a:off x="10595560" y="4824007"/>
              <a:ext cx="3776527" cy="3392502"/>
              <a:chOff x="2279804" y="1279959"/>
              <a:chExt cx="6349628" cy="5703948"/>
            </a:xfrm>
          </p:grpSpPr>
          <p:sp>
            <p:nvSpPr>
              <p:cNvPr id="127" name="椭圆 126">
                <a:extLst>
                  <a:ext uri="{FF2B5EF4-FFF2-40B4-BE49-F238E27FC236}">
                    <a16:creationId xmlns:a16="http://schemas.microsoft.com/office/drawing/2014/main" id="{01F5C452-9950-450D-945B-E4EAD5E65617}"/>
                  </a:ext>
                </a:extLst>
              </p:cNvPr>
              <p:cNvSpPr/>
              <p:nvPr/>
            </p:nvSpPr>
            <p:spPr>
              <a:xfrm>
                <a:off x="5935962" y="6589048"/>
                <a:ext cx="394859" cy="394859"/>
              </a:xfrm>
              <a:prstGeom prst="ellipse">
                <a:avLst/>
              </a:prstGeom>
              <a:solidFill>
                <a:srgbClr val="00B050"/>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128" name="直接箭头连接符 127">
                <a:extLst>
                  <a:ext uri="{FF2B5EF4-FFF2-40B4-BE49-F238E27FC236}">
                    <a16:creationId xmlns:a16="http://schemas.microsoft.com/office/drawing/2014/main" id="{38A21410-60C8-450A-A3EF-2D3748C445A0}"/>
                  </a:ext>
                </a:extLst>
              </p:cNvPr>
              <p:cNvCxnSpPr>
                <a:cxnSpLocks/>
                <a:stCxn id="129" idx="4"/>
                <a:endCxn id="127" idx="7"/>
              </p:cNvCxnSpPr>
              <p:nvPr/>
            </p:nvCxnSpPr>
            <p:spPr>
              <a:xfrm flipH="1">
                <a:off x="6272995" y="4708846"/>
                <a:ext cx="767606" cy="1938028"/>
              </a:xfrm>
              <a:prstGeom prst="straightConnector1">
                <a:avLst/>
              </a:prstGeom>
              <a:ln w="28575">
                <a:solidFill>
                  <a:srgbClr val="FF00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9" name="椭圆 128">
                <a:extLst>
                  <a:ext uri="{FF2B5EF4-FFF2-40B4-BE49-F238E27FC236}">
                    <a16:creationId xmlns:a16="http://schemas.microsoft.com/office/drawing/2014/main" id="{30B8F69D-E291-485D-9692-EC4E80FCB850}"/>
                  </a:ext>
                </a:extLst>
              </p:cNvPr>
              <p:cNvSpPr/>
              <p:nvPr/>
            </p:nvSpPr>
            <p:spPr>
              <a:xfrm>
                <a:off x="6854794" y="4337235"/>
                <a:ext cx="371612" cy="371611"/>
              </a:xfrm>
              <a:prstGeom prst="ellipse">
                <a:avLst/>
              </a:prstGeom>
              <a:solidFill>
                <a:srgbClr val="FF000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p>
            </p:txBody>
          </p:sp>
          <p:sp>
            <p:nvSpPr>
              <p:cNvPr id="130" name="矩形 129">
                <a:extLst>
                  <a:ext uri="{FF2B5EF4-FFF2-40B4-BE49-F238E27FC236}">
                    <a16:creationId xmlns:a16="http://schemas.microsoft.com/office/drawing/2014/main" id="{B104855F-256B-457D-9930-6134FFE7059B}"/>
                  </a:ext>
                </a:extLst>
              </p:cNvPr>
              <p:cNvSpPr/>
              <p:nvPr/>
            </p:nvSpPr>
            <p:spPr>
              <a:xfrm>
                <a:off x="6525604" y="6492652"/>
                <a:ext cx="1553999" cy="4279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磨山镇</a:t>
                </a:r>
              </a:p>
            </p:txBody>
          </p:sp>
          <p:sp>
            <p:nvSpPr>
              <p:cNvPr id="131" name="矩形 130">
                <a:extLst>
                  <a:ext uri="{FF2B5EF4-FFF2-40B4-BE49-F238E27FC236}">
                    <a16:creationId xmlns:a16="http://schemas.microsoft.com/office/drawing/2014/main" id="{78862EAC-FC93-4B7D-B394-32B6E9A043B6}"/>
                  </a:ext>
                </a:extLst>
              </p:cNvPr>
              <p:cNvSpPr/>
              <p:nvPr/>
            </p:nvSpPr>
            <p:spPr>
              <a:xfrm>
                <a:off x="7265794" y="4021570"/>
                <a:ext cx="1363638" cy="50147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北张村</a:t>
                </a:r>
              </a:p>
            </p:txBody>
          </p:sp>
          <p:sp>
            <p:nvSpPr>
              <p:cNvPr id="66" name="矩形 65">
                <a:extLst>
                  <a:ext uri="{FF2B5EF4-FFF2-40B4-BE49-F238E27FC236}">
                    <a16:creationId xmlns:a16="http://schemas.microsoft.com/office/drawing/2014/main" id="{E9FAFB86-C243-4297-845D-E83D84AD9078}"/>
                  </a:ext>
                </a:extLst>
              </p:cNvPr>
              <p:cNvSpPr/>
              <p:nvPr/>
            </p:nvSpPr>
            <p:spPr>
              <a:xfrm>
                <a:off x="2279804" y="1279959"/>
                <a:ext cx="1911851" cy="4279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兰陵东环路</a:t>
                </a:r>
              </a:p>
            </p:txBody>
          </p:sp>
        </p:grpSp>
        <p:sp>
          <p:nvSpPr>
            <p:cNvPr id="125" name="矩形 124">
              <a:extLst>
                <a:ext uri="{FF2B5EF4-FFF2-40B4-BE49-F238E27FC236}">
                  <a16:creationId xmlns:a16="http://schemas.microsoft.com/office/drawing/2014/main" id="{46B4523E-9290-4118-AF4B-8FF1DB0A81D7}"/>
                </a:ext>
              </a:extLst>
            </p:cNvPr>
            <p:cNvSpPr/>
            <p:nvPr/>
          </p:nvSpPr>
          <p:spPr>
            <a:xfrm rot="1864385">
              <a:off x="11853128" y="5700089"/>
              <a:ext cx="903140" cy="418191"/>
            </a:xfrm>
            <a:prstGeom prst="rect">
              <a:avLst/>
            </a:prstGeom>
            <a:noFill/>
          </p:spPr>
          <p:txBody>
            <a:bodyPr wrap="square" rtlCol="0" anchor="ctr">
              <a:spAutoFit/>
            </a:bodyPr>
            <a:lstStyle/>
            <a:p>
              <a:pPr algn="just" defTabSz="1475128">
                <a:lnSpc>
                  <a:spcPct val="150000"/>
                </a:lnSpc>
              </a:pPr>
              <a:r>
                <a:rPr lang="en-US" altLang="zh-CN" sz="1600" b="1" dirty="0">
                  <a:latin typeface="微软雅黑" pitchFamily="34" charset="-122"/>
                  <a:ea typeface="微软雅黑" pitchFamily="34" charset="-122"/>
                  <a:cs typeface="+mn-ea"/>
                  <a:sym typeface="微软雅黑" panose="020B0503020204020204" pitchFamily="34" charset="-122"/>
                </a:rPr>
                <a:t>4.5km</a:t>
              </a:r>
              <a:endParaRPr lang="zh-CN" altLang="en-US" sz="1600" b="1" dirty="0">
                <a:latin typeface="微软雅黑" pitchFamily="34" charset="-122"/>
                <a:ea typeface="微软雅黑" pitchFamily="34" charset="-122"/>
                <a:cs typeface="+mn-ea"/>
                <a:sym typeface="微软雅黑" panose="020B0503020204020204" pitchFamily="34" charset="-122"/>
              </a:endParaRPr>
            </a:p>
          </p:txBody>
        </p:sp>
        <p:sp>
          <p:nvSpPr>
            <p:cNvPr id="55" name="矩形 54">
              <a:extLst>
                <a:ext uri="{FF2B5EF4-FFF2-40B4-BE49-F238E27FC236}">
                  <a16:creationId xmlns:a16="http://schemas.microsoft.com/office/drawing/2014/main" id="{EE5F86E2-4B8C-4309-A8AC-E5E67CE0129F}"/>
                </a:ext>
              </a:extLst>
            </p:cNvPr>
            <p:cNvSpPr/>
            <p:nvPr/>
          </p:nvSpPr>
          <p:spPr>
            <a:xfrm rot="184393">
              <a:off x="13182231" y="7244347"/>
              <a:ext cx="903140" cy="418191"/>
            </a:xfrm>
            <a:prstGeom prst="rect">
              <a:avLst/>
            </a:prstGeom>
            <a:noFill/>
          </p:spPr>
          <p:txBody>
            <a:bodyPr wrap="square" rtlCol="0" anchor="ctr">
              <a:spAutoFit/>
            </a:bodyPr>
            <a:lstStyle/>
            <a:p>
              <a:pPr algn="just" defTabSz="1475128">
                <a:lnSpc>
                  <a:spcPct val="150000"/>
                </a:lnSpc>
              </a:pPr>
              <a:r>
                <a:rPr lang="en-US" altLang="zh-CN" sz="1600" b="1" dirty="0">
                  <a:latin typeface="微软雅黑" pitchFamily="34" charset="-122"/>
                  <a:ea typeface="微软雅黑" pitchFamily="34" charset="-122"/>
                  <a:cs typeface="+mn-ea"/>
                  <a:sym typeface="微软雅黑" panose="020B0503020204020204" pitchFamily="34" charset="-122"/>
                </a:rPr>
                <a:t>2km</a:t>
              </a:r>
              <a:endParaRPr lang="zh-CN" altLang="en-US" sz="1600" b="1" dirty="0">
                <a:latin typeface="微软雅黑" pitchFamily="34" charset="-122"/>
                <a:ea typeface="微软雅黑" pitchFamily="34" charset="-122"/>
                <a:cs typeface="+mn-ea"/>
                <a:sym typeface="微软雅黑" panose="020B0503020204020204" pitchFamily="34" charset="-122"/>
              </a:endParaRPr>
            </a:p>
          </p:txBody>
        </p:sp>
      </p:grpSp>
      <p:cxnSp>
        <p:nvCxnSpPr>
          <p:cNvPr id="63" name="直接箭头连接符 62">
            <a:extLst>
              <a:ext uri="{FF2B5EF4-FFF2-40B4-BE49-F238E27FC236}">
                <a16:creationId xmlns:a16="http://schemas.microsoft.com/office/drawing/2014/main" id="{751F96B3-D43A-452D-943D-B492A25B1309}"/>
              </a:ext>
            </a:extLst>
          </p:cNvPr>
          <p:cNvCxnSpPr>
            <a:cxnSpLocks/>
            <a:stCxn id="129" idx="1"/>
            <a:endCxn id="62" idx="5"/>
          </p:cNvCxnSpPr>
          <p:nvPr/>
        </p:nvCxnSpPr>
        <p:spPr>
          <a:xfrm flipH="1" flipV="1">
            <a:off x="10242344" y="5968499"/>
            <a:ext cx="2888685" cy="1610787"/>
          </a:xfrm>
          <a:prstGeom prst="straightConnector1">
            <a:avLst/>
          </a:prstGeom>
          <a:ln w="28575">
            <a:solidFill>
              <a:srgbClr val="FF00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2" name="椭圆 61">
            <a:extLst>
              <a:ext uri="{FF2B5EF4-FFF2-40B4-BE49-F238E27FC236}">
                <a16:creationId xmlns:a16="http://schemas.microsoft.com/office/drawing/2014/main" id="{EA3E7577-B888-400B-B818-A08B72016D46}"/>
              </a:ext>
            </a:extLst>
          </p:cNvPr>
          <p:cNvSpPr/>
          <p:nvPr/>
        </p:nvSpPr>
        <p:spPr>
          <a:xfrm>
            <a:off x="10041889" y="5768044"/>
            <a:ext cx="234848" cy="234848"/>
          </a:xfrm>
          <a:prstGeom prst="ellipse">
            <a:avLst/>
          </a:prstGeom>
          <a:solidFill>
            <a:srgbClr val="00B050"/>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pic>
        <p:nvPicPr>
          <p:cNvPr id="23" name="图片 22">
            <a:extLst>
              <a:ext uri="{FF2B5EF4-FFF2-40B4-BE49-F238E27FC236}">
                <a16:creationId xmlns:a16="http://schemas.microsoft.com/office/drawing/2014/main" id="{0DCF2C6A-D6BC-42DC-9D33-BABF9FB0D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68"/>
          <a:stretch/>
        </p:blipFill>
        <p:spPr>
          <a:xfrm>
            <a:off x="9797274" y="-27375"/>
            <a:ext cx="4781622" cy="4989646"/>
          </a:xfrm>
          <a:prstGeom prst="rect">
            <a:avLst/>
          </a:prstGeom>
        </p:spPr>
      </p:pic>
      <p:pic>
        <p:nvPicPr>
          <p:cNvPr id="4" name="图片 3">
            <a:extLst>
              <a:ext uri="{FF2B5EF4-FFF2-40B4-BE49-F238E27FC236}">
                <a16:creationId xmlns:a16="http://schemas.microsoft.com/office/drawing/2014/main" id="{13BFDF81-EFB9-46AC-BC53-C7334719E4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532"/>
          <a:stretch/>
        </p:blipFill>
        <p:spPr>
          <a:xfrm>
            <a:off x="620576" y="3206016"/>
            <a:ext cx="9075295" cy="6719034"/>
          </a:xfrm>
          <a:prstGeom prst="rect">
            <a:avLst/>
          </a:prstGeom>
        </p:spPr>
      </p:pic>
      <p:sp>
        <p:nvSpPr>
          <p:cNvPr id="20" name="矩形 19">
            <a:extLst>
              <a:ext uri="{FF2B5EF4-FFF2-40B4-BE49-F238E27FC236}">
                <a16:creationId xmlns:a16="http://schemas.microsoft.com/office/drawing/2014/main" id="{AFF9DEE7-D60E-46A3-A9CC-ACF4D683E002}"/>
              </a:ext>
            </a:extLst>
          </p:cNvPr>
          <p:cNvSpPr/>
          <p:nvPr/>
        </p:nvSpPr>
        <p:spPr>
          <a:xfrm>
            <a:off x="620576" y="3194078"/>
            <a:ext cx="9092584" cy="6730972"/>
          </a:xfrm>
          <a:prstGeom prst="rect">
            <a:avLst/>
          </a:prstGeom>
          <a:solidFill>
            <a:schemeClr val="bg1">
              <a:alpha val="48000"/>
            </a:schemeClr>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97" name="矩形 96">
            <a:extLst>
              <a:ext uri="{FF2B5EF4-FFF2-40B4-BE49-F238E27FC236}">
                <a16:creationId xmlns:a16="http://schemas.microsoft.com/office/drawing/2014/main" id="{D8FC7063-30FE-41A2-A8FC-83CC50FFEA51}"/>
              </a:ext>
            </a:extLst>
          </p:cNvPr>
          <p:cNvSpPr/>
          <p:nvPr/>
        </p:nvSpPr>
        <p:spPr>
          <a:xfrm>
            <a:off x="3170868" y="5592780"/>
            <a:ext cx="912031" cy="2850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兰陵城区</a:t>
            </a:r>
          </a:p>
        </p:txBody>
      </p:sp>
      <p:sp>
        <p:nvSpPr>
          <p:cNvPr id="98" name="椭圆 97">
            <a:extLst>
              <a:ext uri="{FF2B5EF4-FFF2-40B4-BE49-F238E27FC236}">
                <a16:creationId xmlns:a16="http://schemas.microsoft.com/office/drawing/2014/main" id="{01BD6B83-DF03-4919-92A2-70C998FCCF71}"/>
              </a:ext>
            </a:extLst>
          </p:cNvPr>
          <p:cNvSpPr/>
          <p:nvPr/>
        </p:nvSpPr>
        <p:spPr>
          <a:xfrm>
            <a:off x="3961443" y="8451456"/>
            <a:ext cx="440149" cy="440149"/>
          </a:xfrm>
          <a:prstGeom prst="ellipse">
            <a:avLst/>
          </a:prstGeom>
          <a:solidFill>
            <a:schemeClr val="accent4"/>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00" name="椭圆 99">
            <a:extLst>
              <a:ext uri="{FF2B5EF4-FFF2-40B4-BE49-F238E27FC236}">
                <a16:creationId xmlns:a16="http://schemas.microsoft.com/office/drawing/2014/main" id="{BEF0BD60-DF7D-4FD8-B1DF-104284A94E69}"/>
              </a:ext>
            </a:extLst>
          </p:cNvPr>
          <p:cNvSpPr/>
          <p:nvPr/>
        </p:nvSpPr>
        <p:spPr>
          <a:xfrm>
            <a:off x="9009595" y="3354136"/>
            <a:ext cx="427286" cy="445441"/>
          </a:xfrm>
          <a:prstGeom prst="ellipse">
            <a:avLst/>
          </a:prstGeom>
          <a:solidFill>
            <a:schemeClr val="accent4"/>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01" name="矩形 100">
            <a:extLst>
              <a:ext uri="{FF2B5EF4-FFF2-40B4-BE49-F238E27FC236}">
                <a16:creationId xmlns:a16="http://schemas.microsoft.com/office/drawing/2014/main" id="{E6A097CA-890C-45CD-9135-2F20D2BA2B6F}"/>
              </a:ext>
            </a:extLst>
          </p:cNvPr>
          <p:cNvSpPr/>
          <p:nvPr/>
        </p:nvSpPr>
        <p:spPr>
          <a:xfrm>
            <a:off x="8987294" y="9188683"/>
            <a:ext cx="725865" cy="2554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郯城县</a:t>
            </a:r>
          </a:p>
        </p:txBody>
      </p:sp>
      <p:sp>
        <p:nvSpPr>
          <p:cNvPr id="104" name="椭圆 103">
            <a:extLst>
              <a:ext uri="{FF2B5EF4-FFF2-40B4-BE49-F238E27FC236}">
                <a16:creationId xmlns:a16="http://schemas.microsoft.com/office/drawing/2014/main" id="{BEDFA1D0-D943-44E8-AF95-C366DA80E636}"/>
              </a:ext>
            </a:extLst>
          </p:cNvPr>
          <p:cNvSpPr/>
          <p:nvPr/>
        </p:nvSpPr>
        <p:spPr>
          <a:xfrm>
            <a:off x="3505393" y="5892370"/>
            <a:ext cx="345085" cy="345085"/>
          </a:xfrm>
          <a:prstGeom prst="ellipse">
            <a:avLst/>
          </a:prstGeom>
          <a:solidFill>
            <a:srgbClr val="00B0F0"/>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05" name="椭圆 104">
            <a:extLst>
              <a:ext uri="{FF2B5EF4-FFF2-40B4-BE49-F238E27FC236}">
                <a16:creationId xmlns:a16="http://schemas.microsoft.com/office/drawing/2014/main" id="{5131262F-9FC8-4AB9-875C-3A25B764E950}"/>
              </a:ext>
            </a:extLst>
          </p:cNvPr>
          <p:cNvSpPr/>
          <p:nvPr/>
        </p:nvSpPr>
        <p:spPr>
          <a:xfrm>
            <a:off x="6117693" y="5526780"/>
            <a:ext cx="345085" cy="345085"/>
          </a:xfrm>
          <a:prstGeom prst="ellipse">
            <a:avLst/>
          </a:prstGeom>
          <a:solidFill>
            <a:srgbClr val="00B0F0"/>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108" name="直接箭头连接符 107">
            <a:extLst>
              <a:ext uri="{FF2B5EF4-FFF2-40B4-BE49-F238E27FC236}">
                <a16:creationId xmlns:a16="http://schemas.microsoft.com/office/drawing/2014/main" id="{1C34E107-A728-46A4-8EA7-FF848B3C498A}"/>
              </a:ext>
            </a:extLst>
          </p:cNvPr>
          <p:cNvCxnSpPr>
            <a:cxnSpLocks/>
            <a:stCxn id="102" idx="1"/>
            <a:endCxn id="104" idx="5"/>
          </p:cNvCxnSpPr>
          <p:nvPr/>
        </p:nvCxnSpPr>
        <p:spPr>
          <a:xfrm flipH="1" flipV="1">
            <a:off x="3799941" y="6186918"/>
            <a:ext cx="1631377" cy="682196"/>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id="{92AE8E73-4EB5-4F92-8B6C-9C3705A2C1B6}"/>
              </a:ext>
            </a:extLst>
          </p:cNvPr>
          <p:cNvCxnSpPr>
            <a:cxnSpLocks/>
            <a:stCxn id="102" idx="3"/>
            <a:endCxn id="98" idx="7"/>
          </p:cNvCxnSpPr>
          <p:nvPr/>
        </p:nvCxnSpPr>
        <p:spPr>
          <a:xfrm flipH="1">
            <a:off x="4337134" y="7136490"/>
            <a:ext cx="1094184" cy="1379424"/>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12" name="直接箭头连接符 111">
            <a:extLst>
              <a:ext uri="{FF2B5EF4-FFF2-40B4-BE49-F238E27FC236}">
                <a16:creationId xmlns:a16="http://schemas.microsoft.com/office/drawing/2014/main" id="{07C96ABA-DD7A-46E2-972F-458E4006FBBD}"/>
              </a:ext>
            </a:extLst>
          </p:cNvPr>
          <p:cNvCxnSpPr>
            <a:cxnSpLocks/>
            <a:stCxn id="102" idx="0"/>
            <a:endCxn id="105" idx="4"/>
          </p:cNvCxnSpPr>
          <p:nvPr/>
        </p:nvCxnSpPr>
        <p:spPr>
          <a:xfrm flipV="1">
            <a:off x="5565006" y="5871865"/>
            <a:ext cx="725230" cy="941874"/>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CED9D035-A61F-4E95-B7F2-6D70D59DB048}"/>
              </a:ext>
            </a:extLst>
          </p:cNvPr>
          <p:cNvSpPr/>
          <p:nvPr/>
        </p:nvSpPr>
        <p:spPr>
          <a:xfrm rot="1732942">
            <a:off x="4264868" y="6210745"/>
            <a:ext cx="913536" cy="43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微软雅黑" panose="020B0503020204020204" pitchFamily="34" charset="-122"/>
                <a:ea typeface="微软雅黑" panose="020B0503020204020204" pitchFamily="34" charset="-122"/>
              </a:rPr>
              <a:t>10km</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16" name="矩形 115">
            <a:extLst>
              <a:ext uri="{FF2B5EF4-FFF2-40B4-BE49-F238E27FC236}">
                <a16:creationId xmlns:a16="http://schemas.microsoft.com/office/drawing/2014/main" id="{7189D375-08D9-4EB0-84DE-044A236D3914}"/>
              </a:ext>
            </a:extLst>
          </p:cNvPr>
          <p:cNvSpPr/>
          <p:nvPr/>
        </p:nvSpPr>
        <p:spPr>
          <a:xfrm rot="18239349">
            <a:off x="4240452" y="7647843"/>
            <a:ext cx="913536" cy="43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微软雅黑" panose="020B0503020204020204" pitchFamily="34" charset="-122"/>
                <a:ea typeface="微软雅黑" panose="020B0503020204020204" pitchFamily="34" charset="-122"/>
              </a:rPr>
              <a:t>9km</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17" name="矩形 116">
            <a:extLst>
              <a:ext uri="{FF2B5EF4-FFF2-40B4-BE49-F238E27FC236}">
                <a16:creationId xmlns:a16="http://schemas.microsoft.com/office/drawing/2014/main" id="{DD83F11F-5635-415B-A4EC-B62DCD1E5749}"/>
              </a:ext>
            </a:extLst>
          </p:cNvPr>
          <p:cNvSpPr/>
          <p:nvPr/>
        </p:nvSpPr>
        <p:spPr>
          <a:xfrm rot="2378725">
            <a:off x="7211138" y="8165254"/>
            <a:ext cx="913536" cy="43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微软雅黑" panose="020B0503020204020204" pitchFamily="34" charset="-122"/>
                <a:ea typeface="微软雅黑" panose="020B0503020204020204" pitchFamily="34" charset="-122"/>
              </a:rPr>
              <a:t>25km</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102" name="椭圆 101">
            <a:extLst>
              <a:ext uri="{FF2B5EF4-FFF2-40B4-BE49-F238E27FC236}">
                <a16:creationId xmlns:a16="http://schemas.microsoft.com/office/drawing/2014/main" id="{81ABEAAB-A3D0-4336-A124-F30A740137C0}"/>
              </a:ext>
            </a:extLst>
          </p:cNvPr>
          <p:cNvSpPr/>
          <p:nvPr/>
        </p:nvSpPr>
        <p:spPr>
          <a:xfrm>
            <a:off x="5375943" y="6813739"/>
            <a:ext cx="378126" cy="378126"/>
          </a:xfrm>
          <a:prstGeom prst="ellipse">
            <a:avLst/>
          </a:prstGeom>
          <a:solidFill>
            <a:srgbClr val="FF0000"/>
          </a:solidFill>
          <a:ln w="127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3" name="直接箭头连接符 2">
            <a:extLst>
              <a:ext uri="{FF2B5EF4-FFF2-40B4-BE49-F238E27FC236}">
                <a16:creationId xmlns:a16="http://schemas.microsoft.com/office/drawing/2014/main" id="{4127EBA5-70DE-4926-8E64-46C5BD6BAD8D}"/>
              </a:ext>
            </a:extLst>
          </p:cNvPr>
          <p:cNvCxnSpPr>
            <a:cxnSpLocks/>
            <a:stCxn id="102" idx="7"/>
            <a:endCxn id="100" idx="3"/>
          </p:cNvCxnSpPr>
          <p:nvPr/>
        </p:nvCxnSpPr>
        <p:spPr>
          <a:xfrm flipV="1">
            <a:off x="5698694" y="3734344"/>
            <a:ext cx="3373476" cy="3134770"/>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7C17274C-3B9C-44D7-B86C-A1CE86D408DA}"/>
              </a:ext>
            </a:extLst>
          </p:cNvPr>
          <p:cNvSpPr/>
          <p:nvPr/>
        </p:nvSpPr>
        <p:spPr>
          <a:xfrm>
            <a:off x="5834221" y="5260149"/>
            <a:ext cx="912031" cy="2850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神山镇</a:t>
            </a:r>
          </a:p>
        </p:txBody>
      </p:sp>
      <p:sp>
        <p:nvSpPr>
          <p:cNvPr id="64" name="椭圆 63">
            <a:extLst>
              <a:ext uri="{FF2B5EF4-FFF2-40B4-BE49-F238E27FC236}">
                <a16:creationId xmlns:a16="http://schemas.microsoft.com/office/drawing/2014/main" id="{BE452183-39AE-4232-BD8E-1E79F6C44721}"/>
              </a:ext>
            </a:extLst>
          </p:cNvPr>
          <p:cNvSpPr/>
          <p:nvPr/>
        </p:nvSpPr>
        <p:spPr>
          <a:xfrm>
            <a:off x="9223238" y="9479609"/>
            <a:ext cx="427286" cy="445441"/>
          </a:xfrm>
          <a:prstGeom prst="ellipse">
            <a:avLst/>
          </a:prstGeom>
          <a:solidFill>
            <a:schemeClr val="accent4"/>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65" name="直接箭头连接符 64">
            <a:extLst>
              <a:ext uri="{FF2B5EF4-FFF2-40B4-BE49-F238E27FC236}">
                <a16:creationId xmlns:a16="http://schemas.microsoft.com/office/drawing/2014/main" id="{B972CFE1-27FC-4112-B016-3C8DC689EC9B}"/>
              </a:ext>
            </a:extLst>
          </p:cNvPr>
          <p:cNvCxnSpPr>
            <a:cxnSpLocks/>
            <a:stCxn id="102" idx="5"/>
            <a:endCxn id="64" idx="2"/>
          </p:cNvCxnSpPr>
          <p:nvPr/>
        </p:nvCxnSpPr>
        <p:spPr>
          <a:xfrm>
            <a:off x="5698694" y="7136490"/>
            <a:ext cx="3524544" cy="2565840"/>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sp>
        <p:nvSpPr>
          <p:cNvPr id="96" name="矩形 95">
            <a:extLst>
              <a:ext uri="{FF2B5EF4-FFF2-40B4-BE49-F238E27FC236}">
                <a16:creationId xmlns:a16="http://schemas.microsoft.com/office/drawing/2014/main" id="{4E176E30-1E94-4251-839C-F538724E3C7D}"/>
              </a:ext>
            </a:extLst>
          </p:cNvPr>
          <p:cNvSpPr/>
          <p:nvPr/>
        </p:nvSpPr>
        <p:spPr>
          <a:xfrm>
            <a:off x="8877300" y="3811516"/>
            <a:ext cx="773224" cy="2554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临沂市</a:t>
            </a:r>
          </a:p>
        </p:txBody>
      </p:sp>
      <p:sp>
        <p:nvSpPr>
          <p:cNvPr id="99" name="矩形 98">
            <a:extLst>
              <a:ext uri="{FF2B5EF4-FFF2-40B4-BE49-F238E27FC236}">
                <a16:creationId xmlns:a16="http://schemas.microsoft.com/office/drawing/2014/main" id="{90BCDD91-F847-4BB5-91F8-F570416060F9}"/>
              </a:ext>
            </a:extLst>
          </p:cNvPr>
          <p:cNvSpPr/>
          <p:nvPr/>
        </p:nvSpPr>
        <p:spPr>
          <a:xfrm>
            <a:off x="5832340" y="6855049"/>
            <a:ext cx="827393" cy="2806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北张村</a:t>
            </a:r>
          </a:p>
        </p:txBody>
      </p:sp>
      <p:sp>
        <p:nvSpPr>
          <p:cNvPr id="69" name="矩形 68">
            <a:extLst>
              <a:ext uri="{FF2B5EF4-FFF2-40B4-BE49-F238E27FC236}">
                <a16:creationId xmlns:a16="http://schemas.microsoft.com/office/drawing/2014/main" id="{E8160CDA-0D52-4231-96F0-A3F99A68ED9C}"/>
              </a:ext>
            </a:extLst>
          </p:cNvPr>
          <p:cNvSpPr/>
          <p:nvPr/>
        </p:nvSpPr>
        <p:spPr>
          <a:xfrm>
            <a:off x="3799765" y="8948430"/>
            <a:ext cx="784503" cy="26992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芦柞镇</a:t>
            </a:r>
          </a:p>
        </p:txBody>
      </p:sp>
      <p:sp>
        <p:nvSpPr>
          <p:cNvPr id="70" name="矩形 69">
            <a:extLst>
              <a:ext uri="{FF2B5EF4-FFF2-40B4-BE49-F238E27FC236}">
                <a16:creationId xmlns:a16="http://schemas.microsoft.com/office/drawing/2014/main" id="{C0B49B2B-EB20-4B3F-8660-D55E7A5A005E}"/>
              </a:ext>
            </a:extLst>
          </p:cNvPr>
          <p:cNvSpPr/>
          <p:nvPr/>
        </p:nvSpPr>
        <p:spPr>
          <a:xfrm rot="18829377">
            <a:off x="7031183" y="4702382"/>
            <a:ext cx="913536" cy="43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微软雅黑" panose="020B0503020204020204" pitchFamily="34" charset="-122"/>
                <a:ea typeface="微软雅黑" panose="020B0503020204020204" pitchFamily="34" charset="-122"/>
              </a:rPr>
              <a:t>30km</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1" name="矩形 70">
            <a:extLst>
              <a:ext uri="{FF2B5EF4-FFF2-40B4-BE49-F238E27FC236}">
                <a16:creationId xmlns:a16="http://schemas.microsoft.com/office/drawing/2014/main" id="{12FB8BDC-6D2C-48D5-BFA1-3395C13C8087}"/>
              </a:ext>
            </a:extLst>
          </p:cNvPr>
          <p:cNvSpPr/>
          <p:nvPr/>
        </p:nvSpPr>
        <p:spPr>
          <a:xfrm rot="18322907">
            <a:off x="5302219" y="6136010"/>
            <a:ext cx="913536" cy="43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微软雅黑" panose="020B0503020204020204" pitchFamily="34" charset="-122"/>
                <a:ea typeface="微软雅黑" panose="020B0503020204020204" pitchFamily="34" charset="-122"/>
              </a:rPr>
              <a:t>9km</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74" name="椭圆 73">
            <a:extLst>
              <a:ext uri="{FF2B5EF4-FFF2-40B4-BE49-F238E27FC236}">
                <a16:creationId xmlns:a16="http://schemas.microsoft.com/office/drawing/2014/main" id="{A94A1880-F0E9-448E-B286-815AE9D3D80C}"/>
              </a:ext>
            </a:extLst>
          </p:cNvPr>
          <p:cNvSpPr/>
          <p:nvPr/>
        </p:nvSpPr>
        <p:spPr>
          <a:xfrm>
            <a:off x="5577006" y="7611915"/>
            <a:ext cx="440149" cy="440149"/>
          </a:xfrm>
          <a:prstGeom prst="ellipse">
            <a:avLst/>
          </a:prstGeom>
          <a:solidFill>
            <a:schemeClr val="accent4"/>
          </a:solidFill>
          <a:ln>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5" name="矩形 74">
            <a:extLst>
              <a:ext uri="{FF2B5EF4-FFF2-40B4-BE49-F238E27FC236}">
                <a16:creationId xmlns:a16="http://schemas.microsoft.com/office/drawing/2014/main" id="{47868FB5-A328-45C1-81EB-BEE7161E40DD}"/>
              </a:ext>
            </a:extLst>
          </p:cNvPr>
          <p:cNvSpPr/>
          <p:nvPr/>
        </p:nvSpPr>
        <p:spPr>
          <a:xfrm>
            <a:off x="5443863" y="8124992"/>
            <a:ext cx="784503" cy="26992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磨山镇</a:t>
            </a:r>
          </a:p>
        </p:txBody>
      </p:sp>
      <p:cxnSp>
        <p:nvCxnSpPr>
          <p:cNvPr id="76" name="直接箭头连接符 75">
            <a:extLst>
              <a:ext uri="{FF2B5EF4-FFF2-40B4-BE49-F238E27FC236}">
                <a16:creationId xmlns:a16="http://schemas.microsoft.com/office/drawing/2014/main" id="{4DCD8DB1-E2EF-42B3-8F4A-8F0053CB8C7B}"/>
              </a:ext>
            </a:extLst>
          </p:cNvPr>
          <p:cNvCxnSpPr>
            <a:cxnSpLocks/>
            <a:endCxn id="74" idx="0"/>
          </p:cNvCxnSpPr>
          <p:nvPr/>
        </p:nvCxnSpPr>
        <p:spPr>
          <a:xfrm>
            <a:off x="5537585" y="7065513"/>
            <a:ext cx="259496" cy="546402"/>
          </a:xfrm>
          <a:prstGeom prst="straightConnector1">
            <a:avLst/>
          </a:prstGeom>
          <a:ln w="25400">
            <a:solidFill>
              <a:srgbClr val="FF00FF"/>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6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19394A7B-D095-41A5-922F-2F105B935AE7}"/>
              </a:ext>
            </a:extLst>
          </p:cNvPr>
          <p:cNvGrpSpPr/>
          <p:nvPr/>
        </p:nvGrpSpPr>
        <p:grpSpPr>
          <a:xfrm>
            <a:off x="6043505" y="1479487"/>
            <a:ext cx="9022774" cy="8499294"/>
            <a:chOff x="6096576" y="1469658"/>
            <a:chExt cx="9022774" cy="8499294"/>
          </a:xfrm>
        </p:grpSpPr>
        <p:pic>
          <p:nvPicPr>
            <p:cNvPr id="2" name="图片 1">
              <a:extLst>
                <a:ext uri="{FF2B5EF4-FFF2-40B4-BE49-F238E27FC236}">
                  <a16:creationId xmlns:a16="http://schemas.microsoft.com/office/drawing/2014/main" id="{42E444CB-B9F8-4A88-A69C-974FEE8F1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576" y="1469658"/>
              <a:ext cx="9022774" cy="8499294"/>
            </a:xfrm>
            <a:prstGeom prst="rect">
              <a:avLst/>
            </a:prstGeom>
          </p:spPr>
        </p:pic>
        <p:pic>
          <p:nvPicPr>
            <p:cNvPr id="15" name="图片 14">
              <a:extLst>
                <a:ext uri="{FF2B5EF4-FFF2-40B4-BE49-F238E27FC236}">
                  <a16:creationId xmlns:a16="http://schemas.microsoft.com/office/drawing/2014/main" id="{F74BBC6F-8E8B-4ABD-A0ED-44326B4A21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576" y="9034220"/>
              <a:ext cx="5240831" cy="909645"/>
            </a:xfrm>
            <a:prstGeom prst="rect">
              <a:avLst/>
            </a:prstGeom>
          </p:spPr>
        </p:pic>
      </p:grpSp>
      <p:sp>
        <p:nvSpPr>
          <p:cNvPr id="11" name="TextBox 6">
            <a:extLst>
              <a:ext uri="{FF2B5EF4-FFF2-40B4-BE49-F238E27FC236}">
                <a16:creationId xmlns:a16="http://schemas.microsoft.com/office/drawing/2014/main" id="{0F0E4E48-2D5F-4A63-BB82-C9F055A241D3}"/>
              </a:ext>
            </a:extLst>
          </p:cNvPr>
          <p:cNvSpPr txBox="1"/>
          <p:nvPr/>
        </p:nvSpPr>
        <p:spPr>
          <a:xfrm>
            <a:off x="538164" y="1233174"/>
            <a:ext cx="3768794"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3</a:t>
            </a:r>
            <a:r>
              <a:rPr lang="zh-CN" altLang="en-US" sz="1800" b="1" dirty="0">
                <a:solidFill>
                  <a:srgbClr val="2E75B6"/>
                </a:solidFill>
                <a:latin typeface="微软雅黑" panose="020B0503020204020204" pitchFamily="34" charset="-122"/>
                <a:ea typeface="微软雅黑" panose="020B0503020204020204" pitchFamily="34" charset="-122"/>
              </a:rPr>
              <a:t>）村域土地使用现状</a:t>
            </a:r>
          </a:p>
        </p:txBody>
      </p:sp>
      <p:sp>
        <p:nvSpPr>
          <p:cNvPr id="12" name="矩形 11">
            <a:extLst>
              <a:ext uri="{FF2B5EF4-FFF2-40B4-BE49-F238E27FC236}">
                <a16:creationId xmlns:a16="http://schemas.microsoft.com/office/drawing/2014/main" id="{426912E5-4099-431F-934E-FE2EDBC01A86}"/>
              </a:ext>
            </a:extLst>
          </p:cNvPr>
          <p:cNvSpPr/>
          <p:nvPr/>
        </p:nvSpPr>
        <p:spPr>
          <a:xfrm>
            <a:off x="538162" y="1896550"/>
            <a:ext cx="5420988" cy="738664"/>
          </a:xfrm>
          <a:prstGeom prst="rect">
            <a:avLst/>
          </a:prstGeom>
        </p:spPr>
        <p:txBody>
          <a:bodyPr wrap="square">
            <a:spAutoFit/>
          </a:bodyPr>
          <a:lstStyle/>
          <a:p>
            <a:pPr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      磨山镇北张村村域</a:t>
            </a:r>
            <a:r>
              <a:rPr lang="zh-CN" altLang="en-US" sz="1400" b="1" dirty="0">
                <a:solidFill>
                  <a:srgbClr val="C00000"/>
                </a:solidFill>
                <a:latin typeface="微软雅黑" panose="020B0503020204020204" pitchFamily="34" charset="-122"/>
                <a:ea typeface="微软雅黑" panose="020B0503020204020204" pitchFamily="34" charset="-122"/>
              </a:rPr>
              <a:t>土地总面积</a:t>
            </a:r>
            <a:r>
              <a:rPr lang="en-US" altLang="zh-CN" sz="1400" b="1" dirty="0">
                <a:solidFill>
                  <a:srgbClr val="C00000"/>
                </a:solidFill>
                <a:latin typeface="微软雅黑" panose="020B0503020204020204" pitchFamily="34" charset="-122"/>
                <a:ea typeface="微软雅黑" panose="020B0503020204020204" pitchFamily="34" charset="-122"/>
              </a:rPr>
              <a:t>173.01</a:t>
            </a:r>
            <a:r>
              <a:rPr lang="zh-CN" altLang="en-US" sz="1400" b="1" dirty="0">
                <a:solidFill>
                  <a:srgbClr val="C00000"/>
                </a:solidFill>
                <a:latin typeface="微软雅黑" panose="020B0503020204020204" pitchFamily="34" charset="-122"/>
                <a:ea typeface="微软雅黑" panose="020B0503020204020204" pitchFamily="34" charset="-122"/>
              </a:rPr>
              <a:t>公顷</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，包括农林用地</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146</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公顷，建设用地</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27.01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3FBCA377-2651-43DB-BECC-13B4FEE43F95}"/>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A0EB9B8E-EF42-4D91-9630-9DFF901E3CD8}"/>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27" name="矩形 26">
            <a:extLst>
              <a:ext uri="{FF2B5EF4-FFF2-40B4-BE49-F238E27FC236}">
                <a16:creationId xmlns:a16="http://schemas.microsoft.com/office/drawing/2014/main" id="{E2F7DD6E-932C-4A33-BEF9-F100A6649A25}"/>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35CF8F33-6C2D-4BAB-9D93-1F89F221DF39}"/>
              </a:ext>
            </a:extLst>
          </p:cNvPr>
          <p:cNvSpPr/>
          <p:nvPr/>
        </p:nvSpPr>
        <p:spPr>
          <a:xfrm>
            <a:off x="7381104" y="3619041"/>
            <a:ext cx="800218" cy="377411"/>
          </a:xfrm>
          <a:prstGeom prst="rect">
            <a:avLst/>
          </a:prstGeom>
          <a:solidFill>
            <a:srgbClr val="FFFFFF">
              <a:alpha val="50196"/>
            </a:srgbClr>
          </a:solidFill>
          <a:ln>
            <a:noFill/>
          </a:ln>
        </p:spPr>
        <p:txBody>
          <a:bodyPr wrap="square" rtlCol="0" anchor="ctr">
            <a:spAutoFit/>
          </a:bodyPr>
          <a:lstStyle/>
          <a:p>
            <a:pPr algn="ctr" defTabSz="1475128">
              <a:lnSpc>
                <a:spcPct val="150000"/>
              </a:lnSpc>
            </a:pPr>
            <a:r>
              <a:rPr lang="zh-CN" altLang="en-US" sz="1400" b="1" dirty="0">
                <a:latin typeface="微软雅黑" pitchFamily="34" charset="-122"/>
                <a:ea typeface="微软雅黑" pitchFamily="34" charset="-122"/>
                <a:cs typeface="+mn-ea"/>
                <a:sym typeface="微软雅黑" panose="020B0503020204020204" pitchFamily="34" charset="-122"/>
              </a:rPr>
              <a:t>北张村</a:t>
            </a:r>
          </a:p>
        </p:txBody>
      </p:sp>
      <p:sp>
        <p:nvSpPr>
          <p:cNvPr id="14" name="矩形 13">
            <a:extLst>
              <a:ext uri="{FF2B5EF4-FFF2-40B4-BE49-F238E27FC236}">
                <a16:creationId xmlns:a16="http://schemas.microsoft.com/office/drawing/2014/main" id="{82B2BF8D-1581-43AD-B5D5-AE4B40571A46}"/>
              </a:ext>
            </a:extLst>
          </p:cNvPr>
          <p:cNvSpPr/>
          <p:nvPr/>
        </p:nvSpPr>
        <p:spPr>
          <a:xfrm rot="1095104">
            <a:off x="13744993" y="6556890"/>
            <a:ext cx="280871" cy="738664"/>
          </a:xfrm>
          <a:prstGeom prst="rect">
            <a:avLst/>
          </a:prstGeom>
          <a:solidFill>
            <a:srgbClr val="FFFFFF">
              <a:alpha val="50196"/>
            </a:srgbClr>
          </a:solidFill>
          <a:ln>
            <a:noFill/>
          </a:ln>
        </p:spPr>
        <p:txBody>
          <a:bodyPr wrap="square" rtlCol="0" anchor="ctr">
            <a:spAutoFit/>
          </a:bodyPr>
          <a:lstStyle/>
          <a:p>
            <a:pPr algn="just" defTabSz="1475128"/>
            <a:r>
              <a:rPr lang="zh-CN" altLang="en-US" sz="1400" b="1" dirty="0">
                <a:latin typeface="微软雅黑" pitchFamily="34" charset="-122"/>
                <a:ea typeface="微软雅黑" pitchFamily="34" charset="-122"/>
                <a:cs typeface="+mn-ea"/>
                <a:sym typeface="微软雅黑" panose="020B0503020204020204" pitchFamily="34" charset="-122"/>
              </a:rPr>
              <a:t>燕子河</a:t>
            </a:r>
          </a:p>
        </p:txBody>
      </p:sp>
      <p:graphicFrame>
        <p:nvGraphicFramePr>
          <p:cNvPr id="16" name="表格 15">
            <a:extLst>
              <a:ext uri="{FF2B5EF4-FFF2-40B4-BE49-F238E27FC236}">
                <a16:creationId xmlns:a16="http://schemas.microsoft.com/office/drawing/2014/main" id="{0DAC0F46-EE61-48D4-AD3F-B686308F5440}"/>
              </a:ext>
            </a:extLst>
          </p:cNvPr>
          <p:cNvGraphicFramePr>
            <a:graphicFrameLocks noGrp="1"/>
          </p:cNvGraphicFramePr>
          <p:nvPr>
            <p:extLst>
              <p:ext uri="{D42A27DB-BD31-4B8C-83A1-F6EECF244321}">
                <p14:modId xmlns:p14="http://schemas.microsoft.com/office/powerpoint/2010/main" val="78449310"/>
              </p:ext>
            </p:extLst>
          </p:nvPr>
        </p:nvGraphicFramePr>
        <p:xfrm>
          <a:off x="538161" y="2741152"/>
          <a:ext cx="5505343" cy="7212548"/>
        </p:xfrm>
        <a:graphic>
          <a:graphicData uri="http://schemas.openxmlformats.org/drawingml/2006/table">
            <a:tbl>
              <a:tblPr firstRow="1" firstCol="1" lastRow="1" bandRow="1">
                <a:tableStyleId>{073A0DAA-6AF3-43AB-8588-CEC1D06C72B9}</a:tableStyleId>
              </a:tblPr>
              <a:tblGrid>
                <a:gridCol w="522653">
                  <a:extLst>
                    <a:ext uri="{9D8B030D-6E8A-4147-A177-3AD203B41FA5}">
                      <a16:colId xmlns:a16="http://schemas.microsoft.com/office/drawing/2014/main" val="1243135019"/>
                    </a:ext>
                  </a:extLst>
                </a:gridCol>
                <a:gridCol w="736378">
                  <a:extLst>
                    <a:ext uri="{9D8B030D-6E8A-4147-A177-3AD203B41FA5}">
                      <a16:colId xmlns:a16="http://schemas.microsoft.com/office/drawing/2014/main" val="1036925926"/>
                    </a:ext>
                  </a:extLst>
                </a:gridCol>
                <a:gridCol w="1575931">
                  <a:extLst>
                    <a:ext uri="{9D8B030D-6E8A-4147-A177-3AD203B41FA5}">
                      <a16:colId xmlns:a16="http://schemas.microsoft.com/office/drawing/2014/main" val="3890233887"/>
                    </a:ext>
                  </a:extLst>
                </a:gridCol>
                <a:gridCol w="1278545">
                  <a:extLst>
                    <a:ext uri="{9D8B030D-6E8A-4147-A177-3AD203B41FA5}">
                      <a16:colId xmlns:a16="http://schemas.microsoft.com/office/drawing/2014/main" val="4288048989"/>
                    </a:ext>
                  </a:extLst>
                </a:gridCol>
                <a:gridCol w="1391836">
                  <a:extLst>
                    <a:ext uri="{9D8B030D-6E8A-4147-A177-3AD203B41FA5}">
                      <a16:colId xmlns:a16="http://schemas.microsoft.com/office/drawing/2014/main" val="263909367"/>
                    </a:ext>
                  </a:extLst>
                </a:gridCol>
              </a:tblGrid>
              <a:tr h="326049">
                <a:tc rowSpan="2" gridSpan="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地类</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rowSpan="2" hMerge="1">
                  <a:txBody>
                    <a:bodyPr/>
                    <a:lstStyle/>
                    <a:p>
                      <a:endParaRPr lang="zh-CN" altLang="en-US"/>
                    </a:p>
                  </a:txBody>
                  <a:tcPr/>
                </a:tc>
                <a:tc rowSpan="2" h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基期：</a:t>
                      </a:r>
                      <a:r>
                        <a:rPr lang="en-US" altLang="zh-CN" sz="1400" u="none" strike="noStrike" dirty="0">
                          <a:effectLst/>
                          <a:latin typeface="微软雅黑" panose="020B0503020204020204" pitchFamily="34" charset="-122"/>
                          <a:ea typeface="微软雅黑" panose="020B0503020204020204" pitchFamily="34" charset="-122"/>
                        </a:rPr>
                        <a:t>20</a:t>
                      </a:r>
                      <a:r>
                        <a:rPr lang="en-US" sz="1400" u="none" strike="noStrike" dirty="0">
                          <a:effectLst/>
                          <a:latin typeface="微软雅黑" panose="020B0503020204020204" pitchFamily="34" charset="-122"/>
                          <a:ea typeface="微软雅黑" panose="020B0503020204020204" pitchFamily="34" charset="-122"/>
                        </a:rPr>
                        <a:t>20 </a:t>
                      </a:r>
                      <a:r>
                        <a:rPr lang="zh-CN" altLang="en-US" sz="1400" u="none" strike="noStrike" dirty="0">
                          <a:effectLst/>
                          <a:latin typeface="微软雅黑" panose="020B0503020204020204" pitchFamily="34" charset="-122"/>
                          <a:ea typeface="微软雅黑" panose="020B0503020204020204" pitchFamily="34" charset="-122"/>
                        </a:rPr>
                        <a:t>年</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6115" marR="4676" marT="4676" marB="0" anchor="ctr"/>
                </a:tc>
                <a:tc hMerge="1">
                  <a:txBody>
                    <a:bodyPr/>
                    <a:lstStyle/>
                    <a:p>
                      <a:endParaRPr lang="zh-CN" altLang="en-US"/>
                    </a:p>
                  </a:txBody>
                  <a:tcPr/>
                </a:tc>
                <a:extLst>
                  <a:ext uri="{0D108BD9-81ED-4DB2-BD59-A6C34878D82A}">
                    <a16:rowId xmlns:a16="http://schemas.microsoft.com/office/drawing/2014/main" val="116846247"/>
                  </a:ext>
                </a:extLst>
              </a:tr>
              <a:tr h="413347">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面积（</a:t>
                      </a:r>
                      <a:r>
                        <a:rPr lang="en-US" sz="1400" u="none" strike="noStrike">
                          <a:effectLst/>
                          <a:latin typeface="微软雅黑" panose="020B0503020204020204" pitchFamily="34" charset="-122"/>
                          <a:ea typeface="微软雅黑" panose="020B0503020204020204" pitchFamily="34" charset="-122"/>
                        </a:rPr>
                        <a:t>ha）</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比例</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467179693"/>
                  </a:ext>
                </a:extLst>
              </a:tr>
              <a:tr h="429881">
                <a:tc rowSpan="9">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农林用地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耕地</a:t>
                      </a:r>
                    </a:p>
                    <a:p>
                      <a:pPr algn="ctr"/>
                      <a:endParaRPr lang="zh-CN" altLang="en-US" sz="14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水浇地</a:t>
                      </a:r>
                      <a:endParaRPr lang="zh-CN" altLang="en-US" sz="1400" dirty="0">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128.95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74.53%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971657982"/>
                  </a:ext>
                </a:extLst>
              </a:tr>
              <a:tr h="408610">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128.95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74.53%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212280851"/>
                  </a:ext>
                </a:extLst>
              </a:tr>
              <a:tr h="326049">
                <a:tc vMerge="1">
                  <a:txBody>
                    <a:bodyPr/>
                    <a:lstStyle/>
                    <a:p>
                      <a:endParaRPr lang="zh-CN" altLang="en-US"/>
                    </a:p>
                  </a:txBody>
                  <a:tcPr/>
                </a:tc>
                <a:tc grid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林地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9.27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5.36%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702609587"/>
                  </a:ext>
                </a:extLst>
              </a:tr>
              <a:tr h="326049">
                <a:tc vMerge="1">
                  <a:txBody>
                    <a:bodyPr/>
                    <a:lstStyle/>
                    <a:p>
                      <a:endParaRPr lang="zh-CN" altLang="en-US"/>
                    </a:p>
                  </a:txBody>
                  <a:tcPr/>
                </a:tc>
                <a:tc rowSpan="5">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其它农用地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设施农用地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1.56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0.90%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533212545"/>
                  </a:ext>
                </a:extLst>
              </a:tr>
              <a:tr h="326049">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农村道路</a:t>
                      </a:r>
                      <a:endParaRPr lang="zh-CN" altLang="en-US">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3.19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1.84%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1600070125"/>
                  </a:ext>
                </a:extLst>
              </a:tr>
              <a:tr h="326049">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坑塘水面</a:t>
                      </a:r>
                      <a:endParaRPr lang="zh-CN" altLang="en-US">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0.33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0.19%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244404216"/>
                  </a:ext>
                </a:extLst>
              </a:tr>
              <a:tr h="326049">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沟渠</a:t>
                      </a:r>
                      <a:endParaRPr lang="zh-CN" altLang="en-US">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2.70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1.56%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689659840"/>
                  </a:ext>
                </a:extLst>
              </a:tr>
              <a:tr h="326049">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7.78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4.50%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136479802"/>
                  </a:ext>
                </a:extLst>
              </a:tr>
              <a:tr h="326049">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146.00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84.39%</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496144369"/>
                  </a:ext>
                </a:extLst>
              </a:tr>
              <a:tr h="413347">
                <a:tc rowSpan="8">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建设用地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4">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村庄居住用地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村庄宅基地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23.91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13.82%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612634533"/>
                  </a:ext>
                </a:extLst>
              </a:tr>
              <a:tr h="523414">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村庄公共服务设施用地</a:t>
                      </a:r>
                      <a:endParaRPr lang="zh-CN" altLang="en-US">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0.51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0.29%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1841593170"/>
                  </a:ext>
                </a:extLst>
              </a:tr>
              <a:tr h="413347">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a:effectLst/>
                          <a:latin typeface="微软雅黑" panose="020B0503020204020204" pitchFamily="34" charset="-122"/>
                          <a:ea typeface="微软雅黑" panose="020B0503020204020204" pitchFamily="34" charset="-122"/>
                        </a:rPr>
                        <a:t>村庄公园与绿地</a:t>
                      </a:r>
                      <a:endParaRPr lang="zh-CN" altLang="en-US">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718848414"/>
                  </a:ext>
                </a:extLst>
              </a:tr>
              <a:tr h="326049">
                <a:tc vMerge="1">
                  <a:txBody>
                    <a:bodyPr/>
                    <a:lstStyle/>
                    <a:p>
                      <a:endParaRPr lang="zh-CN" altLang="en-US"/>
                    </a:p>
                  </a:txBody>
                  <a:tcPr/>
                </a:tc>
                <a:tc vMerge="1">
                  <a:txBody>
                    <a:bodyPr/>
                    <a:lstStyle/>
                    <a:p>
                      <a:endParaRPr lang="zh-CN" altLang="en-US"/>
                    </a:p>
                  </a:txBody>
                  <a:tcPr/>
                </a:tc>
                <a:tc>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小计</a:t>
                      </a:r>
                      <a:endParaRPr lang="zh-CN" altLang="en-US" dirty="0">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24.41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14.11%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1488435214"/>
                  </a:ext>
                </a:extLst>
              </a:tr>
              <a:tr h="326049">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村庄工业用地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0.39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0.22%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559340445"/>
                  </a:ext>
                </a:extLst>
              </a:tr>
              <a:tr h="371965">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村庄物流仓储用地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0.64%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293456278"/>
                  </a:ext>
                </a:extLst>
              </a:tr>
              <a:tr h="326049">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村庄道路用地</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0.64%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31778297"/>
                  </a:ext>
                </a:extLst>
              </a:tr>
              <a:tr h="326049">
                <a:tc vMerge="1">
                  <a:txBody>
                    <a:bodyPr/>
                    <a:lstStyle/>
                    <a:p>
                      <a:endParaRPr lang="zh-CN" altLang="en-US"/>
                    </a:p>
                  </a:txBody>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合计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27.01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15.61%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2384563138"/>
                  </a:ext>
                </a:extLst>
              </a:tr>
              <a:tr h="326049">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总 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173.01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100.00%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506763844"/>
                  </a:ext>
                </a:extLst>
              </a:tr>
            </a:tbl>
          </a:graphicData>
        </a:graphic>
      </p:graphicFrame>
    </p:spTree>
    <p:extLst>
      <p:ext uri="{BB962C8B-B14F-4D97-AF65-F5344CB8AC3E}">
        <p14:creationId xmlns:p14="http://schemas.microsoft.com/office/powerpoint/2010/main" val="27140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74ED828B-29CB-4143-B186-886A9C09E1B3}"/>
              </a:ext>
            </a:extLst>
          </p:cNvPr>
          <p:cNvSpPr/>
          <p:nvPr/>
        </p:nvSpPr>
        <p:spPr>
          <a:xfrm>
            <a:off x="0" y="-1"/>
            <a:ext cx="6419912" cy="10691813"/>
          </a:xfrm>
          <a:prstGeom prst="rect">
            <a:avLst/>
          </a:prstGeom>
          <a:solidFill>
            <a:srgbClr val="7E8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a:extLst>
              <a:ext uri="{FF2B5EF4-FFF2-40B4-BE49-F238E27FC236}">
                <a16:creationId xmlns:a16="http://schemas.microsoft.com/office/drawing/2014/main" id="{4AC02F0D-6FE8-4D56-81FD-19C9732470D9}"/>
              </a:ext>
            </a:extLst>
          </p:cNvPr>
          <p:cNvGrpSpPr/>
          <p:nvPr/>
        </p:nvGrpSpPr>
        <p:grpSpPr>
          <a:xfrm>
            <a:off x="853425" y="4594716"/>
            <a:ext cx="4611433" cy="1677659"/>
            <a:chOff x="2032836" y="4733082"/>
            <a:chExt cx="4611433" cy="1677659"/>
          </a:xfrm>
        </p:grpSpPr>
        <p:sp>
          <p:nvSpPr>
            <p:cNvPr id="26" name="TextBox 32">
              <a:extLst>
                <a:ext uri="{FF2B5EF4-FFF2-40B4-BE49-F238E27FC236}">
                  <a16:creationId xmlns:a16="http://schemas.microsoft.com/office/drawing/2014/main" id="{A6B999B4-9707-4416-AFFC-67873C81DF04}"/>
                </a:ext>
              </a:extLst>
            </p:cNvPr>
            <p:cNvSpPr txBox="1"/>
            <p:nvPr/>
          </p:nvSpPr>
          <p:spPr>
            <a:xfrm>
              <a:off x="3550516" y="4733082"/>
              <a:ext cx="1576072" cy="923330"/>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zh-CN" altLang="en-US" sz="5400" dirty="0">
                  <a:latin typeface="黑体" panose="02010609060101010101" pitchFamily="49" charset="-122"/>
                  <a:ea typeface="黑体" panose="02010609060101010101" pitchFamily="49" charset="-122"/>
                </a:rPr>
                <a:t>目录</a:t>
              </a:r>
            </a:p>
          </p:txBody>
        </p:sp>
        <p:sp>
          <p:nvSpPr>
            <p:cNvPr id="27" name="TextBox 33">
              <a:extLst>
                <a:ext uri="{FF2B5EF4-FFF2-40B4-BE49-F238E27FC236}">
                  <a16:creationId xmlns:a16="http://schemas.microsoft.com/office/drawing/2014/main" id="{9CA264ED-044C-4AED-9827-BF8A3BD462DC}"/>
                </a:ext>
              </a:extLst>
            </p:cNvPr>
            <p:cNvSpPr txBox="1"/>
            <p:nvPr/>
          </p:nvSpPr>
          <p:spPr>
            <a:xfrm rot="21560070">
              <a:off x="2032836" y="5726992"/>
              <a:ext cx="4611433" cy="683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b="1" dirty="0">
                  <a:solidFill>
                    <a:schemeClr val="bg1"/>
                  </a:solidFill>
                  <a:latin typeface="微软雅黑" panose="020B0503020204020204" pitchFamily="34" charset="-122"/>
                  <a:ea typeface="微软雅黑" panose="020B0503020204020204" pitchFamily="34" charset="-122"/>
                </a:rPr>
                <a:t>CONTENTS  PAGE </a:t>
              </a:r>
            </a:p>
          </p:txBody>
        </p:sp>
      </p:grpSp>
      <p:grpSp>
        <p:nvGrpSpPr>
          <p:cNvPr id="5" name="组合 4">
            <a:extLst>
              <a:ext uri="{FF2B5EF4-FFF2-40B4-BE49-F238E27FC236}">
                <a16:creationId xmlns:a16="http://schemas.microsoft.com/office/drawing/2014/main" id="{3C433A8E-71AA-4EA1-92A2-739C82EA33D4}"/>
              </a:ext>
            </a:extLst>
          </p:cNvPr>
          <p:cNvGrpSpPr/>
          <p:nvPr/>
        </p:nvGrpSpPr>
        <p:grpSpPr>
          <a:xfrm>
            <a:off x="7839779" y="1751178"/>
            <a:ext cx="6140881" cy="6977185"/>
            <a:chOff x="7799670" y="1972851"/>
            <a:chExt cx="6140881" cy="6252312"/>
          </a:xfrm>
        </p:grpSpPr>
        <p:grpSp>
          <p:nvGrpSpPr>
            <p:cNvPr id="3" name="组合 2">
              <a:extLst>
                <a:ext uri="{FF2B5EF4-FFF2-40B4-BE49-F238E27FC236}">
                  <a16:creationId xmlns:a16="http://schemas.microsoft.com/office/drawing/2014/main" id="{5CD7A368-9C9E-43A8-8BC5-5ACF2FD745BF}"/>
                </a:ext>
              </a:extLst>
            </p:cNvPr>
            <p:cNvGrpSpPr/>
            <p:nvPr/>
          </p:nvGrpSpPr>
          <p:grpSpPr>
            <a:xfrm>
              <a:off x="7799670" y="1972851"/>
              <a:ext cx="6140881" cy="5193421"/>
              <a:chOff x="7079690" y="3952277"/>
              <a:chExt cx="7815324" cy="5413238"/>
            </a:xfrm>
          </p:grpSpPr>
          <p:sp>
            <p:nvSpPr>
              <p:cNvPr id="6" name="矩形 5">
                <a:extLst>
                  <a:ext uri="{FF2B5EF4-FFF2-40B4-BE49-F238E27FC236}">
                    <a16:creationId xmlns:a16="http://schemas.microsoft.com/office/drawing/2014/main" id="{66C27391-F10A-40FA-9F47-A60AFB78708F}"/>
                  </a:ext>
                </a:extLst>
              </p:cNvPr>
              <p:cNvSpPr/>
              <p:nvPr/>
            </p:nvSpPr>
            <p:spPr>
              <a:xfrm>
                <a:off x="7079690" y="3952277"/>
                <a:ext cx="824839" cy="79985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TextBox 18">
                <a:extLst>
                  <a:ext uri="{FF2B5EF4-FFF2-40B4-BE49-F238E27FC236}">
                    <a16:creationId xmlns:a16="http://schemas.microsoft.com/office/drawing/2014/main" id="{4D721868-83B6-4604-A157-7AC230847DA7}"/>
                  </a:ext>
                </a:extLst>
              </p:cNvPr>
              <p:cNvSpPr txBox="1"/>
              <p:nvPr/>
            </p:nvSpPr>
            <p:spPr>
              <a:xfrm>
                <a:off x="7119521" y="4053870"/>
                <a:ext cx="765678"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EE03E7C5-E5E8-4953-93C7-C37BCC859D24}"/>
                  </a:ext>
                </a:extLst>
              </p:cNvPr>
              <p:cNvGrpSpPr/>
              <p:nvPr/>
            </p:nvGrpSpPr>
            <p:grpSpPr>
              <a:xfrm>
                <a:off x="7978588" y="3952277"/>
                <a:ext cx="6916426" cy="799855"/>
                <a:chOff x="3369875" y="1633364"/>
                <a:chExt cx="3362365" cy="432048"/>
              </a:xfrm>
            </p:grpSpPr>
            <p:sp>
              <p:nvSpPr>
                <p:cNvPr id="9" name="矩形 8">
                  <a:extLst>
                    <a:ext uri="{FF2B5EF4-FFF2-40B4-BE49-F238E27FC236}">
                      <a16:creationId xmlns:a16="http://schemas.microsoft.com/office/drawing/2014/main" id="{C2F5D0BB-8705-41DE-9F85-530DCD921AAE}"/>
                    </a:ext>
                  </a:extLst>
                </p:cNvPr>
                <p:cNvSpPr/>
                <p:nvPr/>
              </p:nvSpPr>
              <p:spPr>
                <a:xfrm>
                  <a:off x="3369875" y="1633364"/>
                  <a:ext cx="3362365" cy="4320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10" name="TextBox 19">
                  <a:extLst>
                    <a:ext uri="{FF2B5EF4-FFF2-40B4-BE49-F238E27FC236}">
                      <a16:creationId xmlns:a16="http://schemas.microsoft.com/office/drawing/2014/main" id="{6F4C0E05-2F35-4972-AB4F-B854C3316217}"/>
                    </a:ext>
                  </a:extLst>
                </p:cNvPr>
                <p:cNvSpPr txBox="1"/>
                <p:nvPr/>
              </p:nvSpPr>
              <p:spPr>
                <a:xfrm>
                  <a:off x="4488791" y="1687547"/>
                  <a:ext cx="1066358" cy="311912"/>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项目背景</a:t>
                  </a:r>
                </a:p>
              </p:txBody>
            </p:sp>
          </p:grpSp>
          <p:sp>
            <p:nvSpPr>
              <p:cNvPr id="11" name="矩形 10">
                <a:extLst>
                  <a:ext uri="{FF2B5EF4-FFF2-40B4-BE49-F238E27FC236}">
                    <a16:creationId xmlns:a16="http://schemas.microsoft.com/office/drawing/2014/main" id="{30A65395-4D20-4DB3-B548-4B7075A89D81}"/>
                  </a:ext>
                </a:extLst>
              </p:cNvPr>
              <p:cNvSpPr/>
              <p:nvPr/>
            </p:nvSpPr>
            <p:spPr>
              <a:xfrm>
                <a:off x="7079690" y="5118733"/>
                <a:ext cx="824839" cy="7998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2" name="TextBox 26">
                <a:extLst>
                  <a:ext uri="{FF2B5EF4-FFF2-40B4-BE49-F238E27FC236}">
                    <a16:creationId xmlns:a16="http://schemas.microsoft.com/office/drawing/2014/main" id="{3F307948-CB6A-4EBE-A319-FBE90C630497}"/>
                  </a:ext>
                </a:extLst>
              </p:cNvPr>
              <p:cNvSpPr txBox="1"/>
              <p:nvPr/>
            </p:nvSpPr>
            <p:spPr>
              <a:xfrm>
                <a:off x="7119521" y="5220326"/>
                <a:ext cx="765678"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C4BE643D-4E36-491C-8AA3-641584BB67EF}"/>
                  </a:ext>
                </a:extLst>
              </p:cNvPr>
              <p:cNvGrpSpPr/>
              <p:nvPr/>
            </p:nvGrpSpPr>
            <p:grpSpPr>
              <a:xfrm>
                <a:off x="7978588" y="5118733"/>
                <a:ext cx="6916426" cy="799855"/>
                <a:chOff x="3369875" y="2263434"/>
                <a:chExt cx="3362365" cy="432048"/>
              </a:xfrm>
            </p:grpSpPr>
            <p:sp>
              <p:nvSpPr>
                <p:cNvPr id="14" name="矩形 13">
                  <a:extLst>
                    <a:ext uri="{FF2B5EF4-FFF2-40B4-BE49-F238E27FC236}">
                      <a16:creationId xmlns:a16="http://schemas.microsoft.com/office/drawing/2014/main" id="{0CD4E2D7-EECC-4DBB-BA44-B3B996293D5A}"/>
                    </a:ext>
                  </a:extLst>
                </p:cNvPr>
                <p:cNvSpPr/>
                <p:nvPr/>
              </p:nvSpPr>
              <p:spPr>
                <a:xfrm>
                  <a:off x="3369875" y="2263434"/>
                  <a:ext cx="3362365" cy="4320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5" name="TextBox 27">
                  <a:extLst>
                    <a:ext uri="{FF2B5EF4-FFF2-40B4-BE49-F238E27FC236}">
                      <a16:creationId xmlns:a16="http://schemas.microsoft.com/office/drawing/2014/main" id="{049FFEF3-6B00-4D58-8FC9-0ED1EC7B2813}"/>
                    </a:ext>
                  </a:extLst>
                </p:cNvPr>
                <p:cNvSpPr txBox="1"/>
                <p:nvPr/>
              </p:nvSpPr>
              <p:spPr>
                <a:xfrm>
                  <a:off x="4488791" y="2310181"/>
                  <a:ext cx="1023056" cy="299246"/>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现状解读</a:t>
                  </a:r>
                </a:p>
              </p:txBody>
            </p:sp>
          </p:grpSp>
          <p:sp>
            <p:nvSpPr>
              <p:cNvPr id="16" name="矩形 15">
                <a:extLst>
                  <a:ext uri="{FF2B5EF4-FFF2-40B4-BE49-F238E27FC236}">
                    <a16:creationId xmlns:a16="http://schemas.microsoft.com/office/drawing/2014/main" id="{12FDABDB-6B4A-4B59-A597-010D348025B0}"/>
                  </a:ext>
                </a:extLst>
              </p:cNvPr>
              <p:cNvSpPr/>
              <p:nvPr/>
            </p:nvSpPr>
            <p:spPr>
              <a:xfrm>
                <a:off x="7079690" y="6285188"/>
                <a:ext cx="824839" cy="7998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7" name="TextBox 36">
                <a:extLst>
                  <a:ext uri="{FF2B5EF4-FFF2-40B4-BE49-F238E27FC236}">
                    <a16:creationId xmlns:a16="http://schemas.microsoft.com/office/drawing/2014/main" id="{9DE8F7F3-717D-44D0-83DC-445D6BE8C14D}"/>
                  </a:ext>
                </a:extLst>
              </p:cNvPr>
              <p:cNvSpPr txBox="1"/>
              <p:nvPr/>
            </p:nvSpPr>
            <p:spPr>
              <a:xfrm>
                <a:off x="7119521" y="6386781"/>
                <a:ext cx="765678"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18" name="组合 17">
                <a:extLst>
                  <a:ext uri="{FF2B5EF4-FFF2-40B4-BE49-F238E27FC236}">
                    <a16:creationId xmlns:a16="http://schemas.microsoft.com/office/drawing/2014/main" id="{FDC4B816-122E-49DE-B194-99F953F81584}"/>
                  </a:ext>
                </a:extLst>
              </p:cNvPr>
              <p:cNvGrpSpPr/>
              <p:nvPr/>
            </p:nvGrpSpPr>
            <p:grpSpPr>
              <a:xfrm>
                <a:off x="7978588" y="6285188"/>
                <a:ext cx="6916426" cy="799855"/>
                <a:chOff x="3369875" y="2893504"/>
                <a:chExt cx="3362365" cy="432048"/>
              </a:xfrm>
            </p:grpSpPr>
            <p:sp>
              <p:nvSpPr>
                <p:cNvPr id="19" name="矩形 18">
                  <a:extLst>
                    <a:ext uri="{FF2B5EF4-FFF2-40B4-BE49-F238E27FC236}">
                      <a16:creationId xmlns:a16="http://schemas.microsoft.com/office/drawing/2014/main" id="{7B0EBBEE-C7CD-4284-ACCE-9DAF2FBC9300}"/>
                    </a:ext>
                  </a:extLst>
                </p:cNvPr>
                <p:cNvSpPr/>
                <p:nvPr/>
              </p:nvSpPr>
              <p:spPr>
                <a:xfrm>
                  <a:off x="3369875" y="2893504"/>
                  <a:ext cx="3362365" cy="4320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20" name="TextBox 37">
                  <a:extLst>
                    <a:ext uri="{FF2B5EF4-FFF2-40B4-BE49-F238E27FC236}">
                      <a16:creationId xmlns:a16="http://schemas.microsoft.com/office/drawing/2014/main" id="{180D8DF6-7765-4087-9F65-CD2BFFF935F3}"/>
                    </a:ext>
                  </a:extLst>
                </p:cNvPr>
                <p:cNvSpPr txBox="1"/>
                <p:nvPr/>
              </p:nvSpPr>
              <p:spPr>
                <a:xfrm>
                  <a:off x="4488791" y="2940251"/>
                  <a:ext cx="1066358" cy="311912"/>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目标定位</a:t>
                  </a:r>
                </a:p>
              </p:txBody>
            </p:sp>
          </p:grpSp>
          <p:sp>
            <p:nvSpPr>
              <p:cNvPr id="21" name="矩形 20">
                <a:extLst>
                  <a:ext uri="{FF2B5EF4-FFF2-40B4-BE49-F238E27FC236}">
                    <a16:creationId xmlns:a16="http://schemas.microsoft.com/office/drawing/2014/main" id="{15FF0D7A-DA3E-4F57-820B-372B054FE8FA}"/>
                  </a:ext>
                </a:extLst>
              </p:cNvPr>
              <p:cNvSpPr/>
              <p:nvPr/>
            </p:nvSpPr>
            <p:spPr>
              <a:xfrm>
                <a:off x="7079690" y="7451644"/>
                <a:ext cx="824839" cy="79985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2" name="TextBox 44">
                <a:extLst>
                  <a:ext uri="{FF2B5EF4-FFF2-40B4-BE49-F238E27FC236}">
                    <a16:creationId xmlns:a16="http://schemas.microsoft.com/office/drawing/2014/main" id="{2A6F4F2E-CE4B-4918-B64C-7ED871DFC3B5}"/>
                  </a:ext>
                </a:extLst>
              </p:cNvPr>
              <p:cNvSpPr txBox="1"/>
              <p:nvPr/>
            </p:nvSpPr>
            <p:spPr>
              <a:xfrm>
                <a:off x="7119521" y="7553237"/>
                <a:ext cx="765678"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18D3D3F8-0B4A-4483-B1DE-2D03BD824BC7}"/>
                  </a:ext>
                </a:extLst>
              </p:cNvPr>
              <p:cNvGrpSpPr/>
              <p:nvPr/>
            </p:nvGrpSpPr>
            <p:grpSpPr>
              <a:xfrm>
                <a:off x="7978588" y="7451644"/>
                <a:ext cx="6916426" cy="799855"/>
                <a:chOff x="3369875" y="3523574"/>
                <a:chExt cx="3362365" cy="432048"/>
              </a:xfrm>
            </p:grpSpPr>
            <p:sp>
              <p:nvSpPr>
                <p:cNvPr id="24" name="矩形 23">
                  <a:extLst>
                    <a:ext uri="{FF2B5EF4-FFF2-40B4-BE49-F238E27FC236}">
                      <a16:creationId xmlns:a16="http://schemas.microsoft.com/office/drawing/2014/main" id="{A744BCC1-24C8-455C-B300-D0D3061F6921}"/>
                    </a:ext>
                  </a:extLst>
                </p:cNvPr>
                <p:cNvSpPr/>
                <p:nvPr/>
              </p:nvSpPr>
              <p:spPr>
                <a:xfrm>
                  <a:off x="3369875" y="3523574"/>
                  <a:ext cx="3362365" cy="4320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25" name="TextBox 45">
                  <a:extLst>
                    <a:ext uri="{FF2B5EF4-FFF2-40B4-BE49-F238E27FC236}">
                      <a16:creationId xmlns:a16="http://schemas.microsoft.com/office/drawing/2014/main" id="{46CCB083-89B2-40FB-8DA8-E5413C244D46}"/>
                    </a:ext>
                  </a:extLst>
                </p:cNvPr>
                <p:cNvSpPr txBox="1"/>
                <p:nvPr/>
              </p:nvSpPr>
              <p:spPr>
                <a:xfrm>
                  <a:off x="4279852" y="3570321"/>
                  <a:ext cx="1542410" cy="311912"/>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村域空间规划</a:t>
                  </a:r>
                </a:p>
              </p:txBody>
            </p:sp>
          </p:grpSp>
          <p:sp>
            <p:nvSpPr>
              <p:cNvPr id="28" name="矩形 27">
                <a:extLst>
                  <a:ext uri="{FF2B5EF4-FFF2-40B4-BE49-F238E27FC236}">
                    <a16:creationId xmlns:a16="http://schemas.microsoft.com/office/drawing/2014/main" id="{53A2B6E8-E1C3-476C-847A-CCE1DF2EE98C}"/>
                  </a:ext>
                </a:extLst>
              </p:cNvPr>
              <p:cNvSpPr/>
              <p:nvPr/>
            </p:nvSpPr>
            <p:spPr>
              <a:xfrm>
                <a:off x="7079690" y="8565660"/>
                <a:ext cx="824839" cy="799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9" name="TextBox 44">
                <a:extLst>
                  <a:ext uri="{FF2B5EF4-FFF2-40B4-BE49-F238E27FC236}">
                    <a16:creationId xmlns:a16="http://schemas.microsoft.com/office/drawing/2014/main" id="{C190BB02-FCB5-4FA1-89D8-AB3F0D74C0B1}"/>
                  </a:ext>
                </a:extLst>
              </p:cNvPr>
              <p:cNvSpPr txBox="1"/>
              <p:nvPr/>
            </p:nvSpPr>
            <p:spPr>
              <a:xfrm>
                <a:off x="7119521" y="8667253"/>
                <a:ext cx="765678"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E13CF877-840B-41E0-9ED2-0E955966D41E}"/>
                  </a:ext>
                </a:extLst>
              </p:cNvPr>
              <p:cNvSpPr/>
              <p:nvPr/>
            </p:nvSpPr>
            <p:spPr>
              <a:xfrm>
                <a:off x="7978588" y="8565660"/>
                <a:ext cx="6916426" cy="799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grpSp>
        <p:sp>
          <p:nvSpPr>
            <p:cNvPr id="37" name="TextBox 45">
              <a:extLst>
                <a:ext uri="{FF2B5EF4-FFF2-40B4-BE49-F238E27FC236}">
                  <a16:creationId xmlns:a16="http://schemas.microsoft.com/office/drawing/2014/main" id="{7AFF706F-4FB7-4301-B5A1-988EE2FAE887}"/>
                </a:ext>
              </a:extLst>
            </p:cNvPr>
            <p:cNvSpPr txBox="1"/>
            <p:nvPr/>
          </p:nvSpPr>
          <p:spPr>
            <a:xfrm>
              <a:off x="9976769" y="6470152"/>
              <a:ext cx="2492990" cy="553998"/>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村庄建设规划</a:t>
              </a:r>
            </a:p>
          </p:txBody>
        </p:sp>
        <p:sp>
          <p:nvSpPr>
            <p:cNvPr id="38" name="矩形 37">
              <a:extLst>
                <a:ext uri="{FF2B5EF4-FFF2-40B4-BE49-F238E27FC236}">
                  <a16:creationId xmlns:a16="http://schemas.microsoft.com/office/drawing/2014/main" id="{7326EFA4-C3C7-4049-A3D0-1F4621E90395}"/>
                </a:ext>
              </a:extLst>
            </p:cNvPr>
            <p:cNvSpPr/>
            <p:nvPr/>
          </p:nvSpPr>
          <p:spPr>
            <a:xfrm>
              <a:off x="7799670" y="7457788"/>
              <a:ext cx="648116" cy="767375"/>
            </a:xfrm>
            <a:prstGeom prst="rect">
              <a:avLst/>
            </a:prstGeom>
            <a:solidFill>
              <a:srgbClr val="CE2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39" name="TextBox 44">
              <a:extLst>
                <a:ext uri="{FF2B5EF4-FFF2-40B4-BE49-F238E27FC236}">
                  <a16:creationId xmlns:a16="http://schemas.microsoft.com/office/drawing/2014/main" id="{482A46C0-EBF2-4858-8F3C-E8D843BE8733}"/>
                </a:ext>
              </a:extLst>
            </p:cNvPr>
            <p:cNvSpPr txBox="1"/>
            <p:nvPr/>
          </p:nvSpPr>
          <p:spPr>
            <a:xfrm>
              <a:off x="7830967" y="7555256"/>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5C84BD0D-7286-49A2-B1DE-FDFD4786E889}"/>
                </a:ext>
              </a:extLst>
            </p:cNvPr>
            <p:cNvSpPr/>
            <p:nvPr/>
          </p:nvSpPr>
          <p:spPr>
            <a:xfrm>
              <a:off x="8505978" y="7457788"/>
              <a:ext cx="5434573" cy="767375"/>
            </a:xfrm>
            <a:prstGeom prst="rect">
              <a:avLst/>
            </a:prstGeom>
            <a:solidFill>
              <a:srgbClr val="CE2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41" name="TextBox 45">
              <a:extLst>
                <a:ext uri="{FF2B5EF4-FFF2-40B4-BE49-F238E27FC236}">
                  <a16:creationId xmlns:a16="http://schemas.microsoft.com/office/drawing/2014/main" id="{756233B4-FF0C-48E0-A228-FDAD2E112AF0}"/>
                </a:ext>
              </a:extLst>
            </p:cNvPr>
            <p:cNvSpPr txBox="1"/>
            <p:nvPr/>
          </p:nvSpPr>
          <p:spPr>
            <a:xfrm>
              <a:off x="9399687" y="7540817"/>
              <a:ext cx="3647152" cy="553998"/>
            </a:xfrm>
            <a:prstGeom prst="rect">
              <a:avLst/>
            </a:prstGeom>
            <a:noFill/>
          </p:spPr>
          <p:txBody>
            <a:bodyPr wrap="none" rtlCol="0">
              <a:spAutoFit/>
            </a:bodyPr>
            <a:lstStyle/>
            <a:p>
              <a:r>
                <a:rPr lang="zh-CN" altLang="en-US" sz="3000" b="1" dirty="0">
                  <a:solidFill>
                    <a:schemeClr val="bg1"/>
                  </a:solidFill>
                  <a:latin typeface="微软雅黑" panose="020B0503020204020204" pitchFamily="34" charset="-122"/>
                  <a:ea typeface="微软雅黑" panose="020B0503020204020204" pitchFamily="34" charset="-122"/>
                </a:rPr>
                <a:t>近期建设与实施保障</a:t>
              </a:r>
            </a:p>
          </p:txBody>
        </p:sp>
      </p:grpSp>
      <p:pic>
        <p:nvPicPr>
          <p:cNvPr id="42" name="图片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275123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a:extLst>
              <a:ext uri="{FF2B5EF4-FFF2-40B4-BE49-F238E27FC236}">
                <a16:creationId xmlns:a16="http://schemas.microsoft.com/office/drawing/2014/main" id="{0F0E4E48-2D5F-4A63-BB82-C9F055A241D3}"/>
              </a:ext>
            </a:extLst>
          </p:cNvPr>
          <p:cNvSpPr txBox="1"/>
          <p:nvPr/>
        </p:nvSpPr>
        <p:spPr>
          <a:xfrm>
            <a:off x="538164" y="1233174"/>
            <a:ext cx="3768794"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3</a:t>
            </a:r>
            <a:r>
              <a:rPr lang="zh-CN" altLang="en-US" sz="1800" b="1" dirty="0">
                <a:solidFill>
                  <a:srgbClr val="2E75B6"/>
                </a:solidFill>
                <a:latin typeface="微软雅黑" panose="020B0503020204020204" pitchFamily="34" charset="-122"/>
                <a:ea typeface="微软雅黑" panose="020B0503020204020204" pitchFamily="34" charset="-122"/>
              </a:rPr>
              <a:t>）村域土地使用现状</a:t>
            </a:r>
          </a:p>
        </p:txBody>
      </p:sp>
      <p:sp>
        <p:nvSpPr>
          <p:cNvPr id="12" name="矩形 11">
            <a:extLst>
              <a:ext uri="{FF2B5EF4-FFF2-40B4-BE49-F238E27FC236}">
                <a16:creationId xmlns:a16="http://schemas.microsoft.com/office/drawing/2014/main" id="{426912E5-4099-431F-934E-FE2EDBC01A86}"/>
              </a:ext>
            </a:extLst>
          </p:cNvPr>
          <p:cNvSpPr/>
          <p:nvPr/>
        </p:nvSpPr>
        <p:spPr>
          <a:xfrm>
            <a:off x="538162" y="1619163"/>
            <a:ext cx="14581188" cy="830997"/>
          </a:xfrm>
          <a:prstGeom prst="rect">
            <a:avLst/>
          </a:prstGeom>
        </p:spPr>
        <p:txBody>
          <a:bodyPr wrap="square">
            <a:spAutoFit/>
          </a:bodyPr>
          <a:lstStyle/>
          <a:p>
            <a:pPr marL="285750" indent="-285750" algn="just">
              <a:lnSpc>
                <a:spcPct val="150000"/>
              </a:lnSpc>
              <a:buFont typeface="Wingdings" panose="05000000000000000000" pitchFamily="2" charset="2"/>
              <a:buChar char="n"/>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三调：</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现状居民点建设用地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24.14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土地利用总体规划（至</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2020</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年）：</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规划居民点建设用地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25.12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6B0E19B5-853C-4258-AB71-5A9F4274FCBC}"/>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2B22B7BA-7B61-4DBB-89B7-E0614DCFDC37}"/>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28" name="矩形 27">
            <a:extLst>
              <a:ext uri="{FF2B5EF4-FFF2-40B4-BE49-F238E27FC236}">
                <a16:creationId xmlns:a16="http://schemas.microsoft.com/office/drawing/2014/main" id="{27F426B8-DBE1-4D8B-A2DA-037274A5778B}"/>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13DF2746-D7D8-4734-B59E-84F495FDAD07}"/>
              </a:ext>
            </a:extLst>
          </p:cNvPr>
          <p:cNvPicPr>
            <a:picLocks noChangeAspect="1"/>
          </p:cNvPicPr>
          <p:nvPr/>
        </p:nvPicPr>
        <p:blipFill>
          <a:blip r:embed="rId3"/>
          <a:stretch>
            <a:fillRect/>
          </a:stretch>
        </p:blipFill>
        <p:spPr>
          <a:xfrm>
            <a:off x="7472185" y="2399970"/>
            <a:ext cx="7258192" cy="6972498"/>
          </a:xfrm>
          <a:prstGeom prst="rect">
            <a:avLst/>
          </a:prstGeom>
        </p:spPr>
      </p:pic>
      <p:grpSp>
        <p:nvGrpSpPr>
          <p:cNvPr id="17" name="组合 16">
            <a:extLst>
              <a:ext uri="{FF2B5EF4-FFF2-40B4-BE49-F238E27FC236}">
                <a16:creationId xmlns:a16="http://schemas.microsoft.com/office/drawing/2014/main" id="{0C47826B-3FFF-44AA-9075-18FF06FF8C77}"/>
              </a:ext>
            </a:extLst>
          </p:cNvPr>
          <p:cNvGrpSpPr/>
          <p:nvPr/>
        </p:nvGrpSpPr>
        <p:grpSpPr>
          <a:xfrm>
            <a:off x="669196" y="2399969"/>
            <a:ext cx="7258192" cy="6837089"/>
            <a:chOff x="6096576" y="1469658"/>
            <a:chExt cx="9022774" cy="8499294"/>
          </a:xfrm>
        </p:grpSpPr>
        <p:pic>
          <p:nvPicPr>
            <p:cNvPr id="18" name="图片 17">
              <a:extLst>
                <a:ext uri="{FF2B5EF4-FFF2-40B4-BE49-F238E27FC236}">
                  <a16:creationId xmlns:a16="http://schemas.microsoft.com/office/drawing/2014/main" id="{4D096F2F-48C5-4D8D-B9FC-1DD6619920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576" y="1469658"/>
              <a:ext cx="9022774" cy="8499294"/>
            </a:xfrm>
            <a:prstGeom prst="rect">
              <a:avLst/>
            </a:prstGeom>
          </p:spPr>
        </p:pic>
        <p:pic>
          <p:nvPicPr>
            <p:cNvPr id="19" name="图片 18">
              <a:extLst>
                <a:ext uri="{FF2B5EF4-FFF2-40B4-BE49-F238E27FC236}">
                  <a16:creationId xmlns:a16="http://schemas.microsoft.com/office/drawing/2014/main" id="{221B7905-8DF0-4686-A529-5A9A5BBDE1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576" y="9034220"/>
              <a:ext cx="5240831" cy="909645"/>
            </a:xfrm>
            <a:prstGeom prst="rect">
              <a:avLst/>
            </a:prstGeom>
          </p:spPr>
        </p:pic>
      </p:grpSp>
      <p:sp>
        <p:nvSpPr>
          <p:cNvPr id="2" name="矩形 1">
            <a:extLst>
              <a:ext uri="{FF2B5EF4-FFF2-40B4-BE49-F238E27FC236}">
                <a16:creationId xmlns:a16="http://schemas.microsoft.com/office/drawing/2014/main" id="{2D159CDB-4E76-4191-ACC3-1B41C5DBC804}"/>
              </a:ext>
            </a:extLst>
          </p:cNvPr>
          <p:cNvSpPr/>
          <p:nvPr/>
        </p:nvSpPr>
        <p:spPr>
          <a:xfrm>
            <a:off x="669196" y="9096152"/>
            <a:ext cx="14087282" cy="923330"/>
          </a:xfrm>
          <a:prstGeom prst="rect">
            <a:avLst/>
          </a:prstGeom>
          <a:solidFill>
            <a:srgbClr val="18455C"/>
          </a:solidFill>
          <a:ln>
            <a:noFill/>
          </a:ln>
        </p:spPr>
        <p:txBody>
          <a:bodyPr wrap="square">
            <a:spAutoFit/>
          </a:bodyPr>
          <a:lstStyle/>
          <a:p>
            <a:pPr algn="ctr">
              <a:lnSpc>
                <a:spcPct val="150000"/>
              </a:lnSpc>
            </a:pPr>
            <a:r>
              <a:rPr lang="zh-CN" altLang="en-US" sz="1800" b="1" dirty="0">
                <a:solidFill>
                  <a:schemeClr val="bg1"/>
                </a:solidFill>
                <a:latin typeface="微软雅黑" panose="020B0503020204020204" pitchFamily="34" charset="-122"/>
                <a:ea typeface="微软雅黑" panose="020B0503020204020204" pitchFamily="34" charset="-122"/>
              </a:rPr>
              <a:t>土地利用总体规划中，北张村为保留村。</a:t>
            </a:r>
            <a:endParaRPr lang="en-US" altLang="zh-CN" sz="18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800" b="1" dirty="0">
                <a:solidFill>
                  <a:schemeClr val="bg1"/>
                </a:solidFill>
                <a:latin typeface="微软雅黑" panose="020B0503020204020204" pitchFamily="34" charset="-122"/>
                <a:ea typeface="微软雅黑" panose="020B0503020204020204" pitchFamily="34" charset="-122"/>
              </a:rPr>
              <a:t>但是随着乡村振兴战略的推进、兰陵县城市的发展以及社区建设的态势，北张村村民更迫切的希望居住环境改善。</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98524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210" y="6552994"/>
            <a:ext cx="5655794" cy="3572479"/>
          </a:xfrm>
          <a:prstGeom prst="rect">
            <a:avLst/>
          </a:prstGeom>
        </p:spPr>
      </p:pic>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4</a:t>
            </a:r>
            <a:r>
              <a:rPr lang="zh-CN" altLang="en-US" sz="1800" b="1" dirty="0">
                <a:solidFill>
                  <a:srgbClr val="2E75B6"/>
                </a:solidFill>
                <a:latin typeface="微软雅黑" panose="020B0503020204020204" pitchFamily="34" charset="-122"/>
                <a:ea typeface="微软雅黑" panose="020B0503020204020204" pitchFamily="34" charset="-122"/>
              </a:rPr>
              <a:t>）村域道路交通现状</a:t>
            </a:r>
          </a:p>
        </p:txBody>
      </p:sp>
      <p:sp>
        <p:nvSpPr>
          <p:cNvPr id="12" name="矩形 11">
            <a:extLst>
              <a:ext uri="{FF2B5EF4-FFF2-40B4-BE49-F238E27FC236}">
                <a16:creationId xmlns:a16="http://schemas.microsoft.com/office/drawing/2014/main" id="{F8CB5587-27F1-417C-A137-C73D6288293E}"/>
              </a:ext>
            </a:extLst>
          </p:cNvPr>
          <p:cNvSpPr/>
          <p:nvPr/>
        </p:nvSpPr>
        <p:spPr>
          <a:xfrm>
            <a:off x="559210" y="1787988"/>
            <a:ext cx="5623211" cy="1061829"/>
          </a:xfrm>
          <a:prstGeom prst="rect">
            <a:avLst/>
          </a:prstGeom>
          <a:solidFill>
            <a:srgbClr val="DAE3F3"/>
          </a:solidFill>
        </p:spPr>
        <p:txBody>
          <a:bodyPr wrap="square">
            <a:spAutoFit/>
          </a:bodyPr>
          <a:lstStyle/>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泉重路从村庄西侧穿越，是村庄对外联系的主要交通道路</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村庄内部主要道路均已硬化，道路情况较好。</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D1267911-6667-4C37-B9CE-A1A52B4924DD}"/>
              </a:ext>
            </a:extLst>
          </p:cNvPr>
          <p:cNvSpPr/>
          <p:nvPr/>
        </p:nvSpPr>
        <p:spPr>
          <a:xfrm>
            <a:off x="526627" y="3207608"/>
            <a:ext cx="1261884"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对外交通道路</a:t>
            </a:r>
          </a:p>
        </p:txBody>
      </p:sp>
      <p:sp>
        <p:nvSpPr>
          <p:cNvPr id="32" name="矩形 31">
            <a:extLst>
              <a:ext uri="{FF2B5EF4-FFF2-40B4-BE49-F238E27FC236}">
                <a16:creationId xmlns:a16="http://schemas.microsoft.com/office/drawing/2014/main" id="{8A19CBAC-6307-4600-AD6A-00653DFDE5D2}"/>
              </a:ext>
            </a:extLst>
          </p:cNvPr>
          <p:cNvSpPr/>
          <p:nvPr/>
        </p:nvSpPr>
        <p:spPr>
          <a:xfrm>
            <a:off x="526627" y="6651914"/>
            <a:ext cx="1261884"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村庄主要道路</a:t>
            </a:r>
          </a:p>
        </p:txBody>
      </p:sp>
      <p:sp>
        <p:nvSpPr>
          <p:cNvPr id="23" name="文本框 22">
            <a:extLst>
              <a:ext uri="{FF2B5EF4-FFF2-40B4-BE49-F238E27FC236}">
                <a16:creationId xmlns:a16="http://schemas.microsoft.com/office/drawing/2014/main" id="{66B62A2A-F848-4B00-9BD8-9B3931751597}"/>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5225DCDC-F29A-4893-9BF3-E19E94C3D567}"/>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29" name="矩形 28">
            <a:extLst>
              <a:ext uri="{FF2B5EF4-FFF2-40B4-BE49-F238E27FC236}">
                <a16:creationId xmlns:a16="http://schemas.microsoft.com/office/drawing/2014/main" id="{58FF7926-D1C1-4764-89AF-E5A295B9E6E3}"/>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4"/>
          <a:stretch>
            <a:fillRect/>
          </a:stretch>
        </p:blipFill>
        <p:spPr>
          <a:xfrm>
            <a:off x="6182421" y="1766075"/>
            <a:ext cx="8838558" cy="8359398"/>
          </a:xfrm>
          <a:prstGeom prst="rect">
            <a:avLst/>
          </a:prstGeom>
        </p:spPr>
      </p:pic>
      <p:pic>
        <p:nvPicPr>
          <p:cNvPr id="4" name="图片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9210" y="3156808"/>
            <a:ext cx="5623211" cy="3449265"/>
          </a:xfrm>
          <a:prstGeom prst="rect">
            <a:avLst/>
          </a:prstGeom>
        </p:spPr>
      </p:pic>
      <p:sp>
        <p:nvSpPr>
          <p:cNvPr id="5" name="矩形 4">
            <a:extLst>
              <a:ext uri="{FF2B5EF4-FFF2-40B4-BE49-F238E27FC236}">
                <a16:creationId xmlns:a16="http://schemas.microsoft.com/office/drawing/2014/main" id="{CB81A09A-AB7D-4EEA-AD1F-56E61276C4F7}"/>
              </a:ext>
            </a:extLst>
          </p:cNvPr>
          <p:cNvSpPr/>
          <p:nvPr/>
        </p:nvSpPr>
        <p:spPr>
          <a:xfrm rot="450930">
            <a:off x="6891909" y="2252140"/>
            <a:ext cx="247922" cy="830997"/>
          </a:xfrm>
          <a:prstGeom prst="rect">
            <a:avLst/>
          </a:prstGeom>
        </p:spPr>
        <p:txBody>
          <a:bodyPr wrap="square">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泉重公路</a:t>
            </a:r>
            <a:endParaRPr lang="zh-CN" altLang="en-US" sz="1200" dirty="0"/>
          </a:p>
        </p:txBody>
      </p:sp>
    </p:spTree>
    <p:extLst>
      <p:ext uri="{BB962C8B-B14F-4D97-AF65-F5344CB8AC3E}">
        <p14:creationId xmlns:p14="http://schemas.microsoft.com/office/powerpoint/2010/main" val="1069126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21252B-67A3-4385-852B-1DB7D0C80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3"/>
          <a:stretch/>
        </p:blipFill>
        <p:spPr>
          <a:xfrm>
            <a:off x="5581649" y="1180171"/>
            <a:ext cx="9537701" cy="9376777"/>
          </a:xfrm>
          <a:prstGeom prst="rect">
            <a:avLst/>
          </a:prstGeom>
        </p:spPr>
      </p:pic>
      <p:sp>
        <p:nvSpPr>
          <p:cNvPr id="12" name="矩形 11">
            <a:extLst>
              <a:ext uri="{FF2B5EF4-FFF2-40B4-BE49-F238E27FC236}">
                <a16:creationId xmlns:a16="http://schemas.microsoft.com/office/drawing/2014/main" id="{A3AD8ABD-33D5-46F1-BEE7-873732D848D8}"/>
              </a:ext>
            </a:extLst>
          </p:cNvPr>
          <p:cNvSpPr/>
          <p:nvPr/>
        </p:nvSpPr>
        <p:spPr>
          <a:xfrm>
            <a:off x="559213" y="1766076"/>
            <a:ext cx="5022438" cy="2598238"/>
          </a:xfrm>
          <a:prstGeom prst="rect">
            <a:avLst/>
          </a:prstGeom>
          <a:solidFill>
            <a:srgbClr val="DAE3F3"/>
          </a:solidFill>
        </p:spPr>
        <p:txBody>
          <a:bodyPr wrap="square">
            <a:noAutofit/>
          </a:bodyPr>
          <a:lstStyle/>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现状建筑以村民住房为主，为一层建筑。</a:t>
            </a: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a:p>
            <a:pPr marL="285750" lvl="0" indent="-285750" algn="just">
              <a:lnSpc>
                <a:spcPct val="150000"/>
              </a:lnSpc>
              <a:buFont typeface="Wingdings" panose="05000000000000000000" pitchFamily="2" charset="2"/>
              <a:buChar char="n"/>
            </a:pP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建筑质量  </a:t>
            </a:r>
          </a:p>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现状建筑整体一般，房屋为砖墙的混合结构，且部分建筑损毁严重，存在多处残破的墙体。</a:t>
            </a:r>
            <a:r>
              <a:rPr lang="zh-CN" altLang="en-US" sz="1400" dirty="0">
                <a:latin typeface="微软雅黑" panose="020B0503020204020204" pitchFamily="34" charset="-122"/>
                <a:ea typeface="微软雅黑" panose="020B0503020204020204" pitchFamily="34" charset="-122"/>
                <a:cs typeface="+mn-ea"/>
                <a:sym typeface="+mn-lt"/>
              </a:rPr>
              <a:t>依据调查结果可以分成三类：</a:t>
            </a:r>
          </a:p>
          <a:p>
            <a:pPr marL="285750" lvl="0" indent="-285750" algn="just">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cs typeface="+mn-ea"/>
                <a:sym typeface="+mn-lt"/>
              </a:rPr>
              <a:t>建筑质量</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较好</a:t>
            </a:r>
            <a:r>
              <a:rPr lang="zh-CN" altLang="en-US" sz="1400" dirty="0">
                <a:latin typeface="微软雅黑" panose="020B0503020204020204" pitchFamily="34" charset="-122"/>
                <a:ea typeface="微软雅黑" panose="020B0503020204020204" pitchFamily="34" charset="-122"/>
                <a:cs typeface="+mn-ea"/>
                <a:sym typeface="+mn-lt"/>
              </a:rPr>
              <a:t>：比例约为</a:t>
            </a:r>
            <a:r>
              <a:rPr lang="en-US" altLang="zh-CN" sz="1400" dirty="0">
                <a:latin typeface="微软雅黑" panose="020B0503020204020204" pitchFamily="34" charset="-122"/>
                <a:ea typeface="微软雅黑" panose="020B0503020204020204" pitchFamily="34" charset="-122"/>
                <a:cs typeface="+mn-ea"/>
                <a:sym typeface="+mn-lt"/>
              </a:rPr>
              <a:t>8.3%</a:t>
            </a:r>
            <a:r>
              <a:rPr lang="zh-CN" altLang="en-US" sz="1400" dirty="0">
                <a:latin typeface="微软雅黑" panose="020B0503020204020204" pitchFamily="34" charset="-122"/>
                <a:ea typeface="微软雅黑" panose="020B0503020204020204" pitchFamily="34" charset="-122"/>
                <a:cs typeface="+mn-ea"/>
                <a:sym typeface="+mn-lt"/>
              </a:rPr>
              <a:t>。</a:t>
            </a:r>
          </a:p>
          <a:p>
            <a:pPr marL="285750" lvl="0" indent="-285750" algn="just">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建筑质量</a:t>
            </a:r>
            <a:r>
              <a:rPr lang="zh-CN" altLang="en-US" sz="1400" b="1" dirty="0">
                <a:solidFill>
                  <a:srgbClr val="C00000"/>
                </a:solidFill>
                <a:latin typeface="微软雅黑" panose="020B0503020204020204" pitchFamily="34" charset="-122"/>
                <a:ea typeface="微软雅黑" panose="020B0503020204020204" pitchFamily="34" charset="-122"/>
              </a:rPr>
              <a:t>一般</a:t>
            </a:r>
            <a:r>
              <a:rPr lang="zh-CN" altLang="en-US" sz="1400" dirty="0">
                <a:latin typeface="微软雅黑" panose="020B0503020204020204" pitchFamily="34" charset="-122"/>
                <a:ea typeface="微软雅黑" panose="020B0503020204020204" pitchFamily="34" charset="-122"/>
                <a:cs typeface="+mn-ea"/>
                <a:sym typeface="+mn-lt"/>
              </a:rPr>
              <a:t>：比例约为</a:t>
            </a:r>
            <a:r>
              <a:rPr lang="en-US" altLang="zh-CN" sz="1400" dirty="0">
                <a:latin typeface="微软雅黑" panose="020B0503020204020204" pitchFamily="34" charset="-122"/>
                <a:ea typeface="微软雅黑" panose="020B0503020204020204" pitchFamily="34" charset="-122"/>
                <a:cs typeface="+mn-ea"/>
                <a:sym typeface="+mn-lt"/>
              </a:rPr>
              <a:t>41.9%</a:t>
            </a:r>
            <a:r>
              <a:rPr lang="zh-CN" altLang="en-US" sz="1400" dirty="0">
                <a:latin typeface="微软雅黑" panose="020B0503020204020204" pitchFamily="34" charset="-122"/>
                <a:ea typeface="微软雅黑" panose="020B0503020204020204" pitchFamily="34" charset="-122"/>
                <a:cs typeface="+mn-ea"/>
                <a:sym typeface="+mn-lt"/>
              </a:rPr>
              <a:t>。</a:t>
            </a:r>
          </a:p>
          <a:p>
            <a:pPr marL="285750" lvl="0" indent="-285750" algn="just">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建筑质量</a:t>
            </a:r>
            <a:r>
              <a:rPr lang="zh-CN" altLang="en-US" sz="1400" b="1" dirty="0">
                <a:solidFill>
                  <a:srgbClr val="C00000"/>
                </a:solidFill>
                <a:latin typeface="微软雅黑" panose="020B0503020204020204" pitchFamily="34" charset="-122"/>
                <a:ea typeface="微软雅黑" panose="020B0503020204020204" pitchFamily="34" charset="-122"/>
              </a:rPr>
              <a:t>较差</a:t>
            </a:r>
            <a:r>
              <a:rPr lang="zh-CN" altLang="en-US" sz="1400" dirty="0">
                <a:latin typeface="微软雅黑" panose="020B0503020204020204" pitchFamily="34" charset="-122"/>
                <a:ea typeface="微软雅黑" panose="020B0503020204020204" pitchFamily="34" charset="-122"/>
                <a:cs typeface="+mn-ea"/>
                <a:sym typeface="+mn-lt"/>
              </a:rPr>
              <a:t>：比例约为</a:t>
            </a:r>
            <a:r>
              <a:rPr lang="en-US" altLang="zh-CN" sz="1400" dirty="0">
                <a:latin typeface="微软雅黑" panose="020B0503020204020204" pitchFamily="34" charset="-122"/>
                <a:ea typeface="微软雅黑" panose="020B0503020204020204" pitchFamily="34" charset="-122"/>
                <a:cs typeface="+mn-ea"/>
                <a:sym typeface="+mn-lt"/>
              </a:rPr>
              <a:t>49.8%</a:t>
            </a:r>
            <a:r>
              <a:rPr lang="zh-CN" altLang="zh-CN"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lvl="0" algn="just">
              <a:lnSpc>
                <a:spcPct val="150000"/>
              </a:lnSpc>
            </a:pPr>
            <a:endParaRPr lang="en-US" altLang="zh-CN" sz="1400" b="1" dirty="0">
              <a:solidFill>
                <a:prstClr val="black"/>
              </a:solidFill>
              <a:latin typeface="微软雅黑" panose="020B0503020204020204" pitchFamily="34" charset="-122"/>
              <a:ea typeface="微软雅黑" panose="020B0503020204020204" pitchFamily="34" charset="-122"/>
              <a:cs typeface="+mn-ea"/>
              <a:sym typeface="+mn-lt"/>
            </a:endParaRPr>
          </a:p>
          <a:p>
            <a:pPr lvl="0" algn="just">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6090509"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5</a:t>
            </a:r>
            <a:r>
              <a:rPr lang="zh-CN" altLang="en-US" sz="1800" b="1" dirty="0">
                <a:solidFill>
                  <a:srgbClr val="2E75B6"/>
                </a:solidFill>
                <a:latin typeface="微软雅黑" panose="020B0503020204020204" pitchFamily="34" charset="-122"/>
                <a:ea typeface="微软雅黑" panose="020B0503020204020204" pitchFamily="34" charset="-122"/>
              </a:rPr>
              <a:t>）村庄建筑质量现状</a:t>
            </a:r>
            <a:r>
              <a:rPr lang="en-US" altLang="zh-CN" sz="1800" b="1" dirty="0">
                <a:solidFill>
                  <a:srgbClr val="2E75B6"/>
                </a:solidFill>
                <a:latin typeface="微软雅黑" panose="020B0503020204020204" pitchFamily="34" charset="-122"/>
                <a:ea typeface="微软雅黑" panose="020B0503020204020204" pitchFamily="34" charset="-122"/>
              </a:rPr>
              <a:t>——</a:t>
            </a:r>
            <a:r>
              <a:rPr lang="zh-CN" altLang="en-US" sz="1800" b="1" dirty="0">
                <a:solidFill>
                  <a:srgbClr val="2E75B6"/>
                </a:solidFill>
                <a:latin typeface="微软雅黑" panose="020B0503020204020204" pitchFamily="34" charset="-122"/>
                <a:ea typeface="微软雅黑" panose="020B0503020204020204" pitchFamily="34" charset="-122"/>
              </a:rPr>
              <a:t>建筑质量一般、空置率较高</a:t>
            </a:r>
          </a:p>
        </p:txBody>
      </p:sp>
      <p:sp>
        <p:nvSpPr>
          <p:cNvPr id="14" name="矩形 13">
            <a:extLst>
              <a:ext uri="{FF2B5EF4-FFF2-40B4-BE49-F238E27FC236}">
                <a16:creationId xmlns:a16="http://schemas.microsoft.com/office/drawing/2014/main" id="{E0CC487E-97A1-4FDA-9DEF-156DB1ECE35E}"/>
              </a:ext>
            </a:extLst>
          </p:cNvPr>
          <p:cNvSpPr/>
          <p:nvPr/>
        </p:nvSpPr>
        <p:spPr>
          <a:xfrm>
            <a:off x="869949" y="827133"/>
            <a:ext cx="1789144" cy="338554"/>
          </a:xfrm>
          <a:prstGeom prst="rect">
            <a:avLst/>
          </a:prstGeom>
        </p:spPr>
        <p:txBody>
          <a:bodyPr wrap="none">
            <a:spAutoFit/>
          </a:bodyPr>
          <a:lstStyle/>
          <a:p>
            <a:r>
              <a:rPr lang="en-US" altLang="zh-CN" sz="1600" dirty="0">
                <a:solidFill>
                  <a:schemeClr val="tx1">
                    <a:lumMod val="50000"/>
                    <a:lumOff val="50000"/>
                  </a:schemeClr>
                </a:solidFill>
                <a:latin typeface="Arial" panose="020B0604020202020204" pitchFamily="34" charset="0"/>
                <a:cs typeface="Arial" panose="020B0604020202020204" pitchFamily="34" charset="0"/>
              </a:rPr>
              <a:t>Situation Analysis</a:t>
            </a:r>
            <a:endParaRPr lang="zh-CN" altLang="en-US" sz="16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3" name="组合 12">
            <a:extLst>
              <a:ext uri="{FF2B5EF4-FFF2-40B4-BE49-F238E27FC236}">
                <a16:creationId xmlns:a16="http://schemas.microsoft.com/office/drawing/2014/main" id="{3FFFA71D-3255-4C6A-BE7D-AECD8C1D1609}"/>
              </a:ext>
            </a:extLst>
          </p:cNvPr>
          <p:cNvGrpSpPr/>
          <p:nvPr/>
        </p:nvGrpSpPr>
        <p:grpSpPr>
          <a:xfrm>
            <a:off x="559212" y="4378406"/>
            <a:ext cx="5022437" cy="6249113"/>
            <a:chOff x="559212" y="4411896"/>
            <a:chExt cx="4581725" cy="6741109"/>
          </a:xfrm>
        </p:grpSpPr>
        <p:grpSp>
          <p:nvGrpSpPr>
            <p:cNvPr id="10" name="组合 9">
              <a:extLst>
                <a:ext uri="{FF2B5EF4-FFF2-40B4-BE49-F238E27FC236}">
                  <a16:creationId xmlns:a16="http://schemas.microsoft.com/office/drawing/2014/main" id="{D849726F-4772-4E7E-B837-02768F5293A3}"/>
                </a:ext>
              </a:extLst>
            </p:cNvPr>
            <p:cNvGrpSpPr/>
            <p:nvPr/>
          </p:nvGrpSpPr>
          <p:grpSpPr>
            <a:xfrm>
              <a:off x="559212" y="6884425"/>
              <a:ext cx="4565238" cy="4268580"/>
              <a:chOff x="637323" y="7650048"/>
              <a:chExt cx="5140022" cy="4806014"/>
            </a:xfrm>
          </p:grpSpPr>
          <p:pic>
            <p:nvPicPr>
              <p:cNvPr id="6" name="图片 5">
                <a:extLst>
                  <a:ext uri="{FF2B5EF4-FFF2-40B4-BE49-F238E27FC236}">
                    <a16:creationId xmlns:a16="http://schemas.microsoft.com/office/drawing/2014/main" id="{D00E3E4F-32EC-4130-A869-05F33B5195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323" y="10097967"/>
                <a:ext cx="5140022" cy="2358095"/>
              </a:xfrm>
              <a:prstGeom prst="rect">
                <a:avLst/>
              </a:prstGeom>
            </p:spPr>
          </p:pic>
          <p:pic>
            <p:nvPicPr>
              <p:cNvPr id="8" name="图片 7">
                <a:extLst>
                  <a:ext uri="{FF2B5EF4-FFF2-40B4-BE49-F238E27FC236}">
                    <a16:creationId xmlns:a16="http://schemas.microsoft.com/office/drawing/2014/main" id="{723BF31A-038A-46DC-A52B-0AFABC7CDA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333" y="7650048"/>
                <a:ext cx="5130012" cy="2447919"/>
              </a:xfrm>
              <a:prstGeom prst="rect">
                <a:avLst/>
              </a:prstGeom>
            </p:spPr>
          </p:pic>
        </p:grpSp>
        <p:pic>
          <p:nvPicPr>
            <p:cNvPr id="5" name="图片 4">
              <a:extLst>
                <a:ext uri="{FF2B5EF4-FFF2-40B4-BE49-F238E27FC236}">
                  <a16:creationId xmlns:a16="http://schemas.microsoft.com/office/drawing/2014/main" id="{E0925CA8-9647-4D50-B3FE-120ED64B68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7493" y="4411896"/>
              <a:ext cx="4565238" cy="2552309"/>
            </a:xfrm>
            <a:prstGeom prst="rect">
              <a:avLst/>
            </a:prstGeom>
          </p:spPr>
        </p:pic>
        <p:grpSp>
          <p:nvGrpSpPr>
            <p:cNvPr id="9" name="组合 8">
              <a:extLst>
                <a:ext uri="{FF2B5EF4-FFF2-40B4-BE49-F238E27FC236}">
                  <a16:creationId xmlns:a16="http://schemas.microsoft.com/office/drawing/2014/main" id="{3127A6AC-A9A5-4D57-AE0A-2536FC7653F0}"/>
                </a:ext>
              </a:extLst>
            </p:cNvPr>
            <p:cNvGrpSpPr/>
            <p:nvPr/>
          </p:nvGrpSpPr>
          <p:grpSpPr>
            <a:xfrm>
              <a:off x="3862346" y="4411896"/>
              <a:ext cx="1278591" cy="4954486"/>
              <a:chOff x="3624613" y="4711350"/>
              <a:chExt cx="1278591" cy="4954486"/>
            </a:xfrm>
          </p:grpSpPr>
          <p:sp>
            <p:nvSpPr>
              <p:cNvPr id="23" name="矩形 22">
                <a:extLst>
                  <a:ext uri="{FF2B5EF4-FFF2-40B4-BE49-F238E27FC236}">
                    <a16:creationId xmlns:a16="http://schemas.microsoft.com/office/drawing/2014/main" id="{F0316B94-397C-4150-9C63-FDD1894ED9E9}"/>
                  </a:ext>
                </a:extLst>
              </p:cNvPr>
              <p:cNvSpPr/>
              <p:nvPr/>
            </p:nvSpPr>
            <p:spPr>
              <a:xfrm>
                <a:off x="3633114" y="4711350"/>
                <a:ext cx="1261884" cy="307777"/>
              </a:xfrm>
              <a:prstGeom prst="rect">
                <a:avLst/>
              </a:prstGeom>
              <a:solidFill>
                <a:schemeClr val="bg1">
                  <a:alpha val="5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建筑质量较好</a:t>
                </a:r>
                <a:endParaRPr lang="zh-CN" altLang="en-US" sz="1400" dirty="0"/>
              </a:p>
            </p:txBody>
          </p:sp>
          <p:sp>
            <p:nvSpPr>
              <p:cNvPr id="24" name="矩形 23">
                <a:extLst>
                  <a:ext uri="{FF2B5EF4-FFF2-40B4-BE49-F238E27FC236}">
                    <a16:creationId xmlns:a16="http://schemas.microsoft.com/office/drawing/2014/main" id="{C4B89E80-A015-4303-B8E5-14668759C309}"/>
                  </a:ext>
                </a:extLst>
              </p:cNvPr>
              <p:cNvSpPr/>
              <p:nvPr/>
            </p:nvSpPr>
            <p:spPr>
              <a:xfrm>
                <a:off x="3641320" y="7252300"/>
                <a:ext cx="1261884" cy="307777"/>
              </a:xfrm>
              <a:prstGeom prst="rect">
                <a:avLst/>
              </a:prstGeom>
              <a:solidFill>
                <a:schemeClr val="bg1">
                  <a:alpha val="5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建筑质量一般</a:t>
                </a:r>
                <a:endParaRPr lang="zh-CN" altLang="en-US" sz="1400" dirty="0"/>
              </a:p>
            </p:txBody>
          </p:sp>
          <p:sp>
            <p:nvSpPr>
              <p:cNvPr id="25" name="矩形 24">
                <a:extLst>
                  <a:ext uri="{FF2B5EF4-FFF2-40B4-BE49-F238E27FC236}">
                    <a16:creationId xmlns:a16="http://schemas.microsoft.com/office/drawing/2014/main" id="{7C091452-4070-403E-8053-681B36F9528B}"/>
                  </a:ext>
                </a:extLst>
              </p:cNvPr>
              <p:cNvSpPr/>
              <p:nvPr/>
            </p:nvSpPr>
            <p:spPr>
              <a:xfrm>
                <a:off x="3624613" y="9358059"/>
                <a:ext cx="1261884" cy="307777"/>
              </a:xfrm>
              <a:prstGeom prst="rect">
                <a:avLst/>
              </a:prstGeom>
              <a:solidFill>
                <a:schemeClr val="bg1">
                  <a:alpha val="5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建筑质量较差</a:t>
                </a:r>
                <a:endParaRPr lang="zh-CN" altLang="en-US" sz="1400" dirty="0"/>
              </a:p>
            </p:txBody>
          </p:sp>
        </p:grpSp>
      </p:grpSp>
      <p:sp>
        <p:nvSpPr>
          <p:cNvPr id="22" name="文本框 21">
            <a:extLst>
              <a:ext uri="{FF2B5EF4-FFF2-40B4-BE49-F238E27FC236}">
                <a16:creationId xmlns:a16="http://schemas.microsoft.com/office/drawing/2014/main" id="{E19EAA23-8604-461C-BC8B-8672AC6C2348}"/>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0B932366-BE6C-45E6-821E-E4B493CC2C35}"/>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29" name="矩形 28">
            <a:extLst>
              <a:ext uri="{FF2B5EF4-FFF2-40B4-BE49-F238E27FC236}">
                <a16:creationId xmlns:a16="http://schemas.microsoft.com/office/drawing/2014/main" id="{124BB1BD-0ECB-4959-83DE-7B4A41579800}"/>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98246DCF-8748-4C3D-B169-5B4CC2B86C6D}"/>
              </a:ext>
            </a:extLst>
          </p:cNvPr>
          <p:cNvPicPr>
            <a:picLocks noChangeAspect="1"/>
          </p:cNvPicPr>
          <p:nvPr/>
        </p:nvPicPr>
        <p:blipFill>
          <a:blip r:embed="rId7"/>
          <a:stretch>
            <a:fillRect/>
          </a:stretch>
        </p:blipFill>
        <p:spPr>
          <a:xfrm>
            <a:off x="13928874" y="9627519"/>
            <a:ext cx="1190476" cy="1000000"/>
          </a:xfrm>
          <a:prstGeom prst="rect">
            <a:avLst/>
          </a:prstGeom>
        </p:spPr>
      </p:pic>
    </p:spTree>
    <p:extLst>
      <p:ext uri="{BB962C8B-B14F-4D97-AF65-F5344CB8AC3E}">
        <p14:creationId xmlns:p14="http://schemas.microsoft.com/office/powerpoint/2010/main" val="183590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3CEF0B3-E222-486D-9DAD-433427B4E8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87406" y="7654139"/>
            <a:ext cx="3318839" cy="2366813"/>
          </a:xfrm>
          <a:prstGeom prst="rect">
            <a:avLst/>
          </a:prstGeom>
        </p:spPr>
      </p:pic>
      <p:pic>
        <p:nvPicPr>
          <p:cNvPr id="9" name="图片 8">
            <a:extLst>
              <a:ext uri="{FF2B5EF4-FFF2-40B4-BE49-F238E27FC236}">
                <a16:creationId xmlns:a16="http://schemas.microsoft.com/office/drawing/2014/main" id="{8804A5EF-BF08-4A4B-8A90-2E787BFF41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87406" y="5377452"/>
            <a:ext cx="3318839" cy="2248730"/>
          </a:xfrm>
          <a:prstGeom prst="rect">
            <a:avLst/>
          </a:prstGeom>
        </p:spPr>
      </p:pic>
      <p:pic>
        <p:nvPicPr>
          <p:cNvPr id="8" name="图片 7">
            <a:extLst>
              <a:ext uri="{FF2B5EF4-FFF2-40B4-BE49-F238E27FC236}">
                <a16:creationId xmlns:a16="http://schemas.microsoft.com/office/drawing/2014/main" id="{8E034F33-8A39-403D-8421-1F7D2E7FE9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3327"/>
          <a:stretch/>
        </p:blipFill>
        <p:spPr>
          <a:xfrm>
            <a:off x="11787406" y="2894815"/>
            <a:ext cx="3795403" cy="2467337"/>
          </a:xfrm>
          <a:prstGeom prst="rect">
            <a:avLst/>
          </a:prstGeom>
        </p:spPr>
      </p:pic>
      <p:pic>
        <p:nvPicPr>
          <p:cNvPr id="7" name="图片 6">
            <a:extLst>
              <a:ext uri="{FF2B5EF4-FFF2-40B4-BE49-F238E27FC236}">
                <a16:creationId xmlns:a16="http://schemas.microsoft.com/office/drawing/2014/main" id="{9A104134-C433-46AE-B575-5A26DD95D1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840" y="2895222"/>
            <a:ext cx="3409850" cy="2450277"/>
          </a:xfrm>
          <a:prstGeom prst="rect">
            <a:avLst/>
          </a:prstGeom>
        </p:spPr>
      </p:pic>
      <p:pic>
        <p:nvPicPr>
          <p:cNvPr id="3" name="图片 2">
            <a:extLst>
              <a:ext uri="{FF2B5EF4-FFF2-40B4-BE49-F238E27FC236}">
                <a16:creationId xmlns:a16="http://schemas.microsoft.com/office/drawing/2014/main" id="{56DD893D-D19C-4563-BDB2-E627A05E07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31" y="5345906"/>
            <a:ext cx="3426030" cy="2394163"/>
          </a:xfrm>
          <a:prstGeom prst="rect">
            <a:avLst/>
          </a:prstGeom>
        </p:spPr>
      </p:pic>
      <p:pic>
        <p:nvPicPr>
          <p:cNvPr id="2" name="图片 1">
            <a:extLst>
              <a:ext uri="{FF2B5EF4-FFF2-40B4-BE49-F238E27FC236}">
                <a16:creationId xmlns:a16="http://schemas.microsoft.com/office/drawing/2014/main" id="{6A65688A-6325-4901-B961-41591B8FDA69}"/>
              </a:ext>
            </a:extLst>
          </p:cNvPr>
          <p:cNvPicPr>
            <a:picLocks noChangeAspect="1"/>
          </p:cNvPicPr>
          <p:nvPr/>
        </p:nvPicPr>
        <p:blipFill>
          <a:blip r:embed="rId8"/>
          <a:stretch>
            <a:fillRect/>
          </a:stretch>
        </p:blipFill>
        <p:spPr>
          <a:xfrm>
            <a:off x="3609271" y="2562478"/>
            <a:ext cx="8008320" cy="7510482"/>
          </a:xfrm>
          <a:prstGeom prst="rect">
            <a:avLst/>
          </a:prstGeom>
        </p:spPr>
      </p:pic>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3917723"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6</a:t>
            </a:r>
            <a:r>
              <a:rPr lang="zh-CN" altLang="en-US" sz="1800" b="1" dirty="0">
                <a:solidFill>
                  <a:srgbClr val="2E75B6"/>
                </a:solidFill>
                <a:latin typeface="微软雅黑" panose="020B0503020204020204" pitchFamily="34" charset="-122"/>
                <a:ea typeface="微软雅黑" panose="020B0503020204020204" pitchFamily="34" charset="-122"/>
              </a:rPr>
              <a:t>）村庄公共服务设施现状</a:t>
            </a:r>
          </a:p>
        </p:txBody>
      </p:sp>
      <p:sp>
        <p:nvSpPr>
          <p:cNvPr id="39" name="矩形 38">
            <a:extLst>
              <a:ext uri="{FF2B5EF4-FFF2-40B4-BE49-F238E27FC236}">
                <a16:creationId xmlns:a16="http://schemas.microsoft.com/office/drawing/2014/main" id="{0DF413A5-2966-4210-883A-993FC10FE5FC}"/>
              </a:ext>
            </a:extLst>
          </p:cNvPr>
          <p:cNvSpPr/>
          <p:nvPr/>
        </p:nvSpPr>
        <p:spPr>
          <a:xfrm>
            <a:off x="538164" y="1912519"/>
            <a:ext cx="10379614" cy="415498"/>
          </a:xfrm>
          <a:prstGeom prst="rect">
            <a:avLst/>
          </a:prstGeom>
        </p:spPr>
        <p:txBody>
          <a:bodyPr wrap="square">
            <a:spAutoFit/>
          </a:bodyPr>
          <a:lstStyle/>
          <a:p>
            <a:pPr marL="285753" indent="-285753">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村庄内公共服务设施主要包括为村委会、卫生室、商店、活动场地等。</a:t>
            </a:r>
          </a:p>
        </p:txBody>
      </p:sp>
      <p:sp>
        <p:nvSpPr>
          <p:cNvPr id="40" name="椭圆 39">
            <a:extLst>
              <a:ext uri="{FF2B5EF4-FFF2-40B4-BE49-F238E27FC236}">
                <a16:creationId xmlns:a16="http://schemas.microsoft.com/office/drawing/2014/main" id="{D283FD5D-532B-4DCA-B0EF-14E18627384E}"/>
              </a:ext>
            </a:extLst>
          </p:cNvPr>
          <p:cNvSpPr/>
          <p:nvPr/>
        </p:nvSpPr>
        <p:spPr>
          <a:xfrm>
            <a:off x="8724390" y="5488189"/>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46" name="矩形 45">
            <a:extLst>
              <a:ext uri="{FF2B5EF4-FFF2-40B4-BE49-F238E27FC236}">
                <a16:creationId xmlns:a16="http://schemas.microsoft.com/office/drawing/2014/main" id="{C07FBC8C-4028-432E-8E05-44E99CB780DB}"/>
              </a:ext>
            </a:extLst>
          </p:cNvPr>
          <p:cNvSpPr/>
          <p:nvPr/>
        </p:nvSpPr>
        <p:spPr>
          <a:xfrm>
            <a:off x="-30284" y="2894815"/>
            <a:ext cx="902811"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仓储冷库</a:t>
            </a:r>
          </a:p>
        </p:txBody>
      </p:sp>
      <p:sp>
        <p:nvSpPr>
          <p:cNvPr id="47" name="椭圆 46">
            <a:extLst>
              <a:ext uri="{FF2B5EF4-FFF2-40B4-BE49-F238E27FC236}">
                <a16:creationId xmlns:a16="http://schemas.microsoft.com/office/drawing/2014/main" id="{FA968AF0-B937-4F36-9FD8-B79162B0EC46}"/>
              </a:ext>
            </a:extLst>
          </p:cNvPr>
          <p:cNvSpPr/>
          <p:nvPr/>
        </p:nvSpPr>
        <p:spPr>
          <a:xfrm>
            <a:off x="8108431" y="7041344"/>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49" name="连接符: 肘形 48">
            <a:extLst>
              <a:ext uri="{FF2B5EF4-FFF2-40B4-BE49-F238E27FC236}">
                <a16:creationId xmlns:a16="http://schemas.microsoft.com/office/drawing/2014/main" id="{FCF9EE39-2D84-4607-A4A5-F61F4EE57677}"/>
              </a:ext>
            </a:extLst>
          </p:cNvPr>
          <p:cNvCxnSpPr>
            <a:cxnSpLocks/>
            <a:stCxn id="40" idx="0"/>
            <a:endCxn id="7" idx="3"/>
          </p:cNvCxnSpPr>
          <p:nvPr/>
        </p:nvCxnSpPr>
        <p:spPr>
          <a:xfrm rot="16200000" flipV="1">
            <a:off x="5436461" y="2077910"/>
            <a:ext cx="1367828" cy="5452729"/>
          </a:xfrm>
          <a:prstGeom prst="bentConnector2">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椭圆 54">
            <a:extLst>
              <a:ext uri="{FF2B5EF4-FFF2-40B4-BE49-F238E27FC236}">
                <a16:creationId xmlns:a16="http://schemas.microsoft.com/office/drawing/2014/main" id="{70D0DF1B-DFDE-44E5-9DC8-87DC074505A1}"/>
              </a:ext>
            </a:extLst>
          </p:cNvPr>
          <p:cNvSpPr/>
          <p:nvPr/>
        </p:nvSpPr>
        <p:spPr>
          <a:xfrm>
            <a:off x="7791896" y="5590837"/>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57" name="连接符: 肘形 56">
            <a:extLst>
              <a:ext uri="{FF2B5EF4-FFF2-40B4-BE49-F238E27FC236}">
                <a16:creationId xmlns:a16="http://schemas.microsoft.com/office/drawing/2014/main" id="{D20C2C5B-CE33-4E74-A681-7A5F54E3EFB6}"/>
              </a:ext>
            </a:extLst>
          </p:cNvPr>
          <p:cNvCxnSpPr>
            <a:cxnSpLocks/>
            <a:stCxn id="55" idx="0"/>
            <a:endCxn id="8" idx="1"/>
          </p:cNvCxnSpPr>
          <p:nvPr/>
        </p:nvCxnSpPr>
        <p:spPr>
          <a:xfrm rot="5400000" flipH="1" flipV="1">
            <a:off x="9119649" y="2923081"/>
            <a:ext cx="1462353" cy="3873161"/>
          </a:xfrm>
          <a:prstGeom prst="bentConnector2">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8801EF6E-0CFE-4A16-B3CF-320C91ECCBD3}"/>
              </a:ext>
            </a:extLst>
          </p:cNvPr>
          <p:cNvSpPr/>
          <p:nvPr/>
        </p:nvSpPr>
        <p:spPr>
          <a:xfrm>
            <a:off x="-13033" y="5356382"/>
            <a:ext cx="543739"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超市</a:t>
            </a:r>
          </a:p>
        </p:txBody>
      </p:sp>
      <p:sp>
        <p:nvSpPr>
          <p:cNvPr id="31" name="矩形 30">
            <a:extLst>
              <a:ext uri="{FF2B5EF4-FFF2-40B4-BE49-F238E27FC236}">
                <a16:creationId xmlns:a16="http://schemas.microsoft.com/office/drawing/2014/main" id="{4F0023D3-9373-491E-ABD4-9E512A6C8240}"/>
              </a:ext>
            </a:extLst>
          </p:cNvPr>
          <p:cNvSpPr/>
          <p:nvPr/>
        </p:nvSpPr>
        <p:spPr>
          <a:xfrm>
            <a:off x="14212720" y="2894815"/>
            <a:ext cx="902811"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临时堆场</a:t>
            </a:r>
          </a:p>
        </p:txBody>
      </p:sp>
      <p:sp>
        <p:nvSpPr>
          <p:cNvPr id="32" name="矩形 31">
            <a:extLst>
              <a:ext uri="{FF2B5EF4-FFF2-40B4-BE49-F238E27FC236}">
                <a16:creationId xmlns:a16="http://schemas.microsoft.com/office/drawing/2014/main" id="{5E2D6C4A-6E10-41FC-A400-3D38B7DD2A45}"/>
              </a:ext>
            </a:extLst>
          </p:cNvPr>
          <p:cNvSpPr/>
          <p:nvPr/>
        </p:nvSpPr>
        <p:spPr>
          <a:xfrm>
            <a:off x="13859398" y="7626182"/>
            <a:ext cx="1261884"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村民活动广场</a:t>
            </a:r>
          </a:p>
        </p:txBody>
      </p:sp>
      <p:sp>
        <p:nvSpPr>
          <p:cNvPr id="33" name="矩形 32">
            <a:extLst>
              <a:ext uri="{FF2B5EF4-FFF2-40B4-BE49-F238E27FC236}">
                <a16:creationId xmlns:a16="http://schemas.microsoft.com/office/drawing/2014/main" id="{DBF34119-7A33-4E89-A7C1-1A4927124F9D}"/>
              </a:ext>
            </a:extLst>
          </p:cNvPr>
          <p:cNvSpPr/>
          <p:nvPr/>
        </p:nvSpPr>
        <p:spPr>
          <a:xfrm>
            <a:off x="14203434" y="5405409"/>
            <a:ext cx="902811"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北张村委</a:t>
            </a:r>
          </a:p>
        </p:txBody>
      </p:sp>
      <p:sp>
        <p:nvSpPr>
          <p:cNvPr id="34" name="椭圆 33">
            <a:extLst>
              <a:ext uri="{FF2B5EF4-FFF2-40B4-BE49-F238E27FC236}">
                <a16:creationId xmlns:a16="http://schemas.microsoft.com/office/drawing/2014/main" id="{4CA67801-87FA-4CFA-BE43-636948EE5C0A}"/>
              </a:ext>
            </a:extLst>
          </p:cNvPr>
          <p:cNvSpPr/>
          <p:nvPr/>
        </p:nvSpPr>
        <p:spPr>
          <a:xfrm>
            <a:off x="8400595" y="7163693"/>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54" name="直接箭头连接符 53">
            <a:extLst>
              <a:ext uri="{FF2B5EF4-FFF2-40B4-BE49-F238E27FC236}">
                <a16:creationId xmlns:a16="http://schemas.microsoft.com/office/drawing/2014/main" id="{EF66B4B4-E9EF-41DB-BF23-8DDCDB525B91}"/>
              </a:ext>
            </a:extLst>
          </p:cNvPr>
          <p:cNvCxnSpPr/>
          <p:nvPr/>
        </p:nvCxnSpPr>
        <p:spPr>
          <a:xfrm flipH="1">
            <a:off x="3411441" y="6473341"/>
            <a:ext cx="1813702" cy="0"/>
          </a:xfrm>
          <a:prstGeom prst="straightConnector1">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FB1D3FC2-E9F2-4ECE-95EF-F9BBF354818B}"/>
              </a:ext>
            </a:extLst>
          </p:cNvPr>
          <p:cNvSpPr/>
          <p:nvPr/>
        </p:nvSpPr>
        <p:spPr>
          <a:xfrm>
            <a:off x="6704882" y="6717768"/>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56" name="椭圆 55">
            <a:extLst>
              <a:ext uri="{FF2B5EF4-FFF2-40B4-BE49-F238E27FC236}">
                <a16:creationId xmlns:a16="http://schemas.microsoft.com/office/drawing/2014/main" id="{A7F3B39F-9350-413A-A9CD-BFA9BF24C0CA}"/>
              </a:ext>
            </a:extLst>
          </p:cNvPr>
          <p:cNvSpPr/>
          <p:nvPr/>
        </p:nvSpPr>
        <p:spPr>
          <a:xfrm>
            <a:off x="5131517" y="6323328"/>
            <a:ext cx="244698" cy="244698"/>
          </a:xfrm>
          <a:prstGeom prst="ellipse">
            <a:avLst/>
          </a:prstGeom>
          <a:solidFill>
            <a:srgbClr val="FF0000"/>
          </a:solidFill>
          <a:ln w="25400">
            <a:solidFill>
              <a:schemeClr val="bg1"/>
            </a:solidFill>
          </a:ln>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cxnSp>
        <p:nvCxnSpPr>
          <p:cNvPr id="71" name="连接符: 肘形 70">
            <a:extLst>
              <a:ext uri="{FF2B5EF4-FFF2-40B4-BE49-F238E27FC236}">
                <a16:creationId xmlns:a16="http://schemas.microsoft.com/office/drawing/2014/main" id="{C95F1E65-B124-4F4A-8E49-1771914684C9}"/>
              </a:ext>
            </a:extLst>
          </p:cNvPr>
          <p:cNvCxnSpPr>
            <a:cxnSpLocks/>
            <a:stCxn id="34" idx="0"/>
            <a:endCxn id="9" idx="1"/>
          </p:cNvCxnSpPr>
          <p:nvPr/>
        </p:nvCxnSpPr>
        <p:spPr>
          <a:xfrm rot="5400000" flipH="1" flipV="1">
            <a:off x="9824237" y="5200524"/>
            <a:ext cx="661876" cy="3264462"/>
          </a:xfrm>
          <a:prstGeom prst="bentConnector2">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0F6F1E24-EC27-49BF-BEF5-C1C37E3A9C0B}"/>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213EB450-415E-426E-872D-6ED9BEC4AB71}"/>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38" name="矩形 37">
            <a:extLst>
              <a:ext uri="{FF2B5EF4-FFF2-40B4-BE49-F238E27FC236}">
                <a16:creationId xmlns:a16="http://schemas.microsoft.com/office/drawing/2014/main" id="{F10795F9-0B76-4101-9095-93B1A88B0BB5}"/>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4AF975C-921E-4D6D-8CC0-0A6C786958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032" y="7806938"/>
            <a:ext cx="3421230" cy="2230158"/>
          </a:xfrm>
          <a:prstGeom prst="rect">
            <a:avLst/>
          </a:prstGeom>
        </p:spPr>
      </p:pic>
      <p:sp>
        <p:nvSpPr>
          <p:cNvPr id="45" name="矩形 44">
            <a:extLst>
              <a:ext uri="{FF2B5EF4-FFF2-40B4-BE49-F238E27FC236}">
                <a16:creationId xmlns:a16="http://schemas.microsoft.com/office/drawing/2014/main" id="{552A310F-C592-4E7B-9348-DE3B7663B030}"/>
              </a:ext>
            </a:extLst>
          </p:cNvPr>
          <p:cNvSpPr/>
          <p:nvPr/>
        </p:nvSpPr>
        <p:spPr>
          <a:xfrm>
            <a:off x="-6485" y="7810959"/>
            <a:ext cx="902811" cy="307777"/>
          </a:xfrm>
          <a:prstGeom prst="rect">
            <a:avLst/>
          </a:prstGeom>
          <a:solidFill>
            <a:schemeClr val="accent1">
              <a:lumMod val="60000"/>
              <a:lumOff val="40000"/>
            </a:schemeClr>
          </a:solidFill>
        </p:spPr>
        <p:txBody>
          <a:bodyPr wrap="none">
            <a:spAutoFit/>
          </a:bodyPr>
          <a:lstStyle/>
          <a:p>
            <a:r>
              <a:rPr lang="zh-CN" altLang="en-US" sz="1400" dirty="0">
                <a:latin typeface="微软雅黑" panose="020B0503020204020204" pitchFamily="34" charset="-122"/>
                <a:ea typeface="微软雅黑" panose="020B0503020204020204" pitchFamily="34" charset="-122"/>
              </a:rPr>
              <a:t>电力设施</a:t>
            </a:r>
          </a:p>
        </p:txBody>
      </p:sp>
      <p:cxnSp>
        <p:nvCxnSpPr>
          <p:cNvPr id="41" name="连接符: 肘形 40">
            <a:extLst>
              <a:ext uri="{FF2B5EF4-FFF2-40B4-BE49-F238E27FC236}">
                <a16:creationId xmlns:a16="http://schemas.microsoft.com/office/drawing/2014/main" id="{BCE2FA57-4DBB-4569-9107-CA82254F7FC4}"/>
              </a:ext>
            </a:extLst>
          </p:cNvPr>
          <p:cNvCxnSpPr>
            <a:cxnSpLocks/>
            <a:stCxn id="59" idx="4"/>
            <a:endCxn id="4" idx="3"/>
          </p:cNvCxnSpPr>
          <p:nvPr/>
        </p:nvCxnSpPr>
        <p:spPr>
          <a:xfrm rot="5400000">
            <a:off x="4137940" y="6232725"/>
            <a:ext cx="1959551" cy="3419033"/>
          </a:xfrm>
          <a:prstGeom prst="bentConnector2">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cxnSp>
        <p:nvCxnSpPr>
          <p:cNvPr id="48" name="连接符: 肘形 47">
            <a:extLst>
              <a:ext uri="{FF2B5EF4-FFF2-40B4-BE49-F238E27FC236}">
                <a16:creationId xmlns:a16="http://schemas.microsoft.com/office/drawing/2014/main" id="{4FCD0A69-9FF3-478B-93E9-2094B69F301C}"/>
              </a:ext>
            </a:extLst>
          </p:cNvPr>
          <p:cNvCxnSpPr>
            <a:cxnSpLocks/>
          </p:cNvCxnSpPr>
          <p:nvPr/>
        </p:nvCxnSpPr>
        <p:spPr>
          <a:xfrm>
            <a:off x="8207047" y="7309223"/>
            <a:ext cx="3504104" cy="2002417"/>
          </a:xfrm>
          <a:prstGeom prst="bentConnector3">
            <a:avLst>
              <a:gd name="adj1" fmla="val -16"/>
            </a:avLst>
          </a:prstGeom>
          <a:ln>
            <a:solidFill>
              <a:schemeClr val="tx1"/>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79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43A0D9F-D71B-43A0-B005-78A73DE033B7}"/>
              </a:ext>
            </a:extLst>
          </p:cNvPr>
          <p:cNvSpPr/>
          <p:nvPr/>
        </p:nvSpPr>
        <p:spPr>
          <a:xfrm>
            <a:off x="538162" y="1766075"/>
            <a:ext cx="7068469" cy="5502257"/>
          </a:xfrm>
          <a:prstGeom prst="rect">
            <a:avLst/>
          </a:prstGeom>
          <a:solidFill>
            <a:srgbClr val="DAE3F3"/>
          </a:solidFill>
        </p:spPr>
        <p:txBody>
          <a:bodyPr wrap="square">
            <a:noAutofit/>
          </a:bodyPr>
          <a:lstStyle/>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给水现状</a:t>
            </a:r>
            <a:endParaRPr lang="en-US" altLang="zh-CN" sz="1400" b="1" noProof="1">
              <a:latin typeface="微软雅黑" panose="020B0503020204020204" pitchFamily="34" charset="-122"/>
              <a:ea typeface="微软雅黑" panose="020B0503020204020204" pitchFamily="34" charset="-122"/>
            </a:endParaRPr>
          </a:p>
          <a:p>
            <a:pPr fontAlgn="auto">
              <a:lnSpc>
                <a:spcPct val="150000"/>
              </a:lnSpc>
            </a:pPr>
            <a:r>
              <a:rPr lang="zh-CN" altLang="en-US" sz="1400" noProof="1">
                <a:latin typeface="微软雅黑" panose="020B0503020204020204" pitchFamily="34" charset="-122"/>
                <a:ea typeface="微软雅黑" panose="020B0503020204020204" pitchFamily="34" charset="-122"/>
              </a:rPr>
              <a:t>村庄为市政自来水供水，村庄直饮水设备老旧失修。</a:t>
            </a:r>
            <a:endParaRPr lang="en-US" altLang="zh-CN" sz="1400" noProof="1">
              <a:latin typeface="微软雅黑" panose="020B0503020204020204" pitchFamily="34" charset="-122"/>
              <a:ea typeface="微软雅黑" panose="020B0503020204020204" pitchFamily="34" charset="-122"/>
            </a:endParaRPr>
          </a:p>
          <a:p>
            <a:pPr fontAlgn="auto">
              <a:lnSpc>
                <a:spcPct val="150000"/>
              </a:lnSpc>
            </a:pPr>
            <a:endParaRPr lang="zh-CN" altLang="en-US" sz="1400" noProof="1">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排水现状</a:t>
            </a:r>
            <a:endParaRPr lang="en-US" altLang="zh-CN" sz="1400" b="1" noProof="1">
              <a:latin typeface="微软雅黑" panose="020B0503020204020204" pitchFamily="34" charset="-122"/>
              <a:ea typeface="微软雅黑" panose="020B0503020204020204" pitchFamily="34" charset="-122"/>
            </a:endParaRPr>
          </a:p>
          <a:p>
            <a:pPr fontAlgn="auto">
              <a:lnSpc>
                <a:spcPct val="150000"/>
              </a:lnSpc>
            </a:pPr>
            <a:r>
              <a:rPr lang="zh-CN" altLang="en-US" sz="1400" noProof="1">
                <a:latin typeface="微软雅黑" panose="020B0503020204020204" pitchFamily="34" charset="-122"/>
                <a:ea typeface="微软雅黑" panose="020B0503020204020204" pitchFamily="34" charset="-122"/>
              </a:rPr>
              <a:t>村庄内为自然排水。</a:t>
            </a:r>
            <a:endParaRPr lang="en-US" altLang="zh-CN" sz="1400" noProof="1">
              <a:latin typeface="微软雅黑" panose="020B0503020204020204" pitchFamily="34" charset="-122"/>
              <a:ea typeface="微软雅黑" panose="020B0503020204020204" pitchFamily="34" charset="-122"/>
            </a:endParaRPr>
          </a:p>
          <a:p>
            <a:pPr fontAlgn="auto">
              <a:lnSpc>
                <a:spcPct val="150000"/>
              </a:lnSpc>
            </a:pPr>
            <a:endParaRPr lang="en-US" altLang="zh-CN" sz="1400" noProof="1">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污水现状</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村庄内无污水处理设施。</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endParaRPr lang="en-US" altLang="zh-CN" sz="1400" noProof="1">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照明设施现状</a:t>
            </a:r>
            <a:endParaRPr lang="en-US" altLang="zh-CN" sz="1400" b="1"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村内村委附近有少量路灯，其余大部分道路没有路灯。</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endParaRPr lang="en-US" altLang="zh-CN" sz="1400" noProof="1">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通信设施现状</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广播、电视、电话、网络等公共通信设施齐全，信号畅通，基本能满足村民使用需求。</a:t>
            </a:r>
            <a:endParaRPr lang="en-US" altLang="zh-CN" sz="1400" noProof="1">
              <a:latin typeface="微软雅黑" panose="020B0503020204020204" pitchFamily="34" charset="-122"/>
              <a:ea typeface="微软雅黑" panose="020B0503020204020204" pitchFamily="34" charset="-122"/>
            </a:endParaRPr>
          </a:p>
          <a:p>
            <a:pPr indent="0" fontAlgn="auto">
              <a:lnSpc>
                <a:spcPct val="150000"/>
              </a:lnSpc>
              <a:buFont typeface="Wingdings" panose="05000000000000000000" pitchFamily="2" charset="2"/>
              <a:buNone/>
            </a:pPr>
            <a:endParaRPr lang="zh-CN" altLang="en-US" sz="1400" noProof="1">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环卫设施现状</a:t>
            </a:r>
          </a:p>
          <a:p>
            <a:pPr indent="0"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环卫设施数量能满足使用要求，但缺乏维护与清洗。</a:t>
            </a:r>
          </a:p>
        </p:txBody>
      </p:sp>
      <p:sp>
        <p:nvSpPr>
          <p:cNvPr id="11" name="TextBox 6">
            <a:extLst>
              <a:ext uri="{FF2B5EF4-FFF2-40B4-BE49-F238E27FC236}">
                <a16:creationId xmlns:a16="http://schemas.microsoft.com/office/drawing/2014/main" id="{0F0E4E48-2D5F-4A63-BB82-C9F055A241D3}"/>
              </a:ext>
            </a:extLst>
          </p:cNvPr>
          <p:cNvSpPr txBox="1"/>
          <p:nvPr/>
        </p:nvSpPr>
        <p:spPr>
          <a:xfrm>
            <a:off x="538163" y="1293107"/>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8</a:t>
            </a:r>
            <a:r>
              <a:rPr lang="zh-CN" altLang="en-US" sz="1800" b="1" dirty="0">
                <a:solidFill>
                  <a:srgbClr val="2E75B6"/>
                </a:solidFill>
                <a:latin typeface="微软雅黑" panose="020B0503020204020204" pitchFamily="34" charset="-122"/>
                <a:ea typeface="微软雅黑" panose="020B0503020204020204" pitchFamily="34" charset="-122"/>
              </a:rPr>
              <a:t>）村庄基础设施现状</a:t>
            </a:r>
          </a:p>
        </p:txBody>
      </p:sp>
      <p:sp>
        <p:nvSpPr>
          <p:cNvPr id="12" name="TextBox 6">
            <a:extLst>
              <a:ext uri="{FF2B5EF4-FFF2-40B4-BE49-F238E27FC236}">
                <a16:creationId xmlns:a16="http://schemas.microsoft.com/office/drawing/2014/main" id="{87DDC256-7B8F-49FE-BBBC-47492F61AA52}"/>
              </a:ext>
            </a:extLst>
          </p:cNvPr>
          <p:cNvSpPr txBox="1"/>
          <p:nvPr/>
        </p:nvSpPr>
        <p:spPr>
          <a:xfrm>
            <a:off x="7698817" y="1273282"/>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9</a:t>
            </a:r>
            <a:r>
              <a:rPr lang="zh-CN" altLang="en-US" sz="1800" b="1" dirty="0">
                <a:solidFill>
                  <a:srgbClr val="2E75B6"/>
                </a:solidFill>
                <a:latin typeface="微软雅黑" panose="020B0503020204020204" pitchFamily="34" charset="-122"/>
                <a:ea typeface="微软雅黑" panose="020B0503020204020204" pitchFamily="34" charset="-122"/>
              </a:rPr>
              <a:t>）村庄环境质量现状</a:t>
            </a:r>
          </a:p>
        </p:txBody>
      </p:sp>
      <p:sp>
        <p:nvSpPr>
          <p:cNvPr id="14" name="TextBox 11">
            <a:extLst>
              <a:ext uri="{FF2B5EF4-FFF2-40B4-BE49-F238E27FC236}">
                <a16:creationId xmlns:a16="http://schemas.microsoft.com/office/drawing/2014/main" id="{DA1856BC-8AEF-490F-9BC9-A5A4E355CB36}"/>
              </a:ext>
            </a:extLst>
          </p:cNvPr>
          <p:cNvSpPr txBox="1"/>
          <p:nvPr/>
        </p:nvSpPr>
        <p:spPr>
          <a:xfrm>
            <a:off x="7698817" y="1766075"/>
            <a:ext cx="7428620" cy="2815390"/>
          </a:xfrm>
          <a:prstGeom prst="rect">
            <a:avLst/>
          </a:prstGeom>
          <a:solidFill>
            <a:srgbClr val="DAE3F3"/>
          </a:solidFill>
        </p:spPr>
        <p:txBody>
          <a:bodyPr wrap="square" lIns="147513" tIns="73756" rIns="147513" bIns="73756" rtlCol="0">
            <a:noAutofit/>
          </a:bodyPr>
          <a:lstStyle/>
          <a:p>
            <a:pPr marL="285750" indent="-285750" algn="just">
              <a:lnSpc>
                <a:spcPct val="150000"/>
              </a:lnSpc>
              <a:buFont typeface="Wingdings" panose="05000000000000000000" pitchFamily="2" charset="2"/>
              <a:buChar char="n"/>
            </a:pPr>
            <a:r>
              <a:rPr lang="zh-CN" altLang="en-US" sz="1400" b="1" noProof="1">
                <a:latin typeface="微软雅黑" panose="020B0503020204020204" pitchFamily="34" charset="-122"/>
                <a:ea typeface="微软雅黑" panose="020B0503020204020204" pitchFamily="34" charset="-122"/>
              </a:rPr>
              <a:t>绿化情况</a:t>
            </a:r>
          </a:p>
          <a:p>
            <a:pPr algn="just"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村庄景观缺少统一整体的绿化，整体绿化程度较差。</a:t>
            </a:r>
            <a:endParaRPr lang="en-US" altLang="zh-CN" sz="1400" noProof="1">
              <a:latin typeface="微软雅黑" panose="020B0503020204020204" pitchFamily="34" charset="-122"/>
              <a:ea typeface="微软雅黑" panose="020B0503020204020204" pitchFamily="34" charset="-122"/>
            </a:endParaRPr>
          </a:p>
          <a:p>
            <a:pPr algn="just" fontAlgn="auto">
              <a:lnSpc>
                <a:spcPct val="150000"/>
              </a:lnSpc>
              <a:buFont typeface="Wingdings" panose="05000000000000000000" pitchFamily="2" charset="2"/>
              <a:buNone/>
            </a:pPr>
            <a:endParaRPr lang="en-US" altLang="zh-CN" sz="1400" noProof="1">
              <a:latin typeface="微软雅黑" panose="020B0503020204020204" pitchFamily="34" charset="-122"/>
              <a:ea typeface="微软雅黑" panose="020B0503020204020204" pitchFamily="34" charset="-122"/>
            </a:endParaRPr>
          </a:p>
          <a:p>
            <a:pPr marL="285750" indent="-285750" algn="just" fontAlgn="auto">
              <a:lnSpc>
                <a:spcPct val="150000"/>
              </a:lnSpc>
              <a:buFont typeface="Wingdings" panose="05000000000000000000" pitchFamily="2" charset="2"/>
              <a:buChar char="n"/>
            </a:pPr>
            <a:r>
              <a:rPr lang="en-US" altLang="zh-CN" sz="1400" b="1" noProof="1">
                <a:latin typeface="微软雅黑" panose="020B0503020204020204" pitchFamily="34" charset="-122"/>
                <a:ea typeface="微软雅黑" panose="020B0503020204020204" pitchFamily="34" charset="-122"/>
              </a:rPr>
              <a:t>垃圾处理</a:t>
            </a:r>
            <a:endParaRPr lang="en-US" altLang="zh-CN" sz="1400" noProof="1">
              <a:latin typeface="微软雅黑" panose="020B0503020204020204" pitchFamily="34" charset="-122"/>
              <a:ea typeface="微软雅黑" panose="020B0503020204020204" pitchFamily="34" charset="-122"/>
            </a:endParaRPr>
          </a:p>
          <a:p>
            <a:pPr indent="0" algn="just" fontAlgn="auto">
              <a:lnSpc>
                <a:spcPct val="150000"/>
              </a:lnSpc>
              <a:buFont typeface="Wingdings" panose="05000000000000000000" pitchFamily="2" charset="2"/>
              <a:buNone/>
            </a:pPr>
            <a:r>
              <a:rPr lang="zh-CN" altLang="en-US" sz="1400" noProof="1">
                <a:latin typeface="微软雅黑" panose="020B0503020204020204" pitchFamily="34" charset="-122"/>
                <a:ea typeface="微软雅黑" panose="020B0503020204020204" pitchFamily="34" charset="-122"/>
              </a:rPr>
              <a:t>村庄内有垃圾堆放的问题，环境质量较差。</a:t>
            </a:r>
            <a:endParaRPr lang="en-US" altLang="zh-CN" sz="1400" noProof="1">
              <a:latin typeface="微软雅黑" panose="020B0503020204020204" pitchFamily="34" charset="-122"/>
              <a:ea typeface="微软雅黑" panose="020B0503020204020204" pitchFamily="34" charset="-122"/>
            </a:endParaRPr>
          </a:p>
          <a:p>
            <a:pPr indent="0" algn="just" fontAlgn="auto">
              <a:lnSpc>
                <a:spcPct val="150000"/>
              </a:lnSpc>
              <a:buFont typeface="Wingdings" panose="05000000000000000000" pitchFamily="2" charset="2"/>
              <a:buNone/>
            </a:pPr>
            <a:endParaRPr lang="en-US" altLang="zh-CN" sz="1400" noProof="1">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BCD3880F-9A77-4A60-99F8-4C46983584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71067" y="4626075"/>
            <a:ext cx="3618945" cy="2694441"/>
          </a:xfrm>
          <a:prstGeom prst="rect">
            <a:avLst/>
          </a:prstGeom>
        </p:spPr>
      </p:pic>
      <p:sp>
        <p:nvSpPr>
          <p:cNvPr id="22" name="文本框 21">
            <a:extLst>
              <a:ext uri="{FF2B5EF4-FFF2-40B4-BE49-F238E27FC236}">
                <a16:creationId xmlns:a16="http://schemas.microsoft.com/office/drawing/2014/main" id="{A2DB4E35-268A-413F-9DA1-BC8BD551DC44}"/>
              </a:ext>
            </a:extLst>
          </p:cNvPr>
          <p:cNvSpPr txBox="1"/>
          <p:nvPr/>
        </p:nvSpPr>
        <p:spPr>
          <a:xfrm>
            <a:off x="432972" y="370419"/>
            <a:ext cx="281094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48F27F3F-7B9B-4D57-92E6-860D922880FF}"/>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发展现状分析</a:t>
            </a:r>
          </a:p>
        </p:txBody>
      </p:sp>
      <p:sp>
        <p:nvSpPr>
          <p:cNvPr id="26" name="矩形 25">
            <a:extLst>
              <a:ext uri="{FF2B5EF4-FFF2-40B4-BE49-F238E27FC236}">
                <a16:creationId xmlns:a16="http://schemas.microsoft.com/office/drawing/2014/main" id="{A4514AC4-2C01-47F0-BAC9-535C8FEDB7F4}"/>
              </a:ext>
            </a:extLst>
          </p:cNvPr>
          <p:cNvSpPr/>
          <p:nvPr/>
        </p:nvSpPr>
        <p:spPr>
          <a:xfrm>
            <a:off x="869949" y="827133"/>
            <a:ext cx="178914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Situation Analysis</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162" y="7357554"/>
            <a:ext cx="4818611" cy="3110422"/>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6773" y="7357553"/>
            <a:ext cx="4570786" cy="3110423"/>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7445" y="7357552"/>
            <a:ext cx="5399992" cy="3110423"/>
          </a:xfrm>
          <a:prstGeom prst="rect">
            <a:avLst/>
          </a:prstGeom>
        </p:spPr>
      </p:pic>
      <p:pic>
        <p:nvPicPr>
          <p:cNvPr id="5" name="图片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8817" y="4643738"/>
            <a:ext cx="3806496" cy="2636565"/>
          </a:xfrm>
          <a:prstGeom prst="rect">
            <a:avLst/>
          </a:prstGeom>
        </p:spPr>
      </p:pic>
    </p:spTree>
    <p:extLst>
      <p:ext uri="{BB962C8B-B14F-4D97-AF65-F5344CB8AC3E}">
        <p14:creationId xmlns:p14="http://schemas.microsoft.com/office/powerpoint/2010/main" val="289802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A4C27E1-8A0A-4485-8F1B-71A96E6D11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5119351" cy="10691813"/>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00691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现状问题总结</a:t>
            </a:r>
          </a:p>
        </p:txBody>
      </p:sp>
      <p:sp>
        <p:nvSpPr>
          <p:cNvPr id="9" name="矩形 8">
            <a:extLst>
              <a:ext uri="{FF2B5EF4-FFF2-40B4-BE49-F238E27FC236}">
                <a16:creationId xmlns:a16="http://schemas.microsoft.com/office/drawing/2014/main" id="{85F7F695-D621-4481-A2CE-C3D5F9E13008}"/>
              </a:ext>
            </a:extLst>
          </p:cNvPr>
          <p:cNvSpPr/>
          <p:nvPr/>
        </p:nvSpPr>
        <p:spPr>
          <a:xfrm>
            <a:off x="869949" y="827133"/>
            <a:ext cx="1960793"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Conclusion of issue</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0" name="TextBox 6">
            <a:extLst>
              <a:ext uri="{FF2B5EF4-FFF2-40B4-BE49-F238E27FC236}">
                <a16:creationId xmlns:a16="http://schemas.microsoft.com/office/drawing/2014/main" id="{504AE720-B2A5-4656-800D-470E87163DD8}"/>
              </a:ext>
            </a:extLst>
          </p:cNvPr>
          <p:cNvSpPr txBox="1"/>
          <p:nvPr/>
        </p:nvSpPr>
        <p:spPr>
          <a:xfrm>
            <a:off x="538163" y="1293107"/>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C00000"/>
                </a:solidFill>
                <a:latin typeface="微软雅黑" panose="020B0503020204020204" pitchFamily="34" charset="-122"/>
                <a:ea typeface="微软雅黑" panose="020B0503020204020204" pitchFamily="34" charset="-122"/>
              </a:rPr>
              <a:t>小结</a:t>
            </a:r>
          </a:p>
        </p:txBody>
      </p:sp>
      <p:sp>
        <p:nvSpPr>
          <p:cNvPr id="11" name="矩形 10">
            <a:extLst>
              <a:ext uri="{FF2B5EF4-FFF2-40B4-BE49-F238E27FC236}">
                <a16:creationId xmlns:a16="http://schemas.microsoft.com/office/drawing/2014/main" id="{CF836C5C-ACAD-4D54-AC9E-720A919C5455}"/>
              </a:ext>
            </a:extLst>
          </p:cNvPr>
          <p:cNvSpPr/>
          <p:nvPr/>
        </p:nvSpPr>
        <p:spPr>
          <a:xfrm>
            <a:off x="0" y="3398137"/>
            <a:ext cx="15122525" cy="3046988"/>
          </a:xfrm>
          <a:prstGeom prst="rect">
            <a:avLst/>
          </a:prstGeom>
          <a:solidFill>
            <a:schemeClr val="tx1">
              <a:alpha val="60000"/>
            </a:schemeClr>
          </a:solidFill>
        </p:spPr>
        <p:txBody>
          <a:bodyPr wrap="square">
            <a:spAutoFit/>
          </a:bodyPr>
          <a:lstStyle/>
          <a:p>
            <a:pPr marL="3600000">
              <a:lnSpc>
                <a:spcPct val="150000"/>
              </a:lnSpc>
            </a:pPr>
            <a:r>
              <a:rPr lang="zh-CN" altLang="en-US" sz="3200" b="1" dirty="0">
                <a:solidFill>
                  <a:srgbClr val="FFFF00"/>
                </a:solidFill>
                <a:latin typeface="微软雅黑" panose="020B0503020204020204" pitchFamily="34" charset="-122"/>
                <a:ea typeface="微软雅黑" panose="020B0503020204020204" pitchFamily="34" charset="-122"/>
              </a:rPr>
              <a:t>村民意愿：</a:t>
            </a:r>
            <a:r>
              <a:rPr lang="zh-CN" altLang="en-US" sz="3200" b="1" dirty="0">
                <a:solidFill>
                  <a:schemeClr val="bg1"/>
                </a:solidFill>
                <a:latin typeface="微软雅黑" panose="020B0503020204020204" pitchFamily="34" charset="-122"/>
                <a:ea typeface="微软雅黑" panose="020B0503020204020204" pitchFamily="34" charset="-122"/>
              </a:rPr>
              <a:t>村民热情较高，改善建设迫切；</a:t>
            </a:r>
            <a:endParaRPr lang="en-US" altLang="zh-CN" sz="3200" b="1"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3200" b="1" dirty="0">
                <a:solidFill>
                  <a:srgbClr val="FFFF00"/>
                </a:solidFill>
                <a:latin typeface="微软雅黑" panose="020B0503020204020204" pitchFamily="34" charset="-122"/>
                <a:ea typeface="微软雅黑" panose="020B0503020204020204" pitchFamily="34" charset="-122"/>
              </a:rPr>
              <a:t>村居建筑：</a:t>
            </a:r>
            <a:r>
              <a:rPr lang="zh-CN" altLang="en-US" sz="3200" b="1" dirty="0">
                <a:solidFill>
                  <a:schemeClr val="bg1"/>
                </a:solidFill>
                <a:latin typeface="微软雅黑" panose="020B0503020204020204" pitchFamily="34" charset="-122"/>
                <a:ea typeface="微软雅黑" panose="020B0503020204020204" pitchFamily="34" charset="-122"/>
              </a:rPr>
              <a:t>立面杂乱无章，缺乏地域特色；</a:t>
            </a:r>
            <a:endParaRPr lang="zh-CN" altLang="en-US" sz="3200"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3200" b="1" dirty="0">
                <a:solidFill>
                  <a:srgbClr val="FFFF00"/>
                </a:solidFill>
                <a:latin typeface="微软雅黑" panose="020B0503020204020204" pitchFamily="34" charset="-122"/>
                <a:ea typeface="微软雅黑" panose="020B0503020204020204" pitchFamily="34" charset="-122"/>
              </a:rPr>
              <a:t>公服空间：</a:t>
            </a:r>
            <a:r>
              <a:rPr lang="zh-CN" altLang="en-US" sz="3200" b="1" dirty="0">
                <a:solidFill>
                  <a:schemeClr val="bg1"/>
                </a:solidFill>
                <a:latin typeface="微软雅黑" panose="020B0503020204020204" pitchFamily="34" charset="-122"/>
                <a:ea typeface="微软雅黑" panose="020B0503020204020204" pitchFamily="34" charset="-122"/>
              </a:rPr>
              <a:t>缺乏公共空间，设施类型单调；</a:t>
            </a:r>
            <a:endParaRPr lang="zh-CN" altLang="en-US" sz="3200" dirty="0">
              <a:solidFill>
                <a:schemeClr val="bg1"/>
              </a:solidFill>
              <a:latin typeface="微软雅黑" panose="020B0503020204020204" pitchFamily="34" charset="-122"/>
              <a:ea typeface="微软雅黑" panose="020B0503020204020204" pitchFamily="34" charset="-122"/>
            </a:endParaRPr>
          </a:p>
          <a:p>
            <a:pPr marL="3600000">
              <a:lnSpc>
                <a:spcPct val="150000"/>
              </a:lnSpc>
            </a:pPr>
            <a:r>
              <a:rPr lang="zh-CN" altLang="en-US" sz="3200" b="1" dirty="0">
                <a:solidFill>
                  <a:srgbClr val="FFFF00"/>
                </a:solidFill>
                <a:latin typeface="微软雅黑" panose="020B0503020204020204" pitchFamily="34" charset="-122"/>
                <a:ea typeface="微软雅黑" panose="020B0503020204020204" pitchFamily="34" charset="-122"/>
              </a:rPr>
              <a:t>市政设施：</a:t>
            </a:r>
            <a:r>
              <a:rPr lang="zh-CN" altLang="en-US" sz="3200" b="1" dirty="0">
                <a:solidFill>
                  <a:schemeClr val="bg1"/>
                </a:solidFill>
                <a:latin typeface="微软雅黑" panose="020B0503020204020204" pitchFamily="34" charset="-122"/>
                <a:ea typeface="微软雅黑" panose="020B0503020204020204" pitchFamily="34" charset="-122"/>
              </a:rPr>
              <a:t>市政设施欠缺，户外管线凌乱；</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3D5BEC3A-6DAC-404E-A0FD-DB14BAA8CE6D}"/>
              </a:ext>
            </a:extLst>
          </p:cNvPr>
          <p:cNvSpPr/>
          <p:nvPr/>
        </p:nvSpPr>
        <p:spPr>
          <a:xfrm>
            <a:off x="0" y="7990176"/>
            <a:ext cx="15122525" cy="743986"/>
          </a:xfrm>
          <a:prstGeom prst="rect">
            <a:avLst/>
          </a:prstGeom>
          <a:solidFill>
            <a:schemeClr val="tx1">
              <a:alpha val="60000"/>
            </a:schemeClr>
          </a:solidFill>
        </p:spPr>
        <p:txBody>
          <a:bodyPr wrap="square">
            <a:spAutoFit/>
          </a:bodyPr>
          <a:lstStyle/>
          <a:p>
            <a:pPr algn="ct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rPr>
              <a:t>如何体现新时代农村社区风貌？如何完善服务设施？</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6" name="箭头: 虚尾 5">
            <a:extLst>
              <a:ext uri="{FF2B5EF4-FFF2-40B4-BE49-F238E27FC236}">
                <a16:creationId xmlns:a16="http://schemas.microsoft.com/office/drawing/2014/main" id="{92086E83-3043-4542-B033-E2B1103B8C0F}"/>
              </a:ext>
            </a:extLst>
          </p:cNvPr>
          <p:cNvSpPr/>
          <p:nvPr/>
        </p:nvSpPr>
        <p:spPr>
          <a:xfrm rot="5400000">
            <a:off x="6892018" y="6621951"/>
            <a:ext cx="1335314" cy="1117600"/>
          </a:xfrm>
          <a:prstGeom prst="stripedRightArrow">
            <a:avLst/>
          </a:prstGeom>
          <a:solidFill>
            <a:schemeClr val="tx1">
              <a:alpha val="75000"/>
            </a:schemeClr>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Tree>
    <p:extLst>
      <p:ext uri="{BB962C8B-B14F-4D97-AF65-F5344CB8AC3E}">
        <p14:creationId xmlns:p14="http://schemas.microsoft.com/office/powerpoint/2010/main" val="4157017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47212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r>
              <a:rPr lang="zh-CN" altLang="en-US" sz="2400" b="1" dirty="0">
                <a:solidFill>
                  <a:schemeClr val="bg1"/>
                </a:solidFill>
                <a:latin typeface="微软雅黑" panose="020B0503020204020204" pitchFamily="34" charset="-122"/>
                <a:ea typeface="微软雅黑" panose="020B0503020204020204" pitchFamily="34" charset="-122"/>
              </a:rPr>
              <a:t>规划策略</a:t>
            </a:r>
          </a:p>
        </p:txBody>
      </p:sp>
      <p:sp>
        <p:nvSpPr>
          <p:cNvPr id="9" name="矩形 8">
            <a:extLst>
              <a:ext uri="{FF2B5EF4-FFF2-40B4-BE49-F238E27FC236}">
                <a16:creationId xmlns:a16="http://schemas.microsoft.com/office/drawing/2014/main" id="{85F7F695-D621-4481-A2CE-C3D5F9E13008}"/>
              </a:ext>
            </a:extLst>
          </p:cNvPr>
          <p:cNvSpPr/>
          <p:nvPr/>
        </p:nvSpPr>
        <p:spPr>
          <a:xfrm>
            <a:off x="869949" y="827133"/>
            <a:ext cx="1960793"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Conclusion of issue</a:t>
            </a:r>
            <a:endParaRPr lang="zh-CN" altLang="en-US" sz="1600" dirty="0">
              <a:solidFill>
                <a:srgbClr val="CFD5EA"/>
              </a:solidFill>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E5BE8881-F6A0-4347-9CB3-54FB17928060}"/>
              </a:ext>
            </a:extLst>
          </p:cNvPr>
          <p:cNvGrpSpPr/>
          <p:nvPr/>
        </p:nvGrpSpPr>
        <p:grpSpPr>
          <a:xfrm>
            <a:off x="538162" y="1900138"/>
            <a:ext cx="14403479" cy="7647249"/>
            <a:chOff x="869949" y="2064207"/>
            <a:chExt cx="11623997" cy="6171538"/>
          </a:xfrm>
        </p:grpSpPr>
        <p:sp>
          <p:nvSpPr>
            <p:cNvPr id="14" name="矩形 13">
              <a:extLst>
                <a:ext uri="{FF2B5EF4-FFF2-40B4-BE49-F238E27FC236}">
                  <a16:creationId xmlns:a16="http://schemas.microsoft.com/office/drawing/2014/main" id="{D1296DC6-5043-4A6B-B3D8-0226AE55F8B7}"/>
                </a:ext>
              </a:extLst>
            </p:cNvPr>
            <p:cNvSpPr/>
            <p:nvPr/>
          </p:nvSpPr>
          <p:spPr bwMode="auto">
            <a:xfrm>
              <a:off x="9312893" y="2064207"/>
              <a:ext cx="3181053" cy="5699724"/>
            </a:xfrm>
            <a:prstGeom prst="rect">
              <a:avLst/>
            </a:prstGeom>
          </p:spPr>
          <p:txBody>
            <a:bodyPr wrap="square">
              <a:spAutoFit/>
            </a:bodyPr>
            <a:lstStyle/>
            <a:p>
              <a:pPr fontAlgn="auto">
                <a:lnSpc>
                  <a:spcPct val="150000"/>
                </a:lnSpc>
              </a:pPr>
              <a:r>
                <a:rPr lang="en-US" altLang="zh-CN" sz="2000" b="1" noProof="1">
                  <a:solidFill>
                    <a:srgbClr val="92D050"/>
                  </a:solidFill>
                  <a:latin typeface="微软雅黑" panose="020B0503020204020204" pitchFamily="34" charset="-122"/>
                  <a:ea typeface="微软雅黑" panose="020B0503020204020204" pitchFamily="34" charset="-122"/>
                </a:rPr>
                <a:t>【</a:t>
              </a:r>
              <a:r>
                <a:rPr lang="zh-CN" altLang="en-US" sz="2000" b="1" noProof="1">
                  <a:solidFill>
                    <a:srgbClr val="92D050"/>
                  </a:solidFill>
                  <a:latin typeface="微软雅黑" panose="020B0503020204020204" pitchFamily="34" charset="-122"/>
                  <a:ea typeface="微软雅黑" panose="020B0503020204020204" pitchFamily="34" charset="-122"/>
                </a:rPr>
                <a:t>重修居住环境</a:t>
              </a:r>
              <a:r>
                <a:rPr lang="en-US" altLang="zh-CN" sz="2000" b="1" noProof="1">
                  <a:solidFill>
                    <a:srgbClr val="92D050"/>
                  </a:solidFill>
                  <a:latin typeface="微软雅黑" panose="020B0503020204020204" pitchFamily="34" charset="-122"/>
                  <a:ea typeface="微软雅黑" panose="020B0503020204020204" pitchFamily="34" charset="-122"/>
                </a:rPr>
                <a:t>】</a:t>
              </a:r>
            </a:p>
            <a:p>
              <a:pPr fontAlgn="auto">
                <a:lnSpc>
                  <a:spcPct val="150000"/>
                </a:lnSpc>
              </a:pPr>
              <a:r>
                <a:rPr lang="en-US" altLang="zh-CN" sz="1600" noProof="1">
                  <a:latin typeface="微软雅黑" panose="020B0503020204020204" pitchFamily="34" charset="-122"/>
                  <a:ea typeface="微软雅黑" panose="020B0503020204020204" pitchFamily="34" charset="-122"/>
                </a:rPr>
                <a:t>— —</a:t>
              </a:r>
              <a:r>
                <a:rPr lang="zh-CN" altLang="en-US" sz="1600" noProof="1">
                  <a:latin typeface="微软雅黑" panose="020B0503020204020204" pitchFamily="34" charset="-122"/>
                  <a:ea typeface="微软雅黑" panose="020B0503020204020204" pitchFamily="34" charset="-122"/>
                </a:rPr>
                <a:t>由基本居住功能到舒适品质生活。</a:t>
              </a: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r>
                <a:rPr lang="en-US" altLang="zh-CN" sz="2000" b="1" noProof="1">
                  <a:solidFill>
                    <a:schemeClr val="accent4"/>
                  </a:solidFill>
                  <a:latin typeface="微软雅黑" panose="020B0503020204020204" pitchFamily="34" charset="-122"/>
                  <a:ea typeface="微软雅黑" panose="020B0503020204020204" pitchFamily="34" charset="-122"/>
                </a:rPr>
                <a:t>【</a:t>
              </a:r>
              <a:r>
                <a:rPr lang="zh-CN" altLang="en-US" sz="2000" b="1" noProof="1">
                  <a:solidFill>
                    <a:schemeClr val="accent4"/>
                  </a:solidFill>
                  <a:latin typeface="微软雅黑" panose="020B0503020204020204" pitchFamily="34" charset="-122"/>
                  <a:ea typeface="微软雅黑" panose="020B0503020204020204" pitchFamily="34" charset="-122"/>
                </a:rPr>
                <a:t>重塑乡村景观</a:t>
              </a:r>
              <a:r>
                <a:rPr lang="en-US" altLang="zh-CN" sz="2000" b="1" noProof="1">
                  <a:solidFill>
                    <a:schemeClr val="accent4"/>
                  </a:solidFill>
                  <a:latin typeface="微软雅黑" panose="020B0503020204020204" pitchFamily="34" charset="-122"/>
                  <a:ea typeface="微软雅黑" panose="020B0503020204020204" pitchFamily="34" charset="-122"/>
                </a:rPr>
                <a:t>】</a:t>
              </a:r>
            </a:p>
            <a:p>
              <a:pPr fontAlgn="auto">
                <a:lnSpc>
                  <a:spcPct val="150000"/>
                </a:lnSpc>
              </a:pPr>
              <a:r>
                <a:rPr lang="en-US" altLang="zh-CN" sz="1600" noProof="1">
                  <a:latin typeface="微软雅黑" panose="020B0503020204020204" pitchFamily="34" charset="-122"/>
                  <a:ea typeface="微软雅黑" panose="020B0503020204020204" pitchFamily="34" charset="-122"/>
                </a:rPr>
                <a:t>— —</a:t>
              </a:r>
              <a:r>
                <a:rPr lang="zh-CN" altLang="en-US" sz="1600" noProof="1">
                  <a:latin typeface="微软雅黑" panose="020B0503020204020204" pitchFamily="34" charset="-122"/>
                  <a:ea typeface="微软雅黑" panose="020B0503020204020204" pitchFamily="34" charset="-122"/>
                </a:rPr>
                <a:t>由杂乱无章到差异聚整，完善美观。</a:t>
              </a: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endParaRPr lang="en-US" altLang="zh-CN" sz="1600" noProof="1">
                <a:latin typeface="微软雅黑" panose="020B0503020204020204" pitchFamily="34" charset="-122"/>
                <a:ea typeface="微软雅黑" panose="020B0503020204020204" pitchFamily="34" charset="-122"/>
              </a:endParaRPr>
            </a:p>
            <a:p>
              <a:pPr fontAlgn="auto"/>
              <a:endParaRPr lang="en-US" altLang="zh-CN" sz="1600" noProof="1">
                <a:latin typeface="微软雅黑" panose="020B0503020204020204" pitchFamily="34" charset="-122"/>
                <a:ea typeface="微软雅黑" panose="020B0503020204020204" pitchFamily="34" charset="-122"/>
              </a:endParaRPr>
            </a:p>
            <a:p>
              <a:pPr fontAlgn="auto"/>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r>
                <a:rPr lang="en-US" altLang="zh-CN" sz="2000" b="1" noProof="1">
                  <a:solidFill>
                    <a:srgbClr val="7030A0"/>
                  </a:solidFill>
                  <a:latin typeface="微软雅黑" panose="020B0503020204020204" pitchFamily="34" charset="-122"/>
                  <a:ea typeface="微软雅黑" panose="020B0503020204020204" pitchFamily="34" charset="-122"/>
                </a:rPr>
                <a:t>【</a:t>
              </a:r>
              <a:r>
                <a:rPr lang="zh-CN" altLang="en-US" sz="2000" b="1" noProof="1">
                  <a:solidFill>
                    <a:srgbClr val="7030A0"/>
                  </a:solidFill>
                  <a:latin typeface="微软雅黑" panose="020B0503020204020204" pitchFamily="34" charset="-122"/>
                  <a:ea typeface="微软雅黑" panose="020B0503020204020204" pitchFamily="34" charset="-122"/>
                </a:rPr>
                <a:t>重建邻里空间</a:t>
              </a:r>
              <a:r>
                <a:rPr lang="en-US" altLang="zh-CN" sz="2000" b="1" noProof="1">
                  <a:solidFill>
                    <a:srgbClr val="7030A0"/>
                  </a:solidFill>
                  <a:latin typeface="微软雅黑" panose="020B0503020204020204" pitchFamily="34" charset="-122"/>
                  <a:ea typeface="微软雅黑" panose="020B0503020204020204" pitchFamily="34" charset="-122"/>
                </a:rPr>
                <a:t>】</a:t>
              </a:r>
            </a:p>
            <a:p>
              <a:pPr fontAlgn="auto">
                <a:lnSpc>
                  <a:spcPct val="150000"/>
                </a:lnSpc>
              </a:pPr>
              <a:r>
                <a:rPr lang="en-US" altLang="zh-CN" sz="1600" noProof="1">
                  <a:latin typeface="微软雅黑" panose="020B0503020204020204" pitchFamily="34" charset="-122"/>
                  <a:ea typeface="微软雅黑" panose="020B0503020204020204" pitchFamily="34" charset="-122"/>
                </a:rPr>
                <a:t>— —</a:t>
              </a:r>
              <a:r>
                <a:rPr lang="zh-CN" altLang="en-US" sz="1600" noProof="1">
                  <a:latin typeface="微软雅黑" panose="020B0503020204020204" pitchFamily="34" charset="-122"/>
                  <a:ea typeface="微软雅黑" panose="020B0503020204020204" pitchFamily="34" charset="-122"/>
                </a:rPr>
                <a:t>由特色迷失到乡村活力巷道空间。</a:t>
              </a: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a:p>
              <a:pPr fontAlgn="auto">
                <a:lnSpc>
                  <a:spcPct val="150000"/>
                </a:lnSpc>
              </a:pPr>
              <a:endParaRPr lang="en-US" altLang="zh-CN" sz="1600" noProof="1">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7DB2A7B7-DE0F-4A8E-9C8B-E2ECDD6F16FC}"/>
                </a:ext>
              </a:extLst>
            </p:cNvPr>
            <p:cNvSpPr/>
            <p:nvPr/>
          </p:nvSpPr>
          <p:spPr bwMode="auto">
            <a:xfrm>
              <a:off x="8402301" y="4360927"/>
              <a:ext cx="837564" cy="1705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800" b="1" noProof="1">
                  <a:latin typeface="Calibri" panose="020F0502020204030204" pitchFamily="34" charset="0"/>
                  <a:ea typeface="微软雅黑" panose="020B0503020204020204" pitchFamily="34" charset="-122"/>
                  <a:cs typeface="Calibri" panose="020F0502020204030204" pitchFamily="34" charset="0"/>
                </a:rPr>
                <a:t>2</a:t>
              </a:r>
              <a:endParaRPr lang="zh-CN" altLang="en-US" sz="4800" b="1" noProof="1">
                <a:latin typeface="Calibri" panose="020F0502020204030204" pitchFamily="34" charset="0"/>
                <a:ea typeface="微软雅黑" panose="020B0503020204020204" pitchFamily="34" charset="-122"/>
                <a:cs typeface="Calibri" panose="020F0502020204030204" pitchFamily="34" charset="0"/>
              </a:endParaRPr>
            </a:p>
          </p:txBody>
        </p:sp>
        <p:sp>
          <p:nvSpPr>
            <p:cNvPr id="27" name="矩形 26">
              <a:extLst>
                <a:ext uri="{FF2B5EF4-FFF2-40B4-BE49-F238E27FC236}">
                  <a16:creationId xmlns:a16="http://schemas.microsoft.com/office/drawing/2014/main" id="{801F1130-F537-4809-BDB3-1A764EC71FF4}"/>
                </a:ext>
              </a:extLst>
            </p:cNvPr>
            <p:cNvSpPr/>
            <p:nvPr/>
          </p:nvSpPr>
          <p:spPr bwMode="auto">
            <a:xfrm>
              <a:off x="8402301" y="6530484"/>
              <a:ext cx="837565" cy="170526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4800" b="1" noProof="1">
                  <a:latin typeface="Calibri" panose="020F0502020204030204" pitchFamily="34" charset="0"/>
                  <a:ea typeface="微软雅黑" panose="020B0503020204020204" pitchFamily="34" charset="-122"/>
                  <a:cs typeface="Calibri" panose="020F0502020204030204" pitchFamily="34" charset="0"/>
                </a:rPr>
                <a:t>3</a:t>
              </a:r>
              <a:endParaRPr lang="zh-CN" altLang="en-US" sz="4800" b="1" noProof="1">
                <a:latin typeface="Calibri" panose="020F0502020204030204" pitchFamily="34" charset="0"/>
                <a:ea typeface="微软雅黑" panose="020B0503020204020204" pitchFamily="34" charset="-122"/>
                <a:cs typeface="Calibri" panose="020F0502020204030204" pitchFamily="34" charset="0"/>
              </a:endParaRPr>
            </a:p>
          </p:txBody>
        </p:sp>
        <p:sp>
          <p:nvSpPr>
            <p:cNvPr id="25" name="矩形 24">
              <a:extLst>
                <a:ext uri="{FF2B5EF4-FFF2-40B4-BE49-F238E27FC236}">
                  <a16:creationId xmlns:a16="http://schemas.microsoft.com/office/drawing/2014/main" id="{39462723-F2C8-4B61-B270-145C94E03568}"/>
                </a:ext>
              </a:extLst>
            </p:cNvPr>
            <p:cNvSpPr/>
            <p:nvPr/>
          </p:nvSpPr>
          <p:spPr bwMode="auto">
            <a:xfrm>
              <a:off x="8402301" y="2191370"/>
              <a:ext cx="837564" cy="17052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4800" b="1" noProof="1">
                  <a:latin typeface="Calibri" panose="020F0502020204030204" pitchFamily="34" charset="0"/>
                  <a:ea typeface="微软雅黑" panose="020B0503020204020204" pitchFamily="34" charset="-122"/>
                  <a:cs typeface="Calibri" panose="020F0502020204030204" pitchFamily="34" charset="0"/>
                </a:rPr>
                <a:t>1</a:t>
              </a:r>
              <a:endParaRPr lang="zh-CN" altLang="en-US" sz="4800" b="1" noProof="1">
                <a:latin typeface="Calibri" panose="020F0502020204030204" pitchFamily="34" charset="0"/>
                <a:ea typeface="微软雅黑" panose="020B0503020204020204" pitchFamily="34" charset="-122"/>
                <a:cs typeface="Calibri" panose="020F0502020204030204" pitchFamily="34" charset="0"/>
              </a:endParaRPr>
            </a:p>
          </p:txBody>
        </p:sp>
        <p:pic>
          <p:nvPicPr>
            <p:cNvPr id="34" name="Picture 20" descr="1453863763588834">
              <a:extLst>
                <a:ext uri="{FF2B5EF4-FFF2-40B4-BE49-F238E27FC236}">
                  <a16:creationId xmlns:a16="http://schemas.microsoft.com/office/drawing/2014/main" id="{1A100B88-362F-4832-A6C7-CB26AC07A7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9211" y="6530484"/>
              <a:ext cx="2561353" cy="17052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0F9F0E1E-E23E-4A6E-943A-1AC6B2A30CC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3297952" y="6530484"/>
              <a:ext cx="2436673" cy="170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图片 35">
              <a:extLst>
                <a:ext uri="{FF2B5EF4-FFF2-40B4-BE49-F238E27FC236}">
                  <a16:creationId xmlns:a16="http://schemas.microsoft.com/office/drawing/2014/main" id="{9F13EA1C-5DF8-4110-91B6-A0F7E2A586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76578" y="6530483"/>
              <a:ext cx="2370818" cy="1705260"/>
            </a:xfrm>
            <a:prstGeom prst="rect">
              <a:avLst/>
            </a:prstGeom>
          </p:spPr>
        </p:pic>
        <p:pic>
          <p:nvPicPr>
            <p:cNvPr id="37" name="Picture 8" descr="C:\Users\pc209\Desktop\TM-7-23\新建文件夹\2012080421510813202.jpg">
              <a:extLst>
                <a:ext uri="{FF2B5EF4-FFF2-40B4-BE49-F238E27FC236}">
                  <a16:creationId xmlns:a16="http://schemas.microsoft.com/office/drawing/2014/main" id="{B2881921-9519-40BD-9E81-59B243C6889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04471" y="4360927"/>
              <a:ext cx="2534031" cy="170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descr="https://timgsa.baidu.com/timg?image&amp;quality=80&amp;size=b9999_10000&amp;sec=1497527621529&amp;di=8919ad1df1854e599ecab38db5eb616e&amp;imgtype=0&amp;src=http%3A%2F%2Fimg.52njl.net%2FImage%2Fyuantu%2Fguanggao%2F2015%2F03%2F20150314173511837887.jpg">
              <a:extLst>
                <a:ext uri="{FF2B5EF4-FFF2-40B4-BE49-F238E27FC236}">
                  <a16:creationId xmlns:a16="http://schemas.microsoft.com/office/drawing/2014/main" id="{95B9B91E-26C8-455B-86F6-0687E06A979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27897" y="4332877"/>
              <a:ext cx="2813694" cy="17333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timgsa.baidu.com/timg?image&amp;quality=80&amp;size=b9999_10000&amp;sec=1497527554966&amp;di=107f58f6674669497e0186a278f23923&amp;imgtype=0&amp;src=http%3A%2F%2Fi3.cqnews.net%2Fqx%2Fhtml%2Fattachement%2Fjpg%2Fsite82%2F20150401%2Fd4bed9e070c31685e17227.jpg">
              <a:extLst>
                <a:ext uri="{FF2B5EF4-FFF2-40B4-BE49-F238E27FC236}">
                  <a16:creationId xmlns:a16="http://schemas.microsoft.com/office/drawing/2014/main" id="{1F4155C7-03AE-4DB6-B0DD-371315EF8FE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69949" y="4331670"/>
              <a:ext cx="1995068" cy="17345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7FBC8CB8-0CE3-46BC-BAF9-FC72554C2DC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75723" y="2191370"/>
              <a:ext cx="2577239" cy="1705262"/>
            </a:xfrm>
            <a:prstGeom prst="rect">
              <a:avLst/>
            </a:prstGeom>
            <a:noFill/>
            <a:extLst>
              <a:ext uri="{909E8E84-426E-40DD-AFC4-6F175D3DCCD1}">
                <a14:hiddenFill xmlns:a14="http://schemas.microsoft.com/office/drawing/2010/main">
                  <a:solidFill>
                    <a:srgbClr val="FFFFFF"/>
                  </a:solidFill>
                </a14:hiddenFill>
              </a:ext>
            </a:extLst>
          </p:spPr>
        </p:pic>
        <p:pic>
          <p:nvPicPr>
            <p:cNvPr id="44" name="图片 43">
              <a:extLst>
                <a:ext uri="{FF2B5EF4-FFF2-40B4-BE49-F238E27FC236}">
                  <a16:creationId xmlns:a16="http://schemas.microsoft.com/office/drawing/2014/main" id="{4C57ADDB-12C3-493B-ACBC-0063835FD1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95037" y="2191370"/>
              <a:ext cx="2631347" cy="1707300"/>
            </a:xfrm>
            <a:prstGeom prst="rect">
              <a:avLst/>
            </a:prstGeom>
          </p:spPr>
        </p:pic>
        <p:pic>
          <p:nvPicPr>
            <p:cNvPr id="45" name="图片 44">
              <a:extLst>
                <a:ext uri="{FF2B5EF4-FFF2-40B4-BE49-F238E27FC236}">
                  <a16:creationId xmlns:a16="http://schemas.microsoft.com/office/drawing/2014/main" id="{8920B0A8-A3E5-4E90-9266-9F5CD7FBEA9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9949" y="2201045"/>
              <a:ext cx="2166817" cy="1697625"/>
            </a:xfrm>
            <a:prstGeom prst="rect">
              <a:avLst/>
            </a:prstGeom>
          </p:spPr>
        </p:pic>
      </p:grpSp>
    </p:spTree>
    <p:extLst>
      <p:ext uri="{BB962C8B-B14F-4D97-AF65-F5344CB8AC3E}">
        <p14:creationId xmlns:p14="http://schemas.microsoft.com/office/powerpoint/2010/main" val="815112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1843657" y="5757788"/>
            <a:ext cx="3275693" cy="2346283"/>
          </a:xfrm>
          <a:prstGeom prst="rect">
            <a:avLst/>
          </a:prstGeom>
        </p:spPr>
        <p:txBody>
          <a:bodyPr wrap="square">
            <a:spAutoFit/>
          </a:bodyPr>
          <a:lstStyle/>
          <a:p>
            <a:pPr>
              <a:lnSpc>
                <a:spcPct val="150000"/>
              </a:lnSpc>
            </a:pPr>
            <a:r>
              <a:rPr lang="en-US" altLang="zh-CN" sz="2000" b="1" dirty="0">
                <a:solidFill>
                  <a:schemeClr val="bg1"/>
                </a:solidFill>
                <a:latin typeface="微软雅黑" pitchFamily="34" charset="-122"/>
                <a:ea typeface="微软雅黑" pitchFamily="34" charset="-122"/>
              </a:rPr>
              <a:t>3.1 </a:t>
            </a:r>
            <a:r>
              <a:rPr lang="zh-CN" altLang="en-US" sz="2000" b="1" dirty="0">
                <a:solidFill>
                  <a:schemeClr val="bg1"/>
                </a:solidFill>
                <a:latin typeface="微软雅黑" pitchFamily="34" charset="-122"/>
                <a:ea typeface="微软雅黑" pitchFamily="34" charset="-122"/>
              </a:rPr>
              <a:t>政策机遇</a:t>
            </a:r>
            <a:endParaRPr lang="en-US" altLang="zh-CN" sz="2000" b="1" dirty="0">
              <a:solidFill>
                <a:schemeClr val="bg1"/>
              </a:solidFill>
              <a:latin typeface="微软雅黑" pitchFamily="34" charset="-122"/>
              <a:ea typeface="微软雅黑" pitchFamily="34" charset="-122"/>
            </a:endParaRPr>
          </a:p>
          <a:p>
            <a:pPr>
              <a:lnSpc>
                <a:spcPct val="150000"/>
              </a:lnSpc>
            </a:pPr>
            <a:r>
              <a:rPr lang="en-US" altLang="zh-CN" sz="2000" b="1" dirty="0">
                <a:solidFill>
                  <a:schemeClr val="bg1"/>
                </a:solidFill>
                <a:latin typeface="微软雅黑" pitchFamily="34" charset="-122"/>
                <a:ea typeface="微软雅黑" pitchFamily="34" charset="-122"/>
              </a:rPr>
              <a:t>3.3 </a:t>
            </a:r>
            <a:r>
              <a:rPr lang="zh-CN" altLang="en-US" sz="2000" b="1" dirty="0">
                <a:solidFill>
                  <a:schemeClr val="bg1"/>
                </a:solidFill>
                <a:latin typeface="微软雅黑" pitchFamily="34" charset="-122"/>
                <a:ea typeface="微软雅黑" pitchFamily="34" charset="-122"/>
              </a:rPr>
              <a:t>案例研究</a:t>
            </a:r>
          </a:p>
          <a:p>
            <a:pPr>
              <a:lnSpc>
                <a:spcPct val="150000"/>
              </a:lnSpc>
            </a:pPr>
            <a:r>
              <a:rPr lang="en-US" altLang="zh-CN" sz="2000" b="1" dirty="0">
                <a:solidFill>
                  <a:schemeClr val="bg1"/>
                </a:solidFill>
                <a:latin typeface="微软雅黑" pitchFamily="34" charset="-122"/>
                <a:ea typeface="微软雅黑" pitchFamily="34" charset="-122"/>
              </a:rPr>
              <a:t>3.3 </a:t>
            </a:r>
            <a:r>
              <a:rPr lang="zh-CN" altLang="en-US" sz="2000" b="1" dirty="0">
                <a:solidFill>
                  <a:schemeClr val="bg1"/>
                </a:solidFill>
                <a:latin typeface="微软雅黑" pitchFamily="34" charset="-122"/>
                <a:ea typeface="微软雅黑" pitchFamily="34" charset="-122"/>
              </a:rPr>
              <a:t>村庄发展目标</a:t>
            </a:r>
          </a:p>
          <a:p>
            <a:pPr>
              <a:lnSpc>
                <a:spcPct val="150000"/>
              </a:lnSpc>
            </a:pPr>
            <a:r>
              <a:rPr lang="en-US" altLang="zh-CN" sz="2000" b="1" dirty="0">
                <a:solidFill>
                  <a:schemeClr val="bg1"/>
                </a:solidFill>
                <a:latin typeface="微软雅黑" pitchFamily="34" charset="-122"/>
                <a:ea typeface="微软雅黑" pitchFamily="34" charset="-122"/>
              </a:rPr>
              <a:t>3.4 </a:t>
            </a:r>
            <a:r>
              <a:rPr lang="zh-CN" altLang="en-US" sz="2000" b="1" dirty="0">
                <a:solidFill>
                  <a:schemeClr val="bg1"/>
                </a:solidFill>
                <a:latin typeface="微软雅黑" pitchFamily="34" charset="-122"/>
                <a:ea typeface="微软雅黑" pitchFamily="34" charset="-122"/>
              </a:rPr>
              <a:t>人口预测</a:t>
            </a:r>
          </a:p>
          <a:p>
            <a:pPr>
              <a:lnSpc>
                <a:spcPct val="150000"/>
              </a:lnSpc>
            </a:pPr>
            <a:r>
              <a:rPr lang="en-US" altLang="zh-CN" sz="2000" b="1" dirty="0">
                <a:solidFill>
                  <a:schemeClr val="bg1"/>
                </a:solidFill>
                <a:latin typeface="微软雅黑" pitchFamily="34" charset="-122"/>
                <a:ea typeface="微软雅黑" pitchFamily="34" charset="-122"/>
              </a:rPr>
              <a:t>3.5 </a:t>
            </a:r>
            <a:r>
              <a:rPr lang="zh-CN" altLang="en-US" sz="2000" b="1" dirty="0">
                <a:solidFill>
                  <a:schemeClr val="bg1"/>
                </a:solidFill>
                <a:latin typeface="微软雅黑" pitchFamily="34" charset="-122"/>
                <a:ea typeface="微软雅黑" pitchFamily="34" charset="-122"/>
              </a:rPr>
              <a:t>约束性指标</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第三章     目标定位</a:t>
            </a:r>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3249250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150571"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 </a:t>
            </a:r>
            <a:r>
              <a:rPr lang="zh-CN" altLang="en-US" sz="2400" b="1" dirty="0">
                <a:solidFill>
                  <a:schemeClr val="bg1"/>
                </a:solidFill>
                <a:latin typeface="微软雅黑" panose="020B0503020204020204" pitchFamily="34" charset="-122"/>
                <a:ea typeface="微软雅黑" panose="020B0503020204020204" pitchFamily="34" charset="-122"/>
              </a:rPr>
              <a:t>政策机遇</a:t>
            </a:r>
          </a:p>
        </p:txBody>
      </p:sp>
      <p:sp>
        <p:nvSpPr>
          <p:cNvPr id="9" name="矩形 8">
            <a:extLst>
              <a:ext uri="{FF2B5EF4-FFF2-40B4-BE49-F238E27FC236}">
                <a16:creationId xmlns:a16="http://schemas.microsoft.com/office/drawing/2014/main" id="{403E3EF3-F1F7-420E-9CE0-7487F4F13A60}"/>
              </a:ext>
            </a:extLst>
          </p:cNvPr>
          <p:cNvSpPr/>
          <p:nvPr/>
        </p:nvSpPr>
        <p:spPr>
          <a:xfrm>
            <a:off x="869949" y="827133"/>
            <a:ext cx="1210588"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Case study</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2842A7F8-3DE9-439B-89BC-D4F39371D910}"/>
              </a:ext>
            </a:extLst>
          </p:cNvPr>
          <p:cNvSpPr txBox="1"/>
          <p:nvPr/>
        </p:nvSpPr>
        <p:spPr>
          <a:xfrm>
            <a:off x="768978" y="1306183"/>
            <a:ext cx="4827631" cy="40011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十九大报告</a:t>
            </a:r>
          </a:p>
        </p:txBody>
      </p:sp>
      <p:grpSp>
        <p:nvGrpSpPr>
          <p:cNvPr id="24" name="组合 1">
            <a:extLst>
              <a:ext uri="{FF2B5EF4-FFF2-40B4-BE49-F238E27FC236}">
                <a16:creationId xmlns:a16="http://schemas.microsoft.com/office/drawing/2014/main" id="{F146DFEC-50AE-407E-9C82-1BD59C5A8470}"/>
              </a:ext>
            </a:extLst>
          </p:cNvPr>
          <p:cNvGrpSpPr>
            <a:grpSpLocks/>
          </p:cNvGrpSpPr>
          <p:nvPr/>
        </p:nvGrpSpPr>
        <p:grpSpPr bwMode="auto">
          <a:xfrm>
            <a:off x="0" y="1804743"/>
            <a:ext cx="15119350" cy="8785470"/>
            <a:chOff x="442678" y="1128568"/>
            <a:chExt cx="8659705" cy="5032169"/>
          </a:xfrm>
        </p:grpSpPr>
        <p:pic>
          <p:nvPicPr>
            <p:cNvPr id="25" name="图片 1">
              <a:extLst>
                <a:ext uri="{FF2B5EF4-FFF2-40B4-BE49-F238E27FC236}">
                  <a16:creationId xmlns:a16="http://schemas.microsoft.com/office/drawing/2014/main" id="{28ECBFF7-592C-49E0-A424-6A324B9A55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2678" y="1128568"/>
              <a:ext cx="8659705" cy="503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a:extLst>
                <a:ext uri="{FF2B5EF4-FFF2-40B4-BE49-F238E27FC236}">
                  <a16:creationId xmlns:a16="http://schemas.microsoft.com/office/drawing/2014/main" id="{D918AB53-0FC8-47A9-8B24-2EBED3AD4B69}"/>
                </a:ext>
              </a:extLst>
            </p:cNvPr>
            <p:cNvSpPr/>
            <p:nvPr/>
          </p:nvSpPr>
          <p:spPr bwMode="auto">
            <a:xfrm>
              <a:off x="549970" y="1246917"/>
              <a:ext cx="8449668" cy="438279"/>
            </a:xfrm>
            <a:prstGeom prst="rect">
              <a:avLst/>
            </a:prstGeom>
            <a:solidFill>
              <a:srgbClr val="4F80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solidFill>
                    <a:schemeClr val="bg1"/>
                  </a:solidFill>
                  <a:latin typeface="微软雅黑" panose="020B0503020204020204" pitchFamily="34" charset="-122"/>
                  <a:ea typeface="微软雅黑" panose="020B0503020204020204" pitchFamily="34" charset="-122"/>
                </a:rPr>
                <a:t>美丽中国、乡村振兴、农业农村提到新的高度</a:t>
              </a:r>
            </a:p>
          </p:txBody>
        </p:sp>
        <p:sp>
          <p:nvSpPr>
            <p:cNvPr id="27" name="TextBox 2">
              <a:extLst>
                <a:ext uri="{FF2B5EF4-FFF2-40B4-BE49-F238E27FC236}">
                  <a16:creationId xmlns:a16="http://schemas.microsoft.com/office/drawing/2014/main" id="{418E6ED8-E84E-4416-B9A9-D47853C3D51F}"/>
                </a:ext>
              </a:extLst>
            </p:cNvPr>
            <p:cNvSpPr txBox="1">
              <a:spLocks noChangeArrowheads="1"/>
            </p:cNvSpPr>
            <p:nvPr/>
          </p:nvSpPr>
          <p:spPr bwMode="auto">
            <a:xfrm>
              <a:off x="4101354" y="1735578"/>
              <a:ext cx="1403153" cy="31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latin typeface="微软雅黑" panose="020B0503020204020204" pitchFamily="34" charset="-122"/>
                  <a:ea typeface="微软雅黑" panose="020B0503020204020204" pitchFamily="34" charset="-122"/>
                </a:rPr>
                <a:t>解读十九大</a:t>
              </a:r>
            </a:p>
          </p:txBody>
        </p:sp>
        <p:sp>
          <p:nvSpPr>
            <p:cNvPr id="28" name="矩形 5">
              <a:extLst>
                <a:ext uri="{FF2B5EF4-FFF2-40B4-BE49-F238E27FC236}">
                  <a16:creationId xmlns:a16="http://schemas.microsoft.com/office/drawing/2014/main" id="{FCFE6964-73CF-4A4A-B9CA-7DE138BD2A11}"/>
                </a:ext>
              </a:extLst>
            </p:cNvPr>
            <p:cNvSpPr>
              <a:spLocks noChangeArrowheads="1"/>
            </p:cNvSpPr>
            <p:nvPr/>
          </p:nvSpPr>
          <p:spPr bwMode="auto">
            <a:xfrm>
              <a:off x="555425" y="3843146"/>
              <a:ext cx="8450577" cy="622669"/>
            </a:xfrm>
            <a:prstGeom prst="rect">
              <a:avLst/>
            </a:prstGeom>
            <a:solidFill>
              <a:srgbClr val="4F80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solidFill>
                    <a:schemeClr val="bg1"/>
                  </a:solidFill>
                  <a:latin typeface="微软雅黑" panose="020B0503020204020204" pitchFamily="34" charset="-122"/>
                  <a:ea typeface="微软雅黑" panose="020B0503020204020204" pitchFamily="34" charset="-122"/>
                </a:rPr>
                <a:t>美丽乡村、田园综合体和农业农村将成为乡镇未来发展新方向；</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defRPr/>
              </a:pPr>
              <a:r>
                <a:rPr lang="zh-CN" altLang="en-US" sz="2800" b="1" dirty="0">
                  <a:solidFill>
                    <a:schemeClr val="bg1"/>
                  </a:solidFill>
                  <a:latin typeface="微软雅黑" panose="020B0503020204020204" pitchFamily="34" charset="-122"/>
                  <a:ea typeface="微软雅黑" panose="020B0503020204020204" pitchFamily="34" charset="-122"/>
                </a:rPr>
                <a:t>国家省市对村庄的关注越来越高，需要有法定规划来指导村庄发展。</a:t>
              </a:r>
            </a:p>
          </p:txBody>
        </p:sp>
        <p:grpSp>
          <p:nvGrpSpPr>
            <p:cNvPr id="29" name="组合 10">
              <a:extLst>
                <a:ext uri="{FF2B5EF4-FFF2-40B4-BE49-F238E27FC236}">
                  <a16:creationId xmlns:a16="http://schemas.microsoft.com/office/drawing/2014/main" id="{7D0B9B31-EB06-4BFB-A4C2-502F80427F85}"/>
                </a:ext>
              </a:extLst>
            </p:cNvPr>
            <p:cNvGrpSpPr>
              <a:grpSpLocks/>
            </p:cNvGrpSpPr>
            <p:nvPr/>
          </p:nvGrpSpPr>
          <p:grpSpPr bwMode="auto">
            <a:xfrm>
              <a:off x="536032" y="4677321"/>
              <a:ext cx="8496545" cy="1227003"/>
              <a:chOff x="845518" y="6394450"/>
              <a:chExt cx="6182499" cy="1201176"/>
            </a:xfrm>
          </p:grpSpPr>
          <p:grpSp>
            <p:nvGrpSpPr>
              <p:cNvPr id="35" name="组合 11">
                <a:extLst>
                  <a:ext uri="{FF2B5EF4-FFF2-40B4-BE49-F238E27FC236}">
                    <a16:creationId xmlns:a16="http://schemas.microsoft.com/office/drawing/2014/main" id="{F21D8044-DE36-44EC-AFFF-AC11EFF4887A}"/>
                  </a:ext>
                </a:extLst>
              </p:cNvPr>
              <p:cNvGrpSpPr>
                <a:grpSpLocks/>
              </p:cNvGrpSpPr>
              <p:nvPr/>
            </p:nvGrpSpPr>
            <p:grpSpPr bwMode="auto">
              <a:xfrm>
                <a:off x="5026179" y="6394450"/>
                <a:ext cx="2001838" cy="1201176"/>
                <a:chOff x="622753" y="5118894"/>
                <a:chExt cx="2001838" cy="1201176"/>
              </a:xfrm>
            </p:grpSpPr>
            <p:sp>
              <p:nvSpPr>
                <p:cNvPr id="42" name="矩形 41">
                  <a:extLst>
                    <a:ext uri="{FF2B5EF4-FFF2-40B4-BE49-F238E27FC236}">
                      <a16:creationId xmlns:a16="http://schemas.microsoft.com/office/drawing/2014/main" id="{03049EAD-652D-4B81-8D8B-4777A1B7DB89}"/>
                    </a:ext>
                  </a:extLst>
                </p:cNvPr>
                <p:cNvSpPr/>
                <p:nvPr/>
              </p:nvSpPr>
              <p:spPr bwMode="auto">
                <a:xfrm>
                  <a:off x="622394" y="5119245"/>
                  <a:ext cx="2002047" cy="1200818"/>
                </a:xfrm>
                <a:prstGeom prst="rect">
                  <a:avLst/>
                </a:prstGeom>
                <a:noFill/>
                <a:ln w="38100" cap="flat" cmpd="sng" algn="ctr">
                  <a:solidFill>
                    <a:schemeClr val="bg1">
                      <a:lumMod val="50000"/>
                    </a:schemeClr>
                  </a:solidFill>
                  <a:prstDash val="sysDot"/>
                  <a:round/>
                  <a:headEnd type="none" w="med" len="med"/>
                  <a:tailEnd type="none" w="med" len="med"/>
                </a:ln>
                <a:effectLst/>
              </p:spPr>
              <p:txBody>
                <a:bodyPr lIns="59372" tIns="29686" rIns="59372" bIns="29686"/>
                <a:lstStyle/>
                <a:p>
                  <a:pP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sp>
              <p:nvSpPr>
                <p:cNvPr id="43" name="矩形 121">
                  <a:extLst>
                    <a:ext uri="{FF2B5EF4-FFF2-40B4-BE49-F238E27FC236}">
                      <a16:creationId xmlns:a16="http://schemas.microsoft.com/office/drawing/2014/main" id="{9F9EA38A-B91A-45E9-A16F-66DAECD79030}"/>
                    </a:ext>
                  </a:extLst>
                </p:cNvPr>
                <p:cNvSpPr>
                  <a:spLocks noChangeArrowheads="1"/>
                </p:cNvSpPr>
                <p:nvPr/>
              </p:nvSpPr>
              <p:spPr bwMode="auto">
                <a:xfrm>
                  <a:off x="641804" y="5133975"/>
                  <a:ext cx="1982787" cy="75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000" b="1" dirty="0">
                      <a:solidFill>
                        <a:srgbClr val="C00000"/>
                      </a:solidFill>
                      <a:latin typeface="微软雅黑" panose="020B0503020204020204" pitchFamily="34" charset="-122"/>
                      <a:ea typeface="微软雅黑" panose="020B0503020204020204" pitchFamily="34" charset="-122"/>
                    </a:rPr>
                    <a:t>3</a:t>
                  </a:r>
                  <a:r>
                    <a:rPr lang="zh-CN" altLang="en-US" sz="2000" b="1">
                      <a:solidFill>
                        <a:srgbClr val="C00000"/>
                      </a:solidFill>
                      <a:latin typeface="微软雅黑" panose="020B0503020204020204" pitchFamily="34" charset="-122"/>
                      <a:ea typeface="微软雅黑" panose="020B0503020204020204" pitchFamily="34" charset="-122"/>
                    </a:rPr>
                    <a:t>、全域旅游</a:t>
                  </a:r>
                  <a:endParaRPr lang="en-US" altLang="zh-CN" sz="2000" b="1" dirty="0">
                    <a:solidFill>
                      <a:srgbClr val="C00000"/>
                    </a:solidFill>
                    <a:latin typeface="微软雅黑" panose="020B0503020204020204" pitchFamily="34" charset="-122"/>
                    <a:ea typeface="微软雅黑" panose="020B0503020204020204" pitchFamily="34" charset="-122"/>
                  </a:endParaRPr>
                </a:p>
                <a:p>
                  <a:pPr eaLnBrk="1" hangingPunct="1">
                    <a:lnSpc>
                      <a:spcPct val="120000"/>
                    </a:lnSpc>
                    <a:spcBef>
                      <a:spcPts val="400"/>
                    </a:spcBef>
                    <a:buFontTx/>
                    <a:buNone/>
                  </a:pPr>
                  <a:r>
                    <a:rPr lang="zh-CN" altLang="en-US" sz="1800">
                      <a:latin typeface="微软雅黑" panose="020B0503020204020204" pitchFamily="34" charset="-122"/>
                      <a:ea typeface="微软雅黑" panose="020B0503020204020204" pitchFamily="34" charset="-122"/>
                    </a:rPr>
                    <a:t>发展全域旅游，路子是对的，要坚持走下去。</a:t>
                  </a:r>
                </a:p>
                <a:p>
                  <a:pPr algn="r" eaLnBrk="1" hangingPunct="1">
                    <a:lnSpc>
                      <a:spcPct val="120000"/>
                    </a:lnSpc>
                    <a:spcBef>
                      <a:spcPct val="0"/>
                    </a:spcBef>
                    <a:buFontTx/>
                    <a:buNone/>
                  </a:pPr>
                  <a:endParaRPr lang="en-US" altLang="zh-CN" sz="1600" dirty="0">
                    <a:latin typeface="微软雅黑" panose="020B0503020204020204" pitchFamily="34" charset="-122"/>
                    <a:ea typeface="微软雅黑" panose="020B0503020204020204" pitchFamily="34" charset="-122"/>
                  </a:endParaRPr>
                </a:p>
                <a:p>
                  <a:pPr algn="r" eaLnBrk="1" hangingPunct="1">
                    <a:lnSpc>
                      <a:spcPct val="120000"/>
                    </a:lnSpc>
                    <a:spcBef>
                      <a:spcPct val="0"/>
                    </a:spcBef>
                    <a:buFontTx/>
                    <a:buNone/>
                  </a:pPr>
                  <a:r>
                    <a:rPr lang="en-US" altLang="zh-CN" sz="1600" dirty="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习近平总书记</a:t>
                  </a:r>
                </a:p>
              </p:txBody>
            </p:sp>
          </p:grpSp>
          <p:grpSp>
            <p:nvGrpSpPr>
              <p:cNvPr id="36" name="组合 12">
                <a:extLst>
                  <a:ext uri="{FF2B5EF4-FFF2-40B4-BE49-F238E27FC236}">
                    <a16:creationId xmlns:a16="http://schemas.microsoft.com/office/drawing/2014/main" id="{542458F4-C193-45C3-A0B3-23BD7FFC1AFE}"/>
                  </a:ext>
                </a:extLst>
              </p:cNvPr>
              <p:cNvGrpSpPr>
                <a:grpSpLocks/>
              </p:cNvGrpSpPr>
              <p:nvPr/>
            </p:nvGrpSpPr>
            <p:grpSpPr bwMode="auto">
              <a:xfrm>
                <a:off x="2944417" y="6394450"/>
                <a:ext cx="2072236" cy="1201176"/>
                <a:chOff x="2934792" y="5111750"/>
                <a:chExt cx="2072236" cy="1201176"/>
              </a:xfrm>
            </p:grpSpPr>
            <p:sp>
              <p:nvSpPr>
                <p:cNvPr id="40" name="矩形 39">
                  <a:extLst>
                    <a:ext uri="{FF2B5EF4-FFF2-40B4-BE49-F238E27FC236}">
                      <a16:creationId xmlns:a16="http://schemas.microsoft.com/office/drawing/2014/main" id="{1B32FB39-B625-44F7-AE15-8BDEA69C3D8E}"/>
                    </a:ext>
                  </a:extLst>
                </p:cNvPr>
                <p:cNvSpPr/>
                <p:nvPr/>
              </p:nvSpPr>
              <p:spPr bwMode="auto">
                <a:xfrm>
                  <a:off x="2934754" y="5112101"/>
                  <a:ext cx="2002047" cy="1200818"/>
                </a:xfrm>
                <a:prstGeom prst="rect">
                  <a:avLst/>
                </a:prstGeom>
                <a:noFill/>
                <a:ln w="38100" cap="flat" cmpd="sng" algn="ctr">
                  <a:solidFill>
                    <a:schemeClr val="bg1">
                      <a:lumMod val="50000"/>
                    </a:schemeClr>
                  </a:solidFill>
                  <a:prstDash val="sysDot"/>
                  <a:round/>
                  <a:headEnd type="none" w="med" len="med"/>
                  <a:tailEnd type="none" w="med" len="med"/>
                </a:ln>
                <a:effectLst/>
              </p:spPr>
              <p:txBody>
                <a:bodyPr lIns="59372" tIns="29686" rIns="59372" bIns="29686"/>
                <a:lstStyle/>
                <a:p>
                  <a:pPr fontAlgn="auto">
                    <a:spcBef>
                      <a:spcPts val="0"/>
                    </a:spcBef>
                    <a:spcAft>
                      <a:spcPts val="0"/>
                    </a:spcAft>
                    <a:defRPr/>
                  </a:pPr>
                  <a:endParaRPr lang="zh-CN" altLang="en-US" sz="2800" dirty="0">
                    <a:latin typeface="微软雅黑" panose="020B0503020204020204" pitchFamily="34" charset="-122"/>
                    <a:ea typeface="微软雅黑" panose="020B0503020204020204" pitchFamily="34" charset="-122"/>
                  </a:endParaRPr>
                </a:p>
              </p:txBody>
            </p:sp>
            <p:sp>
              <p:nvSpPr>
                <p:cNvPr id="41" name="矩形 134">
                  <a:extLst>
                    <a:ext uri="{FF2B5EF4-FFF2-40B4-BE49-F238E27FC236}">
                      <a16:creationId xmlns:a16="http://schemas.microsoft.com/office/drawing/2014/main" id="{1D0C193D-44FF-4E7C-96CC-AD50867B6EF6}"/>
                    </a:ext>
                  </a:extLst>
                </p:cNvPr>
                <p:cNvSpPr>
                  <a:spLocks noChangeArrowheads="1"/>
                </p:cNvSpPr>
                <p:nvPr/>
              </p:nvSpPr>
              <p:spPr bwMode="auto">
                <a:xfrm>
                  <a:off x="2943278" y="5133975"/>
                  <a:ext cx="2063750" cy="77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000" b="1" dirty="0">
                      <a:solidFill>
                        <a:srgbClr val="C00000"/>
                      </a:solidFill>
                      <a:latin typeface="微软雅黑" panose="020B0503020204020204" pitchFamily="34" charset="-122"/>
                      <a:ea typeface="微软雅黑" panose="020B0503020204020204" pitchFamily="34" charset="-122"/>
                    </a:rPr>
                    <a:t>2</a:t>
                  </a:r>
                  <a:r>
                    <a:rPr lang="zh-CN" altLang="en-US" sz="2000" b="1">
                      <a:solidFill>
                        <a:srgbClr val="C00000"/>
                      </a:solidFill>
                      <a:latin typeface="微软雅黑" panose="020B0503020204020204" pitchFamily="34" charset="-122"/>
                      <a:ea typeface="微软雅黑" panose="020B0503020204020204" pitchFamily="34" charset="-122"/>
                    </a:rPr>
                    <a:t>、田园综合体</a:t>
                  </a:r>
                  <a:endParaRPr lang="en-US" altLang="zh-CN" sz="2000" b="1" dirty="0">
                    <a:solidFill>
                      <a:srgbClr val="C00000"/>
                    </a:solidFill>
                    <a:latin typeface="微软雅黑" panose="020B0503020204020204" pitchFamily="34" charset="-122"/>
                    <a:ea typeface="微软雅黑" panose="020B0503020204020204" pitchFamily="34" charset="-122"/>
                  </a:endParaRPr>
                </a:p>
                <a:p>
                  <a:pPr eaLnBrk="1" hangingPunct="1">
                    <a:lnSpc>
                      <a:spcPct val="120000"/>
                    </a:lnSpc>
                    <a:spcBef>
                      <a:spcPts val="400"/>
                    </a:spcBef>
                    <a:buFontTx/>
                    <a:buNone/>
                  </a:pPr>
                  <a:r>
                    <a:rPr lang="en-US" altLang="zh-CN" sz="1800" dirty="0">
                      <a:latin typeface="微软雅黑" panose="020B0503020204020204" pitchFamily="34" charset="-122"/>
                      <a:ea typeface="微软雅黑" panose="020B0503020204020204" pitchFamily="34" charset="-122"/>
                    </a:rPr>
                    <a:t>2017</a:t>
                  </a:r>
                  <a:r>
                    <a:rPr lang="zh-CN" altLang="en-US" sz="1800">
                      <a:latin typeface="微软雅黑" panose="020B0503020204020204" pitchFamily="34" charset="-122"/>
                      <a:ea typeface="微软雅黑" panose="020B0503020204020204" pitchFamily="34" charset="-122"/>
                    </a:rPr>
                    <a:t>年，下发</a:t>
                  </a:r>
                  <a:r>
                    <a:rPr lang="en-US" altLang="zh-CN" sz="1800" dirty="0">
                      <a:latin typeface="微软雅黑" panose="020B0503020204020204" pitchFamily="34" charset="-122"/>
                      <a:ea typeface="微软雅黑" panose="020B0503020204020204" pitchFamily="34" charset="-122"/>
                    </a:rPr>
                    <a:t>《</a:t>
                  </a:r>
                  <a:r>
                    <a:rPr lang="zh-CN" altLang="en-US" sz="1800">
                      <a:latin typeface="微软雅黑" panose="020B0503020204020204" pitchFamily="34" charset="-122"/>
                      <a:ea typeface="微软雅黑" panose="020B0503020204020204" pitchFamily="34" charset="-122"/>
                    </a:rPr>
                    <a:t>关于开展田园综合体建设试点工作的通知</a:t>
                  </a:r>
                  <a:r>
                    <a:rPr lang="en-US" altLang="zh-CN" sz="1800" dirty="0">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                    </a:t>
                  </a:r>
                </a:p>
                <a:p>
                  <a:pPr eaLnBrk="1" hangingPunct="1">
                    <a:lnSpc>
                      <a:spcPct val="120000"/>
                    </a:lnSpc>
                    <a:spcBef>
                      <a:spcPct val="0"/>
                    </a:spcBef>
                    <a:buFontTx/>
                    <a:buNone/>
                  </a:pPr>
                  <a:r>
                    <a:rPr lang="en-US" altLang="zh-CN" sz="1600" b="1"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财政部</a:t>
                  </a:r>
                </a:p>
              </p:txBody>
            </p:sp>
          </p:grpSp>
          <p:grpSp>
            <p:nvGrpSpPr>
              <p:cNvPr id="37" name="组合 13">
                <a:extLst>
                  <a:ext uri="{FF2B5EF4-FFF2-40B4-BE49-F238E27FC236}">
                    <a16:creationId xmlns:a16="http://schemas.microsoft.com/office/drawing/2014/main" id="{3FB8A576-74B8-4D83-9C9E-64398148D250}"/>
                  </a:ext>
                </a:extLst>
              </p:cNvPr>
              <p:cNvGrpSpPr>
                <a:grpSpLocks/>
              </p:cNvGrpSpPr>
              <p:nvPr/>
            </p:nvGrpSpPr>
            <p:grpSpPr bwMode="auto">
              <a:xfrm>
                <a:off x="845518" y="6394450"/>
                <a:ext cx="2020286" cy="1201176"/>
                <a:chOff x="5232575" y="5111750"/>
                <a:chExt cx="2020286" cy="1201176"/>
              </a:xfrm>
            </p:grpSpPr>
            <p:sp>
              <p:nvSpPr>
                <p:cNvPr id="38" name="矩形 37">
                  <a:extLst>
                    <a:ext uri="{FF2B5EF4-FFF2-40B4-BE49-F238E27FC236}">
                      <a16:creationId xmlns:a16="http://schemas.microsoft.com/office/drawing/2014/main" id="{C6CDBCCB-B024-4513-93B4-7E49E7BBBF5F}"/>
                    </a:ext>
                  </a:extLst>
                </p:cNvPr>
                <p:cNvSpPr/>
                <p:nvPr/>
              </p:nvSpPr>
              <p:spPr bwMode="auto">
                <a:xfrm>
                  <a:off x="5232793" y="5112101"/>
                  <a:ext cx="2001385" cy="1200818"/>
                </a:xfrm>
                <a:prstGeom prst="rect">
                  <a:avLst/>
                </a:prstGeom>
                <a:noFill/>
                <a:ln w="38100" cap="flat" cmpd="sng" algn="ctr">
                  <a:solidFill>
                    <a:schemeClr val="bg1">
                      <a:lumMod val="50000"/>
                    </a:schemeClr>
                  </a:solidFill>
                  <a:prstDash val="sysDot"/>
                  <a:round/>
                  <a:headEnd type="none" w="med" len="med"/>
                  <a:tailEnd type="none" w="med" len="med"/>
                </a:ln>
                <a:effectLst/>
              </p:spPr>
              <p:txBody>
                <a:bodyPr lIns="59372" tIns="29686" rIns="59372" bIns="29686"/>
                <a:lstStyle/>
                <a:p>
                  <a:pPr fontAlgn="auto">
                    <a:spcBef>
                      <a:spcPts val="0"/>
                    </a:spcBef>
                    <a:spcAft>
                      <a:spcPts val="0"/>
                    </a:spcAft>
                    <a:defRPr/>
                  </a:pPr>
                  <a:endParaRPr lang="zh-CN" altLang="en-US" sz="2800">
                    <a:latin typeface="微软雅黑" panose="020B0503020204020204" pitchFamily="34" charset="-122"/>
                    <a:ea typeface="微软雅黑" panose="020B0503020204020204" pitchFamily="34" charset="-122"/>
                  </a:endParaRPr>
                </a:p>
              </p:txBody>
            </p:sp>
            <p:sp>
              <p:nvSpPr>
                <p:cNvPr id="39" name="矩形 136">
                  <a:extLst>
                    <a:ext uri="{FF2B5EF4-FFF2-40B4-BE49-F238E27FC236}">
                      <a16:creationId xmlns:a16="http://schemas.microsoft.com/office/drawing/2014/main" id="{74F4F1E9-E034-4DF8-A0AE-F94C99AF230E}"/>
                    </a:ext>
                  </a:extLst>
                </p:cNvPr>
                <p:cNvSpPr>
                  <a:spLocks noChangeArrowheads="1"/>
                </p:cNvSpPr>
                <p:nvPr/>
              </p:nvSpPr>
              <p:spPr bwMode="auto">
                <a:xfrm>
                  <a:off x="5270074" y="5133975"/>
                  <a:ext cx="1982787" cy="5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000" b="1" dirty="0">
                      <a:solidFill>
                        <a:srgbClr val="C00000"/>
                      </a:solidFill>
                      <a:latin typeface="微软雅黑" panose="020B0503020204020204" pitchFamily="34" charset="-122"/>
                      <a:ea typeface="微软雅黑" panose="020B0503020204020204" pitchFamily="34" charset="-122"/>
                    </a:rPr>
                    <a:t>1</a:t>
                  </a:r>
                  <a:r>
                    <a:rPr lang="zh-CN" altLang="en-US" sz="2000" b="1" dirty="0">
                      <a:solidFill>
                        <a:srgbClr val="C00000"/>
                      </a:solidFill>
                      <a:latin typeface="微软雅黑" panose="020B0503020204020204" pitchFamily="34" charset="-122"/>
                      <a:ea typeface="微软雅黑" panose="020B0503020204020204" pitchFamily="34" charset="-122"/>
                    </a:rPr>
                    <a:t>、美丽乡村建设</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20000"/>
                    </a:lnSpc>
                    <a:spcBef>
                      <a:spcPts val="40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望得见山，看得见水，记得住乡愁</a:t>
                  </a:r>
                  <a:endParaRPr lang="en-US" altLang="zh-CN" sz="1800" dirty="0">
                    <a:latin typeface="微软雅黑" panose="020B0503020204020204" pitchFamily="34" charset="-122"/>
                    <a:ea typeface="微软雅黑" panose="020B0503020204020204" pitchFamily="34" charset="-122"/>
                  </a:endParaRPr>
                </a:p>
                <a:p>
                  <a:pPr algn="r" eaLnBrk="1" hangingPunct="1">
                    <a:lnSpc>
                      <a:spcPct val="120000"/>
                    </a:lnSpc>
                    <a:spcBef>
                      <a:spcPct val="0"/>
                    </a:spcBef>
                    <a:buFontTx/>
                    <a:buNone/>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习近平总书记</a:t>
                  </a:r>
                </a:p>
              </p:txBody>
            </p:sp>
          </p:grpSp>
        </p:grpSp>
        <p:sp>
          <p:nvSpPr>
            <p:cNvPr id="30" name="TextBox 3">
              <a:extLst>
                <a:ext uri="{FF2B5EF4-FFF2-40B4-BE49-F238E27FC236}">
                  <a16:creationId xmlns:a16="http://schemas.microsoft.com/office/drawing/2014/main" id="{AB9B6CDE-CC15-4B8E-B6D8-0C7E8138592D}"/>
                </a:ext>
              </a:extLst>
            </p:cNvPr>
            <p:cNvSpPr txBox="1">
              <a:spLocks noChangeArrowheads="1"/>
            </p:cNvSpPr>
            <p:nvPr/>
          </p:nvSpPr>
          <p:spPr bwMode="auto">
            <a:xfrm>
              <a:off x="683673" y="1812575"/>
              <a:ext cx="1498600" cy="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algn="ctr" eaLnBrk="1" hangingPunct="1">
                <a:lnSpc>
                  <a:spcPct val="125000"/>
                </a:lnSpc>
                <a:spcBef>
                  <a:spcPct val="0"/>
                </a:spcBef>
                <a:buFontTx/>
                <a:buNone/>
              </a:pP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次</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美丽中国</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1200" dirty="0">
                  <a:latin typeface="微软雅黑" panose="020B0503020204020204" pitchFamily="34" charset="-122"/>
                  <a:ea typeface="微软雅黑" panose="020B0503020204020204" pitchFamily="34" charset="-122"/>
                </a:rPr>
                <a:t>推进绿色发展，加快生态文明体制改革，建设美丽中国。</a:t>
              </a:r>
            </a:p>
          </p:txBody>
        </p:sp>
        <p:sp>
          <p:nvSpPr>
            <p:cNvPr id="31" name="TextBox 9">
              <a:extLst>
                <a:ext uri="{FF2B5EF4-FFF2-40B4-BE49-F238E27FC236}">
                  <a16:creationId xmlns:a16="http://schemas.microsoft.com/office/drawing/2014/main" id="{B4414B24-D8C4-4375-94BC-84A4EFAC8EFA}"/>
                </a:ext>
              </a:extLst>
            </p:cNvPr>
            <p:cNvSpPr txBox="1">
              <a:spLocks noChangeArrowheads="1"/>
            </p:cNvSpPr>
            <p:nvPr/>
          </p:nvSpPr>
          <p:spPr bwMode="auto">
            <a:xfrm>
              <a:off x="2280698" y="2131663"/>
              <a:ext cx="1527175" cy="94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algn="ctr" eaLnBrk="1" hangingPunct="1">
                <a:lnSpc>
                  <a:spcPct val="125000"/>
                </a:lnSpc>
                <a:spcBef>
                  <a:spcPct val="0"/>
                </a:spcBef>
                <a:buFontTx/>
                <a:buNone/>
              </a:pPr>
              <a:r>
                <a:rPr lang="en-US" altLang="zh-CN" sz="2400" b="1" dirty="0">
                  <a:latin typeface="微软雅黑" panose="020B0503020204020204" pitchFamily="34" charset="-122"/>
                  <a:ea typeface="微软雅黑" panose="020B0503020204020204" pitchFamily="34" charset="-122"/>
                </a:rPr>
                <a:t>14</a:t>
              </a:r>
              <a:r>
                <a:rPr lang="zh-CN" altLang="en-US" sz="2400" b="1">
                  <a:latin typeface="微软雅黑" panose="020B0503020204020204" pitchFamily="34" charset="-122"/>
                  <a:ea typeface="微软雅黑" panose="020B0503020204020204" pitchFamily="34" charset="-122"/>
                </a:rPr>
                <a:t>次</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2400" b="1">
                  <a:solidFill>
                    <a:srgbClr val="C00000"/>
                  </a:solidFill>
                  <a:latin typeface="微软雅黑" panose="020B0503020204020204" pitchFamily="34" charset="-122"/>
                  <a:ea typeface="微软雅黑" panose="020B0503020204020204" pitchFamily="34" charset="-122"/>
                </a:rPr>
                <a:t>美好生活</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1200">
                  <a:latin typeface="微软雅黑" panose="020B0503020204020204" pitchFamily="34" charset="-122"/>
                  <a:ea typeface="微软雅黑" panose="020B0503020204020204" pitchFamily="34" charset="-122"/>
                </a:rPr>
                <a:t>社会主要矛盾已经转化为人民日益增长的美好生活需要和不平衡不充分的发展之间的矛盾。</a:t>
              </a:r>
            </a:p>
          </p:txBody>
        </p:sp>
        <p:sp>
          <p:nvSpPr>
            <p:cNvPr id="32" name="TextBox 10">
              <a:extLst>
                <a:ext uri="{FF2B5EF4-FFF2-40B4-BE49-F238E27FC236}">
                  <a16:creationId xmlns:a16="http://schemas.microsoft.com/office/drawing/2014/main" id="{5D1F5555-053E-4ADB-9446-9A498B32728C}"/>
                </a:ext>
              </a:extLst>
            </p:cNvPr>
            <p:cNvSpPr txBox="1">
              <a:spLocks noChangeArrowheads="1"/>
            </p:cNvSpPr>
            <p:nvPr/>
          </p:nvSpPr>
          <p:spPr bwMode="auto">
            <a:xfrm>
              <a:off x="3879311" y="2496788"/>
              <a:ext cx="1787525" cy="81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algn="ctr" eaLnBrk="1" hangingPunct="1">
                <a:lnSpc>
                  <a:spcPct val="125000"/>
                </a:lnSpc>
                <a:spcBef>
                  <a:spcPct val="0"/>
                </a:spcBef>
                <a:buFontTx/>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次</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乡村振兴战略</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1200" dirty="0">
                  <a:latin typeface="微软雅黑" panose="020B0503020204020204" pitchFamily="34" charset="-122"/>
                  <a:ea typeface="微软雅黑" panose="020B0503020204020204" pitchFamily="34" charset="-122"/>
                </a:rPr>
                <a:t>建立健全城乡融合发展体制机制和政策体系，加快推进农业农村现代化。</a:t>
              </a:r>
            </a:p>
          </p:txBody>
        </p:sp>
        <p:sp>
          <p:nvSpPr>
            <p:cNvPr id="33" name="TextBox 11">
              <a:extLst>
                <a:ext uri="{FF2B5EF4-FFF2-40B4-BE49-F238E27FC236}">
                  <a16:creationId xmlns:a16="http://schemas.microsoft.com/office/drawing/2014/main" id="{9597AD76-5768-43D2-B872-7F434304A069}"/>
                </a:ext>
              </a:extLst>
            </p:cNvPr>
            <p:cNvSpPr txBox="1">
              <a:spLocks noChangeArrowheads="1"/>
            </p:cNvSpPr>
            <p:nvPr/>
          </p:nvSpPr>
          <p:spPr bwMode="auto">
            <a:xfrm>
              <a:off x="5825586" y="2130075"/>
              <a:ext cx="1497012" cy="94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algn="ctr" eaLnBrk="1" hangingPunct="1">
                <a:lnSpc>
                  <a:spcPct val="125000"/>
                </a:lnSpc>
                <a:spcBef>
                  <a:spcPct val="0"/>
                </a:spcBef>
                <a:buFontTx/>
                <a:buNone/>
              </a:pPr>
              <a:r>
                <a:rPr lang="en-US" altLang="zh-CN" sz="2400" b="1" dirty="0">
                  <a:latin typeface="微软雅黑" panose="020B0503020204020204" pitchFamily="34" charset="-122"/>
                  <a:ea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rPr>
                <a:t>次</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2400" b="1">
                  <a:solidFill>
                    <a:srgbClr val="C00000"/>
                  </a:solidFill>
                  <a:latin typeface="微软雅黑" panose="020B0503020204020204" pitchFamily="34" charset="-122"/>
                  <a:ea typeface="微软雅黑" panose="020B0503020204020204" pitchFamily="34" charset="-122"/>
                </a:rPr>
                <a:t>农业农村</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1200">
                  <a:latin typeface="微软雅黑" panose="020B0503020204020204" pitchFamily="34" charset="-122"/>
                  <a:ea typeface="微软雅黑" panose="020B0503020204020204" pitchFamily="34" charset="-122"/>
                </a:rPr>
                <a:t>构建现代农业产业体系、生产体系、经营体系，完善农业支持保护制度，促进农村一二三产业融合发展。</a:t>
              </a:r>
            </a:p>
          </p:txBody>
        </p:sp>
        <p:sp>
          <p:nvSpPr>
            <p:cNvPr id="34" name="TextBox 18">
              <a:extLst>
                <a:ext uri="{FF2B5EF4-FFF2-40B4-BE49-F238E27FC236}">
                  <a16:creationId xmlns:a16="http://schemas.microsoft.com/office/drawing/2014/main" id="{7E0953EE-3F2C-4507-811F-64A0766C112D}"/>
                </a:ext>
              </a:extLst>
            </p:cNvPr>
            <p:cNvSpPr txBox="1">
              <a:spLocks noChangeArrowheads="1"/>
            </p:cNvSpPr>
            <p:nvPr/>
          </p:nvSpPr>
          <p:spPr bwMode="auto">
            <a:xfrm>
              <a:off x="7322598" y="1812575"/>
              <a:ext cx="1547813" cy="94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372" tIns="29686" rIns="59372" bIns="29686">
              <a:spAutoFit/>
            </a:bodyPr>
            <a:lstStyle>
              <a:lvl1pPr>
                <a:lnSpc>
                  <a:spcPct val="90000"/>
                </a:lnSpc>
                <a:spcBef>
                  <a:spcPts val="1563"/>
                </a:spcBef>
                <a:buFont typeface="Arial" panose="020B0604020202020204" pitchFamily="34" charset="0"/>
                <a:buChar char="•"/>
                <a:defRPr sz="43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775"/>
                </a:spcBef>
                <a:buFont typeface="Arial" panose="020B0604020202020204" pitchFamily="34" charset="0"/>
                <a:buChar char="•"/>
                <a:defRPr sz="37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775"/>
                </a:spcBef>
                <a:buFont typeface="Arial" panose="020B0604020202020204" pitchFamily="34" charset="0"/>
                <a:buChar char="•"/>
                <a:defRPr sz="3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775"/>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775"/>
                </a:spcBef>
                <a:spcAft>
                  <a:spcPct val="0"/>
                </a:spcAft>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9pPr>
            </a:lstStyle>
            <a:p>
              <a:pPr algn="ctr" eaLnBrk="1" hangingPunct="1">
                <a:lnSpc>
                  <a:spcPct val="125000"/>
                </a:lnSpc>
                <a:spcBef>
                  <a:spcPct val="0"/>
                </a:spcBef>
                <a:buFontTx/>
                <a:buNone/>
              </a:pPr>
              <a:r>
                <a:rPr lang="en-US" altLang="zh-CN" sz="2400" b="1" dirty="0">
                  <a:latin typeface="微软雅黑" panose="020B0503020204020204" pitchFamily="34" charset="-122"/>
                  <a:ea typeface="微软雅黑" panose="020B0503020204020204" pitchFamily="34" charset="-122"/>
                </a:rPr>
                <a:t>10</a:t>
              </a:r>
              <a:r>
                <a:rPr lang="zh-CN" altLang="en-US" sz="2400" b="1">
                  <a:latin typeface="微软雅黑" panose="020B0503020204020204" pitchFamily="34" charset="-122"/>
                  <a:ea typeface="微软雅黑" panose="020B0503020204020204" pitchFamily="34" charset="-122"/>
                </a:rPr>
                <a:t>次</a:t>
              </a:r>
              <a:endParaRPr lang="en-US" altLang="zh-CN" sz="2400" b="1" dirty="0">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2400" b="1">
                  <a:solidFill>
                    <a:srgbClr val="C00000"/>
                  </a:solidFill>
                  <a:latin typeface="微软雅黑" panose="020B0503020204020204" pitchFamily="34" charset="-122"/>
                  <a:ea typeface="微软雅黑" panose="020B0503020204020204" pitchFamily="34" charset="-122"/>
                </a:rPr>
                <a:t>社会治理</a:t>
              </a:r>
              <a:endParaRPr lang="en-US" altLang="zh-CN" sz="2400" b="1" dirty="0">
                <a:solidFill>
                  <a:srgbClr val="C00000"/>
                </a:solidFill>
                <a:latin typeface="微软雅黑" panose="020B0503020204020204" pitchFamily="34" charset="-122"/>
                <a:ea typeface="微软雅黑" panose="020B0503020204020204" pitchFamily="34" charset="-122"/>
              </a:endParaRPr>
            </a:p>
            <a:p>
              <a:pPr algn="ctr" eaLnBrk="1" hangingPunct="1">
                <a:lnSpc>
                  <a:spcPct val="125000"/>
                </a:lnSpc>
                <a:spcBef>
                  <a:spcPct val="0"/>
                </a:spcBef>
                <a:buFontTx/>
                <a:buNone/>
              </a:pPr>
              <a:r>
                <a:rPr lang="zh-CN" altLang="en-US" sz="1200">
                  <a:latin typeface="微软雅黑" panose="020B0503020204020204" pitchFamily="34" charset="-122"/>
                  <a:ea typeface="微软雅黑" panose="020B0503020204020204" pitchFamily="34" charset="-122"/>
                </a:rPr>
                <a:t>形成有效的社会治理、良好的社会秩序，使人民获得感、幸福感、安全感更加充实。</a:t>
              </a:r>
            </a:p>
          </p:txBody>
        </p:sp>
      </p:grpSp>
      <p:sp>
        <p:nvSpPr>
          <p:cNvPr id="44" name="object 11">
            <a:extLst>
              <a:ext uri="{FF2B5EF4-FFF2-40B4-BE49-F238E27FC236}">
                <a16:creationId xmlns:a16="http://schemas.microsoft.com/office/drawing/2014/main" id="{FCD3E8C3-4FA8-4B6E-B849-012B0D3933E9}"/>
              </a:ext>
            </a:extLst>
          </p:cNvPr>
          <p:cNvSpPr/>
          <p:nvPr/>
        </p:nvSpPr>
        <p:spPr>
          <a:xfrm>
            <a:off x="778055" y="1736395"/>
            <a:ext cx="4952086" cy="125289"/>
          </a:xfrm>
          <a:custGeom>
            <a:avLst/>
            <a:gdLst/>
            <a:ahLst/>
            <a:cxnLst/>
            <a:rect l="l" t="t" r="r" b="b"/>
            <a:pathLst>
              <a:path w="8820150">
                <a:moveTo>
                  <a:pt x="0" y="0"/>
                </a:moveTo>
                <a:lnTo>
                  <a:pt x="8819997" y="0"/>
                </a:lnTo>
              </a:path>
            </a:pathLst>
          </a:custGeom>
          <a:ln w="12700">
            <a:solidFill>
              <a:srgbClr val="0070C0"/>
            </a:solidFill>
          </a:ln>
        </p:spPr>
        <p:txBody>
          <a:bodyPr wrap="square" lIns="0" tIns="0" rIns="0" bIns="0" rtlCol="0"/>
          <a:lstStyle/>
          <a:p>
            <a:endParaRPr/>
          </a:p>
        </p:txBody>
      </p:sp>
    </p:spTree>
    <p:extLst>
      <p:ext uri="{BB962C8B-B14F-4D97-AF65-F5344CB8AC3E}">
        <p14:creationId xmlns:p14="http://schemas.microsoft.com/office/powerpoint/2010/main" val="2436854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2842A7F8-3DE9-439B-89BC-D4F39371D910}"/>
              </a:ext>
            </a:extLst>
          </p:cNvPr>
          <p:cNvSpPr txBox="1"/>
          <p:nvPr/>
        </p:nvSpPr>
        <p:spPr>
          <a:xfrm>
            <a:off x="869949" y="1198551"/>
            <a:ext cx="2616357" cy="400110"/>
          </a:xfrm>
          <a:prstGeom prst="rect">
            <a:avLst/>
          </a:prstGeom>
          <a:noFill/>
        </p:spPr>
        <p:txBody>
          <a:bodyPr wrap="square" rtlCol="0">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现代农业产业园</a:t>
            </a:r>
          </a:p>
        </p:txBody>
      </p:sp>
      <p:pic>
        <p:nvPicPr>
          <p:cNvPr id="44" name="图片 43">
            <a:extLst>
              <a:ext uri="{FF2B5EF4-FFF2-40B4-BE49-F238E27FC236}">
                <a16:creationId xmlns:a16="http://schemas.microsoft.com/office/drawing/2014/main" id="{9F01E553-1783-4F0B-B151-F67783B170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85913"/>
            <a:ext cx="15119350" cy="9105900"/>
          </a:xfrm>
          <a:prstGeom prst="rect">
            <a:avLst/>
          </a:prstGeom>
        </p:spPr>
      </p:pic>
      <p:sp>
        <p:nvSpPr>
          <p:cNvPr id="45" name="矩形 44">
            <a:extLst>
              <a:ext uri="{FF2B5EF4-FFF2-40B4-BE49-F238E27FC236}">
                <a16:creationId xmlns:a16="http://schemas.microsoft.com/office/drawing/2014/main" id="{07892543-0B29-4ADD-966C-584B578F009B}"/>
              </a:ext>
            </a:extLst>
          </p:cNvPr>
          <p:cNvSpPr/>
          <p:nvPr/>
        </p:nvSpPr>
        <p:spPr>
          <a:xfrm>
            <a:off x="485533" y="1672839"/>
            <a:ext cx="14202933" cy="1135040"/>
          </a:xfrm>
          <a:prstGeom prst="rect">
            <a:avLst/>
          </a:prstGeom>
          <a:noFill/>
          <a:ln>
            <a:noFill/>
          </a:ln>
        </p:spPr>
        <p:txBody>
          <a:bodyPr wrap="square" lIns="91426" tIns="45713" rIns="91426" bIns="45713">
            <a:spAutoFit/>
          </a:bodyPr>
          <a:lstStyle/>
          <a:p>
            <a:pPr indent="431800" defTabSz="1474470">
              <a:lnSpc>
                <a:spcPct val="150000"/>
              </a:lnSpc>
            </a:pPr>
            <a:r>
              <a:rPr lang="zh-CN" altLang="en-US" sz="2400" b="1" dirty="0">
                <a:solidFill>
                  <a:schemeClr val="accent6">
                    <a:lumMod val="50000"/>
                  </a:schemeClr>
                </a:solidFill>
                <a:latin typeface="微软雅黑" panose="020B0503020204020204" pitchFamily="34" charset="-122"/>
                <a:ea typeface="微软雅黑" panose="020B0503020204020204" pitchFamily="34" charset="-122"/>
              </a:rPr>
              <a:t>聚集现代生产要素，建设“生产</a:t>
            </a:r>
            <a:r>
              <a:rPr lang="en-US" altLang="zh-CN" sz="2400" b="1"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2400" b="1" dirty="0">
                <a:solidFill>
                  <a:schemeClr val="accent6">
                    <a:lumMod val="50000"/>
                  </a:schemeClr>
                </a:solidFill>
                <a:latin typeface="微软雅黑" panose="020B0503020204020204" pitchFamily="34" charset="-122"/>
                <a:ea typeface="微软雅黑" panose="020B0503020204020204" pitchFamily="34" charset="-122"/>
              </a:rPr>
              <a:t>加工</a:t>
            </a:r>
            <a:r>
              <a:rPr lang="en-US" altLang="zh-CN" sz="2400" b="1"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2400" b="1" dirty="0">
                <a:solidFill>
                  <a:schemeClr val="accent6">
                    <a:lumMod val="50000"/>
                  </a:schemeClr>
                </a:solidFill>
                <a:latin typeface="微软雅黑" panose="020B0503020204020204" pitchFamily="34" charset="-122"/>
                <a:ea typeface="微软雅黑" panose="020B0503020204020204" pitchFamily="34" charset="-122"/>
              </a:rPr>
              <a:t>科技”的现代农业产业园，发挥技术集成、产业融合、创业平台、核心辐射等功能作用</a:t>
            </a:r>
            <a:r>
              <a:rPr lang="zh-CN" altLang="en-US" sz="1800" b="1" dirty="0">
                <a:latin typeface="微软雅黑" panose="020B0503020204020204" pitchFamily="34" charset="-122"/>
                <a:ea typeface="微软雅黑" panose="020B0503020204020204" pitchFamily="34" charset="-122"/>
              </a:rPr>
              <a:t>。</a:t>
            </a:r>
          </a:p>
        </p:txBody>
      </p:sp>
      <p:sp>
        <p:nvSpPr>
          <p:cNvPr id="46" name="矩形 45">
            <a:extLst>
              <a:ext uri="{FF2B5EF4-FFF2-40B4-BE49-F238E27FC236}">
                <a16:creationId xmlns:a16="http://schemas.microsoft.com/office/drawing/2014/main" id="{EB6BB00B-4BDF-4DE6-B99A-FA6A82BA1AFA}"/>
              </a:ext>
            </a:extLst>
          </p:cNvPr>
          <p:cNvSpPr/>
          <p:nvPr/>
        </p:nvSpPr>
        <p:spPr>
          <a:xfrm>
            <a:off x="0" y="3545706"/>
            <a:ext cx="15119349" cy="769427"/>
          </a:xfrm>
          <a:prstGeom prst="rect">
            <a:avLst/>
          </a:prstGeom>
          <a:solidFill>
            <a:schemeClr val="tx1">
              <a:lumMod val="50000"/>
              <a:lumOff val="50000"/>
              <a:alpha val="45000"/>
            </a:schemeClr>
          </a:solidFill>
          <a:ln>
            <a:noFill/>
          </a:ln>
        </p:spPr>
        <p:txBody>
          <a:bodyPr wrap="square" lIns="91426" tIns="45713" rIns="91426" bIns="45713">
            <a:spAutoFit/>
          </a:bodyPr>
          <a:lstStyle/>
          <a:p>
            <a:pPr indent="431800" algn="ctr" defTabSz="1474470"/>
            <a:r>
              <a:rPr lang="zh-CN" altLang="en-US" sz="4400" b="1" dirty="0">
                <a:solidFill>
                  <a:srgbClr val="FFFF00"/>
                </a:solidFill>
                <a:latin typeface="微软雅黑" panose="020B0503020204020204" pitchFamily="34" charset="-122"/>
                <a:ea typeface="微软雅黑" panose="020B0503020204020204" pitchFamily="34" charset="-122"/>
              </a:rPr>
              <a:t>国家现代农业产业园</a:t>
            </a:r>
          </a:p>
        </p:txBody>
      </p:sp>
      <p:sp>
        <p:nvSpPr>
          <p:cNvPr id="47" name="矩形 46">
            <a:extLst>
              <a:ext uri="{FF2B5EF4-FFF2-40B4-BE49-F238E27FC236}">
                <a16:creationId xmlns:a16="http://schemas.microsoft.com/office/drawing/2014/main" id="{EF7D11BB-679E-4EA7-B44A-819AF156FD96}"/>
              </a:ext>
            </a:extLst>
          </p:cNvPr>
          <p:cNvSpPr/>
          <p:nvPr/>
        </p:nvSpPr>
        <p:spPr>
          <a:xfrm>
            <a:off x="0" y="6202465"/>
            <a:ext cx="15119349" cy="961275"/>
          </a:xfrm>
          <a:prstGeom prst="rect">
            <a:avLst/>
          </a:prstGeom>
          <a:noFill/>
          <a:ln>
            <a:noFill/>
          </a:ln>
        </p:spPr>
        <p:txBody>
          <a:bodyPr wrap="square" lIns="91426" tIns="45713" rIns="91426" bIns="45713">
            <a:spAutoFit/>
          </a:bodyPr>
          <a:lstStyle/>
          <a:p>
            <a:pPr indent="431800" algn="ctr" defTabSz="1474470">
              <a:lnSpc>
                <a:spcPct val="150000"/>
              </a:lnSpc>
            </a:pPr>
            <a:r>
              <a:rPr lang="en-US" altLang="zh-CN" sz="2000" b="1" dirty="0">
                <a:solidFill>
                  <a:schemeClr val="bg1"/>
                </a:solidFill>
                <a:latin typeface="微软雅黑" panose="020B0503020204020204" pitchFamily="34" charset="-122"/>
                <a:ea typeface="微软雅黑" panose="020B0503020204020204" pitchFamily="34" charset="-122"/>
              </a:rPr>
              <a:t>2017</a:t>
            </a:r>
            <a:r>
              <a:rPr lang="zh-CN" altLang="en-US" sz="2000" b="1" dirty="0">
                <a:solidFill>
                  <a:schemeClr val="bg1"/>
                </a:solidFill>
                <a:latin typeface="微软雅黑" panose="020B0503020204020204" pitchFamily="34" charset="-122"/>
                <a:ea typeface="微软雅黑" panose="020B0503020204020204" pitchFamily="34" charset="-122"/>
              </a:rPr>
              <a:t>年中央一号文件：深入推进农业供给侧结构性改革</a:t>
            </a:r>
            <a:endParaRPr lang="en-US" altLang="zh-CN" sz="2000" b="1" dirty="0">
              <a:solidFill>
                <a:schemeClr val="bg1"/>
              </a:solidFill>
              <a:latin typeface="微软雅黑" panose="020B0503020204020204" pitchFamily="34" charset="-122"/>
              <a:ea typeface="微软雅黑" panose="020B0503020204020204" pitchFamily="34" charset="-122"/>
            </a:endParaRPr>
          </a:p>
          <a:p>
            <a:pPr indent="431800" algn="ctr" defTabSz="1474470">
              <a:lnSpc>
                <a:spcPct val="150000"/>
              </a:lnSpc>
            </a:pPr>
            <a:r>
              <a:rPr lang="zh-CN" altLang="en-US" sz="2000" b="1" dirty="0">
                <a:solidFill>
                  <a:schemeClr val="bg1"/>
                </a:solidFill>
                <a:latin typeface="微软雅黑" panose="020B0503020204020204" pitchFamily="34" charset="-122"/>
                <a:ea typeface="微软雅黑" panose="020B0503020204020204" pitchFamily="34" charset="-122"/>
              </a:rPr>
              <a:t>农业部、财政部联合启动国家现代农业园的创建工作</a:t>
            </a:r>
          </a:p>
        </p:txBody>
      </p:sp>
      <p:sp>
        <p:nvSpPr>
          <p:cNvPr id="48" name="矩形 47">
            <a:extLst>
              <a:ext uri="{FF2B5EF4-FFF2-40B4-BE49-F238E27FC236}">
                <a16:creationId xmlns:a16="http://schemas.microsoft.com/office/drawing/2014/main" id="{33743F6D-F69F-4256-A5B1-ECBF8654604F}"/>
              </a:ext>
            </a:extLst>
          </p:cNvPr>
          <p:cNvSpPr/>
          <p:nvPr/>
        </p:nvSpPr>
        <p:spPr>
          <a:xfrm>
            <a:off x="0" y="7931961"/>
            <a:ext cx="15119349" cy="1338814"/>
          </a:xfrm>
          <a:prstGeom prst="rect">
            <a:avLst/>
          </a:prstGeom>
          <a:solidFill>
            <a:srgbClr val="E2F0D9">
              <a:alpha val="62000"/>
            </a:srgbClr>
          </a:solidFill>
          <a:ln>
            <a:noFill/>
          </a:ln>
        </p:spPr>
        <p:txBody>
          <a:bodyPr wrap="square" lIns="91426" tIns="45713" rIns="91426" bIns="45713">
            <a:spAutoFit/>
          </a:bodyPr>
          <a:lstStyle/>
          <a:p>
            <a:pPr indent="431800" algn="ctr" defTabSz="1474470">
              <a:lnSpc>
                <a:spcPct val="150000"/>
              </a:lnSpc>
            </a:pPr>
            <a:r>
              <a:rPr lang="zh-CN" altLang="en-US" sz="1800" b="1" dirty="0">
                <a:latin typeface="微软雅黑" panose="020B0503020204020204" pitchFamily="34" charset="-122"/>
                <a:ea typeface="微软雅黑" panose="020B0503020204020204" pitchFamily="34" charset="-122"/>
              </a:rPr>
              <a:t>为贯彻落实中央农村工作会议、中央</a:t>
            </a:r>
            <a:r>
              <a:rPr lang="en-US" altLang="zh-CN" sz="1800" b="1" dirty="0">
                <a:latin typeface="微软雅黑" panose="020B0503020204020204" pitchFamily="34" charset="-122"/>
                <a:ea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rPr>
              <a:t>号文件、</a:t>
            </a: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政府工作报告</a:t>
            </a: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，农业部、明确提出</a:t>
            </a: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十三五</a:t>
            </a: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期间建成一枇产业特色鲜明、要素高度聚 集、设施装备先进、生产方式绿色、经济</a:t>
            </a: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效益显著、辐射带动有力的国家现代农业产业园，培育农业农村发展新动能。</a:t>
            </a:r>
          </a:p>
          <a:p>
            <a:pPr indent="431800" algn="ctr" defTabSz="1474470">
              <a:lnSpc>
                <a:spcPct val="150000"/>
              </a:lnSpc>
            </a:pPr>
            <a:r>
              <a:rPr lang="en-US" altLang="zh-CN" sz="1800" b="1" dirty="0">
                <a:latin typeface="微软雅黑" panose="020B0503020204020204" pitchFamily="34" charset="-122"/>
                <a:ea typeface="微软雅黑" panose="020B0503020204020204" pitchFamily="34" charset="-122"/>
              </a:rPr>
              <a:t>2017</a:t>
            </a:r>
            <a:r>
              <a:rPr lang="zh-CN" altLang="en-US" sz="1800" b="1" dirty="0">
                <a:latin typeface="微软雅黑" panose="020B0503020204020204" pitchFamily="34" charset="-122"/>
                <a:ea typeface="微软雅黑" panose="020B0503020204020204" pitchFamily="34" charset="-122"/>
              </a:rPr>
              <a:t>年</a:t>
            </a:r>
            <a:r>
              <a:rPr lang="en-US" altLang="zh-CN" sz="1800" b="1" dirty="0">
                <a:latin typeface="微软雅黑" panose="020B0503020204020204" pitchFamily="34" charset="-122"/>
                <a:ea typeface="微软雅黑" panose="020B0503020204020204" pitchFamily="34" charset="-122"/>
              </a:rPr>
              <a:t>6</a:t>
            </a:r>
            <a:r>
              <a:rPr lang="zh-CN" altLang="en-US" sz="1800" b="1" dirty="0">
                <a:latin typeface="微软雅黑" panose="020B0503020204020204" pitchFamily="34" charset="-122"/>
                <a:ea typeface="微软雅黑" panose="020B0503020204020204" pitchFamily="34" charset="-122"/>
              </a:rPr>
              <a:t>月</a:t>
            </a:r>
            <a:r>
              <a:rPr lang="en-US" altLang="zh-CN" sz="1800" b="1" dirty="0">
                <a:latin typeface="微软雅黑" panose="020B0503020204020204" pitchFamily="34" charset="-122"/>
                <a:ea typeface="微软雅黑" panose="020B0503020204020204" pitchFamily="34" charset="-122"/>
              </a:rPr>
              <a:t>2</a:t>
            </a:r>
            <a:r>
              <a:rPr lang="zh-CN" altLang="en-US" sz="1800" b="1" dirty="0">
                <a:latin typeface="微软雅黑" panose="020B0503020204020204" pitchFamily="34" charset="-122"/>
                <a:ea typeface="微软雅黑" panose="020B0503020204020204" pitchFamily="34" charset="-122"/>
              </a:rPr>
              <a:t>日，财政部、农业部公示了第一枇共</a:t>
            </a:r>
            <a:r>
              <a:rPr lang="en-US" altLang="zh-CN" sz="1800" b="1" dirty="0">
                <a:latin typeface="微软雅黑" panose="020B0503020204020204" pitchFamily="34" charset="-122"/>
                <a:ea typeface="微软雅黑" panose="020B0503020204020204" pitchFamily="34" charset="-122"/>
              </a:rPr>
              <a:t>11</a:t>
            </a:r>
            <a:r>
              <a:rPr lang="zh-CN" altLang="en-US" sz="1800" b="1" dirty="0">
                <a:latin typeface="微软雅黑" panose="020B0503020204020204" pitchFamily="34" charset="-122"/>
                <a:ea typeface="微软雅黑" panose="020B0503020204020204" pitchFamily="34" charset="-122"/>
              </a:rPr>
              <a:t>个创建国家现代农业产业园名单，山东省武城县现代农业产业园位列其中。</a:t>
            </a:r>
          </a:p>
        </p:txBody>
      </p:sp>
      <p:sp>
        <p:nvSpPr>
          <p:cNvPr id="15" name="文本框 14">
            <a:extLst>
              <a:ext uri="{FF2B5EF4-FFF2-40B4-BE49-F238E27FC236}">
                <a16:creationId xmlns:a16="http://schemas.microsoft.com/office/drawing/2014/main" id="{6B08D794-7635-45DE-9FD7-D278F7BB64DF}"/>
              </a:ext>
            </a:extLst>
          </p:cNvPr>
          <p:cNvSpPr txBox="1"/>
          <p:nvPr/>
        </p:nvSpPr>
        <p:spPr>
          <a:xfrm>
            <a:off x="432972" y="370419"/>
            <a:ext cx="2150571"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6495A945-1B8E-402F-B3C7-78597F28F98C}"/>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 </a:t>
            </a:r>
            <a:r>
              <a:rPr lang="zh-CN" altLang="en-US" sz="2400" b="1" dirty="0">
                <a:solidFill>
                  <a:schemeClr val="bg1"/>
                </a:solidFill>
                <a:latin typeface="微软雅黑" panose="020B0503020204020204" pitchFamily="34" charset="-122"/>
                <a:ea typeface="微软雅黑" panose="020B0503020204020204" pitchFamily="34" charset="-122"/>
              </a:rPr>
              <a:t>政策机遇</a:t>
            </a:r>
          </a:p>
        </p:txBody>
      </p:sp>
      <p:sp>
        <p:nvSpPr>
          <p:cNvPr id="24" name="矩形 23">
            <a:extLst>
              <a:ext uri="{FF2B5EF4-FFF2-40B4-BE49-F238E27FC236}">
                <a16:creationId xmlns:a16="http://schemas.microsoft.com/office/drawing/2014/main" id="{F85A1F32-306E-4020-874A-B00B77CB0D17}"/>
              </a:ext>
            </a:extLst>
          </p:cNvPr>
          <p:cNvSpPr/>
          <p:nvPr/>
        </p:nvSpPr>
        <p:spPr>
          <a:xfrm>
            <a:off x="869949" y="827133"/>
            <a:ext cx="1210588"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Case study</a:t>
            </a:r>
            <a:endParaRPr lang="zh-CN" altLang="en-US" sz="1600"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36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2266562" y="5681588"/>
            <a:ext cx="3429309" cy="1884618"/>
          </a:xfrm>
          <a:prstGeom prst="rect">
            <a:avLst/>
          </a:prstGeom>
        </p:spPr>
        <p:txBody>
          <a:bodyPr wrap="square">
            <a:spAutoFit/>
          </a:bodyPr>
          <a:lstStyle/>
          <a:p>
            <a:pPr>
              <a:lnSpc>
                <a:spcPct val="150000"/>
              </a:lnSpc>
            </a:pPr>
            <a:r>
              <a:rPr lang="en-US" altLang="zh-CN" sz="2000" b="1" dirty="0">
                <a:solidFill>
                  <a:schemeClr val="bg1"/>
                </a:solidFill>
                <a:latin typeface="微软雅黑" pitchFamily="34" charset="-122"/>
                <a:ea typeface="微软雅黑" pitchFamily="34" charset="-122"/>
              </a:rPr>
              <a:t>1.1</a:t>
            </a:r>
            <a:r>
              <a:rPr lang="zh-CN" altLang="en-US" sz="2000" b="1" dirty="0">
                <a:solidFill>
                  <a:schemeClr val="bg1"/>
                </a:solidFill>
                <a:latin typeface="微软雅黑" pitchFamily="34" charset="-122"/>
                <a:ea typeface="微软雅黑" pitchFamily="34" charset="-122"/>
              </a:rPr>
              <a:t>政策背景</a:t>
            </a:r>
          </a:p>
          <a:p>
            <a:pPr>
              <a:lnSpc>
                <a:spcPct val="150000"/>
              </a:lnSpc>
            </a:pPr>
            <a:r>
              <a:rPr lang="en-US" altLang="zh-CN" sz="2000" b="1" dirty="0">
                <a:solidFill>
                  <a:schemeClr val="bg1"/>
                </a:solidFill>
                <a:latin typeface="微软雅黑" pitchFamily="34" charset="-122"/>
                <a:ea typeface="微软雅黑" pitchFamily="34" charset="-122"/>
              </a:rPr>
              <a:t>1.2</a:t>
            </a:r>
            <a:r>
              <a:rPr lang="zh-CN" altLang="en-US" sz="2000" b="1" dirty="0">
                <a:solidFill>
                  <a:schemeClr val="bg1"/>
                </a:solidFill>
                <a:latin typeface="微软雅黑" pitchFamily="34" charset="-122"/>
                <a:ea typeface="微软雅黑" pitchFamily="34" charset="-122"/>
              </a:rPr>
              <a:t>村庄规划新政解读</a:t>
            </a:r>
          </a:p>
          <a:p>
            <a:pPr>
              <a:lnSpc>
                <a:spcPct val="150000"/>
              </a:lnSpc>
            </a:pPr>
            <a:r>
              <a:rPr lang="en-US" altLang="zh-CN" sz="2000" b="1" dirty="0">
                <a:solidFill>
                  <a:schemeClr val="bg1"/>
                </a:solidFill>
                <a:latin typeface="微软雅黑" pitchFamily="34" charset="-122"/>
                <a:ea typeface="微软雅黑" pitchFamily="34" charset="-122"/>
              </a:rPr>
              <a:t>1.3</a:t>
            </a:r>
            <a:r>
              <a:rPr lang="zh-CN" altLang="en-US" sz="2000" b="1" dirty="0">
                <a:solidFill>
                  <a:schemeClr val="bg1"/>
                </a:solidFill>
                <a:latin typeface="微软雅黑" pitchFamily="34" charset="-122"/>
                <a:ea typeface="微软雅黑" pitchFamily="34" charset="-122"/>
              </a:rPr>
              <a:t>规划依据与原则</a:t>
            </a:r>
          </a:p>
          <a:p>
            <a:pPr>
              <a:lnSpc>
                <a:spcPct val="150000"/>
              </a:lnSpc>
            </a:pPr>
            <a:r>
              <a:rPr lang="en-US" altLang="zh-CN" sz="2000" b="1" dirty="0">
                <a:solidFill>
                  <a:schemeClr val="bg1"/>
                </a:solidFill>
                <a:latin typeface="微软雅黑" pitchFamily="34" charset="-122"/>
                <a:ea typeface="微软雅黑" pitchFamily="34" charset="-122"/>
              </a:rPr>
              <a:t>1.4</a:t>
            </a:r>
            <a:r>
              <a:rPr lang="zh-CN" altLang="en-US" sz="2000" b="1" dirty="0">
                <a:solidFill>
                  <a:schemeClr val="bg1"/>
                </a:solidFill>
                <a:latin typeface="微软雅黑" pitchFamily="34" charset="-122"/>
                <a:ea typeface="微软雅黑" pitchFamily="34" charset="-122"/>
              </a:rPr>
              <a:t>规划范围与期限</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第一章     项目背景</a:t>
            </a:r>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1014392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165085"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 </a:t>
            </a:r>
            <a:r>
              <a:rPr lang="zh-CN" altLang="en-US" sz="2400" b="1" dirty="0">
                <a:solidFill>
                  <a:schemeClr val="bg1"/>
                </a:solidFill>
                <a:latin typeface="微软雅黑" panose="020B0503020204020204" pitchFamily="34" charset="-122"/>
                <a:ea typeface="微软雅黑" panose="020B0503020204020204" pitchFamily="34" charset="-122"/>
              </a:rPr>
              <a:t>案例研究</a:t>
            </a:r>
          </a:p>
        </p:txBody>
      </p:sp>
      <p:sp>
        <p:nvSpPr>
          <p:cNvPr id="9" name="矩形 8">
            <a:extLst>
              <a:ext uri="{FF2B5EF4-FFF2-40B4-BE49-F238E27FC236}">
                <a16:creationId xmlns:a16="http://schemas.microsoft.com/office/drawing/2014/main" id="{403E3EF3-F1F7-420E-9CE0-7487F4F13A60}"/>
              </a:ext>
            </a:extLst>
          </p:cNvPr>
          <p:cNvSpPr/>
          <p:nvPr/>
        </p:nvSpPr>
        <p:spPr>
          <a:xfrm>
            <a:off x="869949" y="827133"/>
            <a:ext cx="1210588"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Case study</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1" name="object 11">
            <a:extLst>
              <a:ext uri="{FF2B5EF4-FFF2-40B4-BE49-F238E27FC236}">
                <a16:creationId xmlns:a16="http://schemas.microsoft.com/office/drawing/2014/main" id="{67AD8856-B0C4-4810-85B4-24157F883272}"/>
              </a:ext>
            </a:extLst>
          </p:cNvPr>
          <p:cNvSpPr/>
          <p:nvPr/>
        </p:nvSpPr>
        <p:spPr>
          <a:xfrm>
            <a:off x="778055" y="1736395"/>
            <a:ext cx="4952086" cy="125289"/>
          </a:xfrm>
          <a:custGeom>
            <a:avLst/>
            <a:gdLst/>
            <a:ahLst/>
            <a:cxnLst/>
            <a:rect l="l" t="t" r="r" b="b"/>
            <a:pathLst>
              <a:path w="8820150">
                <a:moveTo>
                  <a:pt x="0" y="0"/>
                </a:moveTo>
                <a:lnTo>
                  <a:pt x="8819997" y="0"/>
                </a:lnTo>
              </a:path>
            </a:pathLst>
          </a:custGeom>
          <a:ln w="12700">
            <a:solidFill>
              <a:srgbClr val="0070C0"/>
            </a:solidFill>
          </a:ln>
        </p:spPr>
        <p:txBody>
          <a:bodyPr wrap="square" lIns="0" tIns="0" rIns="0" bIns="0" rtlCol="0"/>
          <a:lstStyle/>
          <a:p>
            <a:endParaRPr/>
          </a:p>
        </p:txBody>
      </p:sp>
      <p:sp>
        <p:nvSpPr>
          <p:cNvPr id="23" name="TextBox 2">
            <a:extLst>
              <a:ext uri="{FF2B5EF4-FFF2-40B4-BE49-F238E27FC236}">
                <a16:creationId xmlns:a16="http://schemas.microsoft.com/office/drawing/2014/main" id="{1359A32F-C4D3-406B-AA57-16AB29B0D289}"/>
              </a:ext>
            </a:extLst>
          </p:cNvPr>
          <p:cNvSpPr txBox="1">
            <a:spLocks noChangeArrowheads="1"/>
          </p:cNvSpPr>
          <p:nvPr/>
        </p:nvSpPr>
        <p:spPr bwMode="auto">
          <a:xfrm>
            <a:off x="695387" y="2201444"/>
            <a:ext cx="6413751" cy="7878134"/>
          </a:xfrm>
          <a:prstGeom prst="rect">
            <a:avLst/>
          </a:prstGeom>
          <a:solidFill>
            <a:schemeClr val="accent5">
              <a:lumMod val="20000"/>
              <a:lumOff val="80000"/>
            </a:schemeClr>
          </a:solidFill>
          <a:ln>
            <a:noFill/>
          </a:ln>
        </p:spPr>
        <p:txBody>
          <a:bodyPr wrap="square" lIns="124872" tIns="62436" rIns="124872" bIns="62436">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r>
              <a:rPr lang="zh-CN" altLang="en-US" sz="1400" dirty="0">
                <a:latin typeface="微软雅黑" pitchFamily="34" charset="-122"/>
                <a:ea typeface="微软雅黑" pitchFamily="34" charset="-122"/>
              </a:rPr>
              <a:t>枣庄旺达现代农业示范园是以</a:t>
            </a:r>
            <a:r>
              <a:rPr lang="zh-CN" altLang="en-US" sz="1400" b="1" dirty="0">
                <a:solidFill>
                  <a:srgbClr val="C00000"/>
                </a:solidFill>
                <a:latin typeface="微软雅黑" pitchFamily="34" charset="-122"/>
                <a:ea typeface="微软雅黑" pitchFamily="34" charset="-122"/>
              </a:rPr>
              <a:t>土地使用产权制度改革和创新经营机制为重点，</a:t>
            </a:r>
            <a:r>
              <a:rPr lang="zh-CN" altLang="en-US" sz="1400" dirty="0">
                <a:latin typeface="微软雅黑" pitchFamily="34" charset="-122"/>
                <a:ea typeface="微软雅黑" pitchFamily="34" charset="-122"/>
              </a:rPr>
              <a:t>将休闲体验、生态观光、科普教育与现代农业科技试验有机结合的现代农业园区，采取</a:t>
            </a:r>
            <a:r>
              <a:rPr lang="zh-CN" altLang="en-US" sz="1400" b="1" dirty="0">
                <a:solidFill>
                  <a:srgbClr val="18455C"/>
                </a:solidFill>
                <a:latin typeface="微软雅黑" pitchFamily="34" charset="-122"/>
                <a:ea typeface="微软雅黑" pitchFamily="34" charset="-122"/>
              </a:rPr>
              <a:t>“农户</a:t>
            </a:r>
            <a:r>
              <a:rPr lang="en-US" altLang="zh-CN" sz="1400" b="1" dirty="0">
                <a:solidFill>
                  <a:srgbClr val="18455C"/>
                </a:solidFill>
                <a:latin typeface="微软雅黑" pitchFamily="34" charset="-122"/>
                <a:ea typeface="微软雅黑" pitchFamily="34" charset="-122"/>
              </a:rPr>
              <a:t>+</a:t>
            </a:r>
            <a:r>
              <a:rPr lang="zh-CN" altLang="en-US" sz="1400" b="1" dirty="0">
                <a:solidFill>
                  <a:srgbClr val="18455C"/>
                </a:solidFill>
                <a:latin typeface="微软雅黑" pitchFamily="34" charset="-122"/>
                <a:ea typeface="微软雅黑" pitchFamily="34" charset="-122"/>
              </a:rPr>
              <a:t>基地</a:t>
            </a:r>
            <a:r>
              <a:rPr lang="en-US" altLang="zh-CN" sz="1400" b="1" dirty="0">
                <a:solidFill>
                  <a:srgbClr val="18455C"/>
                </a:solidFill>
                <a:latin typeface="微软雅黑" pitchFamily="34" charset="-122"/>
                <a:ea typeface="微软雅黑" pitchFamily="34" charset="-122"/>
              </a:rPr>
              <a:t>+</a:t>
            </a:r>
            <a:r>
              <a:rPr lang="zh-CN" altLang="en-US" sz="1400" b="1" dirty="0">
                <a:solidFill>
                  <a:srgbClr val="18455C"/>
                </a:solidFill>
                <a:latin typeface="微软雅黑" pitchFamily="34" charset="-122"/>
                <a:ea typeface="微软雅黑" pitchFamily="34" charset="-122"/>
              </a:rPr>
              <a:t>合作社</a:t>
            </a:r>
            <a:r>
              <a:rPr lang="en-US" altLang="zh-CN" sz="1400" b="1" dirty="0">
                <a:solidFill>
                  <a:srgbClr val="18455C"/>
                </a:solidFill>
                <a:latin typeface="微软雅黑" pitchFamily="34" charset="-122"/>
                <a:ea typeface="微软雅黑" pitchFamily="34" charset="-122"/>
              </a:rPr>
              <a:t>+</a:t>
            </a:r>
            <a:r>
              <a:rPr lang="zh-CN" altLang="en-US" sz="1400" b="1" dirty="0">
                <a:solidFill>
                  <a:srgbClr val="18455C"/>
                </a:solidFill>
                <a:latin typeface="微软雅黑" pitchFamily="34" charset="-122"/>
                <a:ea typeface="微软雅黑" pitchFamily="34" charset="-122"/>
              </a:rPr>
              <a:t>企业”的运作模式</a:t>
            </a:r>
            <a:r>
              <a:rPr lang="zh-CN" altLang="en-US" sz="1400" dirty="0">
                <a:solidFill>
                  <a:srgbClr val="18455C"/>
                </a:solidFill>
                <a:latin typeface="微软雅黑" pitchFamily="34" charset="-122"/>
                <a:ea typeface="微软雅黑" pitchFamily="34" charset="-122"/>
              </a:rPr>
              <a:t>，</a:t>
            </a:r>
            <a:r>
              <a:rPr lang="zh-CN" altLang="en-US" sz="1400" dirty="0">
                <a:latin typeface="微软雅黑" pitchFamily="34" charset="-122"/>
                <a:ea typeface="微软雅黑" pitchFamily="34" charset="-122"/>
              </a:rPr>
              <a:t>以土地流转、设施入股等形式，走合作社架桥、企业开道、农民参与分工合作之路，</a:t>
            </a:r>
            <a:r>
              <a:rPr lang="zh-CN" altLang="en-US" sz="1400" b="1" dirty="0">
                <a:solidFill>
                  <a:srgbClr val="C00000"/>
                </a:solidFill>
                <a:latin typeface="微软雅黑" pitchFamily="34" charset="-122"/>
                <a:ea typeface="微软雅黑" pitchFamily="34" charset="-122"/>
              </a:rPr>
              <a:t>建立起合作社、企业、农民三者紧密型利益联结方式</a:t>
            </a:r>
            <a:r>
              <a:rPr lang="zh-CN" altLang="en-US" sz="1400"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r>
              <a:rPr lang="zh-CN" altLang="en-US" sz="1400" dirty="0">
                <a:latin typeface="微软雅黑" pitchFamily="34" charset="-122"/>
                <a:ea typeface="微软雅黑" pitchFamily="34" charset="-122"/>
              </a:rPr>
              <a:t>目前通过合作社架桥，采取租赁方式流转农民土地</a:t>
            </a:r>
            <a:r>
              <a:rPr lang="en-US" altLang="zh-CN" sz="1400" dirty="0">
                <a:latin typeface="微软雅黑" pitchFamily="34" charset="-122"/>
                <a:ea typeface="微软雅黑" pitchFamily="34" charset="-122"/>
              </a:rPr>
              <a:t>236</a:t>
            </a:r>
            <a:r>
              <a:rPr lang="zh-CN" altLang="en-US" sz="1400" dirty="0">
                <a:latin typeface="微软雅黑" pitchFamily="34" charset="-122"/>
                <a:ea typeface="微软雅黑" pitchFamily="34" charset="-122"/>
              </a:rPr>
              <a:t>亩，已建设成</a:t>
            </a:r>
            <a:r>
              <a:rPr lang="zh-CN" altLang="en-US" sz="1400" b="1" dirty="0">
                <a:solidFill>
                  <a:srgbClr val="C00000"/>
                </a:solidFill>
                <a:latin typeface="微软雅黑" pitchFamily="34" charset="-122"/>
                <a:ea typeface="微软雅黑" pitchFamily="34" charset="-122"/>
              </a:rPr>
              <a:t>标准化生产示范区、集约化育苗展示区和综合配套服务区</a:t>
            </a:r>
            <a:r>
              <a:rPr lang="zh-CN" altLang="en-US" sz="1400" b="1" dirty="0">
                <a:solidFill>
                  <a:srgbClr val="FF0000"/>
                </a:solidFill>
                <a:latin typeface="微软雅黑" pitchFamily="34" charset="-122"/>
                <a:ea typeface="微软雅黑" pitchFamily="34" charset="-122"/>
              </a:rPr>
              <a:t>。</a:t>
            </a:r>
            <a:r>
              <a:rPr lang="zh-CN" altLang="en-US" sz="1400" dirty="0">
                <a:latin typeface="微软雅黑" pitchFamily="34" charset="-122"/>
                <a:ea typeface="微软雅黑" pitchFamily="34" charset="-122"/>
              </a:rPr>
              <a:t>建成智能连栋育苗温室</a:t>
            </a:r>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座，精准化生产示范日光温室</a:t>
            </a:r>
            <a:r>
              <a:rPr lang="en-US" altLang="zh-CN" sz="1400" dirty="0">
                <a:latin typeface="微软雅黑" pitchFamily="34" charset="-122"/>
                <a:ea typeface="微软雅黑" pitchFamily="34" charset="-122"/>
              </a:rPr>
              <a:t>29</a:t>
            </a:r>
            <a:r>
              <a:rPr lang="zh-CN" altLang="en-US" sz="1400" dirty="0">
                <a:latin typeface="微软雅黑" pitchFamily="34" charset="-122"/>
                <a:ea typeface="微软雅黑" pitchFamily="34" charset="-122"/>
              </a:rPr>
              <a:t>座，藕池</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个，配套安全生产管理系统，温室环境群测群控物联网系统，应用秸秆生物反应堆、水肥一体化自动滴灌系统、植物生长灯等技术。</a:t>
            </a: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endParaRPr lang="en-US" altLang="zh-CN" sz="1400" dirty="0">
              <a:latin typeface="微软雅黑" pitchFamily="34" charset="-122"/>
              <a:ea typeface="微软雅黑" pitchFamily="34" charset="-122"/>
            </a:endParaRPr>
          </a:p>
          <a:p>
            <a:pPr indent="393275" eaLnBrk="1" hangingPunct="1">
              <a:lnSpc>
                <a:spcPct val="150000"/>
              </a:lnSpc>
            </a:pPr>
            <a:r>
              <a:rPr lang="zh-CN" altLang="en-US" sz="1400" dirty="0">
                <a:latin typeface="微软雅黑" pitchFamily="34" charset="-122"/>
                <a:ea typeface="微软雅黑" pitchFamily="34" charset="-122"/>
              </a:rPr>
              <a:t>该园区于</a:t>
            </a:r>
            <a:r>
              <a:rPr lang="en-US" altLang="zh-CN" sz="1400" dirty="0">
                <a:latin typeface="微软雅黑" pitchFamily="34" charset="-122"/>
                <a:ea typeface="微软雅黑" pitchFamily="34" charset="-122"/>
              </a:rPr>
              <a:t>2012</a:t>
            </a:r>
            <a:r>
              <a:rPr lang="zh-CN" altLang="en-US" sz="1400" dirty="0">
                <a:latin typeface="微软雅黑" pitchFamily="34" charset="-122"/>
                <a:ea typeface="微软雅黑" pitchFamily="34" charset="-122"/>
              </a:rPr>
              <a:t>年</a:t>
            </a:r>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月建成运营，截止目前已育苗</a:t>
            </a:r>
            <a:r>
              <a:rPr lang="en-US" altLang="zh-CN" sz="1400" dirty="0">
                <a:latin typeface="微软雅黑" pitchFamily="34" charset="-122"/>
                <a:ea typeface="微软雅黑" pitchFamily="34" charset="-122"/>
              </a:rPr>
              <a:t>50</a:t>
            </a:r>
            <a:r>
              <a:rPr lang="zh-CN" altLang="en-US" sz="1400" dirty="0">
                <a:latin typeface="微软雅黑" pitchFamily="34" charset="-122"/>
                <a:ea typeface="微软雅黑" pitchFamily="34" charset="-122"/>
              </a:rPr>
              <a:t>万株，生产销售各类蔬菜</a:t>
            </a:r>
            <a:r>
              <a:rPr lang="en-US" altLang="zh-CN" sz="1400" dirty="0">
                <a:latin typeface="微软雅黑" pitchFamily="34" charset="-122"/>
                <a:ea typeface="微软雅黑" pitchFamily="34" charset="-122"/>
              </a:rPr>
              <a:t>300</a:t>
            </a:r>
            <a:r>
              <a:rPr lang="zh-CN" altLang="en-US" sz="1400" dirty="0">
                <a:latin typeface="微软雅黑" pitchFamily="34" charset="-122"/>
                <a:ea typeface="微软雅黑" pitchFamily="34" charset="-122"/>
              </a:rPr>
              <a:t>多吨，销售收入共计</a:t>
            </a:r>
            <a:r>
              <a:rPr lang="en-US" altLang="zh-CN" sz="1400" dirty="0">
                <a:latin typeface="微软雅黑" pitchFamily="34" charset="-122"/>
                <a:ea typeface="微软雅黑" pitchFamily="34" charset="-122"/>
              </a:rPr>
              <a:t>200</a:t>
            </a:r>
            <a:r>
              <a:rPr lang="zh-CN" altLang="en-US" sz="1400" dirty="0">
                <a:latin typeface="微软雅黑" pitchFamily="34" charset="-122"/>
                <a:ea typeface="微软雅黑" pitchFamily="34" charset="-122"/>
              </a:rPr>
              <a:t>多万元，已带动横沟村土地每亩增收</a:t>
            </a:r>
            <a:r>
              <a:rPr lang="en-US" altLang="zh-CN" sz="1400" dirty="0">
                <a:latin typeface="微软雅黑" pitchFamily="34" charset="-122"/>
                <a:ea typeface="微软雅黑" pitchFamily="34" charset="-122"/>
              </a:rPr>
              <a:t>1200</a:t>
            </a:r>
            <a:r>
              <a:rPr lang="zh-CN" altLang="en-US" sz="1400" dirty="0">
                <a:latin typeface="微软雅黑" pitchFamily="34" charset="-122"/>
                <a:ea typeface="微软雅黑" pitchFamily="34" charset="-122"/>
              </a:rPr>
              <a:t>元，人均增收</a:t>
            </a:r>
            <a:r>
              <a:rPr lang="en-US" altLang="zh-CN" sz="1400" dirty="0">
                <a:latin typeface="微软雅黑" pitchFamily="34" charset="-122"/>
                <a:ea typeface="微软雅黑" pitchFamily="34" charset="-122"/>
              </a:rPr>
              <a:t>1000</a:t>
            </a:r>
            <a:r>
              <a:rPr lang="zh-CN" altLang="en-US" sz="1400" dirty="0">
                <a:latin typeface="微软雅黑" pitchFamily="34" charset="-122"/>
                <a:ea typeface="微软雅黑" pitchFamily="34" charset="-122"/>
              </a:rPr>
              <a:t>元。</a:t>
            </a:r>
          </a:p>
        </p:txBody>
      </p:sp>
      <p:pic>
        <p:nvPicPr>
          <p:cNvPr id="24" name="Picture 4" descr="c:\users\administrator\appdata\roaming\360se6\User Data\temp\90fba60916021118a55f1e.jpg">
            <a:extLst>
              <a:ext uri="{FF2B5EF4-FFF2-40B4-BE49-F238E27FC236}">
                <a16:creationId xmlns:a16="http://schemas.microsoft.com/office/drawing/2014/main" id="{762F082B-8FA8-4D05-9459-A8AA72BB70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4982" y="5226750"/>
            <a:ext cx="3344992" cy="25012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appdata\roaming\360se6\User Data\temp\2013621650276250.jpg">
            <a:extLst>
              <a:ext uri="{FF2B5EF4-FFF2-40B4-BE49-F238E27FC236}">
                <a16:creationId xmlns:a16="http://schemas.microsoft.com/office/drawing/2014/main" id="{6129FFE0-5E18-4BB9-A7AD-BE6245801A6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145319" y="5226749"/>
            <a:ext cx="3401850" cy="25012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administrator\appdata\roaming\360se6\User Data\temp\11459898_162132567182_2.jpg">
            <a:extLst>
              <a:ext uri="{FF2B5EF4-FFF2-40B4-BE49-F238E27FC236}">
                <a16:creationId xmlns:a16="http://schemas.microsoft.com/office/drawing/2014/main" id="{261F4351-DF3F-43EC-B513-8F2A92F01F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84982" y="7727989"/>
            <a:ext cx="3344992" cy="23515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users\administrator\appdata\roaming\360se6\User Data\temp\12722772_943759.jpg">
            <a:extLst>
              <a:ext uri="{FF2B5EF4-FFF2-40B4-BE49-F238E27FC236}">
                <a16:creationId xmlns:a16="http://schemas.microsoft.com/office/drawing/2014/main" id="{D4F44383-D2EA-4095-B1C3-EAFAE4FF90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145319" y="7727987"/>
            <a:ext cx="3401850" cy="23515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3172C01A-36A3-4B80-B5B7-BCE589F056B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84981" y="1442937"/>
            <a:ext cx="6934391" cy="383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id="{85B06A4F-A517-47FC-A698-C2C0C530BBE4}"/>
              </a:ext>
            </a:extLst>
          </p:cNvPr>
          <p:cNvSpPr/>
          <p:nvPr/>
        </p:nvSpPr>
        <p:spPr>
          <a:xfrm>
            <a:off x="768978" y="1210944"/>
            <a:ext cx="2980303" cy="499624"/>
          </a:xfrm>
          <a:prstGeom prst="rect">
            <a:avLst/>
          </a:prstGeom>
        </p:spPr>
        <p:txBody>
          <a:bodyPr wrap="none">
            <a:spAutoFit/>
          </a:bodyPr>
          <a:lstStyle/>
          <a:p>
            <a:pPr>
              <a:lnSpc>
                <a:spcPct val="150000"/>
              </a:lnSpc>
            </a:pPr>
            <a:r>
              <a:rPr lang="zh-CN" altLang="en-US" sz="2000" b="1" dirty="0">
                <a:solidFill>
                  <a:srgbClr val="0070C0"/>
                </a:solidFill>
                <a:latin typeface="微软雅黑" panose="020B0503020204020204" pitchFamily="34" charset="-122"/>
                <a:ea typeface="微软雅黑" panose="020B0503020204020204" pitchFamily="34" charset="-122"/>
              </a:rPr>
              <a:t>枣庄旺达现代农业示范园</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6841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918F51A-3B9D-459F-97A8-832CD6732D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25" y="1354092"/>
            <a:ext cx="15164975" cy="9337721"/>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90541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村庄发展目标</a:t>
            </a:r>
          </a:p>
        </p:txBody>
      </p:sp>
      <p:sp>
        <p:nvSpPr>
          <p:cNvPr id="8" name="矩形 7">
            <a:extLst>
              <a:ext uri="{FF2B5EF4-FFF2-40B4-BE49-F238E27FC236}">
                <a16:creationId xmlns:a16="http://schemas.microsoft.com/office/drawing/2014/main" id="{A73B5189-65A4-4451-AC90-34D2D29B55B0}"/>
              </a:ext>
            </a:extLst>
          </p:cNvPr>
          <p:cNvSpPr/>
          <p:nvPr/>
        </p:nvSpPr>
        <p:spPr>
          <a:xfrm>
            <a:off x="869949" y="827133"/>
            <a:ext cx="2468433"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Village development goal</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649890FA-82ED-406E-8625-D89E1F5669FE}"/>
              </a:ext>
            </a:extLst>
          </p:cNvPr>
          <p:cNvSpPr/>
          <p:nvPr/>
        </p:nvSpPr>
        <p:spPr>
          <a:xfrm>
            <a:off x="-1" y="6452110"/>
            <a:ext cx="15093951" cy="2308324"/>
          </a:xfrm>
          <a:prstGeom prst="rect">
            <a:avLst/>
          </a:prstGeom>
          <a:solidFill>
            <a:schemeClr val="tx1">
              <a:alpha val="50000"/>
            </a:schemeClr>
          </a:solidFill>
        </p:spPr>
        <p:txBody>
          <a:bodyPr wrap="square">
            <a:spAutoFit/>
          </a:bodyPr>
          <a:lstStyle/>
          <a:p>
            <a:pPr indent="304800" algn="ctr">
              <a:lnSpc>
                <a:spcPct val="150000"/>
              </a:lnSpc>
              <a:spcAft>
                <a:spcPts val="0"/>
              </a:spcAft>
            </a:pPr>
            <a:r>
              <a:rPr lang="zh-CN" altLang="zh-CN" sz="2400" b="1" kern="100" dirty="0">
                <a:solidFill>
                  <a:schemeClr val="bg1"/>
                </a:solidFill>
                <a:latin typeface="微软雅黑" panose="020B0503020204020204" pitchFamily="34" charset="-122"/>
                <a:ea typeface="微软雅黑" panose="020B0503020204020204" pitchFamily="34" charset="-122"/>
              </a:rPr>
              <a:t>打造生态、</a:t>
            </a:r>
            <a:r>
              <a:rPr lang="zh-CN" altLang="en-US" sz="2400" b="1" kern="100" dirty="0">
                <a:solidFill>
                  <a:schemeClr val="bg1"/>
                </a:solidFill>
                <a:latin typeface="微软雅黑" panose="020B0503020204020204" pitchFamily="34" charset="-122"/>
                <a:ea typeface="微软雅黑" panose="020B0503020204020204" pitchFamily="34" charset="-122"/>
              </a:rPr>
              <a:t>宜居</a:t>
            </a:r>
            <a:r>
              <a:rPr lang="zh-CN" altLang="zh-CN" sz="2400" b="1" kern="100" dirty="0">
                <a:solidFill>
                  <a:schemeClr val="bg1"/>
                </a:solidFill>
                <a:latin typeface="微软雅黑" panose="020B0503020204020204" pitchFamily="34" charset="-122"/>
                <a:ea typeface="微软雅黑" panose="020B0503020204020204" pitchFamily="34" charset="-122"/>
              </a:rPr>
              <a:t>、振兴的</a:t>
            </a:r>
            <a:r>
              <a:rPr lang="zh-CN" altLang="en-US" sz="2400" b="1" kern="100" dirty="0">
                <a:solidFill>
                  <a:schemeClr val="bg1"/>
                </a:solidFill>
                <a:latin typeface="微软雅黑" panose="020B0503020204020204" pitchFamily="34" charset="-122"/>
                <a:ea typeface="微软雅黑" panose="020B0503020204020204" pitchFamily="34" charset="-122"/>
              </a:rPr>
              <a:t>现代化乡村</a:t>
            </a:r>
            <a:r>
              <a:rPr lang="zh-CN" altLang="zh-CN" sz="2400" b="1" kern="100" dirty="0">
                <a:solidFill>
                  <a:schemeClr val="bg1"/>
                </a:solidFill>
                <a:latin typeface="微软雅黑" panose="020B0503020204020204" pitchFamily="34" charset="-122"/>
                <a:ea typeface="微软雅黑" panose="020B0503020204020204" pitchFamily="34" charset="-122"/>
              </a:rPr>
              <a:t>，力争到规划期末把</a:t>
            </a:r>
            <a:r>
              <a:rPr lang="zh-CN" altLang="en-US" sz="2400" b="1" kern="100" dirty="0">
                <a:solidFill>
                  <a:schemeClr val="bg1"/>
                </a:solidFill>
                <a:latin typeface="微软雅黑" panose="020B0503020204020204" pitchFamily="34" charset="-122"/>
                <a:ea typeface="微软雅黑" panose="020B0503020204020204" pitchFamily="34" charset="-122"/>
              </a:rPr>
              <a:t>北张村</a:t>
            </a:r>
            <a:r>
              <a:rPr lang="zh-CN" altLang="zh-CN" sz="2400" b="1" kern="100" dirty="0">
                <a:solidFill>
                  <a:schemeClr val="bg1"/>
                </a:solidFill>
                <a:latin typeface="微软雅黑" panose="020B0503020204020204" pitchFamily="34" charset="-122"/>
                <a:ea typeface="微软雅黑" panose="020B0503020204020204" pitchFamily="34" charset="-122"/>
              </a:rPr>
              <a:t>建设成为：</a:t>
            </a:r>
            <a:endParaRPr lang="en-US" altLang="zh-CN" sz="2400" b="1" kern="100" dirty="0">
              <a:solidFill>
                <a:schemeClr val="bg1"/>
              </a:solidFill>
              <a:latin typeface="微软雅黑" panose="020B0503020204020204" pitchFamily="34" charset="-122"/>
              <a:ea typeface="微软雅黑" panose="020B0503020204020204" pitchFamily="34" charset="-122"/>
            </a:endParaRPr>
          </a:p>
          <a:p>
            <a:pPr indent="304800" algn="ctr">
              <a:lnSpc>
                <a:spcPct val="150000"/>
              </a:lnSpc>
              <a:spcAft>
                <a:spcPts val="0"/>
              </a:spcAft>
            </a:pPr>
            <a:r>
              <a:rPr lang="zh-CN" altLang="en-US" sz="2400" b="1" kern="100" dirty="0">
                <a:solidFill>
                  <a:srgbClr val="FFFF00"/>
                </a:solidFill>
                <a:latin typeface="微软雅黑" panose="020B0503020204020204" pitchFamily="34" charset="-122"/>
                <a:ea typeface="微软雅黑" panose="020B0503020204020204" pitchFamily="34" charset="-122"/>
              </a:rPr>
              <a:t>田村</a:t>
            </a:r>
            <a:r>
              <a:rPr lang="zh-CN" altLang="zh-CN" sz="2400" b="1" kern="100" dirty="0">
                <a:solidFill>
                  <a:srgbClr val="FFFF00"/>
                </a:solidFill>
                <a:latin typeface="微软雅黑" panose="020B0503020204020204" pitchFamily="34" charset="-122"/>
                <a:ea typeface="微软雅黑" panose="020B0503020204020204" pitchFamily="34" charset="-122"/>
              </a:rPr>
              <a:t>共荣、绿色低碳的生态</a:t>
            </a:r>
            <a:r>
              <a:rPr lang="zh-CN" altLang="en-US" sz="2400" b="1" kern="100" dirty="0">
                <a:solidFill>
                  <a:srgbClr val="FFFF00"/>
                </a:solidFill>
                <a:latin typeface="微软雅黑" panose="020B0503020204020204" pitchFamily="34" charset="-122"/>
                <a:ea typeface="微软雅黑" panose="020B0503020204020204" pitchFamily="34" charset="-122"/>
              </a:rPr>
              <a:t>乡村</a:t>
            </a:r>
            <a:endParaRPr lang="en-US" altLang="zh-CN" sz="2400" b="1" kern="100" dirty="0">
              <a:solidFill>
                <a:srgbClr val="FFFF00"/>
              </a:solidFill>
              <a:latin typeface="微软雅黑" panose="020B0503020204020204" pitchFamily="34" charset="-122"/>
              <a:ea typeface="微软雅黑" panose="020B0503020204020204" pitchFamily="34" charset="-122"/>
            </a:endParaRPr>
          </a:p>
          <a:p>
            <a:pPr indent="304800" algn="ctr">
              <a:lnSpc>
                <a:spcPct val="150000"/>
              </a:lnSpc>
              <a:spcAft>
                <a:spcPts val="0"/>
              </a:spcAft>
            </a:pPr>
            <a:r>
              <a:rPr lang="zh-CN" altLang="zh-CN" sz="2400" b="1" kern="100" dirty="0">
                <a:solidFill>
                  <a:srgbClr val="FFFF00"/>
                </a:solidFill>
                <a:latin typeface="微软雅黑" panose="020B0503020204020204" pitchFamily="34" charset="-122"/>
                <a:ea typeface="微软雅黑" panose="020B0503020204020204" pitchFamily="34" charset="-122"/>
              </a:rPr>
              <a:t>动能转换、产业创新的</a:t>
            </a:r>
            <a:r>
              <a:rPr lang="zh-CN" altLang="en-US" sz="2400" b="1" kern="100" dirty="0">
                <a:solidFill>
                  <a:srgbClr val="FFFF00"/>
                </a:solidFill>
                <a:latin typeface="微软雅黑" panose="020B0503020204020204" pitchFamily="34" charset="-122"/>
                <a:ea typeface="微软雅黑" panose="020B0503020204020204" pitchFamily="34" charset="-122"/>
              </a:rPr>
              <a:t>产业乡村</a:t>
            </a:r>
            <a:endParaRPr lang="en-US" altLang="zh-CN" sz="2400" b="1" kern="100" dirty="0">
              <a:solidFill>
                <a:srgbClr val="FFFF00"/>
              </a:solidFill>
              <a:latin typeface="微软雅黑" panose="020B0503020204020204" pitchFamily="34" charset="-122"/>
              <a:ea typeface="微软雅黑" panose="020B0503020204020204" pitchFamily="34" charset="-122"/>
            </a:endParaRPr>
          </a:p>
          <a:p>
            <a:pPr indent="304800" algn="ctr">
              <a:lnSpc>
                <a:spcPct val="150000"/>
              </a:lnSpc>
              <a:spcAft>
                <a:spcPts val="0"/>
              </a:spcAft>
            </a:pPr>
            <a:r>
              <a:rPr lang="zh-CN" altLang="en-US" sz="2400" b="1" kern="100" dirty="0">
                <a:solidFill>
                  <a:srgbClr val="FFFF00"/>
                </a:solidFill>
                <a:latin typeface="微软雅黑" panose="020B0503020204020204" pitchFamily="34" charset="-122"/>
                <a:ea typeface="微软雅黑" panose="020B0503020204020204" pitchFamily="34" charset="-122"/>
              </a:rPr>
              <a:t>宜居宜业</a:t>
            </a:r>
            <a:r>
              <a:rPr lang="zh-CN" altLang="zh-CN" sz="2400" b="1" kern="100" dirty="0">
                <a:solidFill>
                  <a:srgbClr val="FFFF00"/>
                </a:solidFill>
                <a:latin typeface="微软雅黑" panose="020B0503020204020204" pitchFamily="34" charset="-122"/>
                <a:ea typeface="微软雅黑" panose="020B0503020204020204" pitchFamily="34" charset="-122"/>
              </a:rPr>
              <a:t>、配套完善的振兴</a:t>
            </a:r>
            <a:r>
              <a:rPr lang="zh-CN" altLang="en-US" sz="2400" b="1" kern="100" dirty="0">
                <a:solidFill>
                  <a:srgbClr val="FFFF00"/>
                </a:solidFill>
                <a:latin typeface="微软雅黑" panose="020B0503020204020204" pitchFamily="34" charset="-122"/>
                <a:ea typeface="微软雅黑" panose="020B0503020204020204" pitchFamily="34" charset="-122"/>
              </a:rPr>
              <a:t>乡村</a:t>
            </a:r>
            <a:endParaRPr lang="zh-CN" altLang="zh-CN" sz="2800" b="1" kern="100" dirty="0">
              <a:solidFill>
                <a:srgbClr val="FFFF00"/>
              </a:solidFill>
              <a:effectLst/>
              <a:latin typeface="微软雅黑" panose="020B0503020204020204" pitchFamily="34" charset="-122"/>
              <a:ea typeface="微软雅黑" panose="020B0503020204020204" pitchFamily="34" charset="-122"/>
            </a:endParaRPr>
          </a:p>
        </p:txBody>
      </p:sp>
      <p:sp>
        <p:nvSpPr>
          <p:cNvPr id="14" name="文本框 3">
            <a:extLst>
              <a:ext uri="{FF2B5EF4-FFF2-40B4-BE49-F238E27FC236}">
                <a16:creationId xmlns:a16="http://schemas.microsoft.com/office/drawing/2014/main" id="{0B131DC5-DA97-4513-9949-788FA6B31344}"/>
              </a:ext>
            </a:extLst>
          </p:cNvPr>
          <p:cNvSpPr txBox="1"/>
          <p:nvPr/>
        </p:nvSpPr>
        <p:spPr>
          <a:xfrm>
            <a:off x="-45625" y="9272038"/>
            <a:ext cx="15139576" cy="707886"/>
          </a:xfrm>
          <a:prstGeom prst="rect">
            <a:avLst/>
          </a:prstGeom>
          <a:solidFill>
            <a:schemeClr val="tx1">
              <a:lumMod val="95000"/>
              <a:lumOff val="5000"/>
              <a:alpha val="41000"/>
            </a:schemeClr>
          </a:solidFill>
        </p:spPr>
        <p:txBody>
          <a:bodyPr wrap="square" rtlCol="0">
            <a:spAutoFit/>
          </a:bodyPr>
          <a:lstStyle>
            <a:defPPr>
              <a:defRPr lang="zh-CN"/>
            </a:defPPr>
            <a:lvl1pPr>
              <a:defRPr sz="1800">
                <a:latin typeface="微软雅黑" panose="020B0503020204020204" pitchFamily="34" charset="-122"/>
                <a:ea typeface="微软雅黑" panose="020B0503020204020204" pitchFamily="34" charset="-122"/>
              </a:defRPr>
            </a:lvl1pPr>
          </a:lstStyle>
          <a:p>
            <a:pPr algn="ctr"/>
            <a:r>
              <a:rPr lang="zh-CN" altLang="en-US" sz="2000" b="1" dirty="0">
                <a:solidFill>
                  <a:srgbClr val="00FFFF"/>
                </a:solidFill>
              </a:rPr>
              <a:t>水</a:t>
            </a:r>
            <a:r>
              <a:rPr lang="en-US" altLang="zh-CN" sz="2000" b="1" dirty="0">
                <a:solidFill>
                  <a:srgbClr val="00FFFF"/>
                </a:solidFill>
              </a:rPr>
              <a:t>-</a:t>
            </a:r>
            <a:r>
              <a:rPr lang="zh-CN" altLang="en-US" sz="2000" b="1" dirty="0">
                <a:solidFill>
                  <a:srgbClr val="00FFFF"/>
                </a:solidFill>
              </a:rPr>
              <a:t>田</a:t>
            </a:r>
            <a:r>
              <a:rPr lang="en-US" altLang="zh-CN" sz="2000" b="1" dirty="0">
                <a:solidFill>
                  <a:srgbClr val="00FFFF"/>
                </a:solidFill>
              </a:rPr>
              <a:t>-</a:t>
            </a:r>
            <a:r>
              <a:rPr lang="zh-CN" altLang="en-US" sz="2000" b="1" dirty="0">
                <a:solidFill>
                  <a:srgbClr val="00FFFF"/>
                </a:solidFill>
              </a:rPr>
              <a:t>村共融发展 </a:t>
            </a:r>
            <a:endParaRPr lang="zh-CN" altLang="en-US" sz="2000" dirty="0">
              <a:solidFill>
                <a:srgbClr val="00FFFF"/>
              </a:solidFill>
            </a:endParaRPr>
          </a:p>
          <a:p>
            <a:pPr algn="ctr"/>
            <a:r>
              <a:rPr lang="zh-CN" altLang="en-US" sz="2000" b="1" dirty="0">
                <a:solidFill>
                  <a:srgbClr val="00FFFF"/>
                </a:solidFill>
              </a:rPr>
              <a:t>“农业</a:t>
            </a:r>
            <a:r>
              <a:rPr lang="en-US" altLang="zh-CN" sz="2000" b="1" dirty="0">
                <a:solidFill>
                  <a:srgbClr val="00FFFF"/>
                </a:solidFill>
              </a:rPr>
              <a:t>-</a:t>
            </a:r>
            <a:r>
              <a:rPr lang="zh-CN" altLang="en-US" sz="2000" b="1" dirty="0">
                <a:solidFill>
                  <a:srgbClr val="00FFFF"/>
                </a:solidFill>
              </a:rPr>
              <a:t>产业</a:t>
            </a:r>
            <a:r>
              <a:rPr lang="en-US" altLang="zh-CN" sz="2000" b="1" dirty="0">
                <a:solidFill>
                  <a:srgbClr val="00FFFF"/>
                </a:solidFill>
              </a:rPr>
              <a:t>-</a:t>
            </a:r>
            <a:r>
              <a:rPr lang="zh-CN" altLang="en-US" sz="2000" b="1" dirty="0">
                <a:solidFill>
                  <a:srgbClr val="00FFFF"/>
                </a:solidFill>
              </a:rPr>
              <a:t>居住</a:t>
            </a:r>
            <a:r>
              <a:rPr lang="en-US" altLang="zh-CN" sz="2000" b="1" dirty="0">
                <a:solidFill>
                  <a:srgbClr val="00FFFF"/>
                </a:solidFill>
              </a:rPr>
              <a:t>-</a:t>
            </a:r>
            <a:r>
              <a:rPr lang="zh-CN" altLang="en-US" sz="2000" b="1" dirty="0">
                <a:solidFill>
                  <a:srgbClr val="00FFFF"/>
                </a:solidFill>
              </a:rPr>
              <a:t>休闲”复合型美丽乡村</a:t>
            </a:r>
            <a:endParaRPr lang="en-US" altLang="zh-CN" sz="2000" b="1" dirty="0">
              <a:solidFill>
                <a:srgbClr val="00FFFF"/>
              </a:solidFill>
            </a:endParaRPr>
          </a:p>
        </p:txBody>
      </p:sp>
      <p:sp>
        <p:nvSpPr>
          <p:cNvPr id="22" name="矩形 8">
            <a:extLst>
              <a:ext uri="{FF2B5EF4-FFF2-40B4-BE49-F238E27FC236}">
                <a16:creationId xmlns:a16="http://schemas.microsoft.com/office/drawing/2014/main" id="{870EDF08-643E-4631-8AAA-9C1DF6BE6187}"/>
              </a:ext>
            </a:extLst>
          </p:cNvPr>
          <p:cNvSpPr>
            <a:spLocks noChangeArrowheads="1"/>
          </p:cNvSpPr>
          <p:nvPr/>
        </p:nvSpPr>
        <p:spPr bwMode="auto">
          <a:xfrm>
            <a:off x="25399" y="4083813"/>
            <a:ext cx="15068552" cy="2031325"/>
          </a:xfrm>
          <a:prstGeom prst="rect">
            <a:avLst/>
          </a:prstGeom>
          <a:solidFill>
            <a:schemeClr val="tx1">
              <a:lumMod val="95000"/>
              <a:lumOff val="5000"/>
              <a:alpha val="45882"/>
            </a:schemeClr>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4800" b="1" dirty="0">
                <a:solidFill>
                  <a:srgbClr val="FFFF00"/>
                </a:solidFill>
                <a:latin typeface="微软雅黑" panose="020B0503020204020204" pitchFamily="34" charset="-122"/>
                <a:ea typeface="微软雅黑" panose="020B0503020204020204" pitchFamily="34" charset="-122"/>
              </a:rPr>
              <a:t>梦想田园</a:t>
            </a:r>
            <a:r>
              <a:rPr lang="en-US" altLang="zh-CN" sz="4800" b="1" dirty="0">
                <a:solidFill>
                  <a:srgbClr val="FFFF00"/>
                </a:solidFill>
                <a:latin typeface="微软雅黑" panose="020B0503020204020204" pitchFamily="34" charset="-122"/>
                <a:ea typeface="微软雅黑" panose="020B0503020204020204" pitchFamily="34" charset="-122"/>
              </a:rPr>
              <a:t>·</a:t>
            </a:r>
            <a:r>
              <a:rPr lang="zh-CN" altLang="en-US" sz="4800" b="1" dirty="0">
                <a:solidFill>
                  <a:srgbClr val="FFFF00"/>
                </a:solidFill>
                <a:latin typeface="微软雅黑" panose="020B0503020204020204" pitchFamily="34" charset="-122"/>
                <a:ea typeface="微软雅黑" panose="020B0503020204020204" pitchFamily="34" charset="-122"/>
              </a:rPr>
              <a:t>宜居北张</a:t>
            </a:r>
          </a:p>
          <a:p>
            <a:pPr algn="ctr">
              <a:lnSpc>
                <a:spcPct val="150000"/>
              </a:lnSpc>
            </a:pPr>
            <a:r>
              <a:rPr lang="zh-CN" altLang="en-US" sz="1800" b="1" dirty="0">
                <a:solidFill>
                  <a:schemeClr val="bg1"/>
                </a:solidFill>
                <a:latin typeface="微软雅黑" panose="020B0503020204020204" pitchFamily="34" charset="-122"/>
                <a:ea typeface="微软雅黑" panose="020B0503020204020204" pitchFamily="34" charset="-122"/>
              </a:rPr>
              <a:t>按照“产业兴旺、生态宜居、乡风文明、治理有效、生活富裕”的要求，依据</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兰陵县村庄布局规划（</a:t>
            </a:r>
            <a:r>
              <a:rPr lang="en-US" altLang="zh-CN" sz="1800" b="1" dirty="0">
                <a:solidFill>
                  <a:schemeClr val="bg1"/>
                </a:solidFill>
                <a:latin typeface="微软雅黑" panose="020B0503020204020204" pitchFamily="34" charset="-122"/>
                <a:ea typeface="微软雅黑" panose="020B0503020204020204" pitchFamily="34" charset="-122"/>
              </a:rPr>
              <a:t>2020-2035</a:t>
            </a:r>
            <a:r>
              <a:rPr lang="zh-CN" altLang="en-US" sz="1800" b="1" dirty="0">
                <a:solidFill>
                  <a:schemeClr val="bg1"/>
                </a:solidFill>
                <a:latin typeface="微软雅黑" panose="020B0503020204020204" pitchFamily="34" charset="-122"/>
                <a:ea typeface="微软雅黑" panose="020B0503020204020204" pitchFamily="34" charset="-122"/>
              </a:rPr>
              <a:t>）</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兰陵县磨山镇总体规划（</a:t>
            </a:r>
            <a:r>
              <a:rPr lang="en-US" altLang="zh-CN" sz="1800" b="1" dirty="0">
                <a:solidFill>
                  <a:schemeClr val="bg1"/>
                </a:solidFill>
                <a:latin typeface="微软雅黑" panose="020B0503020204020204" pitchFamily="34" charset="-122"/>
                <a:ea typeface="微软雅黑" panose="020B0503020204020204" pitchFamily="34" charset="-122"/>
              </a:rPr>
              <a:t>2013-2030</a:t>
            </a:r>
            <a:r>
              <a:rPr lang="zh-CN" altLang="en-US" sz="1800" b="1" dirty="0">
                <a:solidFill>
                  <a:schemeClr val="bg1"/>
                </a:solidFill>
                <a:latin typeface="微软雅黑" panose="020B0503020204020204" pitchFamily="34" charset="-122"/>
                <a:ea typeface="微软雅黑" panose="020B0503020204020204" pitchFamily="34" charset="-122"/>
              </a:rPr>
              <a:t>年）</a:t>
            </a:r>
            <a:r>
              <a:rPr lang="en-US" altLang="zh-CN" sz="1800" b="1" dirty="0">
                <a:solidFill>
                  <a:schemeClr val="bg1"/>
                </a:solidFill>
                <a:latin typeface="微软雅黑" panose="020B0503020204020204" pitchFamily="34" charset="-122"/>
                <a:ea typeface="微软雅黑" panose="020B0503020204020204" pitchFamily="34" charset="-122"/>
              </a:rPr>
              <a:t>》</a:t>
            </a:r>
            <a:r>
              <a:rPr lang="zh-CN" altLang="en-US" sz="1800" b="1" dirty="0">
                <a:solidFill>
                  <a:schemeClr val="bg1"/>
                </a:solidFill>
                <a:latin typeface="微软雅黑" panose="020B0503020204020204" pitchFamily="34" charset="-122"/>
                <a:ea typeface="微软雅黑" panose="020B0503020204020204" pitchFamily="34" charset="-122"/>
              </a:rPr>
              <a:t>等上位规划要求，从产业创新、文化融合、生态文明多个维度进行整合，明确北张村目标战略：</a:t>
            </a:r>
          </a:p>
        </p:txBody>
      </p:sp>
      <p:sp>
        <p:nvSpPr>
          <p:cNvPr id="24" name="矩形 8">
            <a:extLst>
              <a:ext uri="{FF2B5EF4-FFF2-40B4-BE49-F238E27FC236}">
                <a16:creationId xmlns:a16="http://schemas.microsoft.com/office/drawing/2014/main" id="{E037A2B0-B001-4451-B8A0-6687FFAF90E6}"/>
              </a:ext>
            </a:extLst>
          </p:cNvPr>
          <p:cNvSpPr>
            <a:spLocks noChangeArrowheads="1"/>
          </p:cNvSpPr>
          <p:nvPr/>
        </p:nvSpPr>
        <p:spPr bwMode="auto">
          <a:xfrm>
            <a:off x="-25399" y="1382399"/>
            <a:ext cx="15144749" cy="707886"/>
          </a:xfrm>
          <a:prstGeom prst="rect">
            <a:avLst/>
          </a:prstGeom>
          <a:solidFill>
            <a:schemeClr val="tx1">
              <a:lumMod val="95000"/>
              <a:lumOff val="5000"/>
              <a:alpha val="45882"/>
            </a:schemeClr>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000" b="1" dirty="0">
                <a:solidFill>
                  <a:srgbClr val="FFC000"/>
                </a:solidFill>
                <a:latin typeface="微软雅黑" panose="020B0503020204020204" pitchFamily="34" charset="-122"/>
                <a:ea typeface="微软雅黑" panose="020B0503020204020204" pitchFamily="34" charset="-122"/>
              </a:rPr>
              <a:t>村庄类型：</a:t>
            </a:r>
            <a:r>
              <a:rPr lang="zh-CN" altLang="en-US" sz="4000" b="1" dirty="0">
                <a:solidFill>
                  <a:schemeClr val="bg1"/>
                </a:solidFill>
                <a:latin typeface="微软雅黑" panose="020B0503020204020204" pitchFamily="34" charset="-122"/>
                <a:ea typeface="微软雅黑" panose="020B0503020204020204" pitchFamily="34" charset="-122"/>
              </a:rPr>
              <a:t>存续提升类</a:t>
            </a:r>
          </a:p>
        </p:txBody>
      </p:sp>
    </p:spTree>
    <p:extLst>
      <p:ext uri="{BB962C8B-B14F-4D97-AF65-F5344CB8AC3E}">
        <p14:creationId xmlns:p14="http://schemas.microsoft.com/office/powerpoint/2010/main" val="143248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571485"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r>
              <a:rPr lang="zh-CN" altLang="en-US" sz="2400" b="1" dirty="0">
                <a:solidFill>
                  <a:schemeClr val="bg1"/>
                </a:solidFill>
                <a:latin typeface="微软雅黑" panose="020B0503020204020204" pitchFamily="34" charset="-122"/>
                <a:ea typeface="微软雅黑" panose="020B0503020204020204" pitchFamily="34" charset="-122"/>
              </a:rPr>
              <a:t>人口预测</a:t>
            </a:r>
          </a:p>
        </p:txBody>
      </p:sp>
      <p:sp>
        <p:nvSpPr>
          <p:cNvPr id="8" name="矩形 7">
            <a:extLst>
              <a:ext uri="{FF2B5EF4-FFF2-40B4-BE49-F238E27FC236}">
                <a16:creationId xmlns:a16="http://schemas.microsoft.com/office/drawing/2014/main" id="{02F96C48-FBAB-4F22-B58D-1F79D33DC3CB}"/>
              </a:ext>
            </a:extLst>
          </p:cNvPr>
          <p:cNvSpPr/>
          <p:nvPr/>
        </p:nvSpPr>
        <p:spPr>
          <a:xfrm>
            <a:off x="538163" y="1559938"/>
            <a:ext cx="7021512" cy="7163884"/>
          </a:xfrm>
          <a:prstGeom prst="rect">
            <a:avLst/>
          </a:prstGeom>
          <a:solidFill>
            <a:schemeClr val="accent1">
              <a:lumMod val="20000"/>
              <a:lumOff val="80000"/>
            </a:schemeClr>
          </a:solidFill>
        </p:spPr>
        <p:txBody>
          <a:bodyPr wrap="square">
            <a:noAutofit/>
          </a:bodyPr>
          <a:lstStyle/>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）人口现状</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磨山镇北张村村庄户籍人口</a:t>
            </a:r>
            <a:r>
              <a:rPr lang="en-US" altLang="zh-CN" sz="1400" dirty="0">
                <a:latin typeface="微软雅黑" panose="020B0503020204020204" pitchFamily="34" charset="-122"/>
                <a:ea typeface="微软雅黑" panose="020B0503020204020204" pitchFamily="34" charset="-122"/>
              </a:rPr>
              <a:t>1653</a:t>
            </a:r>
            <a:r>
              <a:rPr lang="zh-CN" altLang="en-US" sz="1400" dirty="0">
                <a:latin typeface="微软雅黑" panose="020B0503020204020204" pitchFamily="34" charset="-122"/>
                <a:ea typeface="微软雅黑" panose="020B0503020204020204" pitchFamily="34" charset="-122"/>
              </a:rPr>
              <a:t>人，</a:t>
            </a:r>
            <a:r>
              <a:rPr lang="en-US" altLang="zh-CN" sz="1400" dirty="0">
                <a:latin typeface="微软雅黑" panose="020B0503020204020204" pitchFamily="34" charset="-122"/>
                <a:ea typeface="微软雅黑" panose="020B0503020204020204" pitchFamily="34" charset="-122"/>
              </a:rPr>
              <a:t>476</a:t>
            </a:r>
            <a:r>
              <a:rPr lang="zh-CN" altLang="en-US" sz="1400" dirty="0">
                <a:latin typeface="微软雅黑" panose="020B0503020204020204" pitchFamily="34" charset="-122"/>
                <a:ea typeface="微软雅黑" panose="020B0503020204020204" pitchFamily="34" charset="-122"/>
              </a:rPr>
              <a:t>户，常住人口</a:t>
            </a:r>
            <a:r>
              <a:rPr lang="en-US" altLang="zh-CN" sz="1400" dirty="0">
                <a:latin typeface="微软雅黑" panose="020B0503020204020204" pitchFamily="34" charset="-122"/>
                <a:ea typeface="微软雅黑" panose="020B0503020204020204" pitchFamily="34" charset="-122"/>
              </a:rPr>
              <a:t>1522</a:t>
            </a:r>
            <a:r>
              <a:rPr lang="zh-CN" altLang="en-US" sz="1400" dirty="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）人口增长的途径分析</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zh-CN" altLang="en-US"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村庄人口自然增长</a:t>
            </a: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人口自然增长指在一定时期内人口自然增加数（出生人数减死亡人数）。自然增长是村庄人口增长的内在动力，随着国家计划生育二胎放开的国策的影响下、医疗、福利等水平的提高，出生人数与死亡人数的差值会呈现稳定减小趋势。近期取</a:t>
            </a:r>
            <a:r>
              <a:rPr lang="en-US" altLang="zh-CN" sz="1400" dirty="0">
                <a:latin typeface="微软雅黑" panose="020B0503020204020204" pitchFamily="34" charset="-122"/>
                <a:ea typeface="微软雅黑" panose="020B0503020204020204" pitchFamily="34" charset="-122"/>
              </a:rPr>
              <a:t>4</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，远期取</a:t>
            </a: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zh-CN" altLang="en-US" sz="1400"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村庄人口机械增长</a:t>
            </a: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机械增长是指由于人口迁入和迁出而引起的人口数量变化。由于磨山镇北张村属于北方常规村庄，没有形成自身独特的自然景观优势和产业优势。反之由于孩子上学、考学等因素，村庄会有部分人口迁出。因此，机械增长方面为负增长。近期取</a:t>
            </a:r>
            <a:r>
              <a:rPr lang="en-US" altLang="zh-CN" sz="1400" dirty="0">
                <a:latin typeface="微软雅黑" panose="020B0503020204020204" pitchFamily="34" charset="-122"/>
                <a:ea typeface="微软雅黑" panose="020B0503020204020204" pitchFamily="34" charset="-122"/>
              </a:rPr>
              <a:t>-12</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，远期取</a:t>
            </a:r>
            <a:r>
              <a:rPr lang="en-US" altLang="zh-CN" sz="1400" dirty="0">
                <a:latin typeface="微软雅黑" panose="020B0503020204020204" pitchFamily="34" charset="-122"/>
                <a:ea typeface="微软雅黑" panose="020B0503020204020204" pitchFamily="34" charset="-122"/>
              </a:rPr>
              <a:t>-15</a:t>
            </a:r>
            <a:r>
              <a:rPr lang="zh-CN"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68E013C0-6DE7-4213-9B56-D0103E16720B}"/>
              </a:ext>
            </a:extLst>
          </p:cNvPr>
          <p:cNvSpPr/>
          <p:nvPr/>
        </p:nvSpPr>
        <p:spPr>
          <a:xfrm>
            <a:off x="7823199" y="1559938"/>
            <a:ext cx="6937376" cy="7201972"/>
          </a:xfrm>
          <a:prstGeom prst="rect">
            <a:avLst/>
          </a:prstGeom>
          <a:solidFill>
            <a:schemeClr val="accent1">
              <a:lumMod val="20000"/>
              <a:lumOff val="80000"/>
            </a:schemeClr>
          </a:solidFill>
        </p:spPr>
        <p:txBody>
          <a:bodyPr wrap="square">
            <a:spAutoFit/>
          </a:bodyPr>
          <a:lstStyle/>
          <a:p>
            <a:pPr>
              <a:lnSpc>
                <a:spcPct val="150000"/>
              </a:lnSpc>
              <a:spcBef>
                <a:spcPct val="0"/>
              </a:spcBef>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）人口预测</a:t>
            </a: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北张村</a:t>
            </a:r>
            <a:r>
              <a:rPr lang="zh-CN" altLang="zh-CN" sz="1400" dirty="0">
                <a:latin typeface="微软雅黑" panose="020B0503020204020204" pitchFamily="34" charset="-122"/>
                <a:ea typeface="微软雅黑" panose="020B0503020204020204" pitchFamily="34" charset="-122"/>
              </a:rPr>
              <a:t>人口增长主要包含</a:t>
            </a:r>
            <a:r>
              <a:rPr lang="zh-CN" altLang="en-US" sz="1400" dirty="0">
                <a:latin typeface="微软雅黑" panose="020B0503020204020204" pitchFamily="34" charset="-122"/>
                <a:ea typeface="微软雅黑" panose="020B0503020204020204" pitchFamily="34" charset="-122"/>
              </a:rPr>
              <a:t>两</a:t>
            </a:r>
            <a:r>
              <a:rPr lang="zh-CN" altLang="zh-CN" sz="1400" dirty="0">
                <a:latin typeface="微软雅黑" panose="020B0503020204020204" pitchFamily="34" charset="-122"/>
                <a:ea typeface="微软雅黑" panose="020B0503020204020204" pitchFamily="34" charset="-122"/>
              </a:rPr>
              <a:t>部分，现有户籍人口自然增长</a:t>
            </a:r>
            <a:r>
              <a:rPr lang="zh-CN" altLang="en-US" sz="1400" dirty="0">
                <a:latin typeface="微软雅黑" panose="020B0503020204020204" pitchFamily="34" charset="-122"/>
                <a:ea typeface="微软雅黑" panose="020B0503020204020204" pitchFamily="34" charset="-122"/>
              </a:rPr>
              <a:t>和机械增长</a:t>
            </a:r>
            <a:r>
              <a:rPr lang="zh-CN" altLang="zh-CN"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近期人口</a:t>
            </a: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1+R</a:t>
            </a:r>
            <a:r>
              <a:rPr lang="zh-CN"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n</a:t>
            </a:r>
            <a:endParaRPr lang="zh-CN" altLang="zh-CN" sz="1400" baseline="300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——规划期初人口，即</a:t>
            </a:r>
            <a:r>
              <a:rPr lang="en-US" altLang="zh-CN" sz="1400" dirty="0">
                <a:latin typeface="微软雅黑" panose="020B0503020204020204" pitchFamily="34" charset="-122"/>
                <a:ea typeface="微软雅黑" panose="020B0503020204020204" pitchFamily="34" charset="-122"/>
              </a:rPr>
              <a:t>2020</a:t>
            </a:r>
            <a:r>
              <a:rPr lang="zh-CN" altLang="zh-CN" sz="1400" dirty="0">
                <a:latin typeface="微软雅黑" panose="020B0503020204020204" pitchFamily="34" charset="-122"/>
                <a:ea typeface="微软雅黑" panose="020B0503020204020204" pitchFamily="34" charset="-122"/>
              </a:rPr>
              <a:t>年人口</a:t>
            </a:r>
            <a:r>
              <a:rPr lang="en-US" altLang="zh-CN" sz="1400" dirty="0">
                <a:latin typeface="微软雅黑" panose="020B0503020204020204" pitchFamily="34" charset="-122"/>
                <a:ea typeface="微软雅黑" panose="020B0503020204020204" pitchFamily="34" charset="-122"/>
              </a:rPr>
              <a:t>1653</a:t>
            </a:r>
            <a:r>
              <a:rPr lang="zh-CN" altLang="zh-CN" sz="1400" dirty="0">
                <a:latin typeface="微软雅黑" panose="020B0503020204020204" pitchFamily="34" charset="-122"/>
                <a:ea typeface="微软雅黑" panose="020B0503020204020204" pitchFamily="34" charset="-122"/>
              </a:rPr>
              <a:t>人</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——规划期末人口，即</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年规划</a:t>
            </a:r>
            <a:r>
              <a:rPr lang="zh-CN" altLang="en-US" sz="1400" dirty="0">
                <a:latin typeface="微软雅黑" panose="020B0503020204020204" pitchFamily="34" charset="-122"/>
                <a:ea typeface="微软雅黑" panose="020B0503020204020204" pitchFamily="34" charset="-122"/>
              </a:rPr>
              <a:t>近期</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R</a:t>
            </a:r>
            <a:r>
              <a:rPr lang="zh-CN" altLang="zh-CN" sz="1400" dirty="0">
                <a:latin typeface="微软雅黑" panose="020B0503020204020204" pitchFamily="34" charset="-122"/>
                <a:ea typeface="微软雅黑" panose="020B0503020204020204" pitchFamily="34" charset="-122"/>
              </a:rPr>
              <a:t>——人口自然增长率</a:t>
            </a:r>
            <a:r>
              <a:rPr lang="en-US" altLang="zh-CN" sz="1400" dirty="0">
                <a:latin typeface="微软雅黑" panose="020B0503020204020204" pitchFamily="34" charset="-122"/>
                <a:ea typeface="微软雅黑" panose="020B0503020204020204" pitchFamily="34" charset="-122"/>
              </a:rPr>
              <a:t>4</a:t>
            </a:r>
            <a:r>
              <a:rPr lang="zh-CN"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机械</a:t>
            </a:r>
            <a:r>
              <a:rPr lang="zh-CN" altLang="zh-CN" sz="1400" dirty="0">
                <a:latin typeface="微软雅黑" panose="020B0503020204020204" pitchFamily="34" charset="-122"/>
                <a:ea typeface="微软雅黑" panose="020B0503020204020204" pitchFamily="34" charset="-122"/>
              </a:rPr>
              <a:t>增长率</a:t>
            </a:r>
            <a:r>
              <a:rPr lang="en-US" altLang="zh-CN" sz="1400" dirty="0">
                <a:latin typeface="微软雅黑" panose="020B0503020204020204" pitchFamily="34" charset="-122"/>
                <a:ea typeface="微软雅黑" panose="020B0503020204020204" pitchFamily="34" charset="-122"/>
              </a:rPr>
              <a:t>-12</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——预测年限</a:t>
            </a:r>
          </a:p>
          <a:p>
            <a:pPr>
              <a:lnSpc>
                <a:spcPct val="150000"/>
              </a:lnSpc>
              <a:spcBef>
                <a:spcPct val="0"/>
              </a:spcBef>
            </a:pPr>
            <a:r>
              <a:rPr lang="zh-CN" altLang="zh-CN" sz="1400" dirty="0">
                <a:latin typeface="微软雅黑" panose="020B0503020204020204" pitchFamily="34" charset="-122"/>
                <a:ea typeface="微软雅黑" panose="020B0503020204020204" pitchFamily="34" charset="-122"/>
              </a:rPr>
              <a:t>通过计算得出</a:t>
            </a:r>
            <a:r>
              <a:rPr lang="zh-CN" altLang="en-US" sz="1400" dirty="0">
                <a:latin typeface="微软雅黑" panose="020B0503020204020204" pitchFamily="34" charset="-122"/>
                <a:ea typeface="微软雅黑" panose="020B0503020204020204" pitchFamily="34" charset="-122"/>
              </a:rPr>
              <a:t>北张村</a:t>
            </a:r>
            <a:r>
              <a:rPr lang="zh-CN" altLang="zh-CN" sz="1400" dirty="0">
                <a:latin typeface="微软雅黑" panose="020B0503020204020204" pitchFamily="34" charset="-122"/>
                <a:ea typeface="微软雅黑" panose="020B0503020204020204" pitchFamily="34" charset="-122"/>
              </a:rPr>
              <a:t>近期</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年约为</a:t>
            </a:r>
            <a:r>
              <a:rPr lang="en-US" altLang="zh-CN" sz="1400" dirty="0">
                <a:latin typeface="微软雅黑" panose="020B0503020204020204" pitchFamily="34" charset="-122"/>
                <a:ea typeface="微软雅黑" panose="020B0503020204020204" pitchFamily="34" charset="-122"/>
              </a:rPr>
              <a:t>1580</a:t>
            </a:r>
            <a:r>
              <a:rPr lang="zh-CN" altLang="zh-CN" sz="1400" dirty="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400" b="1" dirty="0">
              <a:latin typeface="微软雅黑" panose="020B0503020204020204" pitchFamily="34" charset="-122"/>
              <a:ea typeface="微软雅黑" panose="020B0503020204020204" pitchFamily="34" charset="-122"/>
            </a:endParaRPr>
          </a:p>
          <a:p>
            <a:pPr indent="-285750">
              <a:lnSpc>
                <a:spcPct val="150000"/>
              </a:lnSpc>
              <a:spcBef>
                <a:spcPct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远期人口</a:t>
            </a: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1+R</a:t>
            </a:r>
            <a:r>
              <a:rPr lang="zh-CN" altLang="zh-CN" sz="1400" dirty="0">
                <a:latin typeface="微软雅黑" panose="020B0503020204020204" pitchFamily="34" charset="-122"/>
                <a:ea typeface="微软雅黑" panose="020B0503020204020204" pitchFamily="34" charset="-122"/>
              </a:rPr>
              <a:t>）</a:t>
            </a:r>
            <a:r>
              <a:rPr lang="en-US" altLang="zh-CN" sz="1400" baseline="30000" dirty="0">
                <a:latin typeface="微软雅黑" panose="020B0503020204020204" pitchFamily="34" charset="-122"/>
                <a:ea typeface="微软雅黑" panose="020B0503020204020204" pitchFamily="34" charset="-122"/>
              </a:rPr>
              <a:t>n</a:t>
            </a:r>
            <a:endParaRPr lang="zh-CN" altLang="zh-CN" sz="1400" baseline="300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P</a:t>
            </a:r>
            <a:r>
              <a:rPr lang="en-US" altLang="zh-CN" sz="1400" baseline="-25000" dirty="0">
                <a:latin typeface="微软雅黑" panose="020B0503020204020204" pitchFamily="34" charset="-122"/>
                <a:ea typeface="微软雅黑" panose="020B0503020204020204" pitchFamily="34" charset="-122"/>
              </a:rPr>
              <a:t>0</a:t>
            </a:r>
            <a:r>
              <a:rPr lang="zh-CN" altLang="zh-CN" sz="1400" dirty="0">
                <a:latin typeface="微软雅黑" panose="020B0503020204020204" pitchFamily="34" charset="-122"/>
                <a:ea typeface="微软雅黑" panose="020B0503020204020204" pitchFamily="34" charset="-122"/>
              </a:rPr>
              <a:t>——规划</a:t>
            </a:r>
            <a:r>
              <a:rPr lang="zh-CN" altLang="en-US" sz="1400" dirty="0">
                <a:latin typeface="微软雅黑" panose="020B0503020204020204" pitchFamily="34" charset="-122"/>
                <a:ea typeface="微软雅黑" panose="020B0503020204020204" pitchFamily="34" charset="-122"/>
              </a:rPr>
              <a:t>近期</a:t>
            </a:r>
            <a:r>
              <a:rPr lang="zh-CN" altLang="zh-CN" sz="1400" dirty="0">
                <a:latin typeface="微软雅黑" panose="020B0503020204020204" pitchFamily="34" charset="-122"/>
                <a:ea typeface="微软雅黑" panose="020B0503020204020204" pitchFamily="34" charset="-122"/>
              </a:rPr>
              <a:t>人口，即</a:t>
            </a:r>
            <a:r>
              <a:rPr lang="en-US" altLang="zh-CN" sz="1400" dirty="0">
                <a:latin typeface="微软雅黑" panose="020B0503020204020204" pitchFamily="34" charset="-122"/>
                <a:ea typeface="微软雅黑" panose="020B0503020204020204" pitchFamily="34" charset="-122"/>
              </a:rPr>
              <a:t>2025</a:t>
            </a:r>
            <a:r>
              <a:rPr lang="zh-CN" altLang="zh-CN" sz="1400" dirty="0">
                <a:latin typeface="微软雅黑" panose="020B0503020204020204" pitchFamily="34" charset="-122"/>
                <a:ea typeface="微软雅黑" panose="020B0503020204020204" pitchFamily="34" charset="-122"/>
              </a:rPr>
              <a:t>年人口</a:t>
            </a:r>
            <a:r>
              <a:rPr lang="en-US" altLang="zh-CN" sz="1400" dirty="0">
                <a:latin typeface="微软雅黑" panose="020B0503020204020204" pitchFamily="34" charset="-122"/>
                <a:ea typeface="微软雅黑" panose="020B0503020204020204" pitchFamily="34" charset="-122"/>
              </a:rPr>
              <a:t>1580</a:t>
            </a:r>
            <a:r>
              <a:rPr lang="zh-CN" altLang="zh-CN" sz="1400" dirty="0">
                <a:latin typeface="微软雅黑" panose="020B0503020204020204" pitchFamily="34" charset="-122"/>
                <a:ea typeface="微软雅黑" panose="020B0503020204020204" pitchFamily="34" charset="-122"/>
              </a:rPr>
              <a:t>人</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err="1">
                <a:latin typeface="微软雅黑" panose="020B0503020204020204" pitchFamily="34" charset="-122"/>
                <a:ea typeface="微软雅黑" panose="020B0503020204020204" pitchFamily="34" charset="-122"/>
              </a:rPr>
              <a:t>P</a:t>
            </a:r>
            <a:r>
              <a:rPr lang="en-US" altLang="zh-CN" sz="1400" baseline="-25000" dirty="0" err="1">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——规划期末人口，即</a:t>
            </a:r>
            <a:r>
              <a:rPr lang="en-US" altLang="zh-CN" sz="1400" dirty="0">
                <a:latin typeface="微软雅黑" panose="020B0503020204020204" pitchFamily="34" charset="-122"/>
                <a:ea typeface="微软雅黑" panose="020B0503020204020204" pitchFamily="34" charset="-122"/>
              </a:rPr>
              <a:t>2035</a:t>
            </a:r>
            <a:r>
              <a:rPr lang="zh-CN" altLang="zh-CN" sz="1400" dirty="0">
                <a:latin typeface="微软雅黑" panose="020B0503020204020204" pitchFamily="34" charset="-122"/>
                <a:ea typeface="微软雅黑" panose="020B0503020204020204" pitchFamily="34" charset="-122"/>
              </a:rPr>
              <a:t>年规划</a:t>
            </a:r>
            <a:r>
              <a:rPr lang="zh-CN" altLang="en-US" sz="1400" dirty="0">
                <a:latin typeface="微软雅黑" panose="020B0503020204020204" pitchFamily="34" charset="-122"/>
                <a:ea typeface="微软雅黑" panose="020B0503020204020204" pitchFamily="34" charset="-122"/>
              </a:rPr>
              <a:t>远期</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R</a:t>
            </a:r>
            <a:r>
              <a:rPr lang="zh-CN" altLang="zh-CN" sz="1400" dirty="0">
                <a:latin typeface="微软雅黑" panose="020B0503020204020204" pitchFamily="34" charset="-122"/>
                <a:ea typeface="微软雅黑" panose="020B0503020204020204" pitchFamily="34" charset="-122"/>
              </a:rPr>
              <a:t>——人口自然增长率</a:t>
            </a:r>
            <a:r>
              <a:rPr lang="en-US" altLang="zh-CN" sz="1400" dirty="0">
                <a:latin typeface="微软雅黑" panose="020B0503020204020204" pitchFamily="34" charset="-122"/>
                <a:ea typeface="微软雅黑" panose="020B0503020204020204" pitchFamily="34" charset="-122"/>
              </a:rPr>
              <a:t>2</a:t>
            </a:r>
            <a:r>
              <a:rPr lang="zh-CN"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zh-CN" sz="1400" dirty="0">
                <a:latin typeface="微软雅黑" panose="020B0503020204020204" pitchFamily="34" charset="-122"/>
                <a:ea typeface="微软雅黑" panose="020B0503020204020204" pitchFamily="34" charset="-122"/>
              </a:rPr>
              <a:t>人口</a:t>
            </a:r>
            <a:r>
              <a:rPr lang="zh-CN" altLang="en-US" sz="1400" dirty="0">
                <a:latin typeface="微软雅黑" panose="020B0503020204020204" pitchFamily="34" charset="-122"/>
                <a:ea typeface="微软雅黑" panose="020B0503020204020204" pitchFamily="34" charset="-122"/>
              </a:rPr>
              <a:t>机械</a:t>
            </a:r>
            <a:r>
              <a:rPr lang="zh-CN" altLang="zh-CN" sz="1400" dirty="0">
                <a:latin typeface="微软雅黑" panose="020B0503020204020204" pitchFamily="34" charset="-122"/>
                <a:ea typeface="微软雅黑" panose="020B0503020204020204" pitchFamily="34" charset="-122"/>
              </a:rPr>
              <a:t>增长率</a:t>
            </a:r>
            <a:r>
              <a:rPr lang="en-US" altLang="zh-CN" sz="1400" dirty="0">
                <a:latin typeface="微软雅黑" panose="020B0503020204020204" pitchFamily="34" charset="-122"/>
                <a:ea typeface="微软雅黑" panose="020B0503020204020204" pitchFamily="34" charset="-122"/>
              </a:rPr>
              <a:t>-15</a:t>
            </a:r>
            <a:r>
              <a:rPr lang="zh-CN"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t>
            </a:r>
            <a:endParaRPr lang="zh-CN"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en-US" altLang="zh-CN" sz="1400" dirty="0">
                <a:latin typeface="微软雅黑" panose="020B0503020204020204" pitchFamily="34" charset="-122"/>
                <a:ea typeface="微软雅黑" panose="020B0503020204020204" pitchFamily="34" charset="-122"/>
              </a:rPr>
              <a:t>n</a:t>
            </a:r>
            <a:r>
              <a:rPr lang="zh-CN" altLang="zh-CN" sz="1400" dirty="0">
                <a:latin typeface="微软雅黑" panose="020B0503020204020204" pitchFamily="34" charset="-122"/>
                <a:ea typeface="微软雅黑" panose="020B0503020204020204" pitchFamily="34" charset="-122"/>
              </a:rPr>
              <a:t>——预测年限</a:t>
            </a:r>
          </a:p>
          <a:p>
            <a:pPr>
              <a:lnSpc>
                <a:spcPct val="150000"/>
              </a:lnSpc>
              <a:spcBef>
                <a:spcPct val="0"/>
              </a:spcBef>
            </a:pPr>
            <a:r>
              <a:rPr lang="zh-CN" altLang="zh-CN" sz="1400" dirty="0">
                <a:latin typeface="微软雅黑" panose="020B0503020204020204" pitchFamily="34" charset="-122"/>
                <a:ea typeface="微软雅黑" panose="020B0503020204020204" pitchFamily="34" charset="-122"/>
              </a:rPr>
              <a:t>通过计算得出</a:t>
            </a:r>
            <a:r>
              <a:rPr lang="zh-CN" altLang="en-US" sz="1400" dirty="0">
                <a:latin typeface="微软雅黑" panose="020B0503020204020204" pitchFamily="34" charset="-122"/>
                <a:ea typeface="微软雅黑" panose="020B0503020204020204" pitchFamily="34" charset="-122"/>
              </a:rPr>
              <a:t>北张村远期</a:t>
            </a:r>
            <a:r>
              <a:rPr lang="en-US" altLang="zh-CN" sz="1400" dirty="0">
                <a:latin typeface="微软雅黑" panose="020B0503020204020204" pitchFamily="34" charset="-122"/>
                <a:ea typeface="微软雅黑" panose="020B0503020204020204" pitchFamily="34" charset="-122"/>
              </a:rPr>
              <a:t>2035</a:t>
            </a:r>
            <a:r>
              <a:rPr lang="zh-CN" altLang="zh-CN" sz="1400" dirty="0">
                <a:latin typeface="微软雅黑" panose="020B0503020204020204" pitchFamily="34" charset="-122"/>
                <a:ea typeface="微软雅黑" panose="020B0503020204020204" pitchFamily="34" charset="-122"/>
              </a:rPr>
              <a:t>年约为</a:t>
            </a:r>
            <a:r>
              <a:rPr lang="en-US" altLang="zh-CN" sz="1400" dirty="0">
                <a:latin typeface="微软雅黑" panose="020B0503020204020204" pitchFamily="34" charset="-122"/>
                <a:ea typeface="微软雅黑" panose="020B0503020204020204" pitchFamily="34" charset="-122"/>
              </a:rPr>
              <a:t>1400</a:t>
            </a:r>
            <a:r>
              <a:rPr lang="zh-CN" altLang="zh-CN" sz="1400" dirty="0">
                <a:latin typeface="微软雅黑" panose="020B0503020204020204" pitchFamily="34" charset="-122"/>
                <a:ea typeface="微软雅黑" panose="020B0503020204020204" pitchFamily="34" charset="-122"/>
              </a:rPr>
              <a:t>人。</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endParaRPr lang="zh-CN" altLang="en-US" sz="1400"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06288A8A-7817-4A3A-B65D-B3B99CC8AA87}"/>
              </a:ext>
            </a:extLst>
          </p:cNvPr>
          <p:cNvSpPr/>
          <p:nvPr/>
        </p:nvSpPr>
        <p:spPr>
          <a:xfrm>
            <a:off x="538163" y="9080806"/>
            <a:ext cx="14222412" cy="507831"/>
          </a:xfrm>
          <a:prstGeom prst="rect">
            <a:avLst/>
          </a:prstGeom>
          <a:solidFill>
            <a:schemeClr val="tx2">
              <a:lumMod val="75000"/>
            </a:schemeClr>
          </a:solidFill>
        </p:spPr>
        <p:txBody>
          <a:bodyPr wrap="square">
            <a:spAutoFit/>
          </a:bodyPr>
          <a:lstStyle/>
          <a:p>
            <a:pPr algn="ctr">
              <a:lnSpc>
                <a:spcPct val="150000"/>
              </a:lnSpc>
              <a:spcBef>
                <a:spcPct val="0"/>
              </a:spcBef>
            </a:pPr>
            <a:r>
              <a:rPr lang="zh-CN" altLang="en-US" sz="1800" b="1" dirty="0">
                <a:solidFill>
                  <a:schemeClr val="bg1"/>
                </a:solidFill>
                <a:latin typeface="微软雅黑" panose="020B0503020204020204" pitchFamily="34" charset="-122"/>
                <a:ea typeface="微软雅黑" panose="020B0503020204020204" pitchFamily="34" charset="-122"/>
              </a:rPr>
              <a:t>北张村人口：近期</a:t>
            </a:r>
            <a:r>
              <a:rPr lang="en-US" altLang="zh-CN" sz="1800" b="1" dirty="0">
                <a:solidFill>
                  <a:schemeClr val="bg1"/>
                </a:solidFill>
                <a:latin typeface="微软雅黑" panose="020B0503020204020204" pitchFamily="34" charset="-122"/>
                <a:ea typeface="微软雅黑" panose="020B0503020204020204" pitchFamily="34" charset="-122"/>
              </a:rPr>
              <a:t>2025</a:t>
            </a:r>
            <a:r>
              <a:rPr lang="zh-CN" altLang="en-US" sz="1800" b="1" dirty="0">
                <a:solidFill>
                  <a:schemeClr val="bg1"/>
                </a:solidFill>
                <a:latin typeface="微软雅黑" panose="020B0503020204020204" pitchFamily="34" charset="-122"/>
                <a:ea typeface="微软雅黑" panose="020B0503020204020204" pitchFamily="34" charset="-122"/>
              </a:rPr>
              <a:t>年，总人口为</a:t>
            </a:r>
            <a:r>
              <a:rPr lang="en-US" altLang="zh-CN" sz="1800" b="1" dirty="0">
                <a:solidFill>
                  <a:schemeClr val="bg1"/>
                </a:solidFill>
                <a:latin typeface="微软雅黑" panose="020B0503020204020204" pitchFamily="34" charset="-122"/>
                <a:ea typeface="微软雅黑" panose="020B0503020204020204" pitchFamily="34" charset="-122"/>
              </a:rPr>
              <a:t>1580</a:t>
            </a:r>
            <a:r>
              <a:rPr lang="zh-CN" altLang="en-US" sz="1800" b="1" dirty="0">
                <a:solidFill>
                  <a:schemeClr val="bg1"/>
                </a:solidFill>
                <a:latin typeface="微软雅黑" panose="020B0503020204020204" pitchFamily="34" charset="-122"/>
                <a:ea typeface="微软雅黑" panose="020B0503020204020204" pitchFamily="34" charset="-122"/>
              </a:rPr>
              <a:t>人；远期</a:t>
            </a:r>
            <a:r>
              <a:rPr lang="en-US" altLang="zh-CN" sz="1800" b="1" dirty="0">
                <a:solidFill>
                  <a:schemeClr val="bg1"/>
                </a:solidFill>
                <a:latin typeface="微软雅黑" panose="020B0503020204020204" pitchFamily="34" charset="-122"/>
                <a:ea typeface="微软雅黑" panose="020B0503020204020204" pitchFamily="34" charset="-122"/>
              </a:rPr>
              <a:t>2035</a:t>
            </a:r>
            <a:r>
              <a:rPr lang="zh-CN" altLang="en-US" sz="1800" b="1" dirty="0">
                <a:solidFill>
                  <a:schemeClr val="bg1"/>
                </a:solidFill>
                <a:latin typeface="微软雅黑" panose="020B0503020204020204" pitchFamily="34" charset="-122"/>
                <a:ea typeface="微软雅黑" panose="020B0503020204020204" pitchFamily="34" charset="-122"/>
              </a:rPr>
              <a:t>年，总人口为</a:t>
            </a:r>
            <a:r>
              <a:rPr lang="en-US" altLang="zh-CN" sz="1800" b="1" dirty="0">
                <a:solidFill>
                  <a:schemeClr val="bg1"/>
                </a:solidFill>
                <a:latin typeface="微软雅黑" panose="020B0503020204020204" pitchFamily="34" charset="-122"/>
                <a:ea typeface="微软雅黑" panose="020B0503020204020204" pitchFamily="34" charset="-122"/>
              </a:rPr>
              <a:t>1400</a:t>
            </a:r>
            <a:r>
              <a:rPr lang="zh-CN" altLang="en-US" sz="1800" b="1" dirty="0">
                <a:solidFill>
                  <a:schemeClr val="bg1"/>
                </a:solidFill>
                <a:latin typeface="微软雅黑" panose="020B0503020204020204" pitchFamily="34" charset="-122"/>
                <a:ea typeface="微软雅黑" panose="020B0503020204020204" pitchFamily="34" charset="-122"/>
              </a:rPr>
              <a:t>人。</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2198C9F8-779F-4886-93A7-CCAE4ED9E64B}"/>
              </a:ext>
            </a:extLst>
          </p:cNvPr>
          <p:cNvSpPr/>
          <p:nvPr/>
        </p:nvSpPr>
        <p:spPr>
          <a:xfrm>
            <a:off x="869949" y="827133"/>
            <a:ext cx="1939955"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Population forecast</a:t>
            </a:r>
            <a:endParaRPr lang="zh-CN" altLang="en-US" sz="1600"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55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49891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a:t>
            </a:r>
            <a:r>
              <a:rPr lang="zh-CN" altLang="en-US" sz="2400" b="1" dirty="0">
                <a:solidFill>
                  <a:schemeClr val="bg1"/>
                </a:solidFill>
                <a:latin typeface="微软雅黑" panose="020B0503020204020204" pitchFamily="34" charset="-122"/>
                <a:ea typeface="微软雅黑" panose="020B0503020204020204" pitchFamily="34" charset="-122"/>
              </a:rPr>
              <a:t>约束性指标</a:t>
            </a:r>
          </a:p>
        </p:txBody>
      </p:sp>
      <p:sp>
        <p:nvSpPr>
          <p:cNvPr id="23" name="矩形 22">
            <a:extLst>
              <a:ext uri="{FF2B5EF4-FFF2-40B4-BE49-F238E27FC236}">
                <a16:creationId xmlns:a16="http://schemas.microsoft.com/office/drawing/2014/main" id="{E982F9FD-8FAC-411A-8A6F-24CC02586CB1}"/>
              </a:ext>
            </a:extLst>
          </p:cNvPr>
          <p:cNvSpPr/>
          <p:nvPr/>
        </p:nvSpPr>
        <p:spPr>
          <a:xfrm>
            <a:off x="538164" y="1726502"/>
            <a:ext cx="14222412" cy="1181798"/>
          </a:xfrm>
          <a:prstGeom prst="rect">
            <a:avLst/>
          </a:prstGeom>
          <a:solidFill>
            <a:schemeClr val="accent1">
              <a:lumMod val="20000"/>
              <a:lumOff val="80000"/>
            </a:schemeClr>
          </a:solidFill>
        </p:spPr>
        <p:txBody>
          <a:bodyPr wrap="square">
            <a:noAutofit/>
          </a:bodyPr>
          <a:lstStyle/>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400" dirty="0">
                <a:latin typeface="微软雅黑" panose="020B0503020204020204" pitchFamily="34" charset="-122"/>
                <a:ea typeface="微软雅黑" panose="020B0503020204020204" pitchFamily="34" charset="-122"/>
              </a:rPr>
              <a:t>按照“产业兴旺、生态宜居、乡风文明、治理有效、生活富裕”的要求，与土位空间规划充分衔接，确定村域自然生态、耕地和永久基本农田保护范围和任务，确定“山水林田湖草“综合整治任务，确定村建设用地规模、人均宅基地规模、公共服务设施用地规模等，重点落实村民建房新增建设用地区域，确定各项控制指标</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详见下表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5ED711D6-B807-4A3E-A61E-742308563E52}"/>
              </a:ext>
            </a:extLst>
          </p:cNvPr>
          <p:cNvSpPr/>
          <p:nvPr/>
        </p:nvSpPr>
        <p:spPr>
          <a:xfrm>
            <a:off x="538164" y="3101485"/>
            <a:ext cx="14222411" cy="307777"/>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北张村规划控制指标表</a:t>
            </a:r>
          </a:p>
        </p:txBody>
      </p:sp>
      <p:sp>
        <p:nvSpPr>
          <p:cNvPr id="25" name="矩形 24">
            <a:extLst>
              <a:ext uri="{FF2B5EF4-FFF2-40B4-BE49-F238E27FC236}">
                <a16:creationId xmlns:a16="http://schemas.microsoft.com/office/drawing/2014/main" id="{44BA5FA4-2B4B-4B2A-9580-7A793E1176D6}"/>
              </a:ext>
            </a:extLst>
          </p:cNvPr>
          <p:cNvSpPr/>
          <p:nvPr/>
        </p:nvSpPr>
        <p:spPr>
          <a:xfrm>
            <a:off x="869949" y="827133"/>
            <a:ext cx="1697901"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Binding indicator</a:t>
            </a:r>
            <a:endParaRPr lang="zh-CN" altLang="en-US" sz="1600" dirty="0">
              <a:solidFill>
                <a:srgbClr val="CFD5EA"/>
              </a:solidFill>
              <a:latin typeface="Arial" panose="020B0604020202020204" pitchFamily="34" charset="0"/>
              <a:cs typeface="Arial" panose="020B0604020202020204" pitchFamily="34"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011385044"/>
              </p:ext>
            </p:extLst>
          </p:nvPr>
        </p:nvGraphicFramePr>
        <p:xfrm>
          <a:off x="606425" y="3602448"/>
          <a:ext cx="14153363" cy="6255928"/>
        </p:xfrm>
        <a:graphic>
          <a:graphicData uri="http://schemas.openxmlformats.org/drawingml/2006/table">
            <a:tbl>
              <a:tblPr firstRow="1" firstCol="1" bandRow="1">
                <a:tableStyleId>{073A0DAA-6AF3-43AB-8588-CEC1D06C72B9}</a:tableStyleId>
              </a:tblPr>
              <a:tblGrid>
                <a:gridCol w="3512052">
                  <a:extLst>
                    <a:ext uri="{9D8B030D-6E8A-4147-A177-3AD203B41FA5}">
                      <a16:colId xmlns:a16="http://schemas.microsoft.com/office/drawing/2014/main" val="2397463918"/>
                    </a:ext>
                  </a:extLst>
                </a:gridCol>
                <a:gridCol w="2250238">
                  <a:extLst>
                    <a:ext uri="{9D8B030D-6E8A-4147-A177-3AD203B41FA5}">
                      <a16:colId xmlns:a16="http://schemas.microsoft.com/office/drawing/2014/main" val="3394014524"/>
                    </a:ext>
                  </a:extLst>
                </a:gridCol>
                <a:gridCol w="2355389">
                  <a:extLst>
                    <a:ext uri="{9D8B030D-6E8A-4147-A177-3AD203B41FA5}">
                      <a16:colId xmlns:a16="http://schemas.microsoft.com/office/drawing/2014/main" val="3232590103"/>
                    </a:ext>
                  </a:extLst>
                </a:gridCol>
                <a:gridCol w="2607752">
                  <a:extLst>
                    <a:ext uri="{9D8B030D-6E8A-4147-A177-3AD203B41FA5}">
                      <a16:colId xmlns:a16="http://schemas.microsoft.com/office/drawing/2014/main" val="608397497"/>
                    </a:ext>
                  </a:extLst>
                </a:gridCol>
                <a:gridCol w="3427932">
                  <a:extLst>
                    <a:ext uri="{9D8B030D-6E8A-4147-A177-3AD203B41FA5}">
                      <a16:colId xmlns:a16="http://schemas.microsoft.com/office/drawing/2014/main" val="3311763923"/>
                    </a:ext>
                  </a:extLst>
                </a:gridCol>
              </a:tblGrid>
              <a:tr h="572000">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指标</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规划现状</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规划目标</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变化量</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属性</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715389669"/>
                  </a:ext>
                </a:extLst>
              </a:tr>
              <a:tr h="640994">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户数（户）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476</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403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-15.34%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预期性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926896630"/>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户籍人口数（人）</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1653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1400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-15.31%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预期性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501560824"/>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建设用地面积（公顷）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27.01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15.99</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-40.78%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约束性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32482108"/>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户均宅基地面积（㎡）</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502.31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237.97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-52.63%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约束性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392357886"/>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人均居民点建设用地面积（㎡）</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147.67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76.93</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-47.91%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预期性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631589359"/>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公共服务设施用地（公顷）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0.51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0.88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72.55%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预期性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955154080"/>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生态保护红线面积（公顷）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约束性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854140035"/>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永久基本农田保护面积（公顷）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130.01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130.01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约束性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649813190"/>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耕地保有量（公顷）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128.95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141.42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9.67%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约束性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223632714"/>
                  </a:ext>
                </a:extLst>
              </a:tr>
              <a:tr h="560326">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林地保有量（公顷）</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9.72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8.06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a:effectLst/>
                          <a:latin typeface="微软雅黑" panose="020B0503020204020204" pitchFamily="34" charset="-122"/>
                          <a:ea typeface="微软雅黑" panose="020B0503020204020204" pitchFamily="34" charset="-122"/>
                        </a:rPr>
                        <a:t>-17.08%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预期性</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721316774"/>
                  </a:ext>
                </a:extLst>
              </a:tr>
            </a:tbl>
          </a:graphicData>
        </a:graphic>
      </p:graphicFrame>
    </p:spTree>
    <p:extLst>
      <p:ext uri="{BB962C8B-B14F-4D97-AF65-F5344CB8AC3E}">
        <p14:creationId xmlns:p14="http://schemas.microsoft.com/office/powerpoint/2010/main" val="2829939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1843657" y="5757788"/>
            <a:ext cx="3275693" cy="1938992"/>
          </a:xfrm>
          <a:prstGeom prst="rect">
            <a:avLst/>
          </a:prstGeom>
        </p:spPr>
        <p:txBody>
          <a:bodyPr wrap="square">
            <a:spAutoFit/>
          </a:bodyPr>
          <a:lstStyle/>
          <a:p>
            <a:pPr>
              <a:lnSpc>
                <a:spcPct val="150000"/>
              </a:lnSpc>
            </a:pPr>
            <a:r>
              <a:rPr lang="en-US" altLang="zh-CN" sz="2000" b="1" dirty="0">
                <a:solidFill>
                  <a:schemeClr val="bg1"/>
                </a:solidFill>
                <a:latin typeface="微软雅黑" pitchFamily="34" charset="-122"/>
                <a:ea typeface="微软雅黑" pitchFamily="34" charset="-122"/>
              </a:rPr>
              <a:t>4.1 </a:t>
            </a:r>
            <a:r>
              <a:rPr lang="zh-CN" altLang="en-US" sz="2000" b="1" dirty="0">
                <a:solidFill>
                  <a:schemeClr val="bg1"/>
                </a:solidFill>
                <a:latin typeface="微软雅黑" pitchFamily="34" charset="-122"/>
                <a:ea typeface="微软雅黑" pitchFamily="34" charset="-122"/>
              </a:rPr>
              <a:t>村域用地布局</a:t>
            </a:r>
          </a:p>
          <a:p>
            <a:pPr>
              <a:lnSpc>
                <a:spcPct val="150000"/>
              </a:lnSpc>
            </a:pPr>
            <a:r>
              <a:rPr lang="en-US" altLang="zh-CN" sz="2000" b="1" dirty="0">
                <a:solidFill>
                  <a:schemeClr val="bg1"/>
                </a:solidFill>
                <a:latin typeface="微软雅黑" pitchFamily="34" charset="-122"/>
                <a:ea typeface="微软雅黑" pitchFamily="34" charset="-122"/>
              </a:rPr>
              <a:t>4.2 </a:t>
            </a:r>
            <a:r>
              <a:rPr lang="zh-CN" altLang="en-US" sz="2000" b="1" dirty="0">
                <a:solidFill>
                  <a:schemeClr val="bg1"/>
                </a:solidFill>
                <a:latin typeface="微软雅黑" pitchFamily="34" charset="-122"/>
                <a:ea typeface="微软雅黑" pitchFamily="34" charset="-122"/>
              </a:rPr>
              <a:t>农田保护与土地整治</a:t>
            </a:r>
          </a:p>
          <a:p>
            <a:pPr>
              <a:lnSpc>
                <a:spcPct val="150000"/>
              </a:lnSpc>
            </a:pPr>
            <a:r>
              <a:rPr lang="en-US" altLang="zh-CN" sz="2000" b="1" dirty="0">
                <a:solidFill>
                  <a:schemeClr val="bg1"/>
                </a:solidFill>
                <a:latin typeface="微软雅黑" pitchFamily="34" charset="-122"/>
                <a:ea typeface="微软雅黑" pitchFamily="34" charset="-122"/>
              </a:rPr>
              <a:t>4.3 </a:t>
            </a:r>
            <a:r>
              <a:rPr lang="zh-CN" altLang="en-US" sz="2000" b="1" dirty="0">
                <a:solidFill>
                  <a:schemeClr val="bg1"/>
                </a:solidFill>
                <a:latin typeface="微软雅黑" pitchFamily="34" charset="-122"/>
                <a:ea typeface="微软雅黑" pitchFamily="34" charset="-122"/>
              </a:rPr>
              <a:t>生态保护与修复规划</a:t>
            </a:r>
          </a:p>
          <a:p>
            <a:pPr>
              <a:lnSpc>
                <a:spcPct val="150000"/>
              </a:lnSpc>
            </a:pPr>
            <a:r>
              <a:rPr lang="en-US" altLang="zh-CN" sz="2000" b="1" dirty="0">
                <a:solidFill>
                  <a:schemeClr val="bg1"/>
                </a:solidFill>
                <a:latin typeface="微软雅黑" pitchFamily="34" charset="-122"/>
                <a:ea typeface="微软雅黑" pitchFamily="34" charset="-122"/>
              </a:rPr>
              <a:t>4.4 </a:t>
            </a:r>
            <a:r>
              <a:rPr lang="zh-CN" altLang="en-US" sz="2000" b="1" dirty="0">
                <a:solidFill>
                  <a:schemeClr val="bg1"/>
                </a:solidFill>
                <a:latin typeface="微软雅黑" pitchFamily="34" charset="-122"/>
                <a:ea typeface="微软雅黑" pitchFamily="34" charset="-122"/>
              </a:rPr>
              <a:t>基本农田保护规划</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第四章     村域国土空间规划</a:t>
            </a: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17663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51E2B04-C7EE-4A73-9292-B526B7E71190}"/>
              </a:ext>
            </a:extLst>
          </p:cNvPr>
          <p:cNvSpPr/>
          <p:nvPr/>
        </p:nvSpPr>
        <p:spPr>
          <a:xfrm>
            <a:off x="432971" y="1288798"/>
            <a:ext cx="5303385" cy="8817799"/>
          </a:xfrm>
          <a:prstGeom prst="rect">
            <a:avLst/>
          </a:prstGeom>
          <a:noFill/>
        </p:spPr>
        <p:txBody>
          <a:bodyPr wrap="square">
            <a:spAutoFit/>
          </a:bodyPr>
          <a:lstStyle/>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规划目标 </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根据“绿色、健康、生态、永续”的规划理念，依托现有的自然格局，保持河流水系等自然地形地貌特征，坚持从源头上构建生态预防体系，优化村域生态资源空间布局，严守生态保护红线，严控破坏生态环境的项目建设；加强村庄环境整治，提升绿色景观整治，全面改善村庄人居环境，提高生态服务功能，筑牢生态安全屏障。</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面积要求</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生态空间方面：主要是河道两侧的乔木林地、村庄后边的防护林地以及村域内散落的其他林地。</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全域水域面积维持在</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0.33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公顷；林地面积达到 </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8.06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管制规则</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遵循生态优先、严格管控、奖惩并重的原则，严禁不符合主体功能定位的各类开发活动。</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rPr>
              <a:t>管控措施</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禁止毁林开垦和毁林采石、采砂采土以及其他毁林行为；</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采伐森林公园的林木，必须遵守有关林业法规、经营方案和技术规程的规定；</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森林公园的设置和景点建设，必须按照总体规划设计进行；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在珍贵景物、重要景点和核心景区，除必要的保护和附属设施外，不得建设宾馆、招待所、疗养院和其他工程设施。</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F6FD8123-CC06-42DC-82DF-FA010988FECF}"/>
              </a:ext>
            </a:extLst>
          </p:cNvPr>
          <p:cNvSpPr txBox="1"/>
          <p:nvPr/>
        </p:nvSpPr>
        <p:spPr>
          <a:xfrm>
            <a:off x="432972" y="370419"/>
            <a:ext cx="3515064"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39A8EA58-DACF-49D8-A9D4-996656F1540D}"/>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生态保护与修复规划</a:t>
            </a:r>
          </a:p>
        </p:txBody>
      </p:sp>
      <p:sp>
        <p:nvSpPr>
          <p:cNvPr id="27" name="矩形 26">
            <a:extLst>
              <a:ext uri="{FF2B5EF4-FFF2-40B4-BE49-F238E27FC236}">
                <a16:creationId xmlns:a16="http://schemas.microsoft.com/office/drawing/2014/main" id="{895712DD-11C5-4367-A281-B8B7DAF560DD}"/>
              </a:ext>
            </a:extLst>
          </p:cNvPr>
          <p:cNvSpPr/>
          <p:nvPr/>
        </p:nvSpPr>
        <p:spPr>
          <a:xfrm>
            <a:off x="869949" y="827133"/>
            <a:ext cx="3078087"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Industrial development planning</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4398" y="1398010"/>
            <a:ext cx="8940801" cy="8599374"/>
          </a:xfrm>
          <a:prstGeom prst="rect">
            <a:avLst/>
          </a:prstGeom>
        </p:spPr>
      </p:pic>
      <p:sp>
        <p:nvSpPr>
          <p:cNvPr id="16" name="矩形 15">
            <a:extLst>
              <a:ext uri="{FF2B5EF4-FFF2-40B4-BE49-F238E27FC236}">
                <a16:creationId xmlns:a16="http://schemas.microsoft.com/office/drawing/2014/main" id="{34B160EE-591D-41F0-9C69-7F33DCA868EB}"/>
              </a:ext>
            </a:extLst>
          </p:cNvPr>
          <p:cNvSpPr/>
          <p:nvPr/>
        </p:nvSpPr>
        <p:spPr>
          <a:xfrm>
            <a:off x="6961334" y="4100605"/>
            <a:ext cx="723275" cy="307777"/>
          </a:xfrm>
          <a:prstGeom prst="rect">
            <a:avLst/>
          </a:prstGeom>
        </p:spPr>
        <p:txBody>
          <a:bodyPr wrap="none">
            <a:spAutoFit/>
          </a:bodyPr>
          <a:lstStyle/>
          <a:p>
            <a:r>
              <a:rPr lang="zh-CN" altLang="en-US" sz="1400" dirty="0"/>
              <a:t>北张村</a:t>
            </a:r>
          </a:p>
        </p:txBody>
      </p:sp>
    </p:spTree>
    <p:extLst>
      <p:ext uri="{BB962C8B-B14F-4D97-AF65-F5344CB8AC3E}">
        <p14:creationId xmlns:p14="http://schemas.microsoft.com/office/powerpoint/2010/main" val="256148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55593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55593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农田保护与土地整治</a:t>
            </a:r>
          </a:p>
        </p:txBody>
      </p:sp>
      <p:sp>
        <p:nvSpPr>
          <p:cNvPr id="9" name="TextBox 6">
            <a:extLst>
              <a:ext uri="{FF2B5EF4-FFF2-40B4-BE49-F238E27FC236}">
                <a16:creationId xmlns:a16="http://schemas.microsoft.com/office/drawing/2014/main" id="{E662F85A-432A-4A4E-90FB-6773733E4CD4}"/>
              </a:ext>
            </a:extLst>
          </p:cNvPr>
          <p:cNvSpPr txBox="1"/>
          <p:nvPr/>
        </p:nvSpPr>
        <p:spPr>
          <a:xfrm>
            <a:off x="432973" y="1312863"/>
            <a:ext cx="3515063" cy="472968"/>
          </a:xfrm>
          <a:prstGeom prst="rect">
            <a:avLst/>
          </a:prstGeom>
          <a:noFill/>
        </p:spPr>
        <p:txBody>
          <a:bodyPr wrap="square" lIns="105366" tIns="52682" rIns="105366" bIns="52682" rtlCol="0">
            <a:spAutoFit/>
          </a:bodyPr>
          <a:lstStyle/>
          <a:p>
            <a:pPr>
              <a:lnSpc>
                <a:spcPct val="150000"/>
              </a:lnSpc>
            </a:pPr>
            <a:r>
              <a:rPr lang="en-US" altLang="zh-CN" sz="1800" b="1" dirty="0">
                <a:solidFill>
                  <a:srgbClr val="2E75B6"/>
                </a:solidFill>
                <a:latin typeface="微软雅黑" panose="020B0503020204020204" pitchFamily="34" charset="-122"/>
                <a:ea typeface="微软雅黑" panose="020B0503020204020204" pitchFamily="34" charset="-122"/>
              </a:rPr>
              <a:t>1</a:t>
            </a:r>
            <a:r>
              <a:rPr lang="zh-CN" altLang="en-US" sz="1800" b="1" dirty="0">
                <a:solidFill>
                  <a:srgbClr val="2E75B6"/>
                </a:solidFill>
                <a:latin typeface="微软雅黑" panose="020B0503020204020204" pitchFamily="34" charset="-122"/>
                <a:ea typeface="微软雅黑" panose="020B0503020204020204" pitchFamily="34" charset="-122"/>
              </a:rPr>
              <a:t>、基本农田规划</a:t>
            </a:r>
          </a:p>
        </p:txBody>
      </p:sp>
      <p:sp>
        <p:nvSpPr>
          <p:cNvPr id="10" name="矩形 9">
            <a:extLst>
              <a:ext uri="{FF2B5EF4-FFF2-40B4-BE49-F238E27FC236}">
                <a16:creationId xmlns:a16="http://schemas.microsoft.com/office/drawing/2014/main" id="{C6339231-051B-4917-821A-2DF432468547}"/>
              </a:ext>
            </a:extLst>
          </p:cNvPr>
          <p:cNvSpPr/>
          <p:nvPr/>
        </p:nvSpPr>
        <p:spPr>
          <a:xfrm>
            <a:off x="432972" y="2088950"/>
            <a:ext cx="4960663" cy="3323987"/>
          </a:xfrm>
          <a:prstGeom prst="rect">
            <a:avLst/>
          </a:prstGeom>
          <a:noFill/>
        </p:spPr>
        <p:txBody>
          <a:bodyPr wrap="square">
            <a:spAutoFit/>
          </a:bodyPr>
          <a:lstStyle/>
          <a:p>
            <a:pPr indent="457200">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落实永久基本农田和永久基本农田储备区划定成果，落实补充耕地任务，守好耕地红线。统筹安排农、林、牧、副、渔等农业发展空间，推动循环农业、生态农业发展。完善农田水利配套设施布局，保障设施农业和农业产业园发展合理空间，促进农业转型升级。</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规划期末，北张村落实永久基本农田面积</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130.01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公顷（图斑面积）。</a:t>
            </a:r>
          </a:p>
        </p:txBody>
      </p:sp>
      <p:sp>
        <p:nvSpPr>
          <p:cNvPr id="23" name="矩形 22">
            <a:extLst>
              <a:ext uri="{FF2B5EF4-FFF2-40B4-BE49-F238E27FC236}">
                <a16:creationId xmlns:a16="http://schemas.microsoft.com/office/drawing/2014/main" id="{B6209D29-D603-4318-8171-40A043468F94}"/>
              </a:ext>
            </a:extLst>
          </p:cNvPr>
          <p:cNvSpPr/>
          <p:nvPr/>
        </p:nvSpPr>
        <p:spPr>
          <a:xfrm>
            <a:off x="869949" y="827133"/>
            <a:ext cx="3078087"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Industrial development planning</a:t>
            </a:r>
            <a:endParaRPr lang="zh-CN" altLang="en-US" sz="1600" dirty="0">
              <a:solidFill>
                <a:srgbClr val="CFD5EA"/>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3898538B-5A67-4F03-924A-E22DFA18A000}"/>
              </a:ext>
            </a:extLst>
          </p:cNvPr>
          <p:cNvPicPr>
            <a:picLocks noChangeAspect="1"/>
          </p:cNvPicPr>
          <p:nvPr/>
        </p:nvPicPr>
        <p:blipFill>
          <a:blip r:embed="rId3"/>
          <a:stretch>
            <a:fillRect/>
          </a:stretch>
        </p:blipFill>
        <p:spPr>
          <a:xfrm>
            <a:off x="432972" y="7110008"/>
            <a:ext cx="4960663" cy="2897283"/>
          </a:xfrm>
          <a:prstGeom prst="rect">
            <a:avLst/>
          </a:prstGeom>
        </p:spPr>
      </p:pic>
      <p:pic>
        <p:nvPicPr>
          <p:cNvPr id="4" name="图片 3"/>
          <p:cNvPicPr>
            <a:picLocks noChangeAspect="1"/>
          </p:cNvPicPr>
          <p:nvPr/>
        </p:nvPicPr>
        <p:blipFill>
          <a:blip r:embed="rId4"/>
          <a:stretch>
            <a:fillRect/>
          </a:stretch>
        </p:blipFill>
        <p:spPr>
          <a:xfrm>
            <a:off x="5588001" y="1294951"/>
            <a:ext cx="9269412" cy="8712340"/>
          </a:xfrm>
          <a:prstGeom prst="rect">
            <a:avLst/>
          </a:prstGeom>
        </p:spPr>
      </p:pic>
      <p:sp>
        <p:nvSpPr>
          <p:cNvPr id="17" name="矩形 16">
            <a:extLst>
              <a:ext uri="{FF2B5EF4-FFF2-40B4-BE49-F238E27FC236}">
                <a16:creationId xmlns:a16="http://schemas.microsoft.com/office/drawing/2014/main" id="{34B160EE-591D-41F0-9C69-7F33DCA868EB}"/>
              </a:ext>
            </a:extLst>
          </p:cNvPr>
          <p:cNvSpPr/>
          <p:nvPr/>
        </p:nvSpPr>
        <p:spPr>
          <a:xfrm>
            <a:off x="7033600" y="4164105"/>
            <a:ext cx="723275" cy="307777"/>
          </a:xfrm>
          <a:prstGeom prst="rect">
            <a:avLst/>
          </a:prstGeom>
        </p:spPr>
        <p:txBody>
          <a:bodyPr wrap="none">
            <a:spAutoFit/>
          </a:bodyPr>
          <a:lstStyle/>
          <a:p>
            <a:r>
              <a:rPr lang="zh-CN" altLang="en-US" sz="1400" dirty="0"/>
              <a:t>北张村</a:t>
            </a:r>
          </a:p>
        </p:txBody>
      </p:sp>
    </p:spTree>
    <p:extLst>
      <p:ext uri="{BB962C8B-B14F-4D97-AF65-F5344CB8AC3E}">
        <p14:creationId xmlns:p14="http://schemas.microsoft.com/office/powerpoint/2010/main" val="1230255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6374297" y="1666293"/>
            <a:ext cx="8622580" cy="8243288"/>
          </a:xfrm>
          <a:prstGeom prst="rect">
            <a:avLst/>
          </a:prstGeom>
        </p:spPr>
      </p:pic>
      <p:sp>
        <p:nvSpPr>
          <p:cNvPr id="2" name="矩形 1">
            <a:extLst>
              <a:ext uri="{FF2B5EF4-FFF2-40B4-BE49-F238E27FC236}">
                <a16:creationId xmlns:a16="http://schemas.microsoft.com/office/drawing/2014/main" id="{C73C3C42-5AA2-4643-8304-8F16A76359B4}"/>
              </a:ext>
            </a:extLst>
          </p:cNvPr>
          <p:cNvSpPr/>
          <p:nvPr/>
        </p:nvSpPr>
        <p:spPr>
          <a:xfrm>
            <a:off x="432971" y="6056243"/>
            <a:ext cx="6034089" cy="4189914"/>
          </a:xfrm>
          <a:prstGeom prst="rect">
            <a:avLst/>
          </a:prstGeom>
          <a:solidFill>
            <a:schemeClr val="accent5">
              <a:lumMod val="40000"/>
              <a:lumOff val="60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1" name="矩形 10">
            <a:extLst>
              <a:ext uri="{FF2B5EF4-FFF2-40B4-BE49-F238E27FC236}">
                <a16:creationId xmlns:a16="http://schemas.microsoft.com/office/drawing/2014/main" id="{051E2B04-C7EE-4A73-9292-B526B7E71190}"/>
              </a:ext>
            </a:extLst>
          </p:cNvPr>
          <p:cNvSpPr/>
          <p:nvPr/>
        </p:nvSpPr>
        <p:spPr>
          <a:xfrm>
            <a:off x="432973" y="1726062"/>
            <a:ext cx="5941324" cy="8460326"/>
          </a:xfrm>
          <a:prstGeom prst="rect">
            <a:avLst/>
          </a:prstGeom>
          <a:noFill/>
        </p:spPr>
        <p:txBody>
          <a:bodyPr wrap="square">
            <a:noAutofit/>
          </a:bodyPr>
          <a:lstStyle/>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全面推进土地整治，继续深入推进农用地整理和高标准农田建设，规范推进农村建设用地整治，有序开展城镇建设用地整治，及时全面展开土地复垦工作，科学合理开发未利用地，使得耕地占补平衡任务得到落实，耕地质量有所提高，土地生态环境得到改善，农业综合生产能力逐年提高。</a:t>
            </a: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以村庄规划编制和实施为契机，对村域范围内的农林用地、建设用地和自然保护保留地实施全域综合整治，统筹优化农村生产、生活、生态空间，着力构建“农田集中连片、建设用地集中集聚、空间形态高效集约”的美丽乡村新格局；按照“宜耕则耕、宜林则林、宜建则建”的原则，深入开展全域土地综合整治，构建“山水林田湖草”生命共同体。</a:t>
            </a: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期内，引导聚合各类涉地涉农资金，全面推进农用地整理、农村建设用地整理、土地复垦、未利用地开发、土地生态修复等土地综合整治项目，发挥土地整治的平台作用，使耕地保护更加有力、用地保障更加精准、人居环境更加完善、乡村治理更加有成效。</a:t>
            </a:r>
          </a:p>
          <a:p>
            <a:pPr indent="3600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北张村在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年实施过县级土地整治项目，</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年实施过省级年均百万亩土地整治项目，近两年实施过的区域农田水利配套设施较完善，其他未实施的区域及</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2010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年实施的区域相对来说农田水利配套设施比较落后，道路等级较低、水利配套设施不全等，通过村庄规划编制，</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在北张村的东部安排高标准农田建设项目，规模为</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76.5</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公顷</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预算</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133.51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万元，预计可建成高标准农田规模为</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76.5</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公顷。</a:t>
            </a: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依据</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高标准农田建设通则</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》(GB/T 30600-2014)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山东省高标准农田建设规范</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统筹安排土地平整、土壤改良、灌溉与排水、田间道路、农田防护与生态环境保持、农田输配电等建设内容，建成后耕地质量等别应达到所在县同等自然条件下耕地的较高等别。根据兰陵县地域特色，充分结合地形、地貌和生态环境等因素，细化建设标准和建设内容，优化施工图设计，满足高标准农田建设施工需要。</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48AE1046-5191-4EE3-A3DB-8D563A2AF819}"/>
              </a:ext>
            </a:extLst>
          </p:cNvPr>
          <p:cNvSpPr/>
          <p:nvPr/>
        </p:nvSpPr>
        <p:spPr>
          <a:xfrm>
            <a:off x="11005704" y="6853774"/>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高标准农田建设区</a:t>
            </a:r>
            <a:endParaRPr lang="zh-CN" altLang="en-US" sz="1400" dirty="0"/>
          </a:p>
        </p:txBody>
      </p:sp>
      <p:sp>
        <p:nvSpPr>
          <p:cNvPr id="12" name="文本框 11">
            <a:extLst>
              <a:ext uri="{FF2B5EF4-FFF2-40B4-BE49-F238E27FC236}">
                <a16:creationId xmlns:a16="http://schemas.microsoft.com/office/drawing/2014/main" id="{C52B687C-F19A-427B-B3D8-16229B33BA77}"/>
              </a:ext>
            </a:extLst>
          </p:cNvPr>
          <p:cNvSpPr txBox="1"/>
          <p:nvPr/>
        </p:nvSpPr>
        <p:spPr>
          <a:xfrm>
            <a:off x="432972" y="370419"/>
            <a:ext cx="355593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96CACB8E-6BEC-44B4-96DD-FFA1424C6810}"/>
              </a:ext>
            </a:extLst>
          </p:cNvPr>
          <p:cNvSpPr txBox="1"/>
          <p:nvPr/>
        </p:nvSpPr>
        <p:spPr>
          <a:xfrm>
            <a:off x="768978" y="445656"/>
            <a:ext cx="355593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农田保护与土地整治</a:t>
            </a:r>
          </a:p>
        </p:txBody>
      </p:sp>
      <p:sp>
        <p:nvSpPr>
          <p:cNvPr id="14" name="矩形 13">
            <a:extLst>
              <a:ext uri="{FF2B5EF4-FFF2-40B4-BE49-F238E27FC236}">
                <a16:creationId xmlns:a16="http://schemas.microsoft.com/office/drawing/2014/main" id="{F9D1F69E-BC51-4181-8773-DF13EDEC4994}"/>
              </a:ext>
            </a:extLst>
          </p:cNvPr>
          <p:cNvSpPr/>
          <p:nvPr/>
        </p:nvSpPr>
        <p:spPr>
          <a:xfrm>
            <a:off x="869949" y="827133"/>
            <a:ext cx="3078087"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Industrial development planning</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CE44E1B6-98A5-4441-87E1-88295126105E}"/>
              </a:ext>
            </a:extLst>
          </p:cNvPr>
          <p:cNvSpPr txBox="1"/>
          <p:nvPr/>
        </p:nvSpPr>
        <p:spPr>
          <a:xfrm>
            <a:off x="432973" y="1312863"/>
            <a:ext cx="5318470" cy="472968"/>
          </a:xfrm>
          <a:prstGeom prst="rect">
            <a:avLst/>
          </a:prstGeom>
          <a:noFill/>
        </p:spPr>
        <p:txBody>
          <a:bodyPr wrap="square" lIns="105366" tIns="52682" rIns="105366" bIns="52682" rtlCol="0">
            <a:spAutoFit/>
          </a:bodyPr>
          <a:lstStyle/>
          <a:p>
            <a:pPr>
              <a:lnSpc>
                <a:spcPct val="150000"/>
              </a:lnSpc>
            </a:pPr>
            <a:r>
              <a:rPr lang="en-US" altLang="zh-CN" sz="1800" b="1" dirty="0">
                <a:solidFill>
                  <a:srgbClr val="2E75B6"/>
                </a:solidFill>
                <a:latin typeface="微软雅黑" panose="020B0503020204020204" pitchFamily="34" charset="-122"/>
                <a:ea typeface="微软雅黑" panose="020B0503020204020204" pitchFamily="34" charset="-122"/>
              </a:rPr>
              <a:t>2</a:t>
            </a:r>
            <a:r>
              <a:rPr lang="zh-CN" altLang="en-US" sz="1800" b="1" dirty="0">
                <a:solidFill>
                  <a:srgbClr val="2E75B6"/>
                </a:solidFill>
                <a:latin typeface="微软雅黑" panose="020B0503020204020204" pitchFamily="34" charset="-122"/>
                <a:ea typeface="微软雅黑" panose="020B0503020204020204" pitchFamily="34" charset="-122"/>
              </a:rPr>
              <a:t>、农用地整理</a:t>
            </a:r>
            <a:r>
              <a:rPr lang="en-US" altLang="zh-CN" sz="1800" b="1" dirty="0">
                <a:solidFill>
                  <a:srgbClr val="2E75B6"/>
                </a:solidFill>
                <a:latin typeface="微软雅黑" panose="020B0503020204020204" pitchFamily="34" charset="-122"/>
                <a:ea typeface="微软雅黑" panose="020B0503020204020204" pitchFamily="34" charset="-122"/>
              </a:rPr>
              <a:t>——</a:t>
            </a:r>
            <a:r>
              <a:rPr lang="zh-CN" altLang="en-US" sz="1800" b="1" dirty="0">
                <a:solidFill>
                  <a:srgbClr val="2E75B6"/>
                </a:solidFill>
                <a:latin typeface="微软雅黑" panose="020B0503020204020204" pitchFamily="34" charset="-122"/>
                <a:ea typeface="微软雅黑" panose="020B0503020204020204" pitchFamily="34" charset="-122"/>
              </a:rPr>
              <a:t>划定高标准农田建设区</a:t>
            </a:r>
          </a:p>
        </p:txBody>
      </p:sp>
    </p:spTree>
    <p:extLst>
      <p:ext uri="{BB962C8B-B14F-4D97-AF65-F5344CB8AC3E}">
        <p14:creationId xmlns:p14="http://schemas.microsoft.com/office/powerpoint/2010/main" val="4240256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365A59-8FCA-4AB9-B816-C8317A3101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7991" y="1726062"/>
            <a:ext cx="7887196" cy="7951638"/>
          </a:xfrm>
          <a:prstGeom prst="rect">
            <a:avLst/>
          </a:prstGeom>
        </p:spPr>
      </p:pic>
      <p:sp>
        <p:nvSpPr>
          <p:cNvPr id="11" name="矩形 10">
            <a:extLst>
              <a:ext uri="{FF2B5EF4-FFF2-40B4-BE49-F238E27FC236}">
                <a16:creationId xmlns:a16="http://schemas.microsoft.com/office/drawing/2014/main" id="{051E2B04-C7EE-4A73-9292-B526B7E71190}"/>
              </a:ext>
            </a:extLst>
          </p:cNvPr>
          <p:cNvSpPr/>
          <p:nvPr/>
        </p:nvSpPr>
        <p:spPr>
          <a:xfrm>
            <a:off x="432973" y="1726062"/>
            <a:ext cx="2555018" cy="8138618"/>
          </a:xfrm>
          <a:prstGeom prst="rect">
            <a:avLst/>
          </a:prstGeom>
          <a:noFill/>
        </p:spPr>
        <p:txBody>
          <a:bodyPr wrap="square">
            <a:noAutofit/>
          </a:bodyPr>
          <a:lstStyle/>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以建设“生态人居精品村”为目标，合理安排各项用地，加强村庄整治力度，积极盘活存量建设用地。着力推进农民居住区的集聚和建设，力争优化农居点空间结构；完善农村基础设施和文化教育、健身养老等公共服务设施，改善农户生产生活条件，力促农村环境更美，实质性提高农民的生活品质，深入推进美丽乡村精品村建设。</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对北张村老村址进行拆除复垦，在老村址预留村庄建设用地，用于北张村庄安置。</a:t>
            </a:r>
          </a:p>
          <a:p>
            <a:pPr indent="3600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规划期末，建设用地总规模控制在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50.23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公顷以内，农村居民点用地控制在</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13.99</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公顷以内。</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60000" algn="just">
              <a:lnSpc>
                <a:spcPct val="150000"/>
              </a:lnSpc>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通过本次建设用地整理，新增耕地</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38.15</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公顷。</a:t>
            </a:r>
          </a:p>
          <a:p>
            <a:pPr indent="3600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C52B687C-F19A-427B-B3D8-16229B33BA77}"/>
              </a:ext>
            </a:extLst>
          </p:cNvPr>
          <p:cNvSpPr txBox="1"/>
          <p:nvPr/>
        </p:nvSpPr>
        <p:spPr>
          <a:xfrm>
            <a:off x="432972" y="370419"/>
            <a:ext cx="355593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96CACB8E-6BEC-44B4-96DD-FFA1424C6810}"/>
              </a:ext>
            </a:extLst>
          </p:cNvPr>
          <p:cNvSpPr txBox="1"/>
          <p:nvPr/>
        </p:nvSpPr>
        <p:spPr>
          <a:xfrm>
            <a:off x="768978" y="445656"/>
            <a:ext cx="355593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农田保护与土地整治</a:t>
            </a:r>
          </a:p>
        </p:txBody>
      </p:sp>
      <p:sp>
        <p:nvSpPr>
          <p:cNvPr id="14" name="矩形 13">
            <a:extLst>
              <a:ext uri="{FF2B5EF4-FFF2-40B4-BE49-F238E27FC236}">
                <a16:creationId xmlns:a16="http://schemas.microsoft.com/office/drawing/2014/main" id="{F9D1F69E-BC51-4181-8773-DF13EDEC4994}"/>
              </a:ext>
            </a:extLst>
          </p:cNvPr>
          <p:cNvSpPr/>
          <p:nvPr/>
        </p:nvSpPr>
        <p:spPr>
          <a:xfrm>
            <a:off x="869949" y="827133"/>
            <a:ext cx="3078087"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Industrial development planning</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CE44E1B6-98A5-4441-87E1-88295126105E}"/>
              </a:ext>
            </a:extLst>
          </p:cNvPr>
          <p:cNvSpPr txBox="1"/>
          <p:nvPr/>
        </p:nvSpPr>
        <p:spPr>
          <a:xfrm>
            <a:off x="432973" y="1312863"/>
            <a:ext cx="5318470" cy="472968"/>
          </a:xfrm>
          <a:prstGeom prst="rect">
            <a:avLst/>
          </a:prstGeom>
          <a:noFill/>
        </p:spPr>
        <p:txBody>
          <a:bodyPr wrap="square" lIns="105366" tIns="52682" rIns="105366" bIns="52682" rtlCol="0">
            <a:spAutoFit/>
          </a:bodyPr>
          <a:lstStyle/>
          <a:p>
            <a:pPr>
              <a:lnSpc>
                <a:spcPct val="150000"/>
              </a:lnSpc>
            </a:pPr>
            <a:r>
              <a:rPr lang="en-US" altLang="zh-CN" sz="1800" b="1" dirty="0">
                <a:solidFill>
                  <a:srgbClr val="2E75B6"/>
                </a:solidFill>
                <a:latin typeface="微软雅黑" panose="020B0503020204020204" pitchFamily="34" charset="-122"/>
                <a:ea typeface="微软雅黑" panose="020B0503020204020204" pitchFamily="34" charset="-122"/>
              </a:rPr>
              <a:t>3</a:t>
            </a:r>
            <a:r>
              <a:rPr lang="zh-CN" altLang="en-US" sz="1800" b="1" dirty="0">
                <a:solidFill>
                  <a:srgbClr val="2E75B6"/>
                </a:solidFill>
                <a:latin typeface="微软雅黑" panose="020B0503020204020204" pitchFamily="34" charset="-122"/>
                <a:ea typeface="微软雅黑" panose="020B0503020204020204" pitchFamily="34" charset="-122"/>
              </a:rPr>
              <a:t>、建设用地整理</a:t>
            </a:r>
          </a:p>
        </p:txBody>
      </p:sp>
      <p:sp>
        <p:nvSpPr>
          <p:cNvPr id="4" name="矩形 3">
            <a:extLst>
              <a:ext uri="{FF2B5EF4-FFF2-40B4-BE49-F238E27FC236}">
                <a16:creationId xmlns:a16="http://schemas.microsoft.com/office/drawing/2014/main" id="{48AE1046-5191-4EE3-A3DB-8D563A2AF819}"/>
              </a:ext>
            </a:extLst>
          </p:cNvPr>
          <p:cNvSpPr/>
          <p:nvPr/>
        </p:nvSpPr>
        <p:spPr>
          <a:xfrm>
            <a:off x="6552491" y="5869970"/>
            <a:ext cx="1862386" cy="454241"/>
          </a:xfrm>
          <a:prstGeom prst="rect">
            <a:avLst/>
          </a:prstGeom>
        </p:spPr>
        <p:txBody>
          <a:bodyPr wrap="non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老村址复垦区</a:t>
            </a:r>
            <a:endParaRPr lang="zh-CN" altLang="en-US" sz="1400" dirty="0">
              <a:solidFill>
                <a:schemeClr val="bg1"/>
              </a:solidFill>
            </a:endParaRPr>
          </a:p>
        </p:txBody>
      </p:sp>
      <p:sp>
        <p:nvSpPr>
          <p:cNvPr id="17" name="矩形 16">
            <a:extLst>
              <a:ext uri="{FF2B5EF4-FFF2-40B4-BE49-F238E27FC236}">
                <a16:creationId xmlns:a16="http://schemas.microsoft.com/office/drawing/2014/main" id="{E4CBBF8E-EF66-42C3-B475-38DF716E05A7}"/>
              </a:ext>
            </a:extLst>
          </p:cNvPr>
          <p:cNvSpPr/>
          <p:nvPr/>
        </p:nvSpPr>
        <p:spPr>
          <a:xfrm>
            <a:off x="4062701" y="3021180"/>
            <a:ext cx="1597413" cy="454241"/>
          </a:xfrm>
          <a:prstGeom prst="rect">
            <a:avLst/>
          </a:prstGeom>
        </p:spPr>
        <p:txBody>
          <a:bodyPr wrap="non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新社区选址</a:t>
            </a:r>
            <a:endParaRPr lang="zh-CN" altLang="en-US" sz="1400" dirty="0">
              <a:solidFill>
                <a:schemeClr val="bg1"/>
              </a:solidFill>
            </a:endParaRPr>
          </a:p>
        </p:txBody>
      </p:sp>
      <p:grpSp>
        <p:nvGrpSpPr>
          <p:cNvPr id="2" name="组合 1"/>
          <p:cNvGrpSpPr/>
          <p:nvPr/>
        </p:nvGrpSpPr>
        <p:grpSpPr>
          <a:xfrm>
            <a:off x="10875187" y="1785831"/>
            <a:ext cx="4143143" cy="7966749"/>
            <a:chOff x="10875187" y="1785831"/>
            <a:chExt cx="4143143" cy="7966749"/>
          </a:xfrm>
        </p:grpSpPr>
        <p:pic>
          <p:nvPicPr>
            <p:cNvPr id="16" name="图片 15">
              <a:extLst>
                <a:ext uri="{FF2B5EF4-FFF2-40B4-BE49-F238E27FC236}">
                  <a16:creationId xmlns:a16="http://schemas.microsoft.com/office/drawing/2014/main" id="{9DF4B71C-D8EE-4915-836C-17F19C1BFA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75187" y="5687363"/>
              <a:ext cx="4139037" cy="3990337"/>
            </a:xfrm>
            <a:prstGeom prst="rect">
              <a:avLst/>
            </a:prstGeom>
          </p:spPr>
        </p:pic>
        <p:pic>
          <p:nvPicPr>
            <p:cNvPr id="24" name="图片 23">
              <a:extLst>
                <a:ext uri="{FF2B5EF4-FFF2-40B4-BE49-F238E27FC236}">
                  <a16:creationId xmlns:a16="http://schemas.microsoft.com/office/drawing/2014/main" id="{42E444CB-B9F8-4A88-A69C-974FEE8F14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10875187" y="1785831"/>
              <a:ext cx="4143143" cy="3826652"/>
            </a:xfrm>
            <a:prstGeom prst="rect">
              <a:avLst/>
            </a:prstGeom>
          </p:spPr>
        </p:pic>
        <p:grpSp>
          <p:nvGrpSpPr>
            <p:cNvPr id="7" name="组合 6">
              <a:extLst>
                <a:ext uri="{FF2B5EF4-FFF2-40B4-BE49-F238E27FC236}">
                  <a16:creationId xmlns:a16="http://schemas.microsoft.com/office/drawing/2014/main" id="{C32251B8-6C92-41A6-B676-2F69F5A49701}"/>
                </a:ext>
              </a:extLst>
            </p:cNvPr>
            <p:cNvGrpSpPr/>
            <p:nvPr/>
          </p:nvGrpSpPr>
          <p:grpSpPr>
            <a:xfrm>
              <a:off x="12257477" y="5408859"/>
              <a:ext cx="1281144" cy="4343721"/>
              <a:chOff x="2039491" y="10027655"/>
              <a:chExt cx="1629039" cy="5845890"/>
            </a:xfrm>
          </p:grpSpPr>
          <p:sp>
            <p:nvSpPr>
              <p:cNvPr id="21" name="矩形 20">
                <a:extLst>
                  <a:ext uri="{FF2B5EF4-FFF2-40B4-BE49-F238E27FC236}">
                    <a16:creationId xmlns:a16="http://schemas.microsoft.com/office/drawing/2014/main" id="{D648C706-E037-4015-B955-67A50A77E988}"/>
                  </a:ext>
                </a:extLst>
              </p:cNvPr>
              <p:cNvSpPr/>
              <p:nvPr/>
            </p:nvSpPr>
            <p:spPr>
              <a:xfrm>
                <a:off x="2039491" y="10027655"/>
                <a:ext cx="1629039" cy="373736"/>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现状土地利用图</a:t>
                </a:r>
                <a:endParaRPr lang="zh-CN" altLang="en-US" sz="1200" dirty="0"/>
              </a:p>
            </p:txBody>
          </p:sp>
          <p:sp>
            <p:nvSpPr>
              <p:cNvPr id="22" name="矩形 21">
                <a:extLst>
                  <a:ext uri="{FF2B5EF4-FFF2-40B4-BE49-F238E27FC236}">
                    <a16:creationId xmlns:a16="http://schemas.microsoft.com/office/drawing/2014/main" id="{5930A9DE-610B-4D4B-841D-2CFD26E1E0AC}"/>
                  </a:ext>
                </a:extLst>
              </p:cNvPr>
              <p:cNvSpPr/>
              <p:nvPr/>
            </p:nvSpPr>
            <p:spPr>
              <a:xfrm>
                <a:off x="2039491" y="15499809"/>
                <a:ext cx="1629039" cy="373736"/>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规划土地利用图</a:t>
                </a:r>
                <a:endParaRPr lang="zh-CN" altLang="en-US" sz="1200" dirty="0"/>
              </a:p>
            </p:txBody>
          </p:sp>
        </p:grpSp>
      </p:grpSp>
    </p:spTree>
    <p:extLst>
      <p:ext uri="{BB962C8B-B14F-4D97-AF65-F5344CB8AC3E}">
        <p14:creationId xmlns:p14="http://schemas.microsoft.com/office/powerpoint/2010/main" val="2747447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6748C3C-A247-4AF3-A8C6-F7591936A3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65818" y="1841721"/>
            <a:ext cx="8009268" cy="8250562"/>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398799"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147006"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土地用途分区</a:t>
            </a:r>
          </a:p>
        </p:txBody>
      </p:sp>
      <p:sp>
        <p:nvSpPr>
          <p:cNvPr id="8" name="矩形 7">
            <a:extLst>
              <a:ext uri="{FF2B5EF4-FFF2-40B4-BE49-F238E27FC236}">
                <a16:creationId xmlns:a16="http://schemas.microsoft.com/office/drawing/2014/main" id="{88C01494-24C7-4D8C-B7C2-9A9D8CB243BF}"/>
              </a:ext>
            </a:extLst>
          </p:cNvPr>
          <p:cNvSpPr/>
          <p:nvPr/>
        </p:nvSpPr>
        <p:spPr>
          <a:xfrm>
            <a:off x="869949" y="827133"/>
            <a:ext cx="2935419"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Industrial development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051E2B04-C7EE-4A73-9292-B526B7E71190}"/>
              </a:ext>
            </a:extLst>
          </p:cNvPr>
          <p:cNvSpPr/>
          <p:nvPr/>
        </p:nvSpPr>
        <p:spPr>
          <a:xfrm>
            <a:off x="432974" y="1458659"/>
            <a:ext cx="6632844" cy="9787295"/>
          </a:xfrm>
          <a:prstGeom prst="rect">
            <a:avLst/>
          </a:prstGeom>
          <a:noFill/>
        </p:spPr>
        <p:txBody>
          <a:bodyPr wrap="square">
            <a:spAutoFit/>
          </a:bodyPr>
          <a:lstStyle/>
          <a:p>
            <a:pPr marL="285750" indent="-285750">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基本农田保护区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基本农田保护区是指为对基本农田进行特殊保护和管理划定的区域。土地主要用作基本农田和直接为基本农田服务的农村道路、农田水利、农田防护林及其他农业设施。</a:t>
            </a:r>
            <a:r>
              <a:rPr lang="zh-CN" altLang="en-US" sz="1400" b="1" dirty="0">
                <a:solidFill>
                  <a:srgbClr val="FF0000"/>
                </a:solidFill>
                <a:latin typeface="微软雅黑" panose="020B0503020204020204" pitchFamily="34" charset="-122"/>
                <a:ea typeface="微软雅黑" panose="020B0503020204020204" pitchFamily="34" charset="-122"/>
              </a:rPr>
              <a:t>规划期内，该区面积</a:t>
            </a:r>
            <a:r>
              <a:rPr lang="en-US" altLang="zh-CN" sz="1400" b="1" dirty="0">
                <a:solidFill>
                  <a:srgbClr val="FF0000"/>
                </a:solidFill>
                <a:latin typeface="微软雅黑" panose="020B0503020204020204" pitchFamily="34" charset="-122"/>
                <a:ea typeface="微软雅黑" panose="020B0503020204020204" pitchFamily="34" charset="-122"/>
              </a:rPr>
              <a:t>130.01</a:t>
            </a:r>
            <a:r>
              <a:rPr lang="zh-CN" altLang="en-US" sz="1400" b="1" dirty="0">
                <a:solidFill>
                  <a:srgbClr val="FF0000"/>
                </a:solidFill>
                <a:latin typeface="微软雅黑" panose="020B0503020204020204" pitchFamily="34" charset="-122"/>
                <a:ea typeface="微软雅黑" panose="020B0503020204020204" pitchFamily="34" charset="-122"/>
              </a:rPr>
              <a:t>公顷。</a:t>
            </a: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管制规则：</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区内土地主要用作基本农田和直接为基本农田服务的农田道路、水利、农田防护林及其他农业设施；区内的一般耕地，应参照基本农田管制政策进行管护；禁止占用区内基本农田进行非农建设，禁止在基本农田上建房、建窑、建坟、挖砂、采矿、取土、堆放固体废弃物或者进行其他破坏基本农田的活动；禁止占用基本农田发展林果业和挖塘养鱼。</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一般农地区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一般农地区是在基本农田保护区，直接用地农业生产的土地，主要分布在村庄西部和中南部，</a:t>
            </a:r>
            <a:r>
              <a:rPr lang="zh-CN" altLang="en-US" sz="1400" b="1" dirty="0">
                <a:solidFill>
                  <a:srgbClr val="FF0000"/>
                </a:solidFill>
                <a:latin typeface="微软雅黑" panose="020B0503020204020204" pitchFamily="34" charset="-122"/>
                <a:ea typeface="微软雅黑" panose="020B0503020204020204" pitchFamily="34" charset="-122"/>
              </a:rPr>
              <a:t>规划一般农地区面积</a:t>
            </a:r>
            <a:r>
              <a:rPr lang="en-US" altLang="zh-CN" sz="1400" b="1" dirty="0">
                <a:solidFill>
                  <a:srgbClr val="FF0000"/>
                </a:solidFill>
                <a:latin typeface="微软雅黑" panose="020B0503020204020204" pitchFamily="34" charset="-122"/>
                <a:ea typeface="微软雅黑" panose="020B0503020204020204" pitchFamily="34" charset="-122"/>
              </a:rPr>
              <a:t>22.30</a:t>
            </a:r>
            <a:r>
              <a:rPr lang="zh-CN" altLang="en-US" sz="1400" b="1" dirty="0">
                <a:solidFill>
                  <a:srgbClr val="FF0000"/>
                </a:solidFill>
                <a:latin typeface="微软雅黑" panose="020B0503020204020204" pitchFamily="34" charset="-122"/>
                <a:ea typeface="微软雅黑" panose="020B0503020204020204" pitchFamily="34" charset="-122"/>
              </a:rPr>
              <a:t>公顷。</a:t>
            </a: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管制规则：</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土地主要为一般耕地、园地和直接为农业生产服务的农村道路、农田水利、农田防护林及其他农业设施用地；区内现有非农建设用地和其他零星农用地应当优先整理、复垦或调整为耕地、园地，规划期间确实不能整理、复垦或调整的，可保留现状用途，但不得扩大面积；不得破坏、污染和荒芜区内土地。</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村镇建设用地区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农村居民点用地是用于村庄宅基地、公共服务、基础设施、交通水利等村庄建设用地区域，</a:t>
            </a:r>
            <a:r>
              <a:rPr lang="zh-CN" altLang="en-US" sz="1400" b="1" dirty="0">
                <a:solidFill>
                  <a:srgbClr val="FF0000"/>
                </a:solidFill>
                <a:latin typeface="微软雅黑" panose="020B0503020204020204" pitchFamily="34" charset="-122"/>
                <a:ea typeface="微软雅黑" panose="020B0503020204020204" pitchFamily="34" charset="-122"/>
              </a:rPr>
              <a:t>该区域面积</a:t>
            </a:r>
            <a:r>
              <a:rPr lang="en-US" altLang="zh-CN" sz="1400" b="1" dirty="0">
                <a:solidFill>
                  <a:srgbClr val="FF0000"/>
                </a:solidFill>
                <a:latin typeface="微软雅黑" panose="020B0503020204020204" pitchFamily="34" charset="-122"/>
                <a:ea typeface="微软雅黑" panose="020B0503020204020204" pitchFamily="34" charset="-122"/>
              </a:rPr>
              <a:t>15.78</a:t>
            </a:r>
            <a:r>
              <a:rPr lang="zh-CN" altLang="en-US" sz="1400" b="1" dirty="0">
                <a:solidFill>
                  <a:srgbClr val="FF0000"/>
                </a:solidFill>
                <a:latin typeface="微软雅黑" panose="020B0503020204020204" pitchFamily="34" charset="-122"/>
                <a:ea typeface="微软雅黑" panose="020B0503020204020204" pitchFamily="34" charset="-122"/>
              </a:rPr>
              <a:t>公顷。</a:t>
            </a: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管制规则：</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按照农民建房集中集约的原则，鼓励单位和个人按照规划组织建设新农村；未规划为农民新村的现有农村居民点不得扩大规模。新农村建设要充分利用现有建设用地和空闲地，原则上不得占用耕地，严格用地审批标准。积极推进废弃、破旧宅基地的复垦开发、改造工作。</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林业用地区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林业发展需要划定的土地用途区，包括现有成片的有林地、灌木林、疏林地、未成林造林地、迹地和苗圃（已划入其他土地用途区的林地除外），列入生态保护和建设实施项目的造林地，规划期间通过土地整治增加的林地，以及林业生产的设施用地，</a:t>
            </a:r>
            <a:r>
              <a:rPr lang="zh-CN" altLang="en-US" sz="1400" b="1" dirty="0">
                <a:solidFill>
                  <a:srgbClr val="FF0000"/>
                </a:solidFill>
                <a:latin typeface="微软雅黑" panose="020B0503020204020204" pitchFamily="34" charset="-122"/>
                <a:ea typeface="微软雅黑" panose="020B0503020204020204" pitchFamily="34" charset="-122"/>
              </a:rPr>
              <a:t>该区总面积</a:t>
            </a:r>
            <a:r>
              <a:rPr lang="en-US" altLang="zh-CN" sz="1400" b="1" dirty="0">
                <a:solidFill>
                  <a:srgbClr val="FF0000"/>
                </a:solidFill>
                <a:latin typeface="微软雅黑" panose="020B0503020204020204" pitchFamily="34" charset="-122"/>
                <a:ea typeface="微软雅黑" panose="020B0503020204020204" pitchFamily="34" charset="-122"/>
              </a:rPr>
              <a:t>5.25</a:t>
            </a:r>
            <a:r>
              <a:rPr lang="zh-CN" altLang="en-US" sz="1400" b="1" dirty="0">
                <a:solidFill>
                  <a:srgbClr val="FF0000"/>
                </a:solidFill>
                <a:latin typeface="微软雅黑" panose="020B0503020204020204" pitchFamily="34" charset="-122"/>
                <a:ea typeface="微软雅黑" panose="020B0503020204020204" pitchFamily="34" charset="-122"/>
              </a:rPr>
              <a:t>公顷。</a:t>
            </a:r>
            <a:endParaRPr lang="en-US" altLang="zh-CN" sz="1400" b="1" dirty="0">
              <a:solidFill>
                <a:srgbClr val="FF0000"/>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31ADA452-3A1E-44F1-9C4C-25C25F844DFC}"/>
              </a:ext>
            </a:extLst>
          </p:cNvPr>
          <p:cNvSpPr/>
          <p:nvPr/>
        </p:nvSpPr>
        <p:spPr>
          <a:xfrm rot="1305900">
            <a:off x="13824881" y="6762915"/>
            <a:ext cx="292902" cy="738664"/>
          </a:xfrm>
          <a:prstGeom prst="rect">
            <a:avLst/>
          </a:prstGeom>
        </p:spPr>
        <p:txBody>
          <a:bodyPr wrap="square">
            <a:spAutoFit/>
          </a:bodyPr>
          <a:lstStyle/>
          <a:p>
            <a:r>
              <a:rPr lang="zh-CN" altLang="en-US" sz="1400" dirty="0"/>
              <a:t>燕子河</a:t>
            </a:r>
          </a:p>
        </p:txBody>
      </p:sp>
      <p:sp>
        <p:nvSpPr>
          <p:cNvPr id="15" name="矩形 14">
            <a:extLst>
              <a:ext uri="{FF2B5EF4-FFF2-40B4-BE49-F238E27FC236}">
                <a16:creationId xmlns:a16="http://schemas.microsoft.com/office/drawing/2014/main" id="{34B160EE-591D-41F0-9C69-7F33DCA868EB}"/>
              </a:ext>
            </a:extLst>
          </p:cNvPr>
          <p:cNvSpPr/>
          <p:nvPr/>
        </p:nvSpPr>
        <p:spPr>
          <a:xfrm>
            <a:off x="8053534" y="4494305"/>
            <a:ext cx="723275" cy="307777"/>
          </a:xfrm>
          <a:prstGeom prst="rect">
            <a:avLst/>
          </a:prstGeom>
        </p:spPr>
        <p:txBody>
          <a:bodyPr wrap="none">
            <a:spAutoFit/>
          </a:bodyPr>
          <a:lstStyle/>
          <a:p>
            <a:r>
              <a:rPr lang="zh-CN" altLang="en-US" sz="1400" dirty="0"/>
              <a:t>北张村</a:t>
            </a:r>
          </a:p>
        </p:txBody>
      </p:sp>
      <p:pic>
        <p:nvPicPr>
          <p:cNvPr id="4" name="图片 3">
            <a:extLst>
              <a:ext uri="{FF2B5EF4-FFF2-40B4-BE49-F238E27FC236}">
                <a16:creationId xmlns:a16="http://schemas.microsoft.com/office/drawing/2014/main" id="{93C7FD10-EBE8-4D7C-92D8-075AE8C27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5818" y="9061361"/>
            <a:ext cx="1257205" cy="1071838"/>
          </a:xfrm>
          <a:prstGeom prst="rect">
            <a:avLst/>
          </a:prstGeom>
        </p:spPr>
      </p:pic>
    </p:spTree>
    <p:extLst>
      <p:ext uri="{BB962C8B-B14F-4D97-AF65-F5344CB8AC3E}">
        <p14:creationId xmlns:p14="http://schemas.microsoft.com/office/powerpoint/2010/main" val="2025241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3E88B0D8-BF93-4A9D-B565-12E96E1B882B}"/>
              </a:ext>
            </a:extLst>
          </p:cNvPr>
          <p:cNvSpPr/>
          <p:nvPr/>
        </p:nvSpPr>
        <p:spPr>
          <a:xfrm>
            <a:off x="8878468" y="6558692"/>
            <a:ext cx="2853343" cy="2510336"/>
          </a:xfrm>
          <a:prstGeom prst="roundRect">
            <a:avLst>
              <a:gd name="adj" fmla="val 191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0932B579-1DC6-493A-A4B8-2C8DCD75E9DB}"/>
              </a:ext>
            </a:extLst>
          </p:cNvPr>
          <p:cNvSpPr/>
          <p:nvPr/>
        </p:nvSpPr>
        <p:spPr>
          <a:xfrm>
            <a:off x="10328609" y="7645521"/>
            <a:ext cx="1364315" cy="1389298"/>
          </a:xfrm>
          <a:prstGeom prst="rect">
            <a:avLst/>
          </a:prstGeom>
          <a:solidFill>
            <a:srgbClr val="49A3C3"/>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5" name="Text Placeholder 6">
            <a:extLst>
              <a:ext uri="{FF2B5EF4-FFF2-40B4-BE49-F238E27FC236}">
                <a16:creationId xmlns:a16="http://schemas.microsoft.com/office/drawing/2014/main" id="{99D02C80-68CC-4B0E-81F0-25488D9A656E}"/>
              </a:ext>
            </a:extLst>
          </p:cNvPr>
          <p:cNvSpPr txBox="1"/>
          <p:nvPr/>
        </p:nvSpPr>
        <p:spPr>
          <a:xfrm>
            <a:off x="5986038" y="5633362"/>
            <a:ext cx="5797232" cy="445198"/>
          </a:xfrm>
          <a:prstGeom prst="rect">
            <a:avLst/>
          </a:prstGeom>
        </p:spPr>
        <p:txBody>
          <a:bodyPr>
            <a:norm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marL="0" lvl="0" indent="0" defTabSz="619760" eaLnBrk="1" fontAlgn="auto" hangingPunct="1">
              <a:lnSpc>
                <a:spcPct val="150000"/>
              </a:lnSpc>
              <a:spcBef>
                <a:spcPts val="0"/>
              </a:spcBef>
              <a:spcAft>
                <a:spcPts val="0"/>
              </a:spcAft>
              <a:buNone/>
            </a:pPr>
            <a:r>
              <a:rPr lang="zh-CN" altLang="en-US" sz="1400" b="1" dirty="0">
                <a:solidFill>
                  <a:prstClr val="black"/>
                </a:solidFill>
                <a:latin typeface="微软雅黑" panose="020B0503020204020204" pitchFamily="34" charset="-122"/>
                <a:ea typeface="微软雅黑" panose="020B0503020204020204" pitchFamily="34" charset="-122"/>
              </a:rPr>
              <a:t>“四梁八柱”</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五级三类四体系</a:t>
            </a:r>
          </a:p>
        </p:txBody>
      </p:sp>
      <p:sp>
        <p:nvSpPr>
          <p:cNvPr id="16" name="文本框 15">
            <a:extLst>
              <a:ext uri="{FF2B5EF4-FFF2-40B4-BE49-F238E27FC236}">
                <a16:creationId xmlns:a16="http://schemas.microsoft.com/office/drawing/2014/main" id="{ADE4D81B-3791-40DB-871A-61FAFE47E374}"/>
              </a:ext>
            </a:extLst>
          </p:cNvPr>
          <p:cNvSpPr txBox="1"/>
          <p:nvPr/>
        </p:nvSpPr>
        <p:spPr>
          <a:xfrm>
            <a:off x="6210559" y="5918064"/>
            <a:ext cx="574752"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三类</a:t>
            </a:r>
          </a:p>
        </p:txBody>
      </p:sp>
      <p:cxnSp>
        <p:nvCxnSpPr>
          <p:cNvPr id="17" name="直接箭头连接符 16">
            <a:extLst>
              <a:ext uri="{FF2B5EF4-FFF2-40B4-BE49-F238E27FC236}">
                <a16:creationId xmlns:a16="http://schemas.microsoft.com/office/drawing/2014/main" id="{4D56EA03-1C9A-462A-845A-D411D7FF870C}"/>
              </a:ext>
            </a:extLst>
          </p:cNvPr>
          <p:cNvCxnSpPr/>
          <p:nvPr/>
        </p:nvCxnSpPr>
        <p:spPr>
          <a:xfrm>
            <a:off x="6767210" y="6071952"/>
            <a:ext cx="1446187"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315B0B4-0EFA-4C47-B0D5-C9C933790926}"/>
              </a:ext>
            </a:extLst>
          </p:cNvPr>
          <p:cNvSpPr txBox="1"/>
          <p:nvPr/>
        </p:nvSpPr>
        <p:spPr>
          <a:xfrm>
            <a:off x="5579310" y="6360077"/>
            <a:ext cx="422931" cy="451406"/>
          </a:xfrm>
          <a:prstGeom prst="rect">
            <a:avLst/>
          </a:prstGeom>
          <a:noFill/>
        </p:spPr>
        <p:txBody>
          <a:bodyPr vert="eaVert" wrap="none" rtlCol="0">
            <a:spAutoFit/>
          </a:bodyPr>
          <a:lstStyle/>
          <a:p>
            <a:r>
              <a:rPr lang="zh-CN" altLang="en-US" sz="1400" dirty="0">
                <a:latin typeface="微软雅黑" panose="020B0503020204020204" pitchFamily="34" charset="-122"/>
                <a:ea typeface="微软雅黑" panose="020B0503020204020204" pitchFamily="34" charset="-122"/>
              </a:rPr>
              <a:t>五级</a:t>
            </a:r>
          </a:p>
        </p:txBody>
      </p:sp>
      <p:sp>
        <p:nvSpPr>
          <p:cNvPr id="21" name="矩形: 圆角 20">
            <a:extLst>
              <a:ext uri="{FF2B5EF4-FFF2-40B4-BE49-F238E27FC236}">
                <a16:creationId xmlns:a16="http://schemas.microsoft.com/office/drawing/2014/main" id="{8FC1E3BF-22B3-49F6-AD98-7DAD7CB9D3DF}"/>
              </a:ext>
            </a:extLst>
          </p:cNvPr>
          <p:cNvSpPr/>
          <p:nvPr/>
        </p:nvSpPr>
        <p:spPr>
          <a:xfrm>
            <a:off x="11768806" y="6558692"/>
            <a:ext cx="2641892" cy="2510336"/>
          </a:xfrm>
          <a:prstGeom prst="roundRect">
            <a:avLst>
              <a:gd name="adj" fmla="val 1913"/>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0110A337-CDA6-429A-8039-8A414447FECB}"/>
              </a:ext>
            </a:extLst>
          </p:cNvPr>
          <p:cNvSpPr/>
          <p:nvPr/>
        </p:nvSpPr>
        <p:spPr>
          <a:xfrm>
            <a:off x="6126314" y="6260726"/>
            <a:ext cx="8270378" cy="325054"/>
          </a:xfrm>
          <a:prstGeom prst="roundRect">
            <a:avLst>
              <a:gd name="adj" fmla="val 2440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F32E60EA-A0F3-440A-98C4-2F1C1B8561AA}"/>
              </a:ext>
            </a:extLst>
          </p:cNvPr>
          <p:cNvSpPr txBox="1"/>
          <p:nvPr/>
        </p:nvSpPr>
        <p:spPr>
          <a:xfrm>
            <a:off x="7027753" y="6314901"/>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总体规划</a:t>
            </a:r>
          </a:p>
        </p:txBody>
      </p:sp>
      <p:sp>
        <p:nvSpPr>
          <p:cNvPr id="25" name="文本框 24">
            <a:extLst>
              <a:ext uri="{FF2B5EF4-FFF2-40B4-BE49-F238E27FC236}">
                <a16:creationId xmlns:a16="http://schemas.microsoft.com/office/drawing/2014/main" id="{61920F0C-54CE-43D1-B67C-91C149E1D35A}"/>
              </a:ext>
            </a:extLst>
          </p:cNvPr>
          <p:cNvSpPr txBox="1"/>
          <p:nvPr/>
        </p:nvSpPr>
        <p:spPr>
          <a:xfrm>
            <a:off x="12503576" y="6287813"/>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专项规划</a:t>
            </a:r>
          </a:p>
        </p:txBody>
      </p:sp>
      <p:sp>
        <p:nvSpPr>
          <p:cNvPr id="26" name="文本框 25">
            <a:extLst>
              <a:ext uri="{FF2B5EF4-FFF2-40B4-BE49-F238E27FC236}">
                <a16:creationId xmlns:a16="http://schemas.microsoft.com/office/drawing/2014/main" id="{C9EA43B1-AA09-49E9-A2E3-A72C5CD53CB5}"/>
              </a:ext>
            </a:extLst>
          </p:cNvPr>
          <p:cNvSpPr txBox="1"/>
          <p:nvPr/>
        </p:nvSpPr>
        <p:spPr>
          <a:xfrm>
            <a:off x="9922101" y="6287813"/>
            <a:ext cx="1383717" cy="270879"/>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详细规划</a:t>
            </a:r>
          </a:p>
        </p:txBody>
      </p:sp>
      <p:sp>
        <p:nvSpPr>
          <p:cNvPr id="27" name="矩形 26">
            <a:extLst>
              <a:ext uri="{FF2B5EF4-FFF2-40B4-BE49-F238E27FC236}">
                <a16:creationId xmlns:a16="http://schemas.microsoft.com/office/drawing/2014/main" id="{561C786A-B257-4660-B7D1-FEDFC63CB556}"/>
              </a:ext>
            </a:extLst>
          </p:cNvPr>
          <p:cNvSpPr/>
          <p:nvPr/>
        </p:nvSpPr>
        <p:spPr>
          <a:xfrm>
            <a:off x="6126316" y="6712919"/>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全国国土空间规划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9" name="矩形: 圆角 28">
            <a:extLst>
              <a:ext uri="{FF2B5EF4-FFF2-40B4-BE49-F238E27FC236}">
                <a16:creationId xmlns:a16="http://schemas.microsoft.com/office/drawing/2014/main" id="{FBECDE3F-BFEA-427B-94EC-4413144A063A}"/>
              </a:ext>
            </a:extLst>
          </p:cNvPr>
          <p:cNvSpPr/>
          <p:nvPr/>
        </p:nvSpPr>
        <p:spPr>
          <a:xfrm>
            <a:off x="6126314" y="6260726"/>
            <a:ext cx="8277373" cy="2808305"/>
          </a:xfrm>
          <a:prstGeom prst="roundRect">
            <a:avLst>
              <a:gd name="adj" fmla="val 3778"/>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a:extLst>
              <a:ext uri="{FF2B5EF4-FFF2-40B4-BE49-F238E27FC236}">
                <a16:creationId xmlns:a16="http://schemas.microsoft.com/office/drawing/2014/main" id="{47216116-2E3B-43D7-823D-005F2E150CCB}"/>
              </a:ext>
            </a:extLst>
          </p:cNvPr>
          <p:cNvCxnSpPr/>
          <p:nvPr/>
        </p:nvCxnSpPr>
        <p:spPr>
          <a:xfrm>
            <a:off x="8854295" y="6260726"/>
            <a:ext cx="0" cy="2808305"/>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CBE80D9-4B61-4723-BC5E-A214FE88C77C}"/>
              </a:ext>
            </a:extLst>
          </p:cNvPr>
          <p:cNvCxnSpPr/>
          <p:nvPr/>
        </p:nvCxnSpPr>
        <p:spPr>
          <a:xfrm>
            <a:off x="11755103" y="6260726"/>
            <a:ext cx="0" cy="2808305"/>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ABD6301-2039-4B9C-9646-1ECA9202F484}"/>
              </a:ext>
            </a:extLst>
          </p:cNvPr>
          <p:cNvSpPr/>
          <p:nvPr/>
        </p:nvSpPr>
        <p:spPr>
          <a:xfrm>
            <a:off x="6126316" y="7165808"/>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省国土空间规划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5ACC0EF9-4614-44B1-998A-C48AC782DFA7}"/>
              </a:ext>
            </a:extLst>
          </p:cNvPr>
          <p:cNvSpPr/>
          <p:nvPr/>
        </p:nvSpPr>
        <p:spPr>
          <a:xfrm>
            <a:off x="6126316" y="7621063"/>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市国土空间规划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4" name="矩形 33">
            <a:extLst>
              <a:ext uri="{FF2B5EF4-FFF2-40B4-BE49-F238E27FC236}">
                <a16:creationId xmlns:a16="http://schemas.microsoft.com/office/drawing/2014/main" id="{502BDE4E-104D-44C2-BC53-67C2D27B171C}"/>
              </a:ext>
            </a:extLst>
          </p:cNvPr>
          <p:cNvSpPr/>
          <p:nvPr/>
        </p:nvSpPr>
        <p:spPr>
          <a:xfrm>
            <a:off x="6126316" y="8076319"/>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县国土空间规划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35" name="矩形 34">
            <a:extLst>
              <a:ext uri="{FF2B5EF4-FFF2-40B4-BE49-F238E27FC236}">
                <a16:creationId xmlns:a16="http://schemas.microsoft.com/office/drawing/2014/main" id="{3686C22E-9387-41F4-95B2-72B388530059}"/>
              </a:ext>
            </a:extLst>
          </p:cNvPr>
          <p:cNvSpPr/>
          <p:nvPr/>
        </p:nvSpPr>
        <p:spPr>
          <a:xfrm>
            <a:off x="6126316" y="8531573"/>
            <a:ext cx="2727979"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乡镇国土空间规划</a:t>
            </a:r>
            <a:endParaRPr lang="zh-CN" altLang="en-US" sz="1200" dirty="0">
              <a:solidFill>
                <a:schemeClr val="tx1"/>
              </a:solidFill>
              <a:latin typeface="微软雅黑" panose="020B0503020204020204" pitchFamily="34" charset="-122"/>
              <a:ea typeface="微软雅黑" panose="020B0503020204020204" pitchFamily="34" charset="-122"/>
            </a:endParaRPr>
          </a:p>
        </p:txBody>
      </p:sp>
      <p:cxnSp>
        <p:nvCxnSpPr>
          <p:cNvPr id="36" name="直接连接符 35">
            <a:extLst>
              <a:ext uri="{FF2B5EF4-FFF2-40B4-BE49-F238E27FC236}">
                <a16:creationId xmlns:a16="http://schemas.microsoft.com/office/drawing/2014/main" id="{56F7DD6A-84FD-461B-935D-184207193F17}"/>
              </a:ext>
            </a:extLst>
          </p:cNvPr>
          <p:cNvCxnSpPr/>
          <p:nvPr/>
        </p:nvCxnSpPr>
        <p:spPr>
          <a:xfrm>
            <a:off x="6126314" y="7591605"/>
            <a:ext cx="8270378"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E22AD3C-9804-4770-9A8C-35F35E4011A3}"/>
              </a:ext>
            </a:extLst>
          </p:cNvPr>
          <p:cNvCxnSpPr/>
          <p:nvPr/>
        </p:nvCxnSpPr>
        <p:spPr>
          <a:xfrm>
            <a:off x="6126314" y="7084603"/>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8F0EDFE-4B48-453A-97E7-B13C8094EFEB}"/>
              </a:ext>
            </a:extLst>
          </p:cNvPr>
          <p:cNvCxnSpPr/>
          <p:nvPr/>
        </p:nvCxnSpPr>
        <p:spPr>
          <a:xfrm>
            <a:off x="6126314" y="8035231"/>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B20D8F8-4D17-4C50-B061-F9342FA5D31A}"/>
              </a:ext>
            </a:extLst>
          </p:cNvPr>
          <p:cNvCxnSpPr/>
          <p:nvPr/>
        </p:nvCxnSpPr>
        <p:spPr>
          <a:xfrm>
            <a:off x="6126314" y="8478857"/>
            <a:ext cx="2727980"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44442C3-4032-4954-8397-E78DA22D190C}"/>
              </a:ext>
            </a:extLst>
          </p:cNvPr>
          <p:cNvCxnSpPr/>
          <p:nvPr/>
        </p:nvCxnSpPr>
        <p:spPr>
          <a:xfrm>
            <a:off x="10273610" y="7591605"/>
            <a:ext cx="0" cy="1477426"/>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B06C86AB-5773-4B2B-8B6C-1DFACCF19775}"/>
              </a:ext>
            </a:extLst>
          </p:cNvPr>
          <p:cNvCxnSpPr/>
          <p:nvPr/>
        </p:nvCxnSpPr>
        <p:spPr>
          <a:xfrm>
            <a:off x="11769449" y="7084603"/>
            <a:ext cx="2627244"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7C9C7D1-9DB4-425F-B0F3-64D190222C4E}"/>
              </a:ext>
            </a:extLst>
          </p:cNvPr>
          <p:cNvCxnSpPr/>
          <p:nvPr/>
        </p:nvCxnSpPr>
        <p:spPr>
          <a:xfrm>
            <a:off x="11754461" y="8478857"/>
            <a:ext cx="2642232" cy="0"/>
          </a:xfrm>
          <a:prstGeom prst="line">
            <a:avLst/>
          </a:prstGeom>
          <a:ln w="127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750378C1-C94E-4929-AE21-5112E4C8DA44}"/>
              </a:ext>
            </a:extLst>
          </p:cNvPr>
          <p:cNvSpPr/>
          <p:nvPr/>
        </p:nvSpPr>
        <p:spPr>
          <a:xfrm>
            <a:off x="11769449" y="6712919"/>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4" name="矩形 43">
            <a:extLst>
              <a:ext uri="{FF2B5EF4-FFF2-40B4-BE49-F238E27FC236}">
                <a16:creationId xmlns:a16="http://schemas.microsoft.com/office/drawing/2014/main" id="{A8261CA3-6D91-4AB6-9887-DA3A9DAE6AE3}"/>
              </a:ext>
            </a:extLst>
          </p:cNvPr>
          <p:cNvSpPr/>
          <p:nvPr/>
        </p:nvSpPr>
        <p:spPr>
          <a:xfrm>
            <a:off x="11769449" y="7189120"/>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5" name="矩形 44">
            <a:extLst>
              <a:ext uri="{FF2B5EF4-FFF2-40B4-BE49-F238E27FC236}">
                <a16:creationId xmlns:a16="http://schemas.microsoft.com/office/drawing/2014/main" id="{FA11F11E-B5BC-4AAB-9B80-9584459ACE13}"/>
              </a:ext>
            </a:extLst>
          </p:cNvPr>
          <p:cNvSpPr/>
          <p:nvPr/>
        </p:nvSpPr>
        <p:spPr>
          <a:xfrm>
            <a:off x="11769449" y="7885447"/>
            <a:ext cx="2627238" cy="297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专项规划</a:t>
            </a:r>
          </a:p>
        </p:txBody>
      </p:sp>
      <p:sp>
        <p:nvSpPr>
          <p:cNvPr id="47" name="矩形 46">
            <a:extLst>
              <a:ext uri="{FF2B5EF4-FFF2-40B4-BE49-F238E27FC236}">
                <a16:creationId xmlns:a16="http://schemas.microsoft.com/office/drawing/2014/main" id="{50738FCB-638D-48AF-8285-3E0DB4BFDD91}"/>
              </a:ext>
            </a:extLst>
          </p:cNvPr>
          <p:cNvSpPr/>
          <p:nvPr/>
        </p:nvSpPr>
        <p:spPr>
          <a:xfrm>
            <a:off x="8878468" y="8001063"/>
            <a:ext cx="1381440" cy="71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400" dirty="0">
                <a:solidFill>
                  <a:schemeClr val="tx1"/>
                </a:solidFill>
                <a:latin typeface="微软雅黑" panose="020B0503020204020204" pitchFamily="34" charset="-122"/>
                <a:ea typeface="微软雅黑" panose="020B0503020204020204" pitchFamily="34" charset="-122"/>
              </a:rPr>
              <a:t>(</a:t>
            </a:r>
            <a:r>
              <a:rPr lang="zh-CN" altLang="en-US" sz="1400" dirty="0">
                <a:solidFill>
                  <a:schemeClr val="tx1"/>
                </a:solidFill>
                <a:latin typeface="微软雅黑" panose="020B0503020204020204" pitchFamily="34" charset="-122"/>
                <a:ea typeface="微软雅黑" panose="020B0503020204020204" pitchFamily="34" charset="-122"/>
              </a:rPr>
              <a:t>边界内</a:t>
            </a:r>
            <a:r>
              <a:rPr lang="en-US" altLang="zh-CN" sz="1400" dirty="0">
                <a:solidFill>
                  <a:schemeClr val="tx1"/>
                </a:solidFill>
                <a:latin typeface="微软雅黑" panose="020B0503020204020204" pitchFamily="34" charset="-122"/>
                <a:ea typeface="微软雅黑" panose="020B0503020204020204" pitchFamily="34" charset="-122"/>
              </a:rPr>
              <a:t>)</a:t>
            </a:r>
          </a:p>
          <a:p>
            <a:pPr algn="ctr">
              <a:lnSpc>
                <a:spcPct val="150000"/>
              </a:lnSpc>
            </a:pPr>
            <a:r>
              <a:rPr lang="zh-CN" altLang="en-US" sz="1400" dirty="0">
                <a:solidFill>
                  <a:schemeClr val="tx1"/>
                </a:solidFill>
                <a:latin typeface="微软雅黑" panose="020B0503020204020204" pitchFamily="34" charset="-122"/>
                <a:ea typeface="微软雅黑" panose="020B0503020204020204" pitchFamily="34" charset="-122"/>
              </a:rPr>
              <a:t>详细规划</a:t>
            </a:r>
          </a:p>
        </p:txBody>
      </p:sp>
      <p:cxnSp>
        <p:nvCxnSpPr>
          <p:cNvPr id="48" name="直接箭头连接符 47">
            <a:extLst>
              <a:ext uri="{FF2B5EF4-FFF2-40B4-BE49-F238E27FC236}">
                <a16:creationId xmlns:a16="http://schemas.microsoft.com/office/drawing/2014/main" id="{5D4911B1-CFF4-4907-88AE-302B2B0E6347}"/>
              </a:ext>
            </a:extLst>
          </p:cNvPr>
          <p:cNvCxnSpPr>
            <a:cxnSpLocks/>
          </p:cNvCxnSpPr>
          <p:nvPr/>
        </p:nvCxnSpPr>
        <p:spPr>
          <a:xfrm>
            <a:off x="6002241" y="6360077"/>
            <a:ext cx="0" cy="101385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1B3AD25A-372E-452A-BAB9-9CB3BAFFA323}"/>
              </a:ext>
            </a:extLst>
          </p:cNvPr>
          <p:cNvSpPr/>
          <p:nvPr/>
        </p:nvSpPr>
        <p:spPr>
          <a:xfrm>
            <a:off x="10359959" y="8001063"/>
            <a:ext cx="1371851" cy="711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边界外</a:t>
            </a:r>
            <a:r>
              <a:rPr lang="en-US" altLang="zh-CN" sz="1400" b="1" dirty="0">
                <a:solidFill>
                  <a:schemeClr val="tx1"/>
                </a:solidFill>
                <a:latin typeface="微软雅黑" panose="020B0503020204020204" pitchFamily="34" charset="-122"/>
                <a:ea typeface="微软雅黑" panose="020B0503020204020204" pitchFamily="34" charset="-122"/>
              </a:rPr>
              <a:t>)</a:t>
            </a:r>
          </a:p>
          <a:p>
            <a:pPr algn="ctr">
              <a:lnSpc>
                <a:spcPct val="150000"/>
              </a:lnSpc>
            </a:pPr>
            <a:r>
              <a:rPr lang="zh-CN" altLang="en-US" sz="1400" b="1" dirty="0">
                <a:solidFill>
                  <a:schemeClr val="tx1"/>
                </a:solidFill>
                <a:latin typeface="微软雅黑" panose="020B0503020204020204" pitchFamily="34" charset="-122"/>
                <a:ea typeface="微软雅黑" panose="020B0503020204020204" pitchFamily="34" charset="-122"/>
              </a:rPr>
              <a:t>村庄规划</a:t>
            </a:r>
          </a:p>
        </p:txBody>
      </p:sp>
      <p:sp>
        <p:nvSpPr>
          <p:cNvPr id="49" name="文本框 48">
            <a:extLst>
              <a:ext uri="{FF2B5EF4-FFF2-40B4-BE49-F238E27FC236}">
                <a16:creationId xmlns:a16="http://schemas.microsoft.com/office/drawing/2014/main" id="{32A7DD74-3F2A-4F9D-A842-6C94C0A9DB13}"/>
              </a:ext>
            </a:extLst>
          </p:cNvPr>
          <p:cNvSpPr txBox="1"/>
          <p:nvPr/>
        </p:nvSpPr>
        <p:spPr>
          <a:xfrm>
            <a:off x="6156471" y="9135866"/>
            <a:ext cx="2697822"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对一定区域国土空间利用在空间和时间上作出的总体安排。</a:t>
            </a:r>
          </a:p>
        </p:txBody>
      </p:sp>
      <p:sp>
        <p:nvSpPr>
          <p:cNvPr id="50" name="文本框 49">
            <a:extLst>
              <a:ext uri="{FF2B5EF4-FFF2-40B4-BE49-F238E27FC236}">
                <a16:creationId xmlns:a16="http://schemas.microsoft.com/office/drawing/2014/main" id="{C28C8E70-6460-4832-AA62-CB9EE18D4A20}"/>
              </a:ext>
            </a:extLst>
          </p:cNvPr>
          <p:cNvSpPr txBox="1"/>
          <p:nvPr/>
        </p:nvSpPr>
        <p:spPr>
          <a:xfrm>
            <a:off x="8878469" y="9135866"/>
            <a:ext cx="2853335" cy="523220"/>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对具体地块用途和强度作出的实施性安排，法定依据。</a:t>
            </a:r>
          </a:p>
        </p:txBody>
      </p:sp>
      <p:sp>
        <p:nvSpPr>
          <p:cNvPr id="51" name="文本框 50">
            <a:extLst>
              <a:ext uri="{FF2B5EF4-FFF2-40B4-BE49-F238E27FC236}">
                <a16:creationId xmlns:a16="http://schemas.microsoft.com/office/drawing/2014/main" id="{4DB1BAE1-3F9B-4818-8FA3-8C8D58EF0743}"/>
              </a:ext>
            </a:extLst>
          </p:cNvPr>
          <p:cNvSpPr txBox="1"/>
          <p:nvPr/>
        </p:nvSpPr>
        <p:spPr>
          <a:xfrm>
            <a:off x="11768808" y="9135866"/>
            <a:ext cx="2674136" cy="738664"/>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在特定区域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行业，为体现特定功能，对空间利用和保护作出的专门安排。</a:t>
            </a:r>
          </a:p>
        </p:txBody>
      </p:sp>
      <p:sp>
        <p:nvSpPr>
          <p:cNvPr id="19" name="文本框 18">
            <a:extLst>
              <a:ext uri="{FF2B5EF4-FFF2-40B4-BE49-F238E27FC236}">
                <a16:creationId xmlns:a16="http://schemas.microsoft.com/office/drawing/2014/main" id="{6E337E64-F0BB-4590-84E1-76CC02919CCB}"/>
              </a:ext>
            </a:extLst>
          </p:cNvPr>
          <p:cNvSpPr txBox="1"/>
          <p:nvPr/>
        </p:nvSpPr>
        <p:spPr>
          <a:xfrm>
            <a:off x="432972" y="370419"/>
            <a:ext cx="2211791"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B011813-7B14-4F70-B1D6-8F5E1060D65F}"/>
              </a:ext>
            </a:extLst>
          </p:cNvPr>
          <p:cNvSpPr txBox="1"/>
          <p:nvPr/>
        </p:nvSpPr>
        <p:spPr>
          <a:xfrm>
            <a:off x="785736" y="475842"/>
            <a:ext cx="180222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 </a:t>
            </a:r>
            <a:r>
              <a:rPr lang="zh-CN" altLang="en-US" sz="2400" b="1" dirty="0">
                <a:solidFill>
                  <a:schemeClr val="bg1"/>
                </a:solidFill>
                <a:latin typeface="微软雅黑" panose="020B0503020204020204" pitchFamily="34" charset="-122"/>
                <a:ea typeface="微软雅黑" panose="020B0503020204020204" pitchFamily="34" charset="-122"/>
              </a:rPr>
              <a:t>政策背景</a:t>
            </a:r>
          </a:p>
        </p:txBody>
      </p:sp>
      <p:sp>
        <p:nvSpPr>
          <p:cNvPr id="14" name="矩形 13">
            <a:extLst>
              <a:ext uri="{FF2B5EF4-FFF2-40B4-BE49-F238E27FC236}">
                <a16:creationId xmlns:a16="http://schemas.microsoft.com/office/drawing/2014/main" id="{C01F2C0C-5924-404E-9D14-5B65425CAE5C}"/>
              </a:ext>
            </a:extLst>
          </p:cNvPr>
          <p:cNvSpPr/>
          <p:nvPr/>
        </p:nvSpPr>
        <p:spPr>
          <a:xfrm>
            <a:off x="860300" y="818596"/>
            <a:ext cx="1784463" cy="307777"/>
          </a:xfrm>
          <a:prstGeom prst="rect">
            <a:avLst/>
          </a:prstGeom>
        </p:spPr>
        <p:txBody>
          <a:bodyPr wrap="none">
            <a:spAutoFit/>
          </a:bodyPr>
          <a:lstStyle/>
          <a:p>
            <a:r>
              <a:rPr lang="zh-CN" altLang="en-US" sz="1400" b="1" dirty="0">
                <a:solidFill>
                  <a:srgbClr val="CFD5EA"/>
                </a:solidFill>
                <a:latin typeface="Arial" panose="020B0604020202020204" pitchFamily="34" charset="0"/>
                <a:cs typeface="Arial" panose="020B0604020202020204" pitchFamily="34" charset="0"/>
              </a:rPr>
              <a:t>Policy background</a:t>
            </a:r>
          </a:p>
        </p:txBody>
      </p:sp>
      <p:sp>
        <p:nvSpPr>
          <p:cNvPr id="52" name="Text Placeholder 6">
            <a:extLst>
              <a:ext uri="{FF2B5EF4-FFF2-40B4-BE49-F238E27FC236}">
                <a16:creationId xmlns:a16="http://schemas.microsoft.com/office/drawing/2014/main" id="{F59D45E6-0D9A-4C0C-A005-2028CF796BA6}"/>
              </a:ext>
            </a:extLst>
          </p:cNvPr>
          <p:cNvSpPr txBox="1"/>
          <p:nvPr/>
        </p:nvSpPr>
        <p:spPr>
          <a:xfrm>
            <a:off x="538163" y="1798395"/>
            <a:ext cx="4830226" cy="3858990"/>
          </a:xfrm>
          <a:prstGeom prst="rect">
            <a:avLst/>
          </a:prstGeom>
          <a:solidFill>
            <a:srgbClr val="72BDD8">
              <a:alpha val="36000"/>
            </a:srgbClr>
          </a:solidFill>
        </p:spPr>
        <p:txBody>
          <a:bodyPr>
            <a:no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marL="0" lvl="0" indent="0" defTabSz="619760" eaLnBrk="1" fontAlgn="auto" hangingPunct="1">
              <a:lnSpc>
                <a:spcPct val="150000"/>
              </a:lnSpc>
              <a:spcBef>
                <a:spcPts val="0"/>
              </a:spcBef>
              <a:spcAft>
                <a:spcPts val="0"/>
              </a:spcAft>
              <a:buNone/>
            </a:pPr>
            <a:r>
              <a:rPr lang="en-US" altLang="zh-CN" sz="1400" dirty="0">
                <a:solidFill>
                  <a:prstClr val="black"/>
                </a:solidFill>
                <a:latin typeface="微软雅黑" panose="020B0503020204020204" pitchFamily="34" charset="-122"/>
                <a:ea typeface="微软雅黑" panose="020B0503020204020204" pitchFamily="34" charset="-122"/>
              </a:rPr>
              <a:t>2019</a:t>
            </a:r>
            <a:r>
              <a:rPr lang="zh-CN" altLang="en-US" sz="1400" dirty="0">
                <a:solidFill>
                  <a:prstClr val="black"/>
                </a:solidFill>
                <a:latin typeface="微软雅黑" panose="020B0503020204020204" pitchFamily="34" charset="-122"/>
                <a:ea typeface="微软雅黑" panose="020B0503020204020204" pitchFamily="34" charset="-122"/>
              </a:rPr>
              <a:t>年</a:t>
            </a:r>
            <a:r>
              <a:rPr lang="en-US" altLang="zh-CN" sz="1400" dirty="0">
                <a:solidFill>
                  <a:prstClr val="black"/>
                </a:solidFill>
                <a:latin typeface="微软雅黑" panose="020B0503020204020204" pitchFamily="34" charset="-122"/>
                <a:ea typeface="微软雅黑" panose="020B0503020204020204"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rPr>
              <a:t>月</a:t>
            </a:r>
            <a:r>
              <a:rPr lang="en-US" altLang="zh-CN" sz="1400" dirty="0">
                <a:solidFill>
                  <a:prstClr val="black"/>
                </a:solidFill>
                <a:latin typeface="微软雅黑" panose="020B0503020204020204" pitchFamily="34" charset="-122"/>
                <a:ea typeface="微软雅黑" panose="020B0503020204020204" pitchFamily="34" charset="-122"/>
              </a:rPr>
              <a:t>9</a:t>
            </a:r>
            <a:r>
              <a:rPr lang="zh-CN" altLang="en-US" sz="1400" dirty="0">
                <a:solidFill>
                  <a:prstClr val="black"/>
                </a:solidFill>
                <a:latin typeface="微软雅黑" panose="020B0503020204020204" pitchFamily="34" charset="-122"/>
                <a:ea typeface="微软雅黑" panose="020B0503020204020204" pitchFamily="34" charset="-122"/>
              </a:rPr>
              <a:t>日，</a:t>
            </a:r>
            <a:r>
              <a:rPr lang="zh-CN" altLang="en-US" sz="1400" b="1" dirty="0">
                <a:solidFill>
                  <a:prstClr val="black"/>
                </a:solidFill>
                <a:latin typeface="微软雅黑" panose="020B0503020204020204" pitchFamily="34" charset="-122"/>
                <a:ea typeface="微软雅黑" panose="020B0503020204020204" pitchFamily="34" charset="-122"/>
              </a:rPr>
              <a:t>国务院印发了</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关于建立国土空间规划体系并监督实施的若干意见</a:t>
            </a:r>
            <a:r>
              <a:rPr lang="en-US" altLang="zh-CN" sz="1400" b="1" dirty="0">
                <a:solidFill>
                  <a:prstClr val="black"/>
                </a:solidFill>
                <a:latin typeface="微软雅黑" panose="020B0503020204020204" pitchFamily="34" charset="-122"/>
                <a:ea typeface="微软雅黑" panose="020B0503020204020204" pitchFamily="34" charset="-122"/>
              </a:rPr>
              <a:t>》</a:t>
            </a:r>
            <a:r>
              <a:rPr lang="zh-CN" altLang="en-US" sz="1400" b="1" dirty="0">
                <a:solidFill>
                  <a:prstClr val="black"/>
                </a:solidFill>
                <a:latin typeface="微软雅黑" panose="020B0503020204020204" pitchFamily="34" charset="-122"/>
                <a:ea typeface="微软雅黑" panose="020B0503020204020204" pitchFamily="34" charset="-122"/>
              </a:rPr>
              <a:t>（中发</a:t>
            </a:r>
            <a:r>
              <a:rPr lang="en-US" altLang="zh-CN" sz="1400" b="1" dirty="0">
                <a:solidFill>
                  <a:prstClr val="black"/>
                </a:solidFill>
                <a:latin typeface="微软雅黑" panose="020B0503020204020204" pitchFamily="34" charset="-122"/>
                <a:ea typeface="微软雅黑" panose="020B0503020204020204" pitchFamily="34" charset="-122"/>
              </a:rPr>
              <a:t>[2019]18</a:t>
            </a:r>
            <a:r>
              <a:rPr lang="zh-CN" altLang="en-US" sz="1400" b="1" dirty="0">
                <a:solidFill>
                  <a:prstClr val="black"/>
                </a:solidFill>
                <a:latin typeface="微软雅黑" panose="020B0503020204020204" pitchFamily="34" charset="-122"/>
                <a:ea typeface="微软雅黑" panose="020B0503020204020204" pitchFamily="34" charset="-122"/>
              </a:rPr>
              <a:t>号），</a:t>
            </a:r>
            <a:r>
              <a:rPr lang="zh-CN" altLang="en-US" sz="1400" b="1" dirty="0">
                <a:solidFill>
                  <a:srgbClr val="FF0000"/>
                </a:solidFill>
                <a:latin typeface="微软雅黑" panose="020B0503020204020204" pitchFamily="34" charset="-122"/>
                <a:ea typeface="微软雅黑" panose="020B0503020204020204" pitchFamily="34" charset="-122"/>
              </a:rPr>
              <a:t>明确村庄规划是法定规划。</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0" lvl="0" indent="0" defTabSz="619760" eaLnBrk="1" fontAlgn="auto" hangingPunct="1">
              <a:lnSpc>
                <a:spcPct val="150000"/>
              </a:lnSpc>
              <a:spcBef>
                <a:spcPts val="0"/>
              </a:spcBef>
              <a:spcAft>
                <a:spcPts val="0"/>
              </a:spcAft>
              <a:buNone/>
            </a:pPr>
            <a:endParaRPr lang="en-US" altLang="zh-CN" sz="1400" dirty="0">
              <a:solidFill>
                <a:srgbClr val="FF0000"/>
              </a:solidFill>
              <a:latin typeface="微软雅黑" panose="020B0503020204020204" pitchFamily="34" charset="-122"/>
              <a:ea typeface="微软雅黑" panose="020B0503020204020204" pitchFamily="34" charset="-122"/>
            </a:endParaRPr>
          </a:p>
          <a:p>
            <a:pPr defTabSz="619760" eaLnBrk="1" fontAlgn="auto" hangingPunct="1">
              <a:lnSpc>
                <a:spcPct val="150000"/>
              </a:lnSpc>
              <a:spcBef>
                <a:spcPts val="0"/>
              </a:spcBef>
              <a:spcAft>
                <a:spcPts val="0"/>
              </a:spcAft>
              <a:buFont typeface="Wingdings" panose="05000000000000000000" pitchFamily="2" charset="2"/>
              <a:buChar char="Ø"/>
            </a:pPr>
            <a:r>
              <a:rPr lang="zh-CN" altLang="en-US" sz="1400" b="1" dirty="0">
                <a:solidFill>
                  <a:srgbClr val="FF0000"/>
                </a:solidFill>
                <a:latin typeface="微软雅黑" panose="020B0503020204020204" pitchFamily="34" charset="-122"/>
                <a:ea typeface="微软雅黑" panose="020B0503020204020204" pitchFamily="34" charset="-122"/>
              </a:rPr>
              <a:t>村庄规划作为国土空间规划体系中乡村地区的详细规划，</a:t>
            </a:r>
            <a:r>
              <a:rPr lang="zh-CN" altLang="en-US" sz="1400" dirty="0">
                <a:solidFill>
                  <a:prstClr val="black"/>
                </a:solidFill>
                <a:latin typeface="微软雅黑" panose="020B0503020204020204" pitchFamily="34" charset="-122"/>
                <a:ea typeface="微软雅黑" panose="020B0503020204020204" pitchFamily="34" charset="-122"/>
              </a:rPr>
              <a:t>是开展国土空间开发保护活动、实施国土空间用途管制、核发乡村建设项目规划许可、进行各项建设的</a:t>
            </a:r>
            <a:r>
              <a:rPr lang="zh-CN" altLang="en-US" sz="1400" b="1" dirty="0">
                <a:solidFill>
                  <a:srgbClr val="FF0000"/>
                </a:solidFill>
                <a:latin typeface="微软雅黑" panose="020B0503020204020204" pitchFamily="34" charset="-122"/>
                <a:ea typeface="微软雅黑" panose="020B0503020204020204" pitchFamily="34" charset="-122"/>
              </a:rPr>
              <a:t>法定依据。</a:t>
            </a:r>
            <a:endParaRPr lang="en-US" altLang="zh-CN" sz="1400" b="1" dirty="0">
              <a:solidFill>
                <a:srgbClr val="FF0000"/>
              </a:solidFill>
              <a:latin typeface="微软雅黑" panose="020B0503020204020204" pitchFamily="34" charset="-122"/>
              <a:ea typeface="微软雅黑" panose="020B0503020204020204" pitchFamily="34" charset="-122"/>
            </a:endParaRPr>
          </a:p>
          <a:p>
            <a:pPr defTabSz="619760" eaLnBrk="1" fontAlgn="auto" hangingPunct="1">
              <a:lnSpc>
                <a:spcPct val="150000"/>
              </a:lnSpc>
              <a:spcBef>
                <a:spcPts val="0"/>
              </a:spcBef>
              <a:spcAft>
                <a:spcPts val="0"/>
              </a:spcAft>
              <a:buFont typeface="Wingdings" panose="05000000000000000000" pitchFamily="2" charset="2"/>
              <a:buChar char="Ø"/>
            </a:pPr>
            <a:r>
              <a:rPr lang="zh-CN" altLang="en-US" sz="1400" b="1" dirty="0">
                <a:solidFill>
                  <a:srgbClr val="FF0000"/>
                </a:solidFill>
                <a:latin typeface="微软雅黑" panose="020B0503020204020204" pitchFamily="34" charset="-122"/>
                <a:ea typeface="微软雅黑" panose="020B0503020204020204" pitchFamily="34" charset="-122"/>
              </a:rPr>
              <a:t>村庄规划</a:t>
            </a:r>
            <a:r>
              <a:rPr lang="zh-CN" altLang="en-US" sz="1400" dirty="0">
                <a:solidFill>
                  <a:prstClr val="black"/>
                </a:solidFill>
                <a:latin typeface="微软雅黑" panose="020B0503020204020204" pitchFamily="34" charset="-122"/>
                <a:ea typeface="微软雅黑" panose="020B0503020204020204" pitchFamily="34" charset="-122"/>
              </a:rPr>
              <a:t>是整合原村土地利用规划、村庄建设规划等乡村规划，实现土地利用规划、城乡规划等有机融合，</a:t>
            </a:r>
            <a:r>
              <a:rPr lang="zh-CN" altLang="en-US" sz="1400" b="1" dirty="0">
                <a:solidFill>
                  <a:srgbClr val="FF0000"/>
                </a:solidFill>
                <a:latin typeface="微软雅黑" panose="020B0503020204020204" pitchFamily="34" charset="-122"/>
                <a:ea typeface="微软雅黑" panose="020B0503020204020204" pitchFamily="34" charset="-122"/>
              </a:rPr>
              <a:t>编制“多规合一”的实用性规划</a:t>
            </a:r>
            <a:r>
              <a:rPr lang="zh-CN" altLang="en-US" sz="1400" dirty="0">
                <a:solidFill>
                  <a:prstClr val="black"/>
                </a:solidFill>
                <a:latin typeface="微软雅黑" panose="020B0503020204020204" pitchFamily="34" charset="-122"/>
                <a:ea typeface="微软雅黑" panose="020B0503020204020204" pitchFamily="34" charset="-122"/>
              </a:rPr>
              <a:t>，已成为现阶段乡村振兴战略及新时期国土空间规划要求下的新任务。</a:t>
            </a:r>
          </a:p>
        </p:txBody>
      </p:sp>
      <p:grpSp>
        <p:nvGrpSpPr>
          <p:cNvPr id="2" name="组合 1">
            <a:extLst>
              <a:ext uri="{FF2B5EF4-FFF2-40B4-BE49-F238E27FC236}">
                <a16:creationId xmlns:a16="http://schemas.microsoft.com/office/drawing/2014/main" id="{3C4E85A5-9D3C-465A-86EC-5F9FCD916ADC}"/>
              </a:ext>
            </a:extLst>
          </p:cNvPr>
          <p:cNvGrpSpPr/>
          <p:nvPr/>
        </p:nvGrpSpPr>
        <p:grpSpPr>
          <a:xfrm>
            <a:off x="5579310" y="1478101"/>
            <a:ext cx="8819496" cy="4179284"/>
            <a:chOff x="6092790" y="2215784"/>
            <a:chExt cx="8488397" cy="3716649"/>
          </a:xfrm>
        </p:grpSpPr>
        <p:sp>
          <p:nvSpPr>
            <p:cNvPr id="54" name="矩形 53">
              <a:extLst>
                <a:ext uri="{FF2B5EF4-FFF2-40B4-BE49-F238E27FC236}">
                  <a16:creationId xmlns:a16="http://schemas.microsoft.com/office/drawing/2014/main" id="{15D98D22-7F5D-4420-989C-63158661DAD3}"/>
                </a:ext>
              </a:extLst>
            </p:cNvPr>
            <p:cNvSpPr/>
            <p:nvPr/>
          </p:nvSpPr>
          <p:spPr>
            <a:xfrm>
              <a:off x="6092790" y="2523560"/>
              <a:ext cx="3876581"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50BDB705-4C2C-4350-8968-55BF9652FBE1}"/>
                </a:ext>
              </a:extLst>
            </p:cNvPr>
            <p:cNvSpPr txBox="1"/>
            <p:nvPr/>
          </p:nvSpPr>
          <p:spPr>
            <a:xfrm>
              <a:off x="7395865" y="2215784"/>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总体规划</a:t>
              </a:r>
            </a:p>
          </p:txBody>
        </p:sp>
        <p:sp>
          <p:nvSpPr>
            <p:cNvPr id="56" name="矩形: 圆角 55">
              <a:extLst>
                <a:ext uri="{FF2B5EF4-FFF2-40B4-BE49-F238E27FC236}">
                  <a16:creationId xmlns:a16="http://schemas.microsoft.com/office/drawing/2014/main" id="{EA9E5195-D5B7-4DCE-B44D-24744267AA72}"/>
                </a:ext>
              </a:extLst>
            </p:cNvPr>
            <p:cNvSpPr/>
            <p:nvPr/>
          </p:nvSpPr>
          <p:spPr>
            <a:xfrm>
              <a:off x="6584995" y="2620066"/>
              <a:ext cx="3312368" cy="1224136"/>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56">
              <a:extLst>
                <a:ext uri="{FF2B5EF4-FFF2-40B4-BE49-F238E27FC236}">
                  <a16:creationId xmlns:a16="http://schemas.microsoft.com/office/drawing/2014/main" id="{1F2B73CC-0913-45BA-B2C7-FF400A0CF269}"/>
                </a:ext>
              </a:extLst>
            </p:cNvPr>
            <p:cNvSpPr/>
            <p:nvPr/>
          </p:nvSpPr>
          <p:spPr>
            <a:xfrm>
              <a:off x="6584995" y="3940707"/>
              <a:ext cx="3312368" cy="911607"/>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圆角 57">
              <a:extLst>
                <a:ext uri="{FF2B5EF4-FFF2-40B4-BE49-F238E27FC236}">
                  <a16:creationId xmlns:a16="http://schemas.microsoft.com/office/drawing/2014/main" id="{D596B7CA-6B0C-43B9-9299-6B257425EC1E}"/>
                </a:ext>
              </a:extLst>
            </p:cNvPr>
            <p:cNvSpPr/>
            <p:nvPr/>
          </p:nvSpPr>
          <p:spPr>
            <a:xfrm>
              <a:off x="6584995" y="4948819"/>
              <a:ext cx="3312368" cy="911607"/>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a:extLst>
                <a:ext uri="{FF2B5EF4-FFF2-40B4-BE49-F238E27FC236}">
                  <a16:creationId xmlns:a16="http://schemas.microsoft.com/office/drawing/2014/main" id="{EF307EC4-3508-4E74-BA9E-B3C81C450743}"/>
                </a:ext>
              </a:extLst>
            </p:cNvPr>
            <p:cNvSpPr txBox="1"/>
            <p:nvPr/>
          </p:nvSpPr>
          <p:spPr>
            <a:xfrm>
              <a:off x="6152947" y="3032079"/>
              <a:ext cx="369332" cy="400110"/>
            </a:xfrm>
            <a:prstGeom prst="rect">
              <a:avLst/>
            </a:prstGeom>
            <a:noFill/>
          </p:spPr>
          <p:txBody>
            <a:bodyPr vert="eaVert" wrap="none" rtlCol="0">
              <a:spAutoFit/>
            </a:bodyPr>
            <a:lstStyle/>
            <a:p>
              <a:r>
                <a:rPr lang="zh-CN" altLang="en-US" sz="1200" dirty="0">
                  <a:latin typeface="微软雅黑" panose="020B0503020204020204" pitchFamily="34" charset="-122"/>
                  <a:ea typeface="微软雅黑" panose="020B0503020204020204" pitchFamily="34" charset="-122"/>
                </a:rPr>
                <a:t>全国</a:t>
              </a:r>
            </a:p>
          </p:txBody>
        </p:sp>
        <p:sp>
          <p:nvSpPr>
            <p:cNvPr id="60" name="文本框 59">
              <a:extLst>
                <a:ext uri="{FF2B5EF4-FFF2-40B4-BE49-F238E27FC236}">
                  <a16:creationId xmlns:a16="http://schemas.microsoft.com/office/drawing/2014/main" id="{15101F3B-8289-4AA4-B5DD-F52D438C5C7B}"/>
                </a:ext>
              </a:extLst>
            </p:cNvPr>
            <p:cNvSpPr txBox="1"/>
            <p:nvPr/>
          </p:nvSpPr>
          <p:spPr>
            <a:xfrm>
              <a:off x="6152947" y="4196454"/>
              <a:ext cx="369332" cy="400110"/>
            </a:xfrm>
            <a:prstGeom prst="rect">
              <a:avLst/>
            </a:prstGeom>
            <a:noFill/>
          </p:spPr>
          <p:txBody>
            <a:bodyPr vert="eaVert" wrap="none" rtlCol="0">
              <a:spAutoFit/>
            </a:bodyPr>
            <a:lstStyle/>
            <a:p>
              <a:pPr algn="ctr"/>
              <a:r>
                <a:rPr lang="zh-CN" altLang="en-US" sz="1200" dirty="0">
                  <a:latin typeface="微软雅黑" panose="020B0503020204020204" pitchFamily="34" charset="-122"/>
                  <a:ea typeface="微软雅黑" panose="020B0503020204020204" pitchFamily="34" charset="-122"/>
                </a:rPr>
                <a:t>省级</a:t>
              </a:r>
            </a:p>
          </p:txBody>
        </p:sp>
        <p:sp>
          <p:nvSpPr>
            <p:cNvPr id="61" name="文本框 60">
              <a:extLst>
                <a:ext uri="{FF2B5EF4-FFF2-40B4-BE49-F238E27FC236}">
                  <a16:creationId xmlns:a16="http://schemas.microsoft.com/office/drawing/2014/main" id="{612292DB-2091-4C29-A52E-8F48EDB3944A}"/>
                </a:ext>
              </a:extLst>
            </p:cNvPr>
            <p:cNvSpPr txBox="1"/>
            <p:nvPr/>
          </p:nvSpPr>
          <p:spPr>
            <a:xfrm>
              <a:off x="6152947" y="4973734"/>
              <a:ext cx="369332" cy="861774"/>
            </a:xfrm>
            <a:prstGeom prst="rect">
              <a:avLst/>
            </a:prstGeom>
            <a:noFill/>
          </p:spPr>
          <p:txBody>
            <a:bodyPr vert="eaVert" wrap="none" rtlCol="0">
              <a:spAutoFit/>
            </a:bodyPr>
            <a:lstStyle/>
            <a:p>
              <a:pPr algn="ctr"/>
              <a:r>
                <a:rPr lang="zh-CN" altLang="en-US" sz="1200" dirty="0">
                  <a:latin typeface="微软雅黑" panose="020B0503020204020204" pitchFamily="34" charset="-122"/>
                  <a:ea typeface="微软雅黑" panose="020B0503020204020204" pitchFamily="34" charset="-122"/>
                </a:rPr>
                <a:t>市县、乡镇</a:t>
              </a:r>
            </a:p>
          </p:txBody>
        </p:sp>
        <p:sp>
          <p:nvSpPr>
            <p:cNvPr id="62" name="文本框 61">
              <a:extLst>
                <a:ext uri="{FF2B5EF4-FFF2-40B4-BE49-F238E27FC236}">
                  <a16:creationId xmlns:a16="http://schemas.microsoft.com/office/drawing/2014/main" id="{C6CFB808-5415-49BE-8A06-82E6B94BA1C5}"/>
                </a:ext>
              </a:extLst>
            </p:cNvPr>
            <p:cNvSpPr txBox="1"/>
            <p:nvPr/>
          </p:nvSpPr>
          <p:spPr>
            <a:xfrm>
              <a:off x="6582435" y="2625919"/>
              <a:ext cx="3312367" cy="1078116"/>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对全国国土空间作出的全局安排；是全国国土空间保护、开发、利用、修复的政策和总纲。</a:t>
              </a:r>
              <a:endParaRPr lang="en-US" altLang="zh-CN" sz="1100"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由自然资源部会同相关部门</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，由党中央、国务院</a:t>
              </a:r>
              <a:r>
                <a:rPr lang="zh-CN" altLang="en-US" sz="1100" b="1" dirty="0">
                  <a:solidFill>
                    <a:schemeClr val="accent2"/>
                  </a:solidFill>
                  <a:latin typeface="微软雅黑" panose="020B0503020204020204" pitchFamily="34" charset="-122"/>
                  <a:ea typeface="微软雅黑" panose="020B0503020204020204" pitchFamily="34" charset="-122"/>
                </a:rPr>
                <a:t>审定</a:t>
              </a:r>
              <a:r>
                <a:rPr lang="zh-CN" altLang="en-US" sz="1100" dirty="0">
                  <a:latin typeface="微软雅黑" panose="020B0503020204020204" pitchFamily="34" charset="-122"/>
                  <a:ea typeface="微软雅黑" panose="020B0503020204020204" pitchFamily="34" charset="-122"/>
                </a:rPr>
                <a:t>后引发。</a:t>
              </a:r>
            </a:p>
          </p:txBody>
        </p:sp>
        <p:sp>
          <p:nvSpPr>
            <p:cNvPr id="63" name="文本框 62">
              <a:extLst>
                <a:ext uri="{FF2B5EF4-FFF2-40B4-BE49-F238E27FC236}">
                  <a16:creationId xmlns:a16="http://schemas.microsoft.com/office/drawing/2014/main" id="{5FCEF3D3-2BD5-43A6-BF69-D33CBF61116D}"/>
                </a:ext>
              </a:extLst>
            </p:cNvPr>
            <p:cNvSpPr txBox="1"/>
            <p:nvPr/>
          </p:nvSpPr>
          <p:spPr>
            <a:xfrm>
              <a:off x="8961258" y="3591739"/>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侧重战略性</a:t>
              </a:r>
            </a:p>
          </p:txBody>
        </p:sp>
        <p:sp>
          <p:nvSpPr>
            <p:cNvPr id="64" name="文本框 63">
              <a:extLst>
                <a:ext uri="{FF2B5EF4-FFF2-40B4-BE49-F238E27FC236}">
                  <a16:creationId xmlns:a16="http://schemas.microsoft.com/office/drawing/2014/main" id="{D36E838B-5340-4E5A-893F-40A10B2146AA}"/>
                </a:ext>
              </a:extLst>
            </p:cNvPr>
            <p:cNvSpPr txBox="1"/>
            <p:nvPr/>
          </p:nvSpPr>
          <p:spPr>
            <a:xfrm>
              <a:off x="6582435" y="3937771"/>
              <a:ext cx="3312367" cy="887679"/>
            </a:xfrm>
            <a:prstGeom prst="rect">
              <a:avLst/>
            </a:prstGeom>
            <a:noFill/>
          </p:spPr>
          <p:txBody>
            <a:bodyPr wrap="square" rtlCol="0">
              <a:spAutoFit/>
            </a:bodyPr>
            <a:lstStyle/>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对全国国土空间作出的落实；指导市县国土空间规划编制。</a:t>
              </a:r>
              <a:endParaRPr lang="en-US" altLang="zh-CN" sz="1100" dirty="0">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由省级政府</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，经同级人大常委会审议后报国务院</a:t>
              </a:r>
              <a:r>
                <a:rPr lang="zh-CN" altLang="en-US" sz="1100" b="1" dirty="0">
                  <a:solidFill>
                    <a:schemeClr val="accent2"/>
                  </a:solidFill>
                  <a:latin typeface="微软雅黑" panose="020B0503020204020204" pitchFamily="34" charset="-122"/>
                  <a:ea typeface="微软雅黑" panose="020B0503020204020204" pitchFamily="34" charset="-122"/>
                </a:rPr>
                <a:t>审批</a:t>
              </a:r>
              <a:r>
                <a:rPr lang="zh-CN" altLang="en-US" sz="1100" dirty="0">
                  <a:latin typeface="微软雅黑" panose="020B0503020204020204" pitchFamily="34" charset="-122"/>
                  <a:ea typeface="微软雅黑" panose="020B0503020204020204" pitchFamily="34" charset="-122"/>
                </a:rPr>
                <a:t>。</a:t>
              </a:r>
            </a:p>
          </p:txBody>
        </p:sp>
        <p:sp>
          <p:nvSpPr>
            <p:cNvPr id="65" name="文本框 64">
              <a:extLst>
                <a:ext uri="{FF2B5EF4-FFF2-40B4-BE49-F238E27FC236}">
                  <a16:creationId xmlns:a16="http://schemas.microsoft.com/office/drawing/2014/main" id="{F352AC1D-7AEB-4714-A55F-6EEB988277E5}"/>
                </a:ext>
              </a:extLst>
            </p:cNvPr>
            <p:cNvSpPr txBox="1"/>
            <p:nvPr/>
          </p:nvSpPr>
          <p:spPr>
            <a:xfrm>
              <a:off x="6582435" y="4960781"/>
              <a:ext cx="3312367" cy="887679"/>
            </a:xfrm>
            <a:prstGeom prst="rect">
              <a:avLst/>
            </a:prstGeom>
            <a:noFill/>
          </p:spPr>
          <p:txBody>
            <a:bodyPr wrap="square" rtlCol="0">
              <a:spAutoFit/>
            </a:bodyPr>
            <a:lstStyle/>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对上级规划要求的细化落实和具体安排。可因地制宜，将市县与乡镇国土空间规划</a:t>
              </a:r>
              <a:r>
                <a:rPr lang="zh-CN" altLang="en-US" sz="1100" b="1" dirty="0">
                  <a:solidFill>
                    <a:schemeClr val="accent2"/>
                  </a:solidFill>
                  <a:latin typeface="微软雅黑" panose="020B0503020204020204" pitchFamily="34" charset="-122"/>
                  <a:ea typeface="微软雅黑" panose="020B0503020204020204" pitchFamily="34" charset="-122"/>
                </a:rPr>
                <a:t>合并编制</a:t>
              </a:r>
              <a:r>
                <a:rPr lang="zh-CN" altLang="en-US" sz="1100" dirty="0">
                  <a:latin typeface="微软雅黑" panose="020B0503020204020204" pitchFamily="34" charset="-122"/>
                  <a:ea typeface="微软雅黑" panose="020B0503020204020204" pitchFamily="34" charset="-122"/>
                </a:rPr>
                <a:t>；也可以几个乡镇为</a:t>
              </a:r>
              <a:r>
                <a:rPr lang="zh-CN" altLang="en-US" sz="1100" b="1" dirty="0">
                  <a:solidFill>
                    <a:schemeClr val="accent2"/>
                  </a:solidFill>
                  <a:latin typeface="微软雅黑" panose="020B0503020204020204" pitchFamily="34" charset="-122"/>
                  <a:ea typeface="微软雅黑" panose="020B0503020204020204" pitchFamily="34" charset="-122"/>
                </a:rPr>
                <a:t>单元编制</a:t>
              </a:r>
              <a:r>
                <a:rPr lang="zh-CN" altLang="en-US" sz="1100" dirty="0">
                  <a:latin typeface="微软雅黑" panose="020B0503020204020204" pitchFamily="34" charset="-122"/>
                  <a:ea typeface="微软雅黑" panose="020B0503020204020204" pitchFamily="34" charset="-122"/>
                </a:rPr>
                <a:t>。</a:t>
              </a:r>
              <a:endParaRPr lang="en-US" altLang="zh-CN" sz="1100" dirty="0">
                <a:latin typeface="微软雅黑" panose="020B0503020204020204" pitchFamily="34" charset="-122"/>
                <a:ea typeface="微软雅黑" panose="020B0503020204020204" pitchFamily="34" charset="-122"/>
              </a:endParaRPr>
            </a:p>
            <a:p>
              <a:pPr marL="171450" indent="-171450">
                <a:lnSpc>
                  <a:spcPct val="120000"/>
                </a:lnSpc>
                <a:buFont typeface="Wingdings" panose="05000000000000000000" pitchFamily="2" charset="2"/>
                <a:buChar char="Ø"/>
              </a:pPr>
              <a:r>
                <a:rPr lang="zh-CN" altLang="en-US" sz="1100" dirty="0">
                  <a:latin typeface="微软雅黑" panose="020B0503020204020204" pitchFamily="34" charset="-122"/>
                  <a:ea typeface="微软雅黑" panose="020B0503020204020204" pitchFamily="34" charset="-122"/>
                </a:rPr>
                <a:t>由当地人民政府</a:t>
              </a:r>
              <a:r>
                <a:rPr lang="zh-CN" altLang="en-US" sz="1100" b="1" dirty="0">
                  <a:solidFill>
                    <a:schemeClr val="accent2"/>
                  </a:solidFill>
                  <a:latin typeface="微软雅黑" panose="020B0503020204020204" pitchFamily="34" charset="-122"/>
                  <a:ea typeface="微软雅黑" panose="020B0503020204020204" pitchFamily="34" charset="-122"/>
                </a:rPr>
                <a:t>组织编制</a:t>
              </a:r>
              <a:r>
                <a:rPr lang="zh-CN" altLang="en-US" sz="1100" dirty="0">
                  <a:latin typeface="微软雅黑" panose="020B0503020204020204" pitchFamily="34" charset="-122"/>
                  <a:ea typeface="微软雅黑" panose="020B0503020204020204" pitchFamily="34" charset="-122"/>
                </a:rPr>
                <a:t>。</a:t>
              </a:r>
            </a:p>
          </p:txBody>
        </p:sp>
        <p:sp>
          <p:nvSpPr>
            <p:cNvPr id="66" name="文本框 65">
              <a:extLst>
                <a:ext uri="{FF2B5EF4-FFF2-40B4-BE49-F238E27FC236}">
                  <a16:creationId xmlns:a16="http://schemas.microsoft.com/office/drawing/2014/main" id="{4CC9246A-7758-4625-B90E-979B4B04172C}"/>
                </a:ext>
              </a:extLst>
            </p:cNvPr>
            <p:cNvSpPr txBox="1"/>
            <p:nvPr/>
          </p:nvSpPr>
          <p:spPr>
            <a:xfrm>
              <a:off x="8961258" y="4606220"/>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侧重协调性</a:t>
              </a:r>
            </a:p>
          </p:txBody>
        </p:sp>
        <p:sp>
          <p:nvSpPr>
            <p:cNvPr id="67" name="文本框 66">
              <a:extLst>
                <a:ext uri="{FF2B5EF4-FFF2-40B4-BE49-F238E27FC236}">
                  <a16:creationId xmlns:a16="http://schemas.microsoft.com/office/drawing/2014/main" id="{4DED38F3-154E-41B1-B68E-7FA9E2129ECE}"/>
                </a:ext>
              </a:extLst>
            </p:cNvPr>
            <p:cNvSpPr txBox="1"/>
            <p:nvPr/>
          </p:nvSpPr>
          <p:spPr>
            <a:xfrm>
              <a:off x="8961258" y="5609886"/>
              <a:ext cx="936105" cy="246221"/>
            </a:xfrm>
            <a:prstGeom prst="rect">
              <a:avLst/>
            </a:prstGeom>
            <a:solidFill>
              <a:schemeClr val="accent1">
                <a:alpha val="50000"/>
              </a:schemeClr>
            </a:solidFill>
          </p:spPr>
          <p:txBody>
            <a:bodyPr wrap="square" rtlCol="0">
              <a:spAutoFit/>
            </a:bodyPr>
            <a:lstStyle/>
            <a:p>
              <a:pPr algn="ctr"/>
              <a:r>
                <a:rPr lang="zh-CN" altLang="en-US" sz="1000" dirty="0">
                  <a:latin typeface="微软雅黑" panose="020B0503020204020204" pitchFamily="34" charset="-122"/>
                  <a:ea typeface="微软雅黑" panose="020B0503020204020204" pitchFamily="34" charset="-122"/>
                </a:rPr>
                <a:t>侧重实施性</a:t>
              </a:r>
            </a:p>
          </p:txBody>
        </p:sp>
        <p:grpSp>
          <p:nvGrpSpPr>
            <p:cNvPr id="68" name="组合 67">
              <a:extLst>
                <a:ext uri="{FF2B5EF4-FFF2-40B4-BE49-F238E27FC236}">
                  <a16:creationId xmlns:a16="http://schemas.microsoft.com/office/drawing/2014/main" id="{B73D6C68-E2C0-41EF-B691-CB4FCBA10742}"/>
                </a:ext>
              </a:extLst>
            </p:cNvPr>
            <p:cNvGrpSpPr/>
            <p:nvPr/>
          </p:nvGrpSpPr>
          <p:grpSpPr>
            <a:xfrm>
              <a:off x="12993707" y="2215784"/>
              <a:ext cx="1587480" cy="3716649"/>
              <a:chOff x="4427985" y="1159356"/>
              <a:chExt cx="1587480" cy="3716649"/>
            </a:xfrm>
          </p:grpSpPr>
          <p:sp>
            <p:nvSpPr>
              <p:cNvPr id="69" name="矩形 68">
                <a:extLst>
                  <a:ext uri="{FF2B5EF4-FFF2-40B4-BE49-F238E27FC236}">
                    <a16:creationId xmlns:a16="http://schemas.microsoft.com/office/drawing/2014/main" id="{BBC91FFF-9510-458D-9604-43BC0603530C}"/>
                  </a:ext>
                </a:extLst>
              </p:cNvPr>
              <p:cNvSpPr/>
              <p:nvPr/>
            </p:nvSpPr>
            <p:spPr>
              <a:xfrm>
                <a:off x="4427985" y="1467132"/>
                <a:ext cx="1587480"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BDA9C54A-6434-4DE7-A221-C1D3E3A319E3}"/>
                  </a:ext>
                </a:extLst>
              </p:cNvPr>
              <p:cNvSpPr txBox="1"/>
              <p:nvPr/>
            </p:nvSpPr>
            <p:spPr>
              <a:xfrm>
                <a:off x="4584696" y="1159356"/>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专项规划</a:t>
                </a:r>
              </a:p>
            </p:txBody>
          </p:sp>
          <p:sp>
            <p:nvSpPr>
              <p:cNvPr id="71" name="矩形: 圆角 70">
                <a:extLst>
                  <a:ext uri="{FF2B5EF4-FFF2-40B4-BE49-F238E27FC236}">
                    <a16:creationId xmlns:a16="http://schemas.microsoft.com/office/drawing/2014/main" id="{0DED698B-AE40-481B-B786-8EB5AC273669}"/>
                  </a:ext>
                </a:extLst>
              </p:cNvPr>
              <p:cNvSpPr/>
              <p:nvPr/>
            </p:nvSpPr>
            <p:spPr>
              <a:xfrm>
                <a:off x="4475616" y="3382442"/>
                <a:ext cx="1464536" cy="1417237"/>
              </a:xfrm>
              <a:prstGeom prst="roundRect">
                <a:avLst>
                  <a:gd name="adj" fmla="val 990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a:extLst>
                  <a:ext uri="{FF2B5EF4-FFF2-40B4-BE49-F238E27FC236}">
                    <a16:creationId xmlns:a16="http://schemas.microsoft.com/office/drawing/2014/main" id="{C1B78C60-A3B0-4438-9FF6-D3A520BA8AF2}"/>
                  </a:ext>
                </a:extLst>
              </p:cNvPr>
              <p:cNvSpPr/>
              <p:nvPr/>
            </p:nvSpPr>
            <p:spPr>
              <a:xfrm>
                <a:off x="4475616" y="1563638"/>
                <a:ext cx="1464536" cy="1698558"/>
              </a:xfrm>
              <a:prstGeom prst="roundRect">
                <a:avLst>
                  <a:gd name="adj" fmla="val 990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a:extLst>
                  <a:ext uri="{FF2B5EF4-FFF2-40B4-BE49-F238E27FC236}">
                    <a16:creationId xmlns:a16="http://schemas.microsoft.com/office/drawing/2014/main" id="{787185F3-EB7E-42AD-82DF-FC59A5D8F378}"/>
                  </a:ext>
                </a:extLst>
              </p:cNvPr>
              <p:cNvSpPr txBox="1"/>
              <p:nvPr/>
            </p:nvSpPr>
            <p:spPr>
              <a:xfrm>
                <a:off x="4475619" y="1563638"/>
                <a:ext cx="1464534" cy="1725601"/>
              </a:xfrm>
              <a:prstGeom prst="rect">
                <a:avLst/>
              </a:prstGeom>
              <a:noFill/>
            </p:spPr>
            <p:txBody>
              <a:bodyPr wrap="square" rtlCol="0">
                <a:spAutoFit/>
              </a:bodyPr>
              <a:lstStyle/>
              <a:p>
                <a:pPr>
                  <a:lnSpc>
                    <a:spcPct val="140000"/>
                  </a:lnSpc>
                </a:pPr>
                <a:r>
                  <a:rPr lang="zh-CN" altLang="en-US" sz="1100" dirty="0">
                    <a:latin typeface="微软雅黑" panose="020B0503020204020204" pitchFamily="34" charset="-122"/>
                    <a:ea typeface="微软雅黑" panose="020B0503020204020204" pitchFamily="34" charset="-122"/>
                  </a:rPr>
                  <a:t>海岸带、自然保护地等专项规划及跨行政区域或流域的国土空间规划，由所在区域或上级自然资源主管部门牵头组织编制，报同级政府审批。</a:t>
                </a:r>
              </a:p>
            </p:txBody>
          </p:sp>
          <p:sp>
            <p:nvSpPr>
              <p:cNvPr id="74" name="文本框 73">
                <a:extLst>
                  <a:ext uri="{FF2B5EF4-FFF2-40B4-BE49-F238E27FC236}">
                    <a16:creationId xmlns:a16="http://schemas.microsoft.com/office/drawing/2014/main" id="{CF5424EB-804C-4802-A482-06CAE186F941}"/>
                  </a:ext>
                </a:extLst>
              </p:cNvPr>
              <p:cNvSpPr txBox="1"/>
              <p:nvPr/>
            </p:nvSpPr>
            <p:spPr>
              <a:xfrm>
                <a:off x="4475619" y="3466898"/>
                <a:ext cx="1464534" cy="1251625"/>
              </a:xfrm>
              <a:prstGeom prst="rect">
                <a:avLst/>
              </a:prstGeom>
              <a:noFill/>
            </p:spPr>
            <p:txBody>
              <a:bodyPr wrap="square" rtlCol="0">
                <a:spAutoFit/>
              </a:bodyPr>
              <a:lstStyle/>
              <a:p>
                <a:pPr>
                  <a:lnSpc>
                    <a:spcPct val="140000"/>
                  </a:lnSpc>
                </a:pPr>
                <a:r>
                  <a:rPr lang="zh-CN" altLang="en-US" sz="1100" dirty="0">
                    <a:latin typeface="微软雅黑" panose="020B0503020204020204" pitchFamily="34" charset="-122"/>
                    <a:ea typeface="微软雅黑" panose="020B0503020204020204" pitchFamily="34" charset="-122"/>
                  </a:rPr>
                  <a:t>交通、能源、水利、农业、信息、市政等某一领域专项规划，由相关主管部门组织编制。</a:t>
                </a:r>
              </a:p>
            </p:txBody>
          </p:sp>
        </p:grpSp>
        <p:grpSp>
          <p:nvGrpSpPr>
            <p:cNvPr id="75" name="组合 74">
              <a:extLst>
                <a:ext uri="{FF2B5EF4-FFF2-40B4-BE49-F238E27FC236}">
                  <a16:creationId xmlns:a16="http://schemas.microsoft.com/office/drawing/2014/main" id="{FC74DF01-69A2-4881-8A07-B5D2F04EA93D}"/>
                </a:ext>
              </a:extLst>
            </p:cNvPr>
            <p:cNvGrpSpPr/>
            <p:nvPr/>
          </p:nvGrpSpPr>
          <p:grpSpPr>
            <a:xfrm>
              <a:off x="10116029" y="2215784"/>
              <a:ext cx="2732998" cy="3716649"/>
              <a:chOff x="6159482" y="1159356"/>
              <a:chExt cx="2732998" cy="3716649"/>
            </a:xfrm>
          </p:grpSpPr>
          <p:sp>
            <p:nvSpPr>
              <p:cNvPr id="76" name="矩形 75">
                <a:extLst>
                  <a:ext uri="{FF2B5EF4-FFF2-40B4-BE49-F238E27FC236}">
                    <a16:creationId xmlns:a16="http://schemas.microsoft.com/office/drawing/2014/main" id="{62A2DC25-4C72-4E26-A196-4D8A194B5640}"/>
                  </a:ext>
                </a:extLst>
              </p:cNvPr>
              <p:cNvSpPr/>
              <p:nvPr/>
            </p:nvSpPr>
            <p:spPr>
              <a:xfrm>
                <a:off x="6159482" y="1467132"/>
                <a:ext cx="2732998" cy="340887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a:extLst>
                  <a:ext uri="{FF2B5EF4-FFF2-40B4-BE49-F238E27FC236}">
                    <a16:creationId xmlns:a16="http://schemas.microsoft.com/office/drawing/2014/main" id="{97039222-F69C-408E-B5E4-4C699BF545F2}"/>
                  </a:ext>
                </a:extLst>
              </p:cNvPr>
              <p:cNvSpPr txBox="1"/>
              <p:nvPr/>
            </p:nvSpPr>
            <p:spPr>
              <a:xfrm>
                <a:off x="6888952" y="1159356"/>
                <a:ext cx="127405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详细规划</a:t>
                </a:r>
              </a:p>
            </p:txBody>
          </p:sp>
          <p:sp>
            <p:nvSpPr>
              <p:cNvPr id="78" name="矩形: 圆角 77">
                <a:extLst>
                  <a:ext uri="{FF2B5EF4-FFF2-40B4-BE49-F238E27FC236}">
                    <a16:creationId xmlns:a16="http://schemas.microsoft.com/office/drawing/2014/main" id="{67D8B7E8-476A-4F0A-A4E6-06A9F2D57D22}"/>
                  </a:ext>
                </a:extLst>
              </p:cNvPr>
              <p:cNvSpPr/>
              <p:nvPr/>
            </p:nvSpPr>
            <p:spPr>
              <a:xfrm>
                <a:off x="6228184" y="2021452"/>
                <a:ext cx="2592288" cy="1240744"/>
              </a:xfrm>
              <a:prstGeom prst="roundRect">
                <a:avLst>
                  <a:gd name="adj" fmla="val 990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78">
                <a:extLst>
                  <a:ext uri="{FF2B5EF4-FFF2-40B4-BE49-F238E27FC236}">
                    <a16:creationId xmlns:a16="http://schemas.microsoft.com/office/drawing/2014/main" id="{67E56E97-BC90-494A-8B51-4D8DADA1A132}"/>
                  </a:ext>
                </a:extLst>
              </p:cNvPr>
              <p:cNvSpPr/>
              <p:nvPr/>
            </p:nvSpPr>
            <p:spPr>
              <a:xfrm>
                <a:off x="6228184" y="3811656"/>
                <a:ext cx="2592288" cy="980376"/>
              </a:xfrm>
              <a:prstGeom prst="roundRect">
                <a:avLst>
                  <a:gd name="adj" fmla="val 990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a:extLst>
                  <a:ext uri="{FF2B5EF4-FFF2-40B4-BE49-F238E27FC236}">
                    <a16:creationId xmlns:a16="http://schemas.microsoft.com/office/drawing/2014/main" id="{8774C360-EA6B-48BD-AA39-235E518012F3}"/>
                  </a:ext>
                </a:extLst>
              </p:cNvPr>
              <p:cNvSpPr/>
              <p:nvPr/>
            </p:nvSpPr>
            <p:spPr>
              <a:xfrm>
                <a:off x="6228184" y="1563638"/>
                <a:ext cx="2592288" cy="351964"/>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51350147-B095-4B6B-89E2-77986A234B7D}"/>
                  </a:ext>
                </a:extLst>
              </p:cNvPr>
              <p:cNvSpPr txBox="1"/>
              <p:nvPr/>
            </p:nvSpPr>
            <p:spPr>
              <a:xfrm>
                <a:off x="6229748" y="1587783"/>
                <a:ext cx="2590723" cy="303673"/>
              </a:xfrm>
              <a:prstGeom prst="rect">
                <a:avLst/>
              </a:prstGeom>
              <a:noFill/>
            </p:spPr>
            <p:txBody>
              <a:bodyPr wrap="square" rtlCol="0">
                <a:spAutoFit/>
              </a:bodyPr>
              <a:lstStyle/>
              <a:p>
                <a:pPr algn="ctr">
                  <a:lnSpc>
                    <a:spcPct val="140000"/>
                  </a:lnSpc>
                </a:pPr>
                <a:r>
                  <a:rPr lang="zh-CN" altLang="en-US" sz="1100" dirty="0">
                    <a:latin typeface="微软雅黑" panose="020B0503020204020204" pitchFamily="34" charset="-122"/>
                    <a:ea typeface="微软雅黑" panose="020B0503020204020204" pitchFamily="34" charset="-122"/>
                  </a:rPr>
                  <a:t>城镇开发边界外的乡村地区</a:t>
                </a:r>
              </a:p>
            </p:txBody>
          </p:sp>
          <p:sp>
            <p:nvSpPr>
              <p:cNvPr id="82" name="文本框 81">
                <a:extLst>
                  <a:ext uri="{FF2B5EF4-FFF2-40B4-BE49-F238E27FC236}">
                    <a16:creationId xmlns:a16="http://schemas.microsoft.com/office/drawing/2014/main" id="{D1D475AB-62BD-4F5E-831D-3C10DDD595B8}"/>
                  </a:ext>
                </a:extLst>
              </p:cNvPr>
              <p:cNvSpPr txBox="1"/>
              <p:nvPr/>
            </p:nvSpPr>
            <p:spPr>
              <a:xfrm>
                <a:off x="6229748" y="2052517"/>
                <a:ext cx="2590723" cy="1078116"/>
              </a:xfrm>
              <a:prstGeom prst="rect">
                <a:avLst/>
              </a:prstGeom>
              <a:noFill/>
            </p:spPr>
            <p:txBody>
              <a:bodyPr wrap="square"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以一个或几个行政村为单元，由乡镇政府组织编制“多规合一”的实用性村庄规划，作为详细规划，报上一级人民政府审批。</a:t>
                </a:r>
              </a:p>
            </p:txBody>
          </p:sp>
          <p:sp>
            <p:nvSpPr>
              <p:cNvPr id="83" name="矩形: 圆角 82">
                <a:extLst>
                  <a:ext uri="{FF2B5EF4-FFF2-40B4-BE49-F238E27FC236}">
                    <a16:creationId xmlns:a16="http://schemas.microsoft.com/office/drawing/2014/main" id="{6204A7B8-9060-48C6-9B2D-816E20BE0D20}"/>
                  </a:ext>
                </a:extLst>
              </p:cNvPr>
              <p:cNvSpPr/>
              <p:nvPr/>
            </p:nvSpPr>
            <p:spPr>
              <a:xfrm>
                <a:off x="6228184" y="3377203"/>
                <a:ext cx="2592288" cy="351964"/>
              </a:xfrm>
              <a:prstGeom prst="roundRect">
                <a:avLst>
                  <a:gd name="adj" fmla="val 99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732FA1A0-8C44-46BF-B13E-611195D8E34F}"/>
                  </a:ext>
                </a:extLst>
              </p:cNvPr>
              <p:cNvSpPr txBox="1"/>
              <p:nvPr/>
            </p:nvSpPr>
            <p:spPr>
              <a:xfrm>
                <a:off x="6229748" y="3401348"/>
                <a:ext cx="2590723" cy="303673"/>
              </a:xfrm>
              <a:prstGeom prst="rect">
                <a:avLst/>
              </a:prstGeom>
              <a:noFill/>
            </p:spPr>
            <p:txBody>
              <a:bodyPr wrap="square" rtlCol="0">
                <a:spAutoFit/>
              </a:bodyPr>
              <a:lstStyle/>
              <a:p>
                <a:pPr algn="ctr">
                  <a:lnSpc>
                    <a:spcPct val="140000"/>
                  </a:lnSpc>
                </a:pPr>
                <a:r>
                  <a:rPr lang="zh-CN" altLang="en-US" sz="1100" dirty="0">
                    <a:latin typeface="微软雅黑" panose="020B0503020204020204" pitchFamily="34" charset="-122"/>
                    <a:ea typeface="微软雅黑" panose="020B0503020204020204" pitchFamily="34" charset="-122"/>
                  </a:rPr>
                  <a:t>城镇开发边界内</a:t>
                </a:r>
              </a:p>
            </p:txBody>
          </p:sp>
          <p:sp>
            <p:nvSpPr>
              <p:cNvPr id="85" name="文本框 84">
                <a:extLst>
                  <a:ext uri="{FF2B5EF4-FFF2-40B4-BE49-F238E27FC236}">
                    <a16:creationId xmlns:a16="http://schemas.microsoft.com/office/drawing/2014/main" id="{DA3BB5F8-CF73-4933-9628-82F50F402846}"/>
                  </a:ext>
                </a:extLst>
              </p:cNvPr>
              <p:cNvSpPr txBox="1"/>
              <p:nvPr/>
            </p:nvSpPr>
            <p:spPr>
              <a:xfrm>
                <a:off x="6229748" y="3832964"/>
                <a:ext cx="2590723" cy="570284"/>
              </a:xfrm>
              <a:prstGeom prst="rect">
                <a:avLst/>
              </a:prstGeom>
              <a:noFill/>
            </p:spPr>
            <p:txBody>
              <a:bodyPr wrap="square" rtlCol="0">
                <a:spAutoFit/>
              </a:bodyPr>
              <a:lstStyle/>
              <a:p>
                <a:pPr>
                  <a:lnSpc>
                    <a:spcPct val="150000"/>
                  </a:lnSpc>
                </a:pPr>
                <a:r>
                  <a:rPr lang="zh-CN" altLang="en-US" sz="1100" dirty="0">
                    <a:latin typeface="微软雅黑" panose="020B0503020204020204" pitchFamily="34" charset="-122"/>
                    <a:ea typeface="微软雅黑" panose="020B0503020204020204" pitchFamily="34" charset="-122"/>
                  </a:rPr>
                  <a:t>由市县自然资源主管部门组织编制详细规划，报同级政府审批。</a:t>
                </a:r>
              </a:p>
            </p:txBody>
          </p:sp>
        </p:grpSp>
      </p:grpSp>
      <p:pic>
        <p:nvPicPr>
          <p:cNvPr id="6" name="图片 5">
            <a:extLst>
              <a:ext uri="{FF2B5EF4-FFF2-40B4-BE49-F238E27FC236}">
                <a16:creationId xmlns:a16="http://schemas.microsoft.com/office/drawing/2014/main" id="{F27C1E48-97B0-4EEE-BA2C-27CEBFFBBA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202" y="6585779"/>
            <a:ext cx="4916793" cy="2719663"/>
          </a:xfrm>
          <a:prstGeom prst="rect">
            <a:avLst/>
          </a:prstGeom>
        </p:spPr>
      </p:pic>
    </p:spTree>
    <p:extLst>
      <p:ext uri="{BB962C8B-B14F-4D97-AF65-F5344CB8AC3E}">
        <p14:creationId xmlns:p14="http://schemas.microsoft.com/office/powerpoint/2010/main" val="644768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1700" y="1312863"/>
            <a:ext cx="9194800" cy="8636992"/>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147976"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524726"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r>
              <a:rPr lang="zh-CN" altLang="en-US" sz="2400" b="1" dirty="0">
                <a:solidFill>
                  <a:schemeClr val="bg1"/>
                </a:solidFill>
                <a:latin typeface="微软雅黑" panose="020B0503020204020204" pitchFamily="34" charset="-122"/>
                <a:ea typeface="微软雅黑" panose="020B0503020204020204" pitchFamily="34" charset="-122"/>
              </a:rPr>
              <a:t>村域用地布局</a:t>
            </a:r>
          </a:p>
        </p:txBody>
      </p:sp>
      <p:sp>
        <p:nvSpPr>
          <p:cNvPr id="13" name="矩形 12">
            <a:extLst>
              <a:ext uri="{FF2B5EF4-FFF2-40B4-BE49-F238E27FC236}">
                <a16:creationId xmlns:a16="http://schemas.microsoft.com/office/drawing/2014/main" id="{AC5B5FB4-DE0D-40E8-BE48-0D57A2644BEC}"/>
              </a:ext>
            </a:extLst>
          </p:cNvPr>
          <p:cNvSpPr/>
          <p:nvPr/>
        </p:nvSpPr>
        <p:spPr>
          <a:xfrm>
            <a:off x="538163" y="1766075"/>
            <a:ext cx="5460856" cy="830997"/>
          </a:xfrm>
          <a:prstGeom prst="rect">
            <a:avLst/>
          </a:prstGeom>
        </p:spPr>
        <p:txBody>
          <a:bodyPr wrap="square">
            <a:spAutoFit/>
          </a:bodyPr>
          <a:lstStyle/>
          <a:p>
            <a:pPr algn="just">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       规划北张村村域</a:t>
            </a:r>
            <a:r>
              <a:rPr lang="zh-CN" altLang="en-US" sz="1600" b="1" dirty="0">
                <a:solidFill>
                  <a:srgbClr val="C00000"/>
                </a:solidFill>
                <a:latin typeface="微软雅黑" panose="020B0503020204020204" pitchFamily="34" charset="-122"/>
                <a:ea typeface="微软雅黑" panose="020B0503020204020204" pitchFamily="34" charset="-122"/>
              </a:rPr>
              <a:t>土地总面积</a:t>
            </a:r>
            <a:r>
              <a:rPr lang="en-US" altLang="zh-CN" sz="1600" b="1" dirty="0">
                <a:solidFill>
                  <a:srgbClr val="C00000"/>
                </a:solidFill>
                <a:latin typeface="微软雅黑" panose="020B0503020204020204" pitchFamily="34" charset="-122"/>
                <a:ea typeface="微软雅黑" panose="020B0503020204020204" pitchFamily="34" charset="-122"/>
              </a:rPr>
              <a:t>173.01</a:t>
            </a:r>
            <a:r>
              <a:rPr lang="zh-CN" altLang="en-US" sz="1600" b="1" dirty="0">
                <a:solidFill>
                  <a:srgbClr val="C00000"/>
                </a:solidFill>
                <a:latin typeface="微软雅黑" panose="020B0503020204020204" pitchFamily="34" charset="-122"/>
                <a:ea typeface="微软雅黑" panose="020B0503020204020204" pitchFamily="34" charset="-122"/>
              </a:rPr>
              <a:t>公顷</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，包括农业用地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157.03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公顷，建设用地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15.99</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公顷。</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TextBox 6">
            <a:extLst>
              <a:ext uri="{FF2B5EF4-FFF2-40B4-BE49-F238E27FC236}">
                <a16:creationId xmlns:a16="http://schemas.microsoft.com/office/drawing/2014/main" id="{606FE425-B2CC-41AC-BA0B-9E2A716F728F}"/>
              </a:ext>
            </a:extLst>
          </p:cNvPr>
          <p:cNvSpPr txBox="1"/>
          <p:nvPr/>
        </p:nvSpPr>
        <p:spPr>
          <a:xfrm>
            <a:off x="538164" y="1312863"/>
            <a:ext cx="4178980"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村域土地利用规划</a:t>
            </a:r>
          </a:p>
        </p:txBody>
      </p:sp>
      <p:sp>
        <p:nvSpPr>
          <p:cNvPr id="29" name="矩形 28">
            <a:extLst>
              <a:ext uri="{FF2B5EF4-FFF2-40B4-BE49-F238E27FC236}">
                <a16:creationId xmlns:a16="http://schemas.microsoft.com/office/drawing/2014/main" id="{E7E8E0AD-AD97-46CD-948F-29F3855C9348}"/>
              </a:ext>
            </a:extLst>
          </p:cNvPr>
          <p:cNvSpPr/>
          <p:nvPr/>
        </p:nvSpPr>
        <p:spPr>
          <a:xfrm>
            <a:off x="869949" y="827133"/>
            <a:ext cx="2710999"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planning</a:t>
            </a:r>
            <a:endParaRPr lang="zh-CN" altLang="en-US" sz="1400" dirty="0">
              <a:solidFill>
                <a:srgbClr val="CFD5EA"/>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461D6968-E256-4D02-8A4F-8880D968C9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9018" y="9170766"/>
            <a:ext cx="4732055" cy="821337"/>
          </a:xfrm>
          <a:prstGeom prst="rect">
            <a:avLst/>
          </a:prstGeom>
        </p:spPr>
      </p:pic>
      <p:sp>
        <p:nvSpPr>
          <p:cNvPr id="19" name="矩形 18">
            <a:extLst>
              <a:ext uri="{FF2B5EF4-FFF2-40B4-BE49-F238E27FC236}">
                <a16:creationId xmlns:a16="http://schemas.microsoft.com/office/drawing/2014/main" id="{A5024A18-DBEC-4106-9EDB-7381BF709B4F}"/>
              </a:ext>
            </a:extLst>
          </p:cNvPr>
          <p:cNvSpPr/>
          <p:nvPr/>
        </p:nvSpPr>
        <p:spPr>
          <a:xfrm rot="1305900">
            <a:off x="13686179" y="6580828"/>
            <a:ext cx="292902" cy="738664"/>
          </a:xfrm>
          <a:prstGeom prst="rect">
            <a:avLst/>
          </a:prstGeom>
        </p:spPr>
        <p:txBody>
          <a:bodyPr wrap="square">
            <a:spAutoFit/>
          </a:bodyPr>
          <a:lstStyle/>
          <a:p>
            <a:r>
              <a:rPr lang="zh-CN" altLang="en-US" sz="1400" dirty="0"/>
              <a:t>燕子河</a:t>
            </a:r>
          </a:p>
        </p:txBody>
      </p:sp>
      <p:sp>
        <p:nvSpPr>
          <p:cNvPr id="20" name="矩形 19">
            <a:extLst>
              <a:ext uri="{FF2B5EF4-FFF2-40B4-BE49-F238E27FC236}">
                <a16:creationId xmlns:a16="http://schemas.microsoft.com/office/drawing/2014/main" id="{3EF8F473-6B84-4D40-BBBD-EE3E6D41794A}"/>
              </a:ext>
            </a:extLst>
          </p:cNvPr>
          <p:cNvSpPr/>
          <p:nvPr/>
        </p:nvSpPr>
        <p:spPr>
          <a:xfrm>
            <a:off x="6980797" y="3734284"/>
            <a:ext cx="723275" cy="307777"/>
          </a:xfrm>
          <a:prstGeom prst="rect">
            <a:avLst/>
          </a:prstGeom>
        </p:spPr>
        <p:txBody>
          <a:bodyPr wrap="none">
            <a:spAutoFit/>
          </a:bodyPr>
          <a:lstStyle/>
          <a:p>
            <a:r>
              <a:rPr lang="zh-CN" altLang="en-US" sz="1400" dirty="0"/>
              <a:t>北张村</a:t>
            </a:r>
          </a:p>
        </p:txBody>
      </p:sp>
      <p:graphicFrame>
        <p:nvGraphicFramePr>
          <p:cNvPr id="12" name="表格 11">
            <a:extLst>
              <a:ext uri="{FF2B5EF4-FFF2-40B4-BE49-F238E27FC236}">
                <a16:creationId xmlns:a16="http://schemas.microsoft.com/office/drawing/2014/main" id="{982AA9EA-7A16-428E-81CC-5E0596E52331}"/>
              </a:ext>
            </a:extLst>
          </p:cNvPr>
          <p:cNvGraphicFramePr>
            <a:graphicFrameLocks noGrp="1"/>
          </p:cNvGraphicFramePr>
          <p:nvPr>
            <p:extLst>
              <p:ext uri="{D42A27DB-BD31-4B8C-83A1-F6EECF244321}">
                <p14:modId xmlns:p14="http://schemas.microsoft.com/office/powerpoint/2010/main" val="1535378382"/>
              </p:ext>
            </p:extLst>
          </p:nvPr>
        </p:nvGraphicFramePr>
        <p:xfrm>
          <a:off x="389237" y="2553598"/>
          <a:ext cx="5460856" cy="7447845"/>
        </p:xfrm>
        <a:graphic>
          <a:graphicData uri="http://schemas.openxmlformats.org/drawingml/2006/table">
            <a:tbl>
              <a:tblPr firstRow="1" firstCol="1" lastRow="1" bandRow="1">
                <a:tableStyleId>{073A0DAA-6AF3-43AB-8588-CEC1D06C72B9}</a:tableStyleId>
              </a:tblPr>
              <a:tblGrid>
                <a:gridCol w="534148">
                  <a:extLst>
                    <a:ext uri="{9D8B030D-6E8A-4147-A177-3AD203B41FA5}">
                      <a16:colId xmlns:a16="http://schemas.microsoft.com/office/drawing/2014/main" val="1243135019"/>
                    </a:ext>
                  </a:extLst>
                </a:gridCol>
                <a:gridCol w="752573">
                  <a:extLst>
                    <a:ext uri="{9D8B030D-6E8A-4147-A177-3AD203B41FA5}">
                      <a16:colId xmlns:a16="http://schemas.microsoft.com/office/drawing/2014/main" val="1036925926"/>
                    </a:ext>
                  </a:extLst>
                </a:gridCol>
                <a:gridCol w="1610590">
                  <a:extLst>
                    <a:ext uri="{9D8B030D-6E8A-4147-A177-3AD203B41FA5}">
                      <a16:colId xmlns:a16="http://schemas.microsoft.com/office/drawing/2014/main" val="3890233887"/>
                    </a:ext>
                  </a:extLst>
                </a:gridCol>
                <a:gridCol w="1290125">
                  <a:extLst>
                    <a:ext uri="{9D8B030D-6E8A-4147-A177-3AD203B41FA5}">
                      <a16:colId xmlns:a16="http://schemas.microsoft.com/office/drawing/2014/main" val="3928617445"/>
                    </a:ext>
                  </a:extLst>
                </a:gridCol>
                <a:gridCol w="1273420">
                  <a:extLst>
                    <a:ext uri="{9D8B030D-6E8A-4147-A177-3AD203B41FA5}">
                      <a16:colId xmlns:a16="http://schemas.microsoft.com/office/drawing/2014/main" val="2085812225"/>
                    </a:ext>
                  </a:extLst>
                </a:gridCol>
              </a:tblGrid>
              <a:tr h="342003">
                <a:tc rowSpan="2" gridSpan="3">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地类</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4676" marR="4676" marT="4676" marB="0" anchor="ctr"/>
                </a:tc>
                <a:tc rowSpan="2" hMerge="1">
                  <a:txBody>
                    <a:bodyPr/>
                    <a:lstStyle/>
                    <a:p>
                      <a:endParaRPr lang="zh-CN" altLang="en-US"/>
                    </a:p>
                  </a:txBody>
                  <a:tcPr/>
                </a:tc>
                <a:tc rowSpan="2" h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远期：</a:t>
                      </a:r>
                      <a:r>
                        <a:rPr lang="en-US" altLang="zh-CN" sz="1400" u="none" strike="noStrike" kern="1200" dirty="0">
                          <a:effectLst/>
                          <a:latin typeface="微软雅黑" panose="020B0503020204020204" pitchFamily="34" charset="-122"/>
                          <a:ea typeface="微软雅黑" panose="020B0503020204020204" pitchFamily="34" charset="-122"/>
                        </a:rPr>
                        <a:t>2035 </a:t>
                      </a:r>
                      <a:r>
                        <a:rPr lang="zh-CN" altLang="en-US" sz="1400" u="none" strike="noStrike" kern="1200" dirty="0">
                          <a:effectLst/>
                          <a:latin typeface="微软雅黑" panose="020B0503020204020204" pitchFamily="34" charset="-122"/>
                          <a:ea typeface="微软雅黑" panose="020B0503020204020204" pitchFamily="34" charset="-122"/>
                        </a:rPr>
                        <a:t>年</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56115" marR="4676" marT="4676" marB="0" anchor="ctr"/>
                </a:tc>
                <a:tc hMerge="1">
                  <a:txBody>
                    <a:bodyPr/>
                    <a:lstStyle/>
                    <a:p>
                      <a:endParaRPr lang="zh-CN" altLang="en-US"/>
                    </a:p>
                  </a:txBody>
                  <a:tcPr/>
                </a:tc>
                <a:extLst>
                  <a:ext uri="{0D108BD9-81ED-4DB2-BD59-A6C34878D82A}">
                    <a16:rowId xmlns:a16="http://schemas.microsoft.com/office/drawing/2014/main" val="116846247"/>
                  </a:ext>
                </a:extLst>
              </a:tr>
              <a:tr h="433574">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面积（</a:t>
                      </a:r>
                      <a:r>
                        <a:rPr lang="en-US" sz="1400" u="none" strike="noStrike" kern="1200">
                          <a:effectLst/>
                          <a:latin typeface="微软雅黑" panose="020B0503020204020204" pitchFamily="34" charset="-122"/>
                          <a:ea typeface="微软雅黑" panose="020B0503020204020204" pitchFamily="34" charset="-122"/>
                        </a:rPr>
                        <a:t>ha）</a:t>
                      </a:r>
                      <a:endParaRPr 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比例</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467179693"/>
                  </a:ext>
                </a:extLst>
              </a:tr>
              <a:tr h="450917">
                <a:tc rowSpan="9">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农林用地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耕地</a:t>
                      </a:r>
                    </a:p>
                    <a:p>
                      <a:pPr marL="0" algn="ctr" defTabSz="1069190" rtl="0" eaLnBrk="1" latinLnBrk="0" hangingPunct="1"/>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anchor="ct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水浇地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141.56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81.82%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971657982"/>
                  </a:ext>
                </a:extLst>
              </a:tr>
              <a:tr h="428605">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141.56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81.82%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12280851"/>
                  </a:ext>
                </a:extLst>
              </a:tr>
              <a:tr h="342003">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林地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8.06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4.66%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702609587"/>
                  </a:ext>
                </a:extLst>
              </a:tr>
              <a:tr h="342003">
                <a:tc vMerge="1">
                  <a:txBody>
                    <a:bodyPr/>
                    <a:lstStyle/>
                    <a:p>
                      <a:endParaRPr lang="zh-CN" altLang="en-US"/>
                    </a:p>
                  </a:txBody>
                  <a:tcPr/>
                </a:tc>
                <a:tc rowSpan="5">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其它农用地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设施农用地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1.22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0.70%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533212545"/>
                  </a:ext>
                </a:extLst>
              </a:tr>
              <a:tr h="342003">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农村道路</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3.16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1.82%</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600070125"/>
                  </a:ext>
                </a:extLst>
              </a:tr>
              <a:tr h="342003">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坑塘水面</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0.33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0.19%</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44404216"/>
                  </a:ext>
                </a:extLst>
              </a:tr>
              <a:tr h="342003">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沟渠</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2.70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1.56%</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689659840"/>
                  </a:ext>
                </a:extLst>
              </a:tr>
              <a:tr h="342003">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7.40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4.28%</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36479802"/>
                  </a:ext>
                </a:extLst>
              </a:tr>
              <a:tr h="342003">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合计</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157.03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90.76%</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496144369"/>
                  </a:ext>
                </a:extLst>
              </a:tr>
              <a:tr h="433574">
                <a:tc rowSpan="8">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建设用地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4">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村庄居住用地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村庄宅基地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9.59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5.54%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612634533"/>
                  </a:ext>
                </a:extLst>
              </a:tr>
              <a:tr h="422056">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村庄公共服务设施用地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0.88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0.51%</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841593170"/>
                  </a:ext>
                </a:extLst>
              </a:tr>
              <a:tr h="433574">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村庄公园与绿地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0.29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0.17%</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718848414"/>
                  </a:ext>
                </a:extLst>
              </a:tr>
              <a:tr h="342003">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10.77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6.22%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488435214"/>
                  </a:ext>
                </a:extLst>
              </a:tr>
              <a:tr h="342003">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村庄工业用地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1.84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1.06%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559340445"/>
                  </a:ext>
                </a:extLst>
              </a:tr>
              <a:tr h="390166">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村庄物流仓储用地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0.18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0.10%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93456278"/>
                  </a:ext>
                </a:extLst>
              </a:tr>
              <a:tr h="342003">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村庄道路用地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3.20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1.85%</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31778297"/>
                  </a:ext>
                </a:extLst>
              </a:tr>
              <a:tr h="342003">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合计</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15.99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9.24%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384563138"/>
                  </a:ext>
                </a:extLst>
              </a:tr>
              <a:tr h="342003">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总 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173.01 </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100.00%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506763844"/>
                  </a:ext>
                </a:extLst>
              </a:tr>
            </a:tbl>
          </a:graphicData>
        </a:graphic>
      </p:graphicFrame>
    </p:spTree>
    <p:extLst>
      <p:ext uri="{BB962C8B-B14F-4D97-AF65-F5344CB8AC3E}">
        <p14:creationId xmlns:p14="http://schemas.microsoft.com/office/powerpoint/2010/main" val="1448643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40239" y="5216714"/>
            <a:ext cx="5478092" cy="5145761"/>
          </a:xfrm>
          <a:prstGeom prst="rect">
            <a:avLst/>
          </a:prstGeom>
        </p:spPr>
      </p:pic>
      <p:sp>
        <p:nvSpPr>
          <p:cNvPr id="17" name="矩形 16">
            <a:extLst>
              <a:ext uri="{FF2B5EF4-FFF2-40B4-BE49-F238E27FC236}">
                <a16:creationId xmlns:a16="http://schemas.microsoft.com/office/drawing/2014/main" id="{1476DB96-3CD2-4CCC-9BF7-A0162160F7BA}"/>
              </a:ext>
            </a:extLst>
          </p:cNvPr>
          <p:cNvSpPr/>
          <p:nvPr/>
        </p:nvSpPr>
        <p:spPr>
          <a:xfrm>
            <a:off x="14216604" y="214232"/>
            <a:ext cx="606448" cy="523220"/>
          </a:xfrm>
          <a:prstGeom prst="rect">
            <a:avLst/>
          </a:prstGeom>
        </p:spPr>
        <p:txBody>
          <a:bodyPr wrap="square">
            <a:spAutoFit/>
          </a:bodyPr>
          <a:lstStyle/>
          <a:p>
            <a:pPr marL="13706">
              <a:defRPr/>
            </a:pPr>
            <a:r>
              <a:rPr lang="en-US" altLang="zh-CN" sz="2800" spc="-22" dirty="0">
                <a:solidFill>
                  <a:schemeClr val="bg1">
                    <a:lumMod val="50000"/>
                  </a:schemeClr>
                </a:solidFill>
                <a:latin typeface="Impact" panose="020B0806030902050204" pitchFamily="34" charset="0"/>
                <a:ea typeface="微软雅黑" panose="020B0503020204020204" pitchFamily="34" charset="-122"/>
                <a:cs typeface="Arial Black"/>
              </a:rPr>
              <a:t>04</a:t>
            </a:r>
            <a:endParaRPr lang="en-US" altLang="zh-CN" sz="2800" dirty="0">
              <a:solidFill>
                <a:schemeClr val="bg1">
                  <a:lumMod val="50000"/>
                </a:schemeClr>
              </a:solidFill>
              <a:latin typeface="Impact" panose="020B0806030902050204" pitchFamily="34" charset="0"/>
              <a:ea typeface="微软雅黑" panose="020B0503020204020204" pitchFamily="34" charset="-122"/>
              <a:cs typeface="Arial Black"/>
            </a:endParaRPr>
          </a:p>
        </p:txBody>
      </p:sp>
      <p:cxnSp>
        <p:nvCxnSpPr>
          <p:cNvPr id="18" name="直接连接符 17">
            <a:extLst>
              <a:ext uri="{FF2B5EF4-FFF2-40B4-BE49-F238E27FC236}">
                <a16:creationId xmlns:a16="http://schemas.microsoft.com/office/drawing/2014/main" id="{1A3BB767-D341-411B-9320-A37611A129FA}"/>
              </a:ext>
            </a:extLst>
          </p:cNvPr>
          <p:cNvCxnSpPr>
            <a:cxnSpLocks/>
          </p:cNvCxnSpPr>
          <p:nvPr/>
        </p:nvCxnSpPr>
        <p:spPr>
          <a:xfrm>
            <a:off x="14249400" y="320273"/>
            <a:ext cx="0" cy="31113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83FC2365-B332-4FDE-911C-274BC7C773FD}"/>
              </a:ext>
            </a:extLst>
          </p:cNvPr>
          <p:cNvSpPr/>
          <p:nvPr/>
        </p:nvSpPr>
        <p:spPr>
          <a:xfrm>
            <a:off x="13198161" y="326191"/>
            <a:ext cx="934230" cy="153888"/>
          </a:xfrm>
          <a:prstGeom prst="rect">
            <a:avLst/>
          </a:prstGeom>
        </p:spPr>
        <p:txBody>
          <a:bodyPr wrap="square" lIns="0" tIns="0" rIns="0" bIns="0">
            <a:spAutoFit/>
          </a:bodyPr>
          <a:lstStyle/>
          <a:p>
            <a:pPr marL="13706" algn="r">
              <a:defRPr/>
            </a:pPr>
            <a:r>
              <a:rPr lang="zh-CN" altLang="en-US" sz="1000" b="1" dirty="0">
                <a:solidFill>
                  <a:schemeClr val="bg1">
                    <a:lumMod val="50000"/>
                  </a:schemeClr>
                </a:solidFill>
                <a:latin typeface="微软雅黑" panose="020B0503020204020204" pitchFamily="34" charset="-122"/>
                <a:ea typeface="微软雅黑" panose="020B0503020204020204" pitchFamily="34" charset="-122"/>
                <a:cs typeface="Arial Black"/>
              </a:rPr>
              <a:t>村域空间规划</a:t>
            </a:r>
            <a:endParaRPr lang="en-US" altLang="zh-CN" sz="1000" b="1" dirty="0">
              <a:solidFill>
                <a:schemeClr val="bg1">
                  <a:lumMod val="50000"/>
                </a:schemeClr>
              </a:solidFill>
              <a:latin typeface="微软雅黑" panose="020B0503020204020204" pitchFamily="34" charset="-122"/>
              <a:ea typeface="微软雅黑" panose="020B0503020204020204" pitchFamily="34" charset="-122"/>
              <a:cs typeface="Arial Black"/>
            </a:endParaRPr>
          </a:p>
        </p:txBody>
      </p:sp>
      <p:sp>
        <p:nvSpPr>
          <p:cNvPr id="20" name="矩形 19">
            <a:extLst>
              <a:ext uri="{FF2B5EF4-FFF2-40B4-BE49-F238E27FC236}">
                <a16:creationId xmlns:a16="http://schemas.microsoft.com/office/drawing/2014/main" id="{1A1740BD-5526-4EF1-811C-16E50900EB85}"/>
              </a:ext>
            </a:extLst>
          </p:cNvPr>
          <p:cNvSpPr/>
          <p:nvPr/>
        </p:nvSpPr>
        <p:spPr>
          <a:xfrm>
            <a:off x="13198161" y="504392"/>
            <a:ext cx="934230" cy="153888"/>
          </a:xfrm>
          <a:prstGeom prst="rect">
            <a:avLst/>
          </a:prstGeom>
        </p:spPr>
        <p:txBody>
          <a:bodyPr wrap="none" lIns="0" tIns="0" rIns="0" bIns="0">
            <a:spAutoFit/>
          </a:bodyPr>
          <a:lstStyle/>
          <a:p>
            <a:pPr marL="13706" algn="r">
              <a:defRPr/>
            </a:pPr>
            <a:r>
              <a:rPr lang="en-US" altLang="zh-CN" sz="1000" cap="all" baseline="0" dirty="0">
                <a:solidFill>
                  <a:schemeClr val="bg1">
                    <a:lumMod val="50000"/>
                  </a:schemeClr>
                </a:solidFill>
                <a:latin typeface="Impact" panose="020B0806030902050204" pitchFamily="34" charset="0"/>
                <a:ea typeface="微软雅黑" panose="020B0503020204020204" pitchFamily="34" charset="-122"/>
                <a:cs typeface="Arial Black"/>
              </a:rPr>
              <a:t>SPATIAL PLANNING</a:t>
            </a:r>
          </a:p>
        </p:txBody>
      </p:sp>
      <p:sp>
        <p:nvSpPr>
          <p:cNvPr id="22" name="TextBox 6">
            <a:extLst>
              <a:ext uri="{FF2B5EF4-FFF2-40B4-BE49-F238E27FC236}">
                <a16:creationId xmlns:a16="http://schemas.microsoft.com/office/drawing/2014/main" id="{606FE425-B2CC-41AC-BA0B-9E2A716F728F}"/>
              </a:ext>
            </a:extLst>
          </p:cNvPr>
          <p:cNvSpPr txBox="1"/>
          <p:nvPr/>
        </p:nvSpPr>
        <p:spPr>
          <a:xfrm>
            <a:off x="538163" y="1312863"/>
            <a:ext cx="6090509" cy="472968"/>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区域土地利用规划</a:t>
            </a:r>
            <a:r>
              <a:rPr lang="en-US" altLang="zh-CN" sz="1800" b="1" dirty="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C00000"/>
                </a:solidFill>
                <a:latin typeface="微软雅黑" panose="020B0503020204020204" pitchFamily="34" charset="-122"/>
                <a:ea typeface="微软雅黑" panose="020B0503020204020204" pitchFamily="34" charset="-122"/>
              </a:rPr>
              <a:t>土地利用结构调整</a:t>
            </a:r>
          </a:p>
        </p:txBody>
      </p:sp>
      <p:sp>
        <p:nvSpPr>
          <p:cNvPr id="2" name="矩形 1">
            <a:extLst>
              <a:ext uri="{FF2B5EF4-FFF2-40B4-BE49-F238E27FC236}">
                <a16:creationId xmlns:a16="http://schemas.microsoft.com/office/drawing/2014/main" id="{4C1C7E96-A95C-4A51-908C-94D6CE7F16DF}"/>
              </a:ext>
            </a:extLst>
          </p:cNvPr>
          <p:cNvSpPr/>
          <p:nvPr/>
        </p:nvSpPr>
        <p:spPr>
          <a:xfrm>
            <a:off x="13677930" y="2298"/>
            <a:ext cx="1441420"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现状土地利用图</a:t>
            </a:r>
            <a:endParaRPr lang="zh-CN" altLang="en-US" sz="1400" dirty="0"/>
          </a:p>
        </p:txBody>
      </p:sp>
      <p:sp>
        <p:nvSpPr>
          <p:cNvPr id="14" name="文本框 13">
            <a:extLst>
              <a:ext uri="{FF2B5EF4-FFF2-40B4-BE49-F238E27FC236}">
                <a16:creationId xmlns:a16="http://schemas.microsoft.com/office/drawing/2014/main" id="{29CA3602-FA99-4B8C-8797-71623338664F}"/>
              </a:ext>
            </a:extLst>
          </p:cNvPr>
          <p:cNvSpPr txBox="1"/>
          <p:nvPr/>
        </p:nvSpPr>
        <p:spPr>
          <a:xfrm>
            <a:off x="432972" y="370419"/>
            <a:ext cx="3147976"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66AFEE84-3659-4135-87F8-717437A643A2}"/>
              </a:ext>
            </a:extLst>
          </p:cNvPr>
          <p:cNvSpPr txBox="1"/>
          <p:nvPr/>
        </p:nvSpPr>
        <p:spPr>
          <a:xfrm>
            <a:off x="768978" y="445656"/>
            <a:ext cx="3524726"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r>
              <a:rPr lang="zh-CN" altLang="en-US" sz="2400" b="1" dirty="0">
                <a:solidFill>
                  <a:schemeClr val="bg1"/>
                </a:solidFill>
                <a:latin typeface="微软雅黑" panose="020B0503020204020204" pitchFamily="34" charset="-122"/>
                <a:ea typeface="微软雅黑" panose="020B0503020204020204" pitchFamily="34" charset="-122"/>
              </a:rPr>
              <a:t>村域用地布局</a:t>
            </a:r>
          </a:p>
        </p:txBody>
      </p:sp>
      <p:sp>
        <p:nvSpPr>
          <p:cNvPr id="25" name="矩形 24">
            <a:extLst>
              <a:ext uri="{FF2B5EF4-FFF2-40B4-BE49-F238E27FC236}">
                <a16:creationId xmlns:a16="http://schemas.microsoft.com/office/drawing/2014/main" id="{3A431CAC-FB66-4025-8362-4303CB555854}"/>
              </a:ext>
            </a:extLst>
          </p:cNvPr>
          <p:cNvSpPr/>
          <p:nvPr/>
        </p:nvSpPr>
        <p:spPr>
          <a:xfrm>
            <a:off x="869949" y="827133"/>
            <a:ext cx="2935419"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Industrial development planning</a:t>
            </a:r>
            <a:endParaRPr lang="zh-CN" altLang="en-US" sz="1400" b="1" dirty="0">
              <a:solidFill>
                <a:srgbClr val="CFD5EA"/>
              </a:solidFill>
              <a:latin typeface="Arial" panose="020B0604020202020204" pitchFamily="34" charset="0"/>
              <a:cs typeface="Arial" panose="020B0604020202020204" pitchFamily="34" charset="0"/>
            </a:endParaRPr>
          </a:p>
        </p:txBody>
      </p:sp>
      <p:graphicFrame>
        <p:nvGraphicFramePr>
          <p:cNvPr id="3" name="表格 2">
            <a:extLst>
              <a:ext uri="{FF2B5EF4-FFF2-40B4-BE49-F238E27FC236}">
                <a16:creationId xmlns:a16="http://schemas.microsoft.com/office/drawing/2014/main" id="{0DAC0F46-EE61-48D4-AD3F-B686308F5440}"/>
              </a:ext>
            </a:extLst>
          </p:cNvPr>
          <p:cNvGraphicFramePr>
            <a:graphicFrameLocks noGrp="1"/>
          </p:cNvGraphicFramePr>
          <p:nvPr>
            <p:extLst>
              <p:ext uri="{D42A27DB-BD31-4B8C-83A1-F6EECF244321}">
                <p14:modId xmlns:p14="http://schemas.microsoft.com/office/powerpoint/2010/main" val="1584466301"/>
              </p:ext>
            </p:extLst>
          </p:nvPr>
        </p:nvGraphicFramePr>
        <p:xfrm>
          <a:off x="432973" y="1992937"/>
          <a:ext cx="8897640" cy="8013920"/>
        </p:xfrm>
        <a:graphic>
          <a:graphicData uri="http://schemas.openxmlformats.org/drawingml/2006/table">
            <a:tbl>
              <a:tblPr firstRow="1" firstCol="1" lastRow="1" bandRow="1">
                <a:tableStyleId>{073A0DAA-6AF3-43AB-8588-CEC1D06C72B9}</a:tableStyleId>
              </a:tblPr>
              <a:tblGrid>
                <a:gridCol w="457938">
                  <a:extLst>
                    <a:ext uri="{9D8B030D-6E8A-4147-A177-3AD203B41FA5}">
                      <a16:colId xmlns:a16="http://schemas.microsoft.com/office/drawing/2014/main" val="1243135019"/>
                    </a:ext>
                  </a:extLst>
                </a:gridCol>
                <a:gridCol w="645199">
                  <a:extLst>
                    <a:ext uri="{9D8B030D-6E8A-4147-A177-3AD203B41FA5}">
                      <a16:colId xmlns:a16="http://schemas.microsoft.com/office/drawing/2014/main" val="1036925926"/>
                    </a:ext>
                  </a:extLst>
                </a:gridCol>
                <a:gridCol w="1380798">
                  <a:extLst>
                    <a:ext uri="{9D8B030D-6E8A-4147-A177-3AD203B41FA5}">
                      <a16:colId xmlns:a16="http://schemas.microsoft.com/office/drawing/2014/main" val="3890233887"/>
                    </a:ext>
                  </a:extLst>
                </a:gridCol>
                <a:gridCol w="1120235">
                  <a:extLst>
                    <a:ext uri="{9D8B030D-6E8A-4147-A177-3AD203B41FA5}">
                      <a16:colId xmlns:a16="http://schemas.microsoft.com/office/drawing/2014/main" val="4288048989"/>
                    </a:ext>
                  </a:extLst>
                </a:gridCol>
                <a:gridCol w="1219498">
                  <a:extLst>
                    <a:ext uri="{9D8B030D-6E8A-4147-A177-3AD203B41FA5}">
                      <a16:colId xmlns:a16="http://schemas.microsoft.com/office/drawing/2014/main" val="263909367"/>
                    </a:ext>
                  </a:extLst>
                </a:gridCol>
                <a:gridCol w="1106056">
                  <a:extLst>
                    <a:ext uri="{9D8B030D-6E8A-4147-A177-3AD203B41FA5}">
                      <a16:colId xmlns:a16="http://schemas.microsoft.com/office/drawing/2014/main" val="3928617445"/>
                    </a:ext>
                  </a:extLst>
                </a:gridCol>
                <a:gridCol w="1091734">
                  <a:extLst>
                    <a:ext uri="{9D8B030D-6E8A-4147-A177-3AD203B41FA5}">
                      <a16:colId xmlns:a16="http://schemas.microsoft.com/office/drawing/2014/main" val="2085812225"/>
                    </a:ext>
                  </a:extLst>
                </a:gridCol>
                <a:gridCol w="1052008">
                  <a:extLst>
                    <a:ext uri="{9D8B030D-6E8A-4147-A177-3AD203B41FA5}">
                      <a16:colId xmlns:a16="http://schemas.microsoft.com/office/drawing/2014/main" val="1563334938"/>
                    </a:ext>
                  </a:extLst>
                </a:gridCol>
                <a:gridCol w="824174">
                  <a:extLst>
                    <a:ext uri="{9D8B030D-6E8A-4147-A177-3AD203B41FA5}">
                      <a16:colId xmlns:a16="http://schemas.microsoft.com/office/drawing/2014/main" val="2519996339"/>
                    </a:ext>
                  </a:extLst>
                </a:gridCol>
              </a:tblGrid>
              <a:tr h="368459">
                <a:tc rowSpan="2" gridSpan="3">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地类</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4676" marR="4676" marT="4676" marB="0" anchor="ctr"/>
                </a:tc>
                <a:tc rowSpan="2" hMerge="1">
                  <a:txBody>
                    <a:bodyPr/>
                    <a:lstStyle/>
                    <a:p>
                      <a:endParaRPr lang="zh-CN" altLang="en-US"/>
                    </a:p>
                  </a:txBody>
                  <a:tcPr/>
                </a:tc>
                <a:tc rowSpan="2" h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基期：</a:t>
                      </a:r>
                      <a:r>
                        <a:rPr lang="en-US" altLang="zh-CN" sz="1400" u="none" strike="noStrike" kern="1200" dirty="0">
                          <a:effectLst/>
                          <a:latin typeface="微软雅黑" panose="020B0503020204020204" pitchFamily="34" charset="-122"/>
                          <a:ea typeface="微软雅黑" panose="020B0503020204020204" pitchFamily="34" charset="-122"/>
                        </a:rPr>
                        <a:t>20</a:t>
                      </a:r>
                      <a:r>
                        <a:rPr lang="en-US" sz="1400" u="none" strike="noStrike" kern="1200" dirty="0">
                          <a:effectLst/>
                          <a:latin typeface="微软雅黑" panose="020B0503020204020204" pitchFamily="34" charset="-122"/>
                          <a:ea typeface="微软雅黑" panose="020B0503020204020204" pitchFamily="34" charset="-122"/>
                        </a:rPr>
                        <a:t>20 </a:t>
                      </a:r>
                      <a:r>
                        <a:rPr lang="zh-CN" altLang="en-US" sz="1400" u="none" strike="noStrike" kern="1200" dirty="0">
                          <a:effectLst/>
                          <a:latin typeface="微软雅黑" panose="020B0503020204020204" pitchFamily="34" charset="-122"/>
                          <a:ea typeface="微软雅黑" panose="020B0503020204020204" pitchFamily="34" charset="-122"/>
                        </a:rPr>
                        <a:t>年</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56115" marR="4676" marT="4676" marB="0" anchor="ctr"/>
                </a:tc>
                <a:tc h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远期：</a:t>
                      </a:r>
                      <a:r>
                        <a:rPr lang="en-US" altLang="zh-CN" sz="1400" u="none" strike="noStrike" kern="1200" dirty="0">
                          <a:effectLst/>
                          <a:latin typeface="微软雅黑" panose="020B0503020204020204" pitchFamily="34" charset="-122"/>
                          <a:ea typeface="微软雅黑" panose="020B0503020204020204" pitchFamily="34" charset="-122"/>
                        </a:rPr>
                        <a:t>2035 </a:t>
                      </a:r>
                      <a:r>
                        <a:rPr lang="zh-CN" altLang="en-US" sz="1400" u="none" strike="noStrike" kern="1200" dirty="0">
                          <a:effectLst/>
                          <a:latin typeface="微软雅黑" panose="020B0503020204020204" pitchFamily="34" charset="-122"/>
                          <a:ea typeface="微软雅黑" panose="020B0503020204020204" pitchFamily="34" charset="-122"/>
                        </a:rPr>
                        <a:t>年</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56115" marR="4676" marT="4676" marB="0" anchor="ctr"/>
                </a:tc>
                <a:tc h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规划期内增减</a:t>
                      </a:r>
                      <a:endParaRPr lang="zh-CN" altLang="en-US" sz="1400" u="none" strike="noStrike" kern="1200" dirty="0">
                        <a:solidFill>
                          <a:schemeClr val="bg1">
                            <a:lumMod val="95000"/>
                          </a:schemeClr>
                        </a:solidFill>
                        <a:effectLst/>
                        <a:latin typeface="微软雅黑" panose="020B0503020204020204" pitchFamily="34" charset="-122"/>
                        <a:ea typeface="微软雅黑" panose="020B0503020204020204" pitchFamily="34" charset="-122"/>
                        <a:cs typeface="+mn-cs"/>
                      </a:endParaRPr>
                    </a:p>
                  </a:txBody>
                  <a:tcPr marL="56115" marR="4676" marT="4676" marB="0" anchor="ctr"/>
                </a:tc>
                <a:tc hMerge="1">
                  <a:txBody>
                    <a:bodyPr/>
                    <a:lstStyle/>
                    <a:p>
                      <a:endParaRPr lang="zh-CN" altLang="en-US"/>
                    </a:p>
                  </a:txBody>
                  <a:tcPr/>
                </a:tc>
                <a:extLst>
                  <a:ext uri="{0D108BD9-81ED-4DB2-BD59-A6C34878D82A}">
                    <a16:rowId xmlns:a16="http://schemas.microsoft.com/office/drawing/2014/main" val="116846247"/>
                  </a:ext>
                </a:extLst>
              </a:tr>
              <a:tr h="467114">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面积（</a:t>
                      </a:r>
                      <a:r>
                        <a:rPr lang="en-US" sz="1400" u="none" strike="noStrike" kern="1200">
                          <a:effectLst/>
                          <a:latin typeface="微软雅黑" panose="020B0503020204020204" pitchFamily="34" charset="-122"/>
                          <a:ea typeface="微软雅黑" panose="020B0503020204020204" pitchFamily="34" charset="-122"/>
                        </a:rPr>
                        <a:t>ha）</a:t>
                      </a:r>
                      <a:endParaRPr 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比例</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面积（</a:t>
                      </a:r>
                      <a:r>
                        <a:rPr lang="en-US" sz="1400" u="none" strike="noStrike" kern="1200">
                          <a:effectLst/>
                          <a:latin typeface="微软雅黑" panose="020B0503020204020204" pitchFamily="34" charset="-122"/>
                          <a:ea typeface="微软雅黑" panose="020B0503020204020204" pitchFamily="34" charset="-122"/>
                        </a:rPr>
                        <a:t>ha）</a:t>
                      </a:r>
                      <a:endParaRPr 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比例</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面积（</a:t>
                      </a:r>
                      <a:r>
                        <a:rPr lang="en-US" sz="1400" u="none" strike="noStrike" kern="1200">
                          <a:effectLst/>
                          <a:latin typeface="微软雅黑" panose="020B0503020204020204" pitchFamily="34" charset="-122"/>
                          <a:ea typeface="微软雅黑" panose="020B0503020204020204" pitchFamily="34" charset="-122"/>
                        </a:rPr>
                        <a:t>ha）</a:t>
                      </a:r>
                      <a:endParaRPr 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比例</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467179693"/>
                  </a:ext>
                </a:extLst>
              </a:tr>
              <a:tr h="485798">
                <a:tc rowSpan="9">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农林用地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耕地</a:t>
                      </a:r>
                    </a:p>
                    <a:p>
                      <a:pPr marL="0" algn="ctr" defTabSz="1069190" rtl="0" eaLnBrk="1" latinLnBrk="0" hangingPunct="1"/>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anchor="ct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水浇地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128.95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74.53%</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141.56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81.82%</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12.61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9.78%</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971657982"/>
                  </a:ext>
                </a:extLst>
              </a:tr>
              <a:tr h="461760">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128.95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74.53%</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141.56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81.82%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12.61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9.78%</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12280851"/>
                  </a:ext>
                </a:extLst>
              </a:tr>
              <a:tr h="368459">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林地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9.27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5.36%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8.06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4.66%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-1.21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-13.03%</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702609587"/>
                  </a:ext>
                </a:extLst>
              </a:tr>
              <a:tr h="368459">
                <a:tc vMerge="1">
                  <a:txBody>
                    <a:bodyPr/>
                    <a:lstStyle/>
                    <a:p>
                      <a:endParaRPr lang="zh-CN" altLang="en-US"/>
                    </a:p>
                  </a:txBody>
                  <a:tcPr/>
                </a:tc>
                <a:tc rowSpan="5">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其它农用地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设施农用地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1.56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0.90%</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1.22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0.70%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-0.34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-21.87%</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533212545"/>
                  </a:ext>
                </a:extLst>
              </a:tr>
              <a:tr h="368459">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农村道路</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3.19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1.84%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3.16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1.82%</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-0.03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-1.06%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600070125"/>
                  </a:ext>
                </a:extLst>
              </a:tr>
              <a:tr h="368459">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坑塘水面</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0.33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0.19%</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0.33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0.19%</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0.00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0.00%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44404216"/>
                  </a:ext>
                </a:extLst>
              </a:tr>
              <a:tr h="368459">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沟渠</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2.70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1.56%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2.70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1.56%</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0.00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0.00%</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689659840"/>
                  </a:ext>
                </a:extLst>
              </a:tr>
              <a:tr h="368459">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7.78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4.50%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7.40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4.28%</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-0.38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-4.82%</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36479802"/>
                  </a:ext>
                </a:extLst>
              </a:tr>
              <a:tr h="368459">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合计</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146.00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84.39%</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157.03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90.76%</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11.03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7.55%</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496144369"/>
                  </a:ext>
                </a:extLst>
              </a:tr>
              <a:tr h="467114">
                <a:tc rowSpan="8">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400" u="none" strike="noStrike" kern="1200" dirty="0">
                          <a:effectLst/>
                          <a:latin typeface="微软雅黑" panose="020B0503020204020204" pitchFamily="34" charset="-122"/>
                          <a:ea typeface="微软雅黑" panose="020B0503020204020204" pitchFamily="34" charset="-122"/>
                        </a:rPr>
                        <a:t>建设用地</a:t>
                      </a:r>
                    </a:p>
                    <a:p>
                      <a:pPr algn="ctr"/>
                      <a:endParaRPr lang="zh-CN" altLang="en-US" sz="1400" dirty="0">
                        <a:latin typeface="微软雅黑" panose="020B0503020204020204" pitchFamily="34" charset="-122"/>
                        <a:ea typeface="微软雅黑" panose="020B0503020204020204" pitchFamily="34" charset="-122"/>
                      </a:endParaRPr>
                    </a:p>
                  </a:txBody>
                  <a:tcPr anchor="ctr"/>
                </a:tc>
                <a:tc rowSpan="4">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村庄居住用地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村庄宅基地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23.91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13.82%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9.59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5.54%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-14.32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-59.88%</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612634533"/>
                  </a:ext>
                </a:extLst>
              </a:tr>
              <a:tr h="454705">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村庄公共服务设施用地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0.51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0.29%</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0.88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0.51%</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0.38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74.47%</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841593170"/>
                  </a:ext>
                </a:extLst>
              </a:tr>
              <a:tr h="467114">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a:effectLst/>
                          <a:latin typeface="微软雅黑" panose="020B0503020204020204" pitchFamily="34" charset="-122"/>
                          <a:ea typeface="微软雅黑" panose="020B0503020204020204" pitchFamily="34" charset="-122"/>
                        </a:rPr>
                        <a:t>村庄公园与绿地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0.00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0.00%</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0.29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0.17%</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0.29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718848414"/>
                  </a:ext>
                </a:extLst>
              </a:tr>
              <a:tr h="368459">
                <a:tc vMerge="1">
                  <a:txBody>
                    <a:bodyPr/>
                    <a:lstStyle/>
                    <a:p>
                      <a:endParaRPr lang="zh-CN" altLang="en-US"/>
                    </a:p>
                  </a:txBody>
                  <a:tcPr/>
                </a:tc>
                <a:tc vMerge="1">
                  <a:txBody>
                    <a:bodyPr/>
                    <a:lstStyle/>
                    <a:p>
                      <a:endParaRPr lang="zh-CN" altLang="en-US"/>
                    </a:p>
                  </a:txBody>
                  <a:tcPr/>
                </a:tc>
                <a:tc>
                  <a:txBody>
                    <a:bodyPr/>
                    <a:lstStyle/>
                    <a:p>
                      <a:pPr marL="0" algn="ctr" defTabSz="1069190" rtl="0" eaLnBrk="1" latinLnBrk="0" hangingPunct="1"/>
                      <a:r>
                        <a:rPr lang="zh-CN" altLang="en-US" sz="1400" u="none" strike="noStrike" kern="1200" dirty="0">
                          <a:effectLst/>
                          <a:latin typeface="微软雅黑" panose="020B0503020204020204" pitchFamily="34" charset="-122"/>
                          <a:ea typeface="微软雅黑" panose="020B0503020204020204" pitchFamily="34" charset="-122"/>
                        </a:rPr>
                        <a:t>小计</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24.41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14.11%</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10.77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6.22%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-13.65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-55.90%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1488435214"/>
                  </a:ext>
                </a:extLst>
              </a:tr>
              <a:tr h="368459">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村庄工业用地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0.39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0.22%</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1.84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1.06%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1.46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378.00%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559340445"/>
                  </a:ext>
                </a:extLst>
              </a:tr>
              <a:tr h="420348">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村庄物流仓储用地</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1.10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0.64%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0.18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0.10%</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-0.93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-83.78%</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293456278"/>
                  </a:ext>
                </a:extLst>
              </a:tr>
              <a:tr h="368459">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dirty="0">
                          <a:effectLst/>
                          <a:latin typeface="微软雅黑" panose="020B0503020204020204" pitchFamily="34" charset="-122"/>
                          <a:ea typeface="微软雅黑" panose="020B0503020204020204" pitchFamily="34" charset="-122"/>
                        </a:rPr>
                        <a:t>村庄道路用地</a:t>
                      </a:r>
                      <a:endParaRPr lang="zh-CN" altLang="en-US"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1.11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0.64%</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3.20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1.85%</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2.09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187.66%</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331778297"/>
                  </a:ext>
                </a:extLst>
              </a:tr>
              <a:tr h="368459">
                <a:tc vMerge="1">
                  <a:txBody>
                    <a:bodyPr/>
                    <a:lstStyle/>
                    <a:p>
                      <a:endParaRPr lang="zh-CN" altLang="en-US"/>
                    </a:p>
                  </a:txBody>
                  <a:tcPr/>
                </a:tc>
                <a:tc gridSpan="2">
                  <a:txBody>
                    <a:bodyPr/>
                    <a:lstStyle/>
                    <a:p>
                      <a:pPr marL="0" algn="ctr" defTabSz="1069190" rtl="0" eaLnBrk="1" fontAlgn="ctr" latinLnBrk="0" hangingPunct="1"/>
                      <a:r>
                        <a:rPr lang="zh-CN" altLang="en-US" sz="1400" u="none" strike="noStrike" kern="1200">
                          <a:effectLst/>
                          <a:latin typeface="微软雅黑" panose="020B0503020204020204" pitchFamily="34" charset="-122"/>
                          <a:ea typeface="微软雅黑" panose="020B0503020204020204" pitchFamily="34" charset="-122"/>
                        </a:rPr>
                        <a:t>合计</a:t>
                      </a:r>
                      <a:endParaRPr lang="zh-CN" altLang="en-US"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hMerge="1">
                  <a:txBody>
                    <a:bodyPr/>
                    <a:lstStyle/>
                    <a:p>
                      <a:endParaRPr lang="zh-CN" altLang="en-US"/>
                    </a:p>
                  </a:txBody>
                  <a:tcP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27.01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15.61%</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15.99 </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a:effectLst/>
                          <a:latin typeface="微软雅黑" panose="020B0503020204020204" pitchFamily="34" charset="-122"/>
                          <a:ea typeface="微软雅黑" panose="020B0503020204020204" pitchFamily="34" charset="-122"/>
                        </a:rPr>
                        <a:t>9.24%</a:t>
                      </a:r>
                      <a:endParaRPr lang="en-US" altLang="zh-CN" sz="1400" u="none" strike="noStrike" kern="120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-11.03 </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tc>
                  <a:txBody>
                    <a:bodyPr/>
                    <a:lstStyle/>
                    <a:p>
                      <a:pPr marL="0" algn="ctr" defTabSz="1069190" rtl="0" eaLnBrk="1" fontAlgn="ctr" latinLnBrk="0" hangingPunct="1"/>
                      <a:r>
                        <a:rPr lang="en-US" altLang="zh-CN" sz="1400" u="none" strike="noStrike" kern="1200" dirty="0">
                          <a:effectLst/>
                          <a:latin typeface="微软雅黑" panose="020B0503020204020204" pitchFamily="34" charset="-122"/>
                          <a:ea typeface="微软雅黑" panose="020B0503020204020204" pitchFamily="34" charset="-122"/>
                        </a:rPr>
                        <a:t>-40.83%</a:t>
                      </a:r>
                      <a:endParaRPr lang="en-US" altLang="zh-CN" sz="1400" u="none" strike="noStrike" kern="1200" dirty="0">
                        <a:solidFill>
                          <a:schemeClr val="dk1"/>
                        </a:solidFill>
                        <a:effectLst/>
                        <a:latin typeface="微软雅黑" panose="020B0503020204020204" pitchFamily="34" charset="-122"/>
                        <a:ea typeface="微软雅黑" panose="020B0503020204020204" pitchFamily="34" charset="-122"/>
                        <a:cs typeface="+mn-cs"/>
                      </a:endParaRPr>
                    </a:p>
                  </a:txBody>
                  <a:tcPr marL="4676" marR="4676" marT="4676" marB="0" anchor="ctr"/>
                </a:tc>
                <a:extLst>
                  <a:ext uri="{0D108BD9-81ED-4DB2-BD59-A6C34878D82A}">
                    <a16:rowId xmlns:a16="http://schemas.microsoft.com/office/drawing/2014/main" val="2384563138"/>
                  </a:ext>
                </a:extLst>
              </a:tr>
              <a:tr h="368459">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总 计</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173.01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100.00%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173.01 </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600" u="none" strike="noStrike">
                          <a:effectLst/>
                          <a:latin typeface="微软雅黑" panose="020B0503020204020204" pitchFamily="34" charset="-122"/>
                          <a:ea typeface="微软雅黑" panose="020B0503020204020204" pitchFamily="34" charset="-122"/>
                        </a:rPr>
                        <a:t>100.00%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0.00 </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tc>
                  <a:txBody>
                    <a:bodyPr/>
                    <a:lstStyle/>
                    <a:p>
                      <a:pPr algn="ctr" fontAlgn="ctr"/>
                      <a:r>
                        <a:rPr lang="en-US" altLang="zh-CN" sz="1600" u="none" strike="noStrike" dirty="0">
                          <a:effectLst/>
                          <a:latin typeface="微软雅黑" panose="020B0503020204020204" pitchFamily="34" charset="-122"/>
                          <a:ea typeface="微软雅黑" panose="020B0503020204020204" pitchFamily="34" charset="-122"/>
                        </a:rPr>
                        <a:t>0.00%</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4676" marR="4676" marT="4676" marB="0" anchor="ctr"/>
                </a:tc>
                <a:extLst>
                  <a:ext uri="{0D108BD9-81ED-4DB2-BD59-A6C34878D82A}">
                    <a16:rowId xmlns:a16="http://schemas.microsoft.com/office/drawing/2014/main" val="3506763844"/>
                  </a:ext>
                </a:extLst>
              </a:tr>
            </a:tbl>
          </a:graphicData>
        </a:graphic>
      </p:graphicFrame>
      <p:grpSp>
        <p:nvGrpSpPr>
          <p:cNvPr id="16" name="组合 15"/>
          <p:cNvGrpSpPr/>
          <p:nvPr/>
        </p:nvGrpSpPr>
        <p:grpSpPr>
          <a:xfrm>
            <a:off x="9540239" y="59145"/>
            <a:ext cx="5478092" cy="10401276"/>
            <a:chOff x="10875187" y="1785831"/>
            <a:chExt cx="4143143" cy="7866603"/>
          </a:xfrm>
        </p:grpSpPr>
        <p:pic>
          <p:nvPicPr>
            <p:cNvPr id="26" name="图片 25">
              <a:extLst>
                <a:ext uri="{FF2B5EF4-FFF2-40B4-BE49-F238E27FC236}">
                  <a16:creationId xmlns:a16="http://schemas.microsoft.com/office/drawing/2014/main" id="{42E444CB-B9F8-4A88-A69C-974FEE8F1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0875187" y="1785831"/>
              <a:ext cx="4143143" cy="3826652"/>
            </a:xfrm>
            <a:prstGeom prst="rect">
              <a:avLst/>
            </a:prstGeom>
          </p:spPr>
        </p:pic>
        <p:grpSp>
          <p:nvGrpSpPr>
            <p:cNvPr id="27" name="组合 26">
              <a:extLst>
                <a:ext uri="{FF2B5EF4-FFF2-40B4-BE49-F238E27FC236}">
                  <a16:creationId xmlns:a16="http://schemas.microsoft.com/office/drawing/2014/main" id="{C32251B8-6C92-41A6-B676-2F69F5A49701}"/>
                </a:ext>
              </a:extLst>
            </p:cNvPr>
            <p:cNvGrpSpPr/>
            <p:nvPr/>
          </p:nvGrpSpPr>
          <p:grpSpPr>
            <a:xfrm>
              <a:off x="12257477" y="5408860"/>
              <a:ext cx="1281144" cy="4243574"/>
              <a:chOff x="2039491" y="10027655"/>
              <a:chExt cx="1629039" cy="5711109"/>
            </a:xfrm>
          </p:grpSpPr>
          <p:sp>
            <p:nvSpPr>
              <p:cNvPr id="28" name="矩形 27">
                <a:extLst>
                  <a:ext uri="{FF2B5EF4-FFF2-40B4-BE49-F238E27FC236}">
                    <a16:creationId xmlns:a16="http://schemas.microsoft.com/office/drawing/2014/main" id="{D648C706-E037-4015-B955-67A50A77E988}"/>
                  </a:ext>
                </a:extLst>
              </p:cNvPr>
              <p:cNvSpPr/>
              <p:nvPr/>
            </p:nvSpPr>
            <p:spPr>
              <a:xfrm>
                <a:off x="2039491" y="10027655"/>
                <a:ext cx="1629039" cy="373736"/>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现状土地利用图</a:t>
                </a:r>
                <a:endParaRPr lang="zh-CN" altLang="en-US" sz="1200" dirty="0"/>
              </a:p>
            </p:txBody>
          </p:sp>
          <p:sp>
            <p:nvSpPr>
              <p:cNvPr id="29" name="矩形 28">
                <a:extLst>
                  <a:ext uri="{FF2B5EF4-FFF2-40B4-BE49-F238E27FC236}">
                    <a16:creationId xmlns:a16="http://schemas.microsoft.com/office/drawing/2014/main" id="{5930A9DE-610B-4D4B-841D-2CFD26E1E0AC}"/>
                  </a:ext>
                </a:extLst>
              </p:cNvPr>
              <p:cNvSpPr/>
              <p:nvPr/>
            </p:nvSpPr>
            <p:spPr>
              <a:xfrm>
                <a:off x="2039491" y="15365028"/>
                <a:ext cx="1629039" cy="373736"/>
              </a:xfrm>
              <a:prstGeom prst="rect">
                <a:avLst/>
              </a:prstGeom>
            </p:spPr>
            <p:txBody>
              <a:bodyPr wrap="none">
                <a:spAutoFit/>
              </a:bodyPr>
              <a:lstStyle/>
              <a:p>
                <a:r>
                  <a:rPr lang="zh-CN" altLang="en-US" sz="1200" b="1" dirty="0">
                    <a:latin typeface="微软雅黑" panose="020B0503020204020204" pitchFamily="34" charset="-122"/>
                    <a:ea typeface="微软雅黑" panose="020B0503020204020204" pitchFamily="34" charset="-122"/>
                  </a:rPr>
                  <a:t>规划土地利用图</a:t>
                </a:r>
                <a:endParaRPr lang="zh-CN" altLang="en-US" sz="1200" dirty="0"/>
              </a:p>
            </p:txBody>
          </p:sp>
        </p:grpSp>
      </p:grpSp>
    </p:spTree>
    <p:extLst>
      <p:ext uri="{BB962C8B-B14F-4D97-AF65-F5344CB8AC3E}">
        <p14:creationId xmlns:p14="http://schemas.microsoft.com/office/powerpoint/2010/main" val="2265169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29CA3602-FA99-4B8C-8797-71623338664F}"/>
              </a:ext>
            </a:extLst>
          </p:cNvPr>
          <p:cNvSpPr txBox="1"/>
          <p:nvPr/>
        </p:nvSpPr>
        <p:spPr>
          <a:xfrm>
            <a:off x="432972" y="370419"/>
            <a:ext cx="3147976"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66AFEE84-3659-4135-87F8-717437A643A2}"/>
              </a:ext>
            </a:extLst>
          </p:cNvPr>
          <p:cNvSpPr txBox="1"/>
          <p:nvPr/>
        </p:nvSpPr>
        <p:spPr>
          <a:xfrm>
            <a:off x="768978" y="445656"/>
            <a:ext cx="2844766"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a:t>
            </a:r>
            <a:r>
              <a:rPr lang="zh-CN" altLang="en-US" sz="2400" b="1" dirty="0">
                <a:solidFill>
                  <a:schemeClr val="bg1"/>
                </a:solidFill>
                <a:latin typeface="微软雅黑" panose="020B0503020204020204" pitchFamily="34" charset="-122"/>
                <a:ea typeface="微软雅黑" panose="020B0503020204020204" pitchFamily="34" charset="-122"/>
              </a:rPr>
              <a:t>土地调整规划</a:t>
            </a:r>
          </a:p>
        </p:txBody>
      </p:sp>
      <p:sp>
        <p:nvSpPr>
          <p:cNvPr id="25" name="矩形 24">
            <a:extLst>
              <a:ext uri="{FF2B5EF4-FFF2-40B4-BE49-F238E27FC236}">
                <a16:creationId xmlns:a16="http://schemas.microsoft.com/office/drawing/2014/main" id="{3A431CAC-FB66-4025-8362-4303CB555854}"/>
              </a:ext>
            </a:extLst>
          </p:cNvPr>
          <p:cNvSpPr/>
          <p:nvPr/>
        </p:nvSpPr>
        <p:spPr>
          <a:xfrm>
            <a:off x="869949" y="827133"/>
            <a:ext cx="2935419"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Industrial development planning</a:t>
            </a:r>
            <a:endParaRPr lang="zh-CN" altLang="en-US" sz="1400" b="1" dirty="0">
              <a:solidFill>
                <a:srgbClr val="CFD5EA"/>
              </a:solidFill>
              <a:latin typeface="Arial" panose="020B0604020202020204" pitchFamily="34" charset="0"/>
              <a:cs typeface="Arial" panose="020B0604020202020204" pitchFamily="34" charset="0"/>
            </a:endParaRPr>
          </a:p>
        </p:txBody>
      </p:sp>
      <p:grpSp>
        <p:nvGrpSpPr>
          <p:cNvPr id="23" name="组合 22">
            <a:extLst>
              <a:ext uri="{FF2B5EF4-FFF2-40B4-BE49-F238E27FC236}">
                <a16:creationId xmlns:a16="http://schemas.microsoft.com/office/drawing/2014/main" id="{C881FB35-F9D7-4CE9-B479-1C11981A9BD7}"/>
              </a:ext>
            </a:extLst>
          </p:cNvPr>
          <p:cNvGrpSpPr/>
          <p:nvPr/>
        </p:nvGrpSpPr>
        <p:grpSpPr>
          <a:xfrm>
            <a:off x="593816" y="1539046"/>
            <a:ext cx="5284470" cy="4492818"/>
            <a:chOff x="538163" y="1361468"/>
            <a:chExt cx="6090509" cy="4492818"/>
          </a:xfrm>
        </p:grpSpPr>
        <p:sp>
          <p:nvSpPr>
            <p:cNvPr id="30" name="矩形 29">
              <a:extLst>
                <a:ext uri="{FF2B5EF4-FFF2-40B4-BE49-F238E27FC236}">
                  <a16:creationId xmlns:a16="http://schemas.microsoft.com/office/drawing/2014/main" id="{DE92AC62-1E03-43BB-9E16-DBC9689B5FEE}"/>
                </a:ext>
              </a:extLst>
            </p:cNvPr>
            <p:cNvSpPr/>
            <p:nvPr/>
          </p:nvSpPr>
          <p:spPr>
            <a:xfrm>
              <a:off x="538480" y="1834515"/>
              <a:ext cx="5782153" cy="3000821"/>
            </a:xfrm>
            <a:prstGeom prst="rect">
              <a:avLst/>
            </a:prstGeom>
          </p:spPr>
          <p:txBody>
            <a:bodyPr wrap="square">
              <a:spAutoFit/>
            </a:bodyPr>
            <a:lstStyle/>
            <a:p>
              <a:pPr indent="457200" algn="just">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本次土地整治的主要内容包括：</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建设用地整理、农林用地整理。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建设用地整理：</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本次规划主要将不予保留的各村庄原址的建设用地、以及闲置、破旧散乱的建设用地复垦。</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农用地整理：</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为了保证社区建设，提高土地规模化、合理利用化以及村庄产业发展本次规划将部分耕地、林地整理成建设用地、其他农用地，其他农用地转成建设用地、耕地、林地。</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6">
              <a:extLst>
                <a:ext uri="{FF2B5EF4-FFF2-40B4-BE49-F238E27FC236}">
                  <a16:creationId xmlns:a16="http://schemas.microsoft.com/office/drawing/2014/main" id="{55958E68-F556-4172-B7C1-5AECA9F43F64}"/>
                </a:ext>
              </a:extLst>
            </p:cNvPr>
            <p:cNvSpPr txBox="1"/>
            <p:nvPr/>
          </p:nvSpPr>
          <p:spPr>
            <a:xfrm>
              <a:off x="538163" y="1361468"/>
              <a:ext cx="6090509"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1</a:t>
              </a:r>
              <a:r>
                <a:rPr lang="zh-CN" altLang="en-US" sz="1800" b="1" dirty="0">
                  <a:solidFill>
                    <a:srgbClr val="2E75B6"/>
                  </a:solidFill>
                  <a:latin typeface="微软雅黑" panose="020B0503020204020204" pitchFamily="34" charset="-122"/>
                  <a:ea typeface="微软雅黑" panose="020B0503020204020204" pitchFamily="34" charset="-122"/>
                </a:rPr>
                <a:t>）整治内容</a:t>
              </a:r>
            </a:p>
          </p:txBody>
        </p:sp>
        <p:sp>
          <p:nvSpPr>
            <p:cNvPr id="32" name="TextBox 6">
              <a:extLst>
                <a:ext uri="{FF2B5EF4-FFF2-40B4-BE49-F238E27FC236}">
                  <a16:creationId xmlns:a16="http://schemas.microsoft.com/office/drawing/2014/main" id="{9A3F67CC-84D0-4594-945F-BBB7EF64CBC0}"/>
                </a:ext>
              </a:extLst>
            </p:cNvPr>
            <p:cNvSpPr txBox="1"/>
            <p:nvPr/>
          </p:nvSpPr>
          <p:spPr>
            <a:xfrm>
              <a:off x="538163" y="5332395"/>
              <a:ext cx="5782153" cy="521891"/>
            </a:xfrm>
            <a:prstGeom prst="rect">
              <a:avLst/>
            </a:prstGeom>
            <a:noFill/>
          </p:spPr>
          <p:txBody>
            <a:bodyPr wrap="square" lIns="105366" tIns="52682" rIns="105366" bIns="52682" rtlCol="0">
              <a:spAutoFit/>
            </a:bodyPr>
            <a:lstStyle/>
            <a:p>
              <a:pPr>
                <a:lnSpc>
                  <a:spcPct val="150000"/>
                </a:lnSpc>
              </a:pPr>
              <a:r>
                <a:rPr lang="zh-CN" altLang="en-US" sz="1800" b="1" dirty="0">
                  <a:solidFill>
                    <a:srgbClr val="2E75B6"/>
                  </a:solidFill>
                  <a:latin typeface="微软雅黑" panose="020B0503020204020204" pitchFamily="34" charset="-122"/>
                  <a:ea typeface="微软雅黑" panose="020B0503020204020204" pitchFamily="34" charset="-122"/>
                </a:rPr>
                <a:t>（</a:t>
              </a:r>
              <a:r>
                <a:rPr lang="en-US" altLang="zh-CN" sz="1800" b="1" dirty="0">
                  <a:solidFill>
                    <a:srgbClr val="2E75B6"/>
                  </a:solidFill>
                  <a:latin typeface="微软雅黑" panose="020B0503020204020204" pitchFamily="34" charset="-122"/>
                  <a:ea typeface="微软雅黑" panose="020B0503020204020204" pitchFamily="34" charset="-122"/>
                </a:rPr>
                <a:t>2</a:t>
              </a:r>
              <a:r>
                <a:rPr lang="zh-CN" altLang="en-US" sz="1800" b="1" dirty="0">
                  <a:solidFill>
                    <a:srgbClr val="2E75B6"/>
                  </a:solidFill>
                  <a:latin typeface="微软雅黑" panose="020B0503020204020204" pitchFamily="34" charset="-122"/>
                  <a:ea typeface="微软雅黑" panose="020B0503020204020204" pitchFamily="34" charset="-122"/>
                </a:rPr>
                <a:t>）土地整理调整表</a:t>
              </a:r>
            </a:p>
          </p:txBody>
        </p:sp>
      </p:grpSp>
      <p:pic>
        <p:nvPicPr>
          <p:cNvPr id="4" name="图片 3">
            <a:extLst>
              <a:ext uri="{FF2B5EF4-FFF2-40B4-BE49-F238E27FC236}">
                <a16:creationId xmlns:a16="http://schemas.microsoft.com/office/drawing/2014/main" id="{847B7747-7F4B-4527-BDCD-0E38F9D37A2C}"/>
              </a:ext>
            </a:extLst>
          </p:cNvPr>
          <p:cNvPicPr>
            <a:picLocks noChangeAspect="1"/>
          </p:cNvPicPr>
          <p:nvPr/>
        </p:nvPicPr>
        <p:blipFill>
          <a:blip r:embed="rId3"/>
          <a:stretch>
            <a:fillRect/>
          </a:stretch>
        </p:blipFill>
        <p:spPr>
          <a:xfrm>
            <a:off x="5702300" y="1210417"/>
            <a:ext cx="9417050" cy="8754981"/>
          </a:xfrm>
          <a:prstGeom prst="rect">
            <a:avLst/>
          </a:prstGeom>
        </p:spPr>
      </p:pic>
      <p:graphicFrame>
        <p:nvGraphicFramePr>
          <p:cNvPr id="33" name="表格 32">
            <a:extLst>
              <a:ext uri="{FF2B5EF4-FFF2-40B4-BE49-F238E27FC236}">
                <a16:creationId xmlns:a16="http://schemas.microsoft.com/office/drawing/2014/main" id="{C2817778-1619-43D4-9B98-D5689CFCDD8C}"/>
              </a:ext>
            </a:extLst>
          </p:cNvPr>
          <p:cNvGraphicFramePr>
            <a:graphicFrameLocks noGrp="1"/>
          </p:cNvGraphicFramePr>
          <p:nvPr>
            <p:extLst>
              <p:ext uri="{D42A27DB-BD31-4B8C-83A1-F6EECF244321}">
                <p14:modId xmlns:p14="http://schemas.microsoft.com/office/powerpoint/2010/main" val="140625564"/>
              </p:ext>
            </p:extLst>
          </p:nvPr>
        </p:nvGraphicFramePr>
        <p:xfrm>
          <a:off x="593816" y="6433935"/>
          <a:ext cx="4762360" cy="3058812"/>
        </p:xfrm>
        <a:graphic>
          <a:graphicData uri="http://schemas.openxmlformats.org/drawingml/2006/table">
            <a:tbl>
              <a:tblPr firstRow="1" lastRow="1" bandRow="1">
                <a:tableStyleId>{073A0DAA-6AF3-43AB-8588-CEC1D06C72B9}</a:tableStyleId>
              </a:tblPr>
              <a:tblGrid>
                <a:gridCol w="1389844">
                  <a:extLst>
                    <a:ext uri="{9D8B030D-6E8A-4147-A177-3AD203B41FA5}">
                      <a16:colId xmlns:a16="http://schemas.microsoft.com/office/drawing/2014/main" val="3131810422"/>
                    </a:ext>
                  </a:extLst>
                </a:gridCol>
                <a:gridCol w="2136132">
                  <a:extLst>
                    <a:ext uri="{9D8B030D-6E8A-4147-A177-3AD203B41FA5}">
                      <a16:colId xmlns:a16="http://schemas.microsoft.com/office/drawing/2014/main" val="1925518667"/>
                    </a:ext>
                  </a:extLst>
                </a:gridCol>
                <a:gridCol w="1236384">
                  <a:extLst>
                    <a:ext uri="{9D8B030D-6E8A-4147-A177-3AD203B41FA5}">
                      <a16:colId xmlns:a16="http://schemas.microsoft.com/office/drawing/2014/main" val="3945725375"/>
                    </a:ext>
                  </a:extLst>
                </a:gridCol>
              </a:tblGrid>
              <a:tr h="544833">
                <a:tc gridSpan="2">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土地整理</a:t>
                      </a:r>
                      <a:endParaRPr lang="zh-CN" altLang="en-US" sz="12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调整面积（</a:t>
                      </a:r>
                      <a:r>
                        <a:rPr lang="en-US" altLang="zh-CN" sz="1200" u="none" strike="noStrike" dirty="0">
                          <a:effectLst/>
                          <a:latin typeface="微软雅黑" panose="020B0503020204020204" pitchFamily="34" charset="-122"/>
                          <a:ea typeface="微软雅黑" panose="020B0503020204020204" pitchFamily="34" charset="-122"/>
                        </a:rPr>
                        <a:t>ha</a:t>
                      </a:r>
                      <a:r>
                        <a:rPr lang="zh-CN" altLang="en-US" sz="1200" u="none" strike="noStrike" dirty="0">
                          <a:effectLst/>
                          <a:latin typeface="微软雅黑" panose="020B0503020204020204" pitchFamily="34" charset="-122"/>
                          <a:ea typeface="微软雅黑" panose="020B0503020204020204" pitchFamily="34" charset="-122"/>
                        </a:rPr>
                        <a:t>）</a:t>
                      </a:r>
                      <a:endParaRPr lang="zh-CN" altLang="en-US" sz="1200" b="1" i="0" u="none" strike="noStrike" dirty="0">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734128168"/>
                  </a:ext>
                </a:extLst>
              </a:tr>
              <a:tr h="279331">
                <a:tc rowSpan="2">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建设用地整理</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建设用地＞耕地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13.14</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352650509"/>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小计</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13.14</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601012099"/>
                  </a:ext>
                </a:extLst>
              </a:tr>
              <a:tr h="279331">
                <a:tc rowSpan="6">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农用地整理</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耕地＞建设用地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0.79</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91648897"/>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耕地＞其他农用地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0.08</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252235473"/>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林地＞建设用地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1.12</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55696028"/>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其他农用地＞建设用地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0.34</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376643155"/>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其他农用地＞耕地</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0.04</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319285366"/>
                  </a:ext>
                </a:extLst>
              </a:tr>
              <a:tr h="279331">
                <a:tc vMerge="1">
                  <a:txBody>
                    <a:bodyPr/>
                    <a:lstStyle/>
                    <a:p>
                      <a:endParaRPr lang="zh-CN" altLang="en-US"/>
                    </a:p>
                  </a:txBody>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小计</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2.37</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85016194"/>
                  </a:ext>
                </a:extLst>
              </a:tr>
              <a:tr h="279331">
                <a:tc gridSpan="2">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合计</a:t>
                      </a:r>
                      <a:endParaRPr lang="zh-CN" altLang="en-US"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15.51</a:t>
                      </a:r>
                      <a:endParaRPr lang="en-US" altLang="zh-CN" sz="1200" b="1"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133720729"/>
                  </a:ext>
                </a:extLst>
              </a:tr>
            </a:tbl>
          </a:graphicData>
        </a:graphic>
      </p:graphicFrame>
    </p:spTree>
    <p:extLst>
      <p:ext uri="{BB962C8B-B14F-4D97-AF65-F5344CB8AC3E}">
        <p14:creationId xmlns:p14="http://schemas.microsoft.com/office/powerpoint/2010/main" val="1588866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372396"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515064"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.6</a:t>
            </a:r>
            <a:r>
              <a:rPr lang="zh-CN" altLang="en-US" sz="2400" b="1" dirty="0">
                <a:solidFill>
                  <a:schemeClr val="bg1"/>
                </a:solidFill>
                <a:latin typeface="微软雅黑" panose="020B0503020204020204" pitchFamily="34" charset="-122"/>
                <a:ea typeface="微软雅黑" panose="020B0503020204020204" pitchFamily="34" charset="-122"/>
              </a:rPr>
              <a:t>建设用地管制分区</a:t>
            </a:r>
          </a:p>
        </p:txBody>
      </p:sp>
      <p:sp>
        <p:nvSpPr>
          <p:cNvPr id="8" name="矩形 7">
            <a:extLst>
              <a:ext uri="{FF2B5EF4-FFF2-40B4-BE49-F238E27FC236}">
                <a16:creationId xmlns:a16="http://schemas.microsoft.com/office/drawing/2014/main" id="{88C01494-24C7-4D8C-B7C2-9A9D8CB243BF}"/>
              </a:ext>
            </a:extLst>
          </p:cNvPr>
          <p:cNvSpPr/>
          <p:nvPr/>
        </p:nvSpPr>
        <p:spPr>
          <a:xfrm>
            <a:off x="869949" y="827133"/>
            <a:ext cx="2935419"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Industrial development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051E2B04-C7EE-4A73-9292-B526B7E71190}"/>
              </a:ext>
            </a:extLst>
          </p:cNvPr>
          <p:cNvSpPr/>
          <p:nvPr/>
        </p:nvSpPr>
        <p:spPr>
          <a:xfrm>
            <a:off x="432972" y="1637784"/>
            <a:ext cx="4977228" cy="7294305"/>
          </a:xfrm>
          <a:prstGeom prst="rect">
            <a:avLst/>
          </a:prstGeom>
          <a:noFill/>
        </p:spPr>
        <p:txBody>
          <a:bodyPr wrap="square">
            <a:spAutoFit/>
          </a:bodyPr>
          <a:lstStyle/>
          <a:p>
            <a:pPr marL="285750" indent="-285750">
              <a:lnSpc>
                <a:spcPct val="150000"/>
              </a:lnSpc>
              <a:buFont typeface="Wingdings" panose="05000000000000000000" pitchFamily="2" charset="2"/>
              <a:buChar char="n"/>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允许建设区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允许建设区指城乡建设用地规模边界所包含的范围。</a:t>
            </a:r>
            <a:r>
              <a:rPr lang="zh-CN" altLang="en-US" sz="1400" b="1" dirty="0">
                <a:solidFill>
                  <a:srgbClr val="FF0000"/>
                </a:solidFill>
                <a:latin typeface="微软雅黑" panose="020B0503020204020204" pitchFamily="34" charset="-122"/>
                <a:ea typeface="微软雅黑" panose="020B0503020204020204" pitchFamily="34" charset="-122"/>
              </a:rPr>
              <a:t>规划城乡建设用地允许建设区的面积为</a:t>
            </a:r>
            <a:r>
              <a:rPr lang="en-US" altLang="zh-CN" sz="1400" b="1" dirty="0">
                <a:solidFill>
                  <a:srgbClr val="FF0000"/>
                </a:solidFill>
                <a:latin typeface="微软雅黑" panose="020B0503020204020204" pitchFamily="34" charset="-122"/>
                <a:ea typeface="微软雅黑" panose="020B0503020204020204" pitchFamily="34" charset="-122"/>
              </a:rPr>
              <a:t>16.13</a:t>
            </a:r>
            <a:r>
              <a:rPr lang="zh-CN" altLang="en-US" sz="1400" b="1" dirty="0">
                <a:solidFill>
                  <a:srgbClr val="FF0000"/>
                </a:solidFill>
                <a:latin typeface="微软雅黑" panose="020B0503020204020204" pitchFamily="34" charset="-122"/>
                <a:ea typeface="微软雅黑" panose="020B0503020204020204" pitchFamily="34" charset="-122"/>
              </a:rPr>
              <a:t>公顷。</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管制规则：区内土地主导用途为村庄建设发展空间，具体土地利用安排应与依法批准的相关规划相衔接；区内新增城乡建设用地受规划指标和年度计划指标约束，应统筹增量与存量用地，促进土地节约集约利用。规划实施过程中，在允许建设区面积不改变的前提下，其空间布局形态可依程序进行调整，但不得突破建设用地扩展边界。      </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限制建设区</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全村范围内除允许建设区、禁止建设区以外的其他区域为限制建设区。</a:t>
            </a:r>
            <a:r>
              <a:rPr lang="zh-CN" altLang="en-US" sz="1400" b="1" dirty="0">
                <a:solidFill>
                  <a:srgbClr val="FF0000"/>
                </a:solidFill>
                <a:latin typeface="微软雅黑" panose="020B0503020204020204" pitchFamily="34" charset="-122"/>
                <a:ea typeface="微软雅黑" panose="020B0503020204020204" pitchFamily="34" charset="-122"/>
              </a:rPr>
              <a:t>该区域面积为</a:t>
            </a:r>
            <a:r>
              <a:rPr lang="en-US" altLang="zh-CN" sz="1400" b="1" dirty="0">
                <a:solidFill>
                  <a:srgbClr val="FF0000"/>
                </a:solidFill>
                <a:latin typeface="微软雅黑" panose="020B0503020204020204" pitchFamily="34" charset="-122"/>
                <a:ea typeface="微软雅黑" panose="020B0503020204020204" pitchFamily="34" charset="-122"/>
              </a:rPr>
              <a:t>156.88</a:t>
            </a:r>
            <a:r>
              <a:rPr lang="zh-CN" altLang="en-US" sz="1400" b="1" dirty="0">
                <a:solidFill>
                  <a:srgbClr val="FF0000"/>
                </a:solidFill>
                <a:latin typeface="微软雅黑" panose="020B0503020204020204" pitchFamily="34" charset="-122"/>
                <a:ea typeface="微软雅黑" panose="020B0503020204020204" pitchFamily="34" charset="-122"/>
              </a:rPr>
              <a:t>公顷。</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管制规则：区内限制开发建设，区内村庄应不给予新增规模，鼓励通过土地整治逐步退出。合理布局线型基础设施和独立建设项目用地，未能确定布局的项目，列入项目清单名录，预留用地规模的，在不占用基本农田的前提下未来项目用地视为符合规划。</a:t>
            </a:r>
          </a:p>
        </p:txBody>
      </p:sp>
      <p:pic>
        <p:nvPicPr>
          <p:cNvPr id="5" name="图片 4">
            <a:extLst>
              <a:ext uri="{FF2B5EF4-FFF2-40B4-BE49-F238E27FC236}">
                <a16:creationId xmlns:a16="http://schemas.microsoft.com/office/drawing/2014/main" id="{A1257126-F873-4937-8A13-6701F0D18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0459" y="9008203"/>
            <a:ext cx="1713889" cy="1156589"/>
          </a:xfrm>
          <a:prstGeom prst="rect">
            <a:avLst/>
          </a:prstGeom>
        </p:spPr>
      </p:pic>
      <p:pic>
        <p:nvPicPr>
          <p:cNvPr id="2" name="图片 1"/>
          <p:cNvPicPr>
            <a:picLocks noChangeAspect="1"/>
          </p:cNvPicPr>
          <p:nvPr/>
        </p:nvPicPr>
        <p:blipFill>
          <a:blip r:embed="rId4"/>
          <a:stretch>
            <a:fillRect/>
          </a:stretch>
        </p:blipFill>
        <p:spPr>
          <a:xfrm>
            <a:off x="5599302" y="1134910"/>
            <a:ext cx="9520048" cy="8743308"/>
          </a:xfrm>
          <a:prstGeom prst="rect">
            <a:avLst/>
          </a:prstGeom>
        </p:spPr>
      </p:pic>
      <p:sp>
        <p:nvSpPr>
          <p:cNvPr id="13" name="矩形 12">
            <a:extLst>
              <a:ext uri="{FF2B5EF4-FFF2-40B4-BE49-F238E27FC236}">
                <a16:creationId xmlns:a16="http://schemas.microsoft.com/office/drawing/2014/main" id="{0CB8F1F4-2F96-4BF0-96AF-F521FD4C217A}"/>
              </a:ext>
            </a:extLst>
          </p:cNvPr>
          <p:cNvSpPr/>
          <p:nvPr/>
        </p:nvSpPr>
        <p:spPr>
          <a:xfrm>
            <a:off x="6980797" y="3734284"/>
            <a:ext cx="723275" cy="307777"/>
          </a:xfrm>
          <a:prstGeom prst="rect">
            <a:avLst/>
          </a:prstGeom>
        </p:spPr>
        <p:txBody>
          <a:bodyPr wrap="none">
            <a:spAutoFit/>
          </a:bodyPr>
          <a:lstStyle/>
          <a:p>
            <a:r>
              <a:rPr lang="zh-CN" altLang="en-US" sz="1400" dirty="0"/>
              <a:t>北张村</a:t>
            </a:r>
          </a:p>
        </p:txBody>
      </p:sp>
    </p:spTree>
    <p:extLst>
      <p:ext uri="{BB962C8B-B14F-4D97-AF65-F5344CB8AC3E}">
        <p14:creationId xmlns:p14="http://schemas.microsoft.com/office/powerpoint/2010/main" val="1193157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14AA55A-C305-4B0F-A701-63C2FAAFC9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2692" y="654247"/>
            <a:ext cx="9576658" cy="9383319"/>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372396"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036390"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.7 </a:t>
            </a:r>
            <a:r>
              <a:rPr lang="zh-CN" altLang="en-US" sz="2400" b="1" dirty="0">
                <a:solidFill>
                  <a:schemeClr val="bg1"/>
                </a:solidFill>
                <a:latin typeface="微软雅黑" panose="020B0503020204020204" pitchFamily="34" charset="-122"/>
                <a:ea typeface="微软雅黑" panose="020B0503020204020204" pitchFamily="34" charset="-122"/>
              </a:rPr>
              <a:t>三生空间控制</a:t>
            </a:r>
          </a:p>
        </p:txBody>
      </p:sp>
      <p:sp>
        <p:nvSpPr>
          <p:cNvPr id="8" name="矩形 7">
            <a:extLst>
              <a:ext uri="{FF2B5EF4-FFF2-40B4-BE49-F238E27FC236}">
                <a16:creationId xmlns:a16="http://schemas.microsoft.com/office/drawing/2014/main" id="{88C01494-24C7-4D8C-B7C2-9A9D8CB243BF}"/>
              </a:ext>
            </a:extLst>
          </p:cNvPr>
          <p:cNvSpPr/>
          <p:nvPr/>
        </p:nvSpPr>
        <p:spPr>
          <a:xfrm>
            <a:off x="869949" y="827133"/>
            <a:ext cx="2935419"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Industrial development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051E2B04-C7EE-4A73-9292-B526B7E71190}"/>
              </a:ext>
            </a:extLst>
          </p:cNvPr>
          <p:cNvSpPr/>
          <p:nvPr/>
        </p:nvSpPr>
        <p:spPr>
          <a:xfrm>
            <a:off x="432972" y="1637784"/>
            <a:ext cx="4695620" cy="5909310"/>
          </a:xfrm>
          <a:prstGeom prst="rect">
            <a:avLst/>
          </a:prstGeom>
          <a:noFill/>
        </p:spPr>
        <p:txBody>
          <a:bodyPr wrap="square">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规划村域空间划分为生态空间、生产空间、生活空间。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生态空间：</a:t>
            </a:r>
            <a:r>
              <a:rPr lang="zh-CN" altLang="en-US" sz="1400" dirty="0">
                <a:solidFill>
                  <a:srgbClr val="FF0000"/>
                </a:solidFill>
                <a:latin typeface="微软雅黑" panose="020B0503020204020204" pitchFamily="34" charset="-122"/>
                <a:ea typeface="微软雅黑" panose="020B0503020204020204" pitchFamily="34" charset="-122"/>
              </a:rPr>
              <a:t>生态空间面积</a:t>
            </a:r>
            <a:r>
              <a:rPr lang="en-US" altLang="zh-CN" sz="1400" dirty="0">
                <a:solidFill>
                  <a:srgbClr val="FF0000"/>
                </a:solidFill>
                <a:latin typeface="微软雅黑" panose="020B0503020204020204" pitchFamily="34" charset="-122"/>
                <a:ea typeface="微软雅黑" panose="020B0503020204020204" pitchFamily="34" charset="-122"/>
              </a:rPr>
              <a:t>8.06</a:t>
            </a:r>
            <a:r>
              <a:rPr lang="zh-CN" altLang="en-US" sz="1400" dirty="0">
                <a:solidFill>
                  <a:srgbClr val="FF0000"/>
                </a:solidFill>
                <a:latin typeface="微软雅黑" panose="020B0503020204020204" pitchFamily="34" charset="-122"/>
                <a:ea typeface="微软雅黑" panose="020B0503020204020204" pitchFamily="34" charset="-122"/>
              </a:rPr>
              <a:t>公顷，占村域面积的</a:t>
            </a:r>
            <a:r>
              <a:rPr lang="en-US" altLang="zh-CN" sz="1400" dirty="0">
                <a:solidFill>
                  <a:srgbClr val="FF0000"/>
                </a:solidFill>
                <a:latin typeface="微软雅黑" panose="020B0503020204020204" pitchFamily="34" charset="-122"/>
                <a:ea typeface="微软雅黑" panose="020B0503020204020204" pitchFamily="34" charset="-122"/>
              </a:rPr>
              <a:t>4.66%</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，包括河流两侧乔木林地及村域内其他林地等。</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生产空间：</a:t>
            </a:r>
            <a:r>
              <a:rPr lang="zh-CN" altLang="en-US" sz="1400" dirty="0">
                <a:solidFill>
                  <a:srgbClr val="FF0000"/>
                </a:solidFill>
                <a:latin typeface="微软雅黑" panose="020B0503020204020204" pitchFamily="34" charset="-122"/>
                <a:ea typeface="微软雅黑" panose="020B0503020204020204" pitchFamily="34" charset="-122"/>
              </a:rPr>
              <a:t>生产空间面积</a:t>
            </a:r>
            <a:r>
              <a:rPr lang="en-US" altLang="zh-CN" sz="1400" dirty="0">
                <a:solidFill>
                  <a:srgbClr val="FF0000"/>
                </a:solidFill>
                <a:latin typeface="微软雅黑" panose="020B0503020204020204" pitchFamily="34" charset="-122"/>
                <a:ea typeface="微软雅黑" panose="020B0503020204020204" pitchFamily="34" charset="-122"/>
              </a:rPr>
              <a:t>150.98</a:t>
            </a:r>
            <a:r>
              <a:rPr lang="zh-CN" altLang="en-US" sz="1400" dirty="0">
                <a:solidFill>
                  <a:srgbClr val="FF0000"/>
                </a:solidFill>
                <a:latin typeface="微软雅黑" panose="020B0503020204020204" pitchFamily="34" charset="-122"/>
                <a:ea typeface="微软雅黑" panose="020B0503020204020204" pitchFamily="34" charset="-122"/>
              </a:rPr>
              <a:t>公顷，占村域面积的</a:t>
            </a:r>
            <a:r>
              <a:rPr lang="en-US" altLang="zh-CN" sz="1400" dirty="0">
                <a:solidFill>
                  <a:srgbClr val="FF0000"/>
                </a:solidFill>
                <a:latin typeface="微软雅黑" panose="020B0503020204020204" pitchFamily="34" charset="-122"/>
                <a:ea typeface="微软雅黑" panose="020B0503020204020204" pitchFamily="34" charset="-122"/>
              </a:rPr>
              <a:t>87.27%</a:t>
            </a:r>
            <a:r>
              <a:rPr lang="zh-CN" altLang="en-US"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包括水浇地、果园、设施农用地等农林用地、村庄工业用地等用地。</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n"/>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生活空间：</a:t>
            </a:r>
            <a:r>
              <a:rPr lang="zh-CN" altLang="en-US" sz="1400" dirty="0">
                <a:solidFill>
                  <a:srgbClr val="FF0000"/>
                </a:solidFill>
                <a:latin typeface="微软雅黑" panose="020B0503020204020204" pitchFamily="34" charset="-122"/>
                <a:ea typeface="微软雅黑" panose="020B0503020204020204" pitchFamily="34" charset="-122"/>
              </a:rPr>
              <a:t>生活空间面积</a:t>
            </a:r>
            <a:r>
              <a:rPr lang="en-US" altLang="zh-CN" sz="1400" dirty="0">
                <a:solidFill>
                  <a:srgbClr val="FF0000"/>
                </a:solidFill>
                <a:latin typeface="微软雅黑" panose="020B0503020204020204" pitchFamily="34" charset="-122"/>
                <a:ea typeface="微软雅黑" panose="020B0503020204020204" pitchFamily="34" charset="-122"/>
              </a:rPr>
              <a:t>13.97</a:t>
            </a:r>
            <a:r>
              <a:rPr lang="zh-CN" altLang="en-US" sz="1400" dirty="0">
                <a:solidFill>
                  <a:srgbClr val="FF0000"/>
                </a:solidFill>
                <a:latin typeface="微软雅黑" panose="020B0503020204020204" pitchFamily="34" charset="-122"/>
                <a:ea typeface="微软雅黑" panose="020B0503020204020204" pitchFamily="34" charset="-122"/>
              </a:rPr>
              <a:t>公顷，占村域面积的</a:t>
            </a:r>
            <a:r>
              <a:rPr lang="en-US" altLang="zh-CN" sz="1400" dirty="0">
                <a:solidFill>
                  <a:srgbClr val="FF0000"/>
                </a:solidFill>
                <a:latin typeface="微软雅黑" panose="020B0503020204020204" pitchFamily="34" charset="-122"/>
                <a:ea typeface="微软雅黑" panose="020B0503020204020204" pitchFamily="34" charset="-122"/>
              </a:rPr>
              <a:t>8.07%</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，包括村庄居住用地、公共服务设施用地、公园绿地等建设用地。</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0904E4E-4F78-4CC9-9BF2-865647459F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762" y="9011967"/>
            <a:ext cx="1152939" cy="1025599"/>
          </a:xfrm>
          <a:prstGeom prst="rect">
            <a:avLst/>
          </a:prstGeom>
        </p:spPr>
      </p:pic>
      <p:sp>
        <p:nvSpPr>
          <p:cNvPr id="12" name="矩形 11">
            <a:extLst>
              <a:ext uri="{FF2B5EF4-FFF2-40B4-BE49-F238E27FC236}">
                <a16:creationId xmlns:a16="http://schemas.microsoft.com/office/drawing/2014/main" id="{F9D815AF-A2E9-410C-8FD4-571DEE1588FA}"/>
              </a:ext>
            </a:extLst>
          </p:cNvPr>
          <p:cNvSpPr/>
          <p:nvPr/>
        </p:nvSpPr>
        <p:spPr>
          <a:xfrm rot="1305900">
            <a:off x="13555551" y="6493344"/>
            <a:ext cx="292902" cy="738664"/>
          </a:xfrm>
          <a:prstGeom prst="rect">
            <a:avLst/>
          </a:prstGeom>
        </p:spPr>
        <p:txBody>
          <a:bodyPr wrap="square">
            <a:spAutoFit/>
          </a:bodyPr>
          <a:lstStyle/>
          <a:p>
            <a:r>
              <a:rPr lang="zh-CN" altLang="en-US" sz="1400" dirty="0"/>
              <a:t>燕子河</a:t>
            </a:r>
          </a:p>
        </p:txBody>
      </p:sp>
      <p:sp>
        <p:nvSpPr>
          <p:cNvPr id="13" name="矩形 12">
            <a:extLst>
              <a:ext uri="{FF2B5EF4-FFF2-40B4-BE49-F238E27FC236}">
                <a16:creationId xmlns:a16="http://schemas.microsoft.com/office/drawing/2014/main" id="{0CB8F1F4-2F96-4BF0-96AF-F521FD4C217A}"/>
              </a:ext>
            </a:extLst>
          </p:cNvPr>
          <p:cNvSpPr/>
          <p:nvPr/>
        </p:nvSpPr>
        <p:spPr>
          <a:xfrm>
            <a:off x="6980797" y="3734284"/>
            <a:ext cx="723275" cy="307777"/>
          </a:xfrm>
          <a:prstGeom prst="rect">
            <a:avLst/>
          </a:prstGeom>
        </p:spPr>
        <p:txBody>
          <a:bodyPr wrap="none">
            <a:spAutoFit/>
          </a:bodyPr>
          <a:lstStyle/>
          <a:p>
            <a:r>
              <a:rPr lang="zh-CN" altLang="en-US" sz="1400" dirty="0"/>
              <a:t>北张村</a:t>
            </a:r>
          </a:p>
        </p:txBody>
      </p:sp>
    </p:spTree>
    <p:extLst>
      <p:ext uri="{BB962C8B-B14F-4D97-AF65-F5344CB8AC3E}">
        <p14:creationId xmlns:p14="http://schemas.microsoft.com/office/powerpoint/2010/main" val="1813457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机械化农业”的图片搜索结果">
            <a:extLst>
              <a:ext uri="{FF2B5EF4-FFF2-40B4-BE49-F238E27FC236}">
                <a16:creationId xmlns:a16="http://schemas.microsoft.com/office/drawing/2014/main" id="{3FA1E6DA-864C-4919-B203-EEE7F1EDEA6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039590"/>
            <a:ext cx="15119350" cy="7324185"/>
          </a:xfrm>
          <a:prstGeom prst="rect">
            <a:avLst/>
          </a:prstGeom>
          <a:noFill/>
        </p:spPr>
      </p:pic>
      <p:sp>
        <p:nvSpPr>
          <p:cNvPr id="46" name="矩形 45">
            <a:extLst>
              <a:ext uri="{FF2B5EF4-FFF2-40B4-BE49-F238E27FC236}">
                <a16:creationId xmlns:a16="http://schemas.microsoft.com/office/drawing/2014/main" id="{B9AA63EF-55D4-4703-996F-60B6D96C343F}"/>
              </a:ext>
            </a:extLst>
          </p:cNvPr>
          <p:cNvSpPr/>
          <p:nvPr/>
        </p:nvSpPr>
        <p:spPr>
          <a:xfrm>
            <a:off x="0" y="3039591"/>
            <a:ext cx="15119350" cy="7324184"/>
          </a:xfrm>
          <a:prstGeom prst="rect">
            <a:avLst/>
          </a:prstGeom>
          <a:solidFill>
            <a:schemeClr val="bg1">
              <a:alpha val="50000"/>
            </a:schemeClr>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48" name="文本框 47">
            <a:extLst>
              <a:ext uri="{FF2B5EF4-FFF2-40B4-BE49-F238E27FC236}">
                <a16:creationId xmlns:a16="http://schemas.microsoft.com/office/drawing/2014/main" id="{483B8F01-69F5-4438-AB79-122ACCF15B2D}"/>
              </a:ext>
            </a:extLst>
          </p:cNvPr>
          <p:cNvSpPr txBox="1"/>
          <p:nvPr/>
        </p:nvSpPr>
        <p:spPr>
          <a:xfrm>
            <a:off x="290286" y="1709738"/>
            <a:ext cx="14829064" cy="1124219"/>
          </a:xfrm>
          <a:prstGeom prst="rect">
            <a:avLst/>
          </a:prstGeom>
          <a:noFill/>
        </p:spPr>
        <p:txBody>
          <a:bodyPr wrap="square" rtlCol="0">
            <a:spAutoFit/>
          </a:bodyPr>
          <a:lstStyle/>
          <a:p>
            <a:pPr algn="ctr">
              <a:lnSpc>
                <a:spcPct val="150000"/>
              </a:lnSpc>
            </a:pPr>
            <a:r>
              <a:rPr lang="zh-CN" altLang="en-US" sz="2000" b="1" dirty="0">
                <a:latin typeface="微软雅黑" panose="020B0503020204020204" pitchFamily="34" charset="-122"/>
                <a:ea typeface="微软雅黑" panose="020B0503020204020204" pitchFamily="34" charset="-122"/>
              </a:rPr>
              <a:t>核心思路：从“农业</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”理念向“乡村</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”理念转变</a:t>
            </a:r>
            <a:endParaRPr lang="en-US" altLang="zh-CN" sz="2000" b="1" dirty="0">
              <a:latin typeface="微软雅黑" panose="020B0503020204020204" pitchFamily="34" charset="-122"/>
              <a:ea typeface="微软雅黑" panose="020B0503020204020204" pitchFamily="34" charset="-122"/>
            </a:endParaRPr>
          </a:p>
          <a:p>
            <a:pPr algn="ctr">
              <a:lnSpc>
                <a:spcPct val="150000"/>
              </a:lnSpc>
            </a:pPr>
            <a:r>
              <a:rPr lang="zh-CN" altLang="en-US" sz="2800" b="1" dirty="0">
                <a:latin typeface="微软雅黑" panose="020B0503020204020204" pitchFamily="34" charset="-122"/>
                <a:ea typeface="微软雅黑" panose="020B0503020204020204" pitchFamily="34" charset="-122"/>
              </a:rPr>
              <a:t>乡村发展与振兴，不仅仅是产业的振兴，更要关注经济、民生、文化、环境等多方面的振兴！</a:t>
            </a:r>
          </a:p>
        </p:txBody>
      </p:sp>
      <p:sp>
        <p:nvSpPr>
          <p:cNvPr id="49" name="文本框 48">
            <a:extLst>
              <a:ext uri="{FF2B5EF4-FFF2-40B4-BE49-F238E27FC236}">
                <a16:creationId xmlns:a16="http://schemas.microsoft.com/office/drawing/2014/main" id="{DA575A6A-7A6B-412A-839B-8CF622B44D2B}"/>
              </a:ext>
            </a:extLst>
          </p:cNvPr>
          <p:cNvSpPr txBox="1"/>
          <p:nvPr/>
        </p:nvSpPr>
        <p:spPr>
          <a:xfrm>
            <a:off x="499342" y="3307670"/>
            <a:ext cx="7364536" cy="6649705"/>
          </a:xfrm>
          <a:prstGeom prst="rect">
            <a:avLst/>
          </a:prstGeom>
          <a:noFill/>
        </p:spPr>
        <p:txBody>
          <a:bodyPr wrap="square" rtlCol="0">
            <a:spAutoFit/>
          </a:bodyPr>
          <a:lstStyle/>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rPr>
              <a:t>1</a:t>
            </a:r>
            <a:r>
              <a:rPr lang="zh-CN" altLang="en-US" sz="1400" b="1" dirty="0">
                <a:solidFill>
                  <a:srgbClr val="C00000"/>
                </a:solidFill>
                <a:latin typeface="微软雅黑" panose="020B0503020204020204" pitchFamily="34" charset="-122"/>
                <a:ea typeface="微软雅黑" panose="020B0503020204020204" pitchFamily="34" charset="-122"/>
              </a:rPr>
              <a:t>、乡村</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平台→组建各类发展平台。</a:t>
            </a:r>
            <a:r>
              <a:rPr lang="zh-CN" altLang="en-US" sz="1400" dirty="0">
                <a:latin typeface="微软雅黑" panose="020B0503020204020204" pitchFamily="34" charset="-122"/>
                <a:ea typeface="微软雅黑" panose="020B0503020204020204" pitchFamily="34" charset="-122"/>
              </a:rPr>
              <a:t>打造以政府、企业、农民为参与主体，以产业、产品、资源、文化整合为核心运作事宜的各类综合性服务平台和孵化平台。</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rPr>
              <a:t>2</a:t>
            </a:r>
            <a:r>
              <a:rPr lang="zh-CN" altLang="en-US" sz="1400" b="1" dirty="0">
                <a:solidFill>
                  <a:srgbClr val="C00000"/>
                </a:solidFill>
                <a:latin typeface="微软雅黑" panose="020B0503020204020204" pitchFamily="34" charset="-122"/>
                <a:ea typeface="微软雅黑" panose="020B0503020204020204" pitchFamily="34" charset="-122"/>
              </a:rPr>
              <a:t>、乡村</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品牌→打造“乡村品牌”。</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）区域品牌形象：统一区域品牌形象，鼓励“一村一品” 项目建设，形成品牌体系，形成区域吸引力标签。</a:t>
            </a:r>
          </a:p>
          <a:p>
            <a:pPr>
              <a:lnSpc>
                <a:spcPct val="150000"/>
              </a:lnSpc>
            </a:pPr>
            <a:r>
              <a:rPr lang="en-US" altLang="zh-CN" sz="1400" dirty="0">
                <a:latin typeface="微软雅黑" panose="020B0503020204020204" pitchFamily="34" charset="-122"/>
                <a:ea typeface="微软雅黑" panose="020B0503020204020204" pitchFamily="34" charset="-122"/>
              </a:rPr>
              <a:t>2) </a:t>
            </a:r>
            <a:r>
              <a:rPr lang="zh-CN" altLang="en-US" sz="1400" dirty="0">
                <a:latin typeface="微软雅黑" panose="020B0503020204020204" pitchFamily="34" charset="-122"/>
                <a:ea typeface="微软雅黑" panose="020B0503020204020204" pitchFamily="34" charset="-122"/>
              </a:rPr>
              <a:t>各类产品品牌：注重农特产品、文化产品、旅游产品等产品品牌的打造和注册，同时加大乡村特色品牌注册力度。</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rPr>
              <a:t>3</a:t>
            </a:r>
            <a:r>
              <a:rPr lang="zh-CN" altLang="en-US" sz="1400" b="1" dirty="0">
                <a:solidFill>
                  <a:srgbClr val="C00000"/>
                </a:solidFill>
                <a:latin typeface="微软雅黑" panose="020B0503020204020204" pitchFamily="34" charset="-122"/>
                <a:ea typeface="微软雅黑" panose="020B0503020204020204" pitchFamily="34" charset="-122"/>
              </a:rPr>
              <a:t>、乡村＋产业 → 创建“特色小镇”。</a:t>
            </a:r>
            <a:r>
              <a:rPr lang="zh-CN" altLang="en-US" sz="1400" dirty="0">
                <a:latin typeface="微软雅黑" panose="020B0503020204020204" pitchFamily="34" charset="-122"/>
                <a:ea typeface="微软雅黑" panose="020B0503020204020204" pitchFamily="34" charset="-122"/>
              </a:rPr>
              <a:t>产业是乡村振兴的基础，有特色产业依托的乡镇可以以推进供给侧结构性改革为主线，以打造“特色小镇”的形式，构建现代农业产业体系、生产体系、经营体系，实现产业链、价值链、利益链的延伸，促进乡镇“三产”融合发展，推进乡村产业经济发展，实现收益农民共享，构筑有“特色产业”依托的现代乡村。 </a:t>
            </a:r>
            <a:endParaRPr lang="en-US" altLang="zh-CN" sz="14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rPr>
              <a:t>4.</a:t>
            </a:r>
            <a:r>
              <a:rPr lang="zh-CN" altLang="en-US" sz="1400" b="1" dirty="0">
                <a:solidFill>
                  <a:srgbClr val="C00000"/>
                </a:solidFill>
                <a:latin typeface="微软雅黑" panose="020B0503020204020204" pitchFamily="34" charset="-122"/>
                <a:ea typeface="微软雅黑" panose="020B0503020204020204" pitchFamily="34" charset="-122"/>
              </a:rPr>
              <a:t>、乡村＋休闲 → 发展“田园综合体” 。</a:t>
            </a:r>
            <a:r>
              <a:rPr lang="en-US" altLang="zh-CN"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2017</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5</a:t>
            </a:r>
            <a:r>
              <a:rPr lang="zh-CN" altLang="en-US" sz="1400" dirty="0">
                <a:latin typeface="微软雅黑" panose="020B0503020204020204" pitchFamily="34" charset="-122"/>
                <a:ea typeface="微软雅黑" panose="020B0503020204020204" pitchFamily="34" charset="-122"/>
              </a:rPr>
              <a:t>日，“田园综合体”作为乡村新型产业发展的亮点措施被写进中央一号文件，文件指出“支持有条件的乡村建设以农民合作社为主要载体、让农民充分参与和受益，集循环农业、创意农业、农事体验于一体的田园综合体，通过农业综合开发、农村综合改革转移支付等渠道开展试点示范。” 具体而言就是，在基于土地现状不变、农民主体地位、生态风貌不变的“三个不变”的大前提下，挖掘当地资源，将基础农业、创新农业与旅游产业、养生度假、生态科技、创意产业、商贸产业等有机结合，促进乡村产业兴旺、生活富裕、生态宜居。 </a:t>
            </a:r>
          </a:p>
        </p:txBody>
      </p:sp>
      <p:sp>
        <p:nvSpPr>
          <p:cNvPr id="11" name="文本框 10">
            <a:extLst>
              <a:ext uri="{FF2B5EF4-FFF2-40B4-BE49-F238E27FC236}">
                <a16:creationId xmlns:a16="http://schemas.microsoft.com/office/drawing/2014/main" id="{F475B3AD-0A19-482C-AB16-E15566EC96F1}"/>
              </a:ext>
            </a:extLst>
          </p:cNvPr>
          <p:cNvSpPr txBox="1"/>
          <p:nvPr/>
        </p:nvSpPr>
        <p:spPr>
          <a:xfrm>
            <a:off x="432971" y="370419"/>
            <a:ext cx="294920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72247939-6BE2-41DD-A2E3-7D31A518E8A0}"/>
              </a:ext>
            </a:extLst>
          </p:cNvPr>
          <p:cNvSpPr txBox="1"/>
          <p:nvPr/>
        </p:nvSpPr>
        <p:spPr>
          <a:xfrm>
            <a:off x="768978" y="445656"/>
            <a:ext cx="264599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.8 </a:t>
            </a:r>
            <a:r>
              <a:rPr lang="zh-CN" altLang="en-US" sz="2400" b="1" dirty="0">
                <a:solidFill>
                  <a:schemeClr val="bg1"/>
                </a:solidFill>
                <a:latin typeface="微软雅黑" panose="020B0503020204020204" pitchFamily="34" charset="-122"/>
                <a:ea typeface="微软雅黑" panose="020B0503020204020204" pitchFamily="34" charset="-122"/>
              </a:rPr>
              <a:t>产业布局规划</a:t>
            </a:r>
          </a:p>
        </p:txBody>
      </p:sp>
      <p:sp>
        <p:nvSpPr>
          <p:cNvPr id="13" name="矩形 12">
            <a:extLst>
              <a:ext uri="{FF2B5EF4-FFF2-40B4-BE49-F238E27FC236}">
                <a16:creationId xmlns:a16="http://schemas.microsoft.com/office/drawing/2014/main" id="{9745DA45-B2B3-4EAE-A046-DDEE8143B3C0}"/>
              </a:ext>
            </a:extLst>
          </p:cNvPr>
          <p:cNvSpPr/>
          <p:nvPr/>
        </p:nvSpPr>
        <p:spPr>
          <a:xfrm>
            <a:off x="869949" y="827133"/>
            <a:ext cx="251222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status</a:t>
            </a:r>
            <a:endParaRPr lang="zh-CN" altLang="en-US" sz="1400" dirty="0">
              <a:solidFill>
                <a:srgbClr val="CFD5EA"/>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4C65122-968A-4FBC-BF7F-D7EAFE388DB7}"/>
              </a:ext>
            </a:extLst>
          </p:cNvPr>
          <p:cNvSpPr/>
          <p:nvPr/>
        </p:nvSpPr>
        <p:spPr>
          <a:xfrm>
            <a:off x="538160" y="1227382"/>
            <a:ext cx="2606822" cy="507831"/>
          </a:xfrm>
          <a:prstGeom prst="rect">
            <a:avLst/>
          </a:prstGeom>
          <a:noFill/>
        </p:spPr>
        <p:txBody>
          <a:bodyPr wrap="square">
            <a:spAutoFit/>
          </a:bodyPr>
          <a:lstStyle/>
          <a:p>
            <a:pPr>
              <a:lnSpc>
                <a:spcPct val="150000"/>
              </a:lnSpc>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、产业发展策略</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76766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98BEF61E-A3A5-4D7D-A18B-9B28F5C46C5B}"/>
              </a:ext>
            </a:extLst>
          </p:cNvPr>
          <p:cNvSpPr/>
          <p:nvPr/>
        </p:nvSpPr>
        <p:spPr>
          <a:xfrm>
            <a:off x="538160" y="1227382"/>
            <a:ext cx="5200560" cy="1246495"/>
          </a:xfrm>
          <a:prstGeom prst="rect">
            <a:avLst/>
          </a:prstGeom>
          <a:noFill/>
        </p:spPr>
        <p:txBody>
          <a:bodyPr wrap="square">
            <a:spAutoFit/>
          </a:bodyPr>
          <a:lstStyle/>
          <a:p>
            <a:pPr>
              <a:lnSpc>
                <a:spcPct val="150000"/>
              </a:lnSpc>
            </a:pP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、产业布局规划</a:t>
            </a:r>
            <a:endPar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     结合村庄特色、资源优势，规划形成</a:t>
            </a:r>
            <a:r>
              <a:rPr lang="zh-CN" altLang="en-US" sz="1400" b="1" dirty="0">
                <a:solidFill>
                  <a:srgbClr val="C00000"/>
                </a:solidFill>
                <a:latin typeface="微软雅黑" panose="020B0503020204020204" pitchFamily="34" charset="-122"/>
                <a:ea typeface="微软雅黑" panose="020B0503020204020204" pitchFamily="34" charset="-122"/>
              </a:rPr>
              <a:t>“四大产业片区“</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49DAAFD1-9030-4030-B720-46BF814B22C6}"/>
              </a:ext>
            </a:extLst>
          </p:cNvPr>
          <p:cNvSpPr/>
          <p:nvPr/>
        </p:nvSpPr>
        <p:spPr>
          <a:xfrm>
            <a:off x="538160" y="2473877"/>
            <a:ext cx="5200563" cy="6555641"/>
          </a:xfrm>
          <a:prstGeom prst="rect">
            <a:avLst/>
          </a:prstGeom>
          <a:noFill/>
        </p:spPr>
        <p:txBody>
          <a:bodyPr wrap="square">
            <a:spAutoFit/>
          </a:bodyPr>
          <a:lstStyle/>
          <a:p>
            <a:pPr>
              <a:lnSpc>
                <a:spcPct val="200000"/>
              </a:lnSpc>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）冷链物流仓储区：</a:t>
            </a:r>
            <a:r>
              <a:rPr lang="zh-CN" altLang="en-US" sz="1400" dirty="0">
                <a:latin typeface="微软雅黑" panose="020B0503020204020204" pitchFamily="34" charset="-122"/>
                <a:ea typeface="微软雅黑" panose="020B0503020204020204" pitchFamily="34" charset="-122"/>
              </a:rPr>
              <a:t>结合现状物流仓储产业基础，打造村庄产业发展区，规划为产业发展扩张预留部分产业用地。</a:t>
            </a: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zh-CN" altLang="en-US" sz="1400" dirty="0">
              <a:latin typeface="微软雅黑" panose="020B0503020204020204" pitchFamily="34" charset="-122"/>
              <a:ea typeface="微软雅黑" panose="020B0503020204020204" pitchFamily="34" charset="-122"/>
            </a:endParaRPr>
          </a:p>
          <a:p>
            <a:pPr>
              <a:lnSpc>
                <a:spcPct val="200000"/>
              </a:lnSpc>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rPr>
              <a:t>）特色蒜业种植区</a:t>
            </a:r>
            <a:r>
              <a:rPr lang="zh-CN" altLang="en-US" sz="1400" dirty="0">
                <a:latin typeface="微软雅黑" panose="020B0503020204020204" pitchFamily="34" charset="-122"/>
                <a:ea typeface="微软雅黑" panose="020B0503020204020204" pitchFamily="34" charset="-122"/>
              </a:rPr>
              <a:t>：依托村庄东南部大蒜种植基础，扩大种植规模，形成“大蒜种植</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大蒜加工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大蒜销售”于一体的产业链，做大做强北张村大蒜种植品牌。</a:t>
            </a: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zh-CN" altLang="en-US" sz="1400" dirty="0">
              <a:latin typeface="微软雅黑" panose="020B0503020204020204" pitchFamily="34" charset="-122"/>
              <a:ea typeface="微软雅黑" panose="020B0503020204020204" pitchFamily="34" charset="-122"/>
            </a:endParaRPr>
          </a:p>
          <a:p>
            <a:pPr>
              <a:lnSpc>
                <a:spcPct val="200000"/>
              </a:lnSpc>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rPr>
              <a:t>）田园生活居住区：</a:t>
            </a:r>
            <a:r>
              <a:rPr lang="zh-CN" altLang="en-US" sz="1400" dirty="0">
                <a:latin typeface="微软雅黑" panose="020B0503020204020204" pitchFamily="34" charset="-122"/>
                <a:ea typeface="微软雅黑" panose="020B0503020204020204" pitchFamily="34" charset="-122"/>
              </a:rPr>
              <a:t>在村庄建设用地内，完善社区配套服务设施，以高标准、高质量、高水平打造特色田园宜居社区。</a:t>
            </a: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en-US" altLang="zh-CN" sz="1400" dirty="0">
              <a:latin typeface="微软雅黑" panose="020B0503020204020204" pitchFamily="34" charset="-122"/>
              <a:ea typeface="微软雅黑" panose="020B0503020204020204" pitchFamily="34" charset="-122"/>
            </a:endParaRPr>
          </a:p>
          <a:p>
            <a:pPr>
              <a:lnSpc>
                <a:spcPct val="200000"/>
              </a:lnSpc>
            </a:pPr>
            <a:endParaRPr lang="zh-CN" altLang="en-US" sz="1400" dirty="0">
              <a:latin typeface="微软雅黑" panose="020B0503020204020204" pitchFamily="34" charset="-122"/>
              <a:ea typeface="微软雅黑" panose="020B0503020204020204" pitchFamily="34" charset="-122"/>
            </a:endParaRPr>
          </a:p>
          <a:p>
            <a:pPr>
              <a:lnSpc>
                <a:spcPct val="200000"/>
              </a:lnSpc>
            </a:pP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4</a:t>
            </a:r>
            <a:r>
              <a:rPr lang="zh-CN" altLang="en-US" sz="1400" b="1" dirty="0">
                <a:latin typeface="微软雅黑" panose="020B0503020204020204" pitchFamily="34" charset="-122"/>
                <a:ea typeface="微软雅黑" panose="020B0503020204020204" pitchFamily="34" charset="-122"/>
              </a:rPr>
              <a:t>）现代农业种植区：</a:t>
            </a:r>
            <a:r>
              <a:rPr lang="zh-CN" altLang="en-US" sz="1400" dirty="0">
                <a:latin typeface="微软雅黑" panose="020B0503020204020204" pitchFamily="34" charset="-122"/>
                <a:ea typeface="微软雅黑" panose="020B0503020204020204" pitchFamily="34" charset="-122"/>
              </a:rPr>
              <a:t>结合现在的高科技农业种植技术，打造现代高标准特色农业产业发展区域。</a:t>
            </a:r>
          </a:p>
        </p:txBody>
      </p:sp>
      <p:pic>
        <p:nvPicPr>
          <p:cNvPr id="2" name="图片 1"/>
          <p:cNvPicPr>
            <a:picLocks noChangeAspect="1"/>
          </p:cNvPicPr>
          <p:nvPr/>
        </p:nvPicPr>
        <p:blipFill>
          <a:blip r:embed="rId3"/>
          <a:stretch>
            <a:fillRect/>
          </a:stretch>
        </p:blipFill>
        <p:spPr>
          <a:xfrm>
            <a:off x="5738723" y="1134910"/>
            <a:ext cx="9380627" cy="8882076"/>
          </a:xfrm>
          <a:prstGeom prst="rect">
            <a:avLst/>
          </a:prstGeom>
        </p:spPr>
      </p:pic>
      <p:grpSp>
        <p:nvGrpSpPr>
          <p:cNvPr id="3" name="组合 2">
            <a:extLst>
              <a:ext uri="{FF2B5EF4-FFF2-40B4-BE49-F238E27FC236}">
                <a16:creationId xmlns:a16="http://schemas.microsoft.com/office/drawing/2014/main" id="{3856B6EB-02C6-450C-9D8E-5F25C20AC458}"/>
              </a:ext>
            </a:extLst>
          </p:cNvPr>
          <p:cNvGrpSpPr/>
          <p:nvPr/>
        </p:nvGrpSpPr>
        <p:grpSpPr>
          <a:xfrm>
            <a:off x="432971" y="370419"/>
            <a:ext cx="2981999" cy="769441"/>
            <a:chOff x="432971" y="370419"/>
            <a:chExt cx="2981999" cy="769441"/>
          </a:xfrm>
        </p:grpSpPr>
        <p:sp>
          <p:nvSpPr>
            <p:cNvPr id="8" name="文本框 7">
              <a:extLst>
                <a:ext uri="{FF2B5EF4-FFF2-40B4-BE49-F238E27FC236}">
                  <a16:creationId xmlns:a16="http://schemas.microsoft.com/office/drawing/2014/main" id="{F1C248D5-82B5-42F2-BA2A-1C2D7676F02E}"/>
                </a:ext>
              </a:extLst>
            </p:cNvPr>
            <p:cNvSpPr txBox="1"/>
            <p:nvPr/>
          </p:nvSpPr>
          <p:spPr>
            <a:xfrm>
              <a:off x="432971" y="370419"/>
              <a:ext cx="294920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B665A18-FEE3-4D57-9EFA-6A6D1C462CB3}"/>
                </a:ext>
              </a:extLst>
            </p:cNvPr>
            <p:cNvSpPr txBox="1"/>
            <p:nvPr/>
          </p:nvSpPr>
          <p:spPr>
            <a:xfrm>
              <a:off x="768978" y="445656"/>
              <a:ext cx="264599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.8 </a:t>
              </a:r>
              <a:r>
                <a:rPr lang="zh-CN" altLang="en-US" sz="2400" b="1" dirty="0">
                  <a:solidFill>
                    <a:schemeClr val="bg1"/>
                  </a:solidFill>
                  <a:latin typeface="微软雅黑" panose="020B0503020204020204" pitchFamily="34" charset="-122"/>
                  <a:ea typeface="微软雅黑" panose="020B0503020204020204" pitchFamily="34" charset="-122"/>
                </a:rPr>
                <a:t>产业布局规划</a:t>
              </a:r>
            </a:p>
          </p:txBody>
        </p:sp>
        <p:sp>
          <p:nvSpPr>
            <p:cNvPr id="10" name="矩形 9">
              <a:extLst>
                <a:ext uri="{FF2B5EF4-FFF2-40B4-BE49-F238E27FC236}">
                  <a16:creationId xmlns:a16="http://schemas.microsoft.com/office/drawing/2014/main" id="{CFB98B27-EBF9-4113-932C-5AE292025B2E}"/>
                </a:ext>
              </a:extLst>
            </p:cNvPr>
            <p:cNvSpPr/>
            <p:nvPr/>
          </p:nvSpPr>
          <p:spPr>
            <a:xfrm>
              <a:off x="869949" y="827133"/>
              <a:ext cx="251222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status</a:t>
              </a:r>
              <a:endParaRPr lang="zh-CN" altLang="en-US" sz="1400" dirty="0">
                <a:solidFill>
                  <a:srgbClr val="CFD5E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103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6C73EDE5-34B4-4950-AE4B-96A7F79AB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94" y="4126010"/>
            <a:ext cx="6265810" cy="5932802"/>
          </a:xfrm>
          <a:prstGeom prst="rect">
            <a:avLst/>
          </a:prstGeom>
        </p:spPr>
      </p:pic>
      <p:sp>
        <p:nvSpPr>
          <p:cNvPr id="39" name="文本框 38">
            <a:extLst>
              <a:ext uri="{FF2B5EF4-FFF2-40B4-BE49-F238E27FC236}">
                <a16:creationId xmlns:a16="http://schemas.microsoft.com/office/drawing/2014/main" id="{6DDF2E48-DF36-470C-B6C8-FC6DE5D64494}"/>
              </a:ext>
            </a:extLst>
          </p:cNvPr>
          <p:cNvSpPr txBox="1"/>
          <p:nvPr/>
        </p:nvSpPr>
        <p:spPr>
          <a:xfrm>
            <a:off x="406044" y="1349375"/>
            <a:ext cx="6409672" cy="45890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800" b="1" dirty="0">
                <a:solidFill>
                  <a:srgbClr val="0087B7"/>
                </a:solidFill>
                <a:latin typeface="微软雅黑" panose="020B0503020204020204" pitchFamily="34" charset="-122"/>
                <a:ea typeface="微软雅黑" panose="020B0503020204020204" pitchFamily="34" charset="-122"/>
              </a:rPr>
              <a:t>现代农业种植区</a:t>
            </a:r>
            <a:endParaRPr lang="en-US" altLang="zh-CN" sz="1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88400DB8-C19F-490E-AF90-B13BDA3D8747}"/>
              </a:ext>
            </a:extLst>
          </p:cNvPr>
          <p:cNvSpPr txBox="1"/>
          <p:nvPr/>
        </p:nvSpPr>
        <p:spPr>
          <a:xfrm>
            <a:off x="432972" y="2088872"/>
            <a:ext cx="6528885" cy="17081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现状情况：</a:t>
            </a:r>
            <a:r>
              <a:rPr lang="zh-CN" altLang="en-US" sz="1400" dirty="0">
                <a:latin typeface="微软雅黑" panose="020B0503020204020204" pitchFamily="34" charset="-122"/>
                <a:ea typeface="微软雅黑" panose="020B0503020204020204" pitchFamily="34" charset="-122"/>
              </a:rPr>
              <a:t>村域现有耕地以传统耕作方式种植小麦、玉米为主。亩均产量低下，经济效益水平低。</a:t>
            </a:r>
          </a:p>
          <a:p>
            <a:pPr marL="285750" indent="-285750">
              <a:lnSpc>
                <a:spcPct val="150000"/>
              </a:lnSpc>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rPr>
              <a:t>发展引导：</a:t>
            </a:r>
            <a:r>
              <a:rPr lang="zh-CN" altLang="en-US" sz="1400" dirty="0">
                <a:latin typeface="微软雅黑" panose="020B0503020204020204" pitchFamily="34" charset="-122"/>
                <a:ea typeface="微软雅黑" panose="020B0503020204020204" pitchFamily="34" charset="-122"/>
              </a:rPr>
              <a:t>把设施农业、特色农业作为辅助措施。根据具体情况，进行科学分析，合理采用必要的农业设施，合理生产特色产品，提高资源产出率，增加品种，提高质量和产量，提高龙头企业的效益，增加农民收入。</a:t>
            </a:r>
            <a:endParaRPr lang="zh-CN" altLang="en-US" sz="1400" b="1" dirty="0">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id="{D7FB95AE-F1BC-4859-9999-DD4B1AFC0887}"/>
              </a:ext>
            </a:extLst>
          </p:cNvPr>
          <p:cNvSpPr/>
          <p:nvPr/>
        </p:nvSpPr>
        <p:spPr>
          <a:xfrm>
            <a:off x="2091974" y="5345906"/>
            <a:ext cx="332021" cy="33202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grpSp>
        <p:nvGrpSpPr>
          <p:cNvPr id="29" name="组合 28">
            <a:extLst>
              <a:ext uri="{FF2B5EF4-FFF2-40B4-BE49-F238E27FC236}">
                <a16:creationId xmlns:a16="http://schemas.microsoft.com/office/drawing/2014/main" id="{D3E50101-0960-40E4-A92A-C3BE0DD7B803}"/>
              </a:ext>
            </a:extLst>
          </p:cNvPr>
          <p:cNvGrpSpPr/>
          <p:nvPr/>
        </p:nvGrpSpPr>
        <p:grpSpPr>
          <a:xfrm>
            <a:off x="6961857" y="2088872"/>
            <a:ext cx="7680489" cy="7969940"/>
            <a:chOff x="7417246" y="2561424"/>
            <a:chExt cx="7225099" cy="7497388"/>
          </a:xfrm>
        </p:grpSpPr>
        <p:pic>
          <p:nvPicPr>
            <p:cNvPr id="33" name="Picture 7">
              <a:extLst>
                <a:ext uri="{FF2B5EF4-FFF2-40B4-BE49-F238E27FC236}">
                  <a16:creationId xmlns:a16="http://schemas.microsoft.com/office/drawing/2014/main" id="{CE5EB042-AD22-47F4-81E5-64F685B6D5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7396" y="7461004"/>
              <a:ext cx="3614946" cy="259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组合 16">
              <a:extLst>
                <a:ext uri="{FF2B5EF4-FFF2-40B4-BE49-F238E27FC236}">
                  <a16:creationId xmlns:a16="http://schemas.microsoft.com/office/drawing/2014/main" id="{C653D3EE-5E91-49DD-BDF8-EABCEF67AFFD}"/>
                </a:ext>
              </a:extLst>
            </p:cNvPr>
            <p:cNvGrpSpPr>
              <a:grpSpLocks/>
            </p:cNvGrpSpPr>
            <p:nvPr/>
          </p:nvGrpSpPr>
          <p:grpSpPr bwMode="auto">
            <a:xfrm>
              <a:off x="7417246" y="2561489"/>
              <a:ext cx="7225099" cy="4799334"/>
              <a:chOff x="6903127" y="5874576"/>
              <a:chExt cx="4003531" cy="1562543"/>
            </a:xfrm>
          </p:grpSpPr>
          <p:pic>
            <p:nvPicPr>
              <p:cNvPr id="42" name="Picture 5">
                <a:extLst>
                  <a:ext uri="{FF2B5EF4-FFF2-40B4-BE49-F238E27FC236}">
                    <a16:creationId xmlns:a16="http://schemas.microsoft.com/office/drawing/2014/main" id="{461A703B-32C0-4F50-B703-5C4F28F612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3127" y="5874576"/>
                <a:ext cx="1954277" cy="74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a:extLst>
                  <a:ext uri="{FF2B5EF4-FFF2-40B4-BE49-F238E27FC236}">
                    <a16:creationId xmlns:a16="http://schemas.microsoft.com/office/drawing/2014/main" id="{2806DC56-127D-49F6-A690-F62100F3DE3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03563" y="6659436"/>
                <a:ext cx="2003095" cy="77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 name="Picture 2" descr="https://timgsa.baidu.com/timg?image&amp;quality=80&amp;size=b9999_10000&amp;sec=1562413218659&amp;di=8acd5f1f5cdc0362c23f33465deeb4f1&amp;imgtype=0&amp;src=http%3A%2F%2Fwww.hsfchina.com%2FUploadFiles%2FFCK%2F2015-11%2F6358223122276421513109907.jpg">
              <a:extLst>
                <a:ext uri="{FF2B5EF4-FFF2-40B4-BE49-F238E27FC236}">
                  <a16:creationId xmlns:a16="http://schemas.microsoft.com/office/drawing/2014/main" id="{62CAEA41-314A-4F97-AA71-F13D66FBBBDE}"/>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417246" y="4972178"/>
              <a:ext cx="3526910" cy="23920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s://timgsa.baidu.com/timg?image&amp;quality=80&amp;size=b9999_10000&amp;sec=1562413309008&amp;di=4144a48158edefdb0ecd74ce687c295d&amp;imgtype=0&amp;src=http%3A%2F%2Fimg005.file.rongbiz.cn%2Fuploadfile%2F201503%2F11%2F15%2F15-37-16-44-839235.jpg">
              <a:extLst>
                <a:ext uri="{FF2B5EF4-FFF2-40B4-BE49-F238E27FC236}">
                  <a16:creationId xmlns:a16="http://schemas.microsoft.com/office/drawing/2014/main" id="{E28097F8-8E32-4BD9-96D8-4F9137C692C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027396" y="2561424"/>
              <a:ext cx="3614946" cy="2296672"/>
            </a:xfrm>
            <a:prstGeom prst="rect">
              <a:avLst/>
            </a:prstGeom>
            <a:noFill/>
            <a:extLst>
              <a:ext uri="{909E8E84-426E-40DD-AFC4-6F175D3DCCD1}">
                <a14:hiddenFill xmlns:a14="http://schemas.microsoft.com/office/drawing/2010/main">
                  <a:solidFill>
                    <a:srgbClr val="FFFFFF"/>
                  </a:solidFill>
                </a14:hiddenFill>
              </a:ext>
            </a:extLst>
          </p:spPr>
        </p:pic>
        <p:pic>
          <p:nvPicPr>
            <p:cNvPr id="38" name="图片 37">
              <a:extLst>
                <a:ext uri="{FF2B5EF4-FFF2-40B4-BE49-F238E27FC236}">
                  <a16:creationId xmlns:a16="http://schemas.microsoft.com/office/drawing/2014/main" id="{D33E6885-A6F6-4EF2-B157-471341A8F6B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17247" y="7474905"/>
              <a:ext cx="3526848" cy="2583907"/>
            </a:xfrm>
            <a:prstGeom prst="rect">
              <a:avLst/>
            </a:prstGeom>
          </p:spPr>
        </p:pic>
      </p:grpSp>
      <p:grpSp>
        <p:nvGrpSpPr>
          <p:cNvPr id="21" name="组合 20">
            <a:extLst>
              <a:ext uri="{FF2B5EF4-FFF2-40B4-BE49-F238E27FC236}">
                <a16:creationId xmlns:a16="http://schemas.microsoft.com/office/drawing/2014/main" id="{C31E1DE8-90FF-4681-81F9-B43BD0024CA2}"/>
              </a:ext>
            </a:extLst>
          </p:cNvPr>
          <p:cNvGrpSpPr/>
          <p:nvPr/>
        </p:nvGrpSpPr>
        <p:grpSpPr>
          <a:xfrm>
            <a:off x="432971" y="370419"/>
            <a:ext cx="2981999" cy="769441"/>
            <a:chOff x="432971" y="370419"/>
            <a:chExt cx="2981999" cy="769441"/>
          </a:xfrm>
        </p:grpSpPr>
        <p:sp>
          <p:nvSpPr>
            <p:cNvPr id="22" name="文本框 21">
              <a:extLst>
                <a:ext uri="{FF2B5EF4-FFF2-40B4-BE49-F238E27FC236}">
                  <a16:creationId xmlns:a16="http://schemas.microsoft.com/office/drawing/2014/main" id="{5637440C-613F-4E2D-9BFB-326A963A0F6D}"/>
                </a:ext>
              </a:extLst>
            </p:cNvPr>
            <p:cNvSpPr txBox="1"/>
            <p:nvPr/>
          </p:nvSpPr>
          <p:spPr>
            <a:xfrm>
              <a:off x="432971" y="370419"/>
              <a:ext cx="294920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4F5ECB2F-5702-4C5B-9635-0FB6A09A9A5B}"/>
                </a:ext>
              </a:extLst>
            </p:cNvPr>
            <p:cNvSpPr txBox="1"/>
            <p:nvPr/>
          </p:nvSpPr>
          <p:spPr>
            <a:xfrm>
              <a:off x="768978" y="445656"/>
              <a:ext cx="264599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.8 </a:t>
              </a:r>
              <a:r>
                <a:rPr lang="zh-CN" altLang="en-US" sz="2400" b="1" dirty="0">
                  <a:solidFill>
                    <a:schemeClr val="bg1"/>
                  </a:solidFill>
                  <a:latin typeface="微软雅黑" panose="020B0503020204020204" pitchFamily="34" charset="-122"/>
                  <a:ea typeface="微软雅黑" panose="020B0503020204020204" pitchFamily="34" charset="-122"/>
                </a:rPr>
                <a:t>产业布局规划</a:t>
              </a:r>
            </a:p>
          </p:txBody>
        </p:sp>
        <p:sp>
          <p:nvSpPr>
            <p:cNvPr id="28" name="矩形 27">
              <a:extLst>
                <a:ext uri="{FF2B5EF4-FFF2-40B4-BE49-F238E27FC236}">
                  <a16:creationId xmlns:a16="http://schemas.microsoft.com/office/drawing/2014/main" id="{2A5DBC49-682F-477B-B0EA-A0A80A57E6C2}"/>
                </a:ext>
              </a:extLst>
            </p:cNvPr>
            <p:cNvSpPr/>
            <p:nvPr/>
          </p:nvSpPr>
          <p:spPr>
            <a:xfrm>
              <a:off x="869949" y="827133"/>
              <a:ext cx="251222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status</a:t>
              </a:r>
              <a:endParaRPr lang="zh-CN" altLang="en-US" sz="1400" dirty="0">
                <a:solidFill>
                  <a:srgbClr val="CFD5E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98944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6DDF2E48-DF36-470C-B6C8-FC6DE5D64494}"/>
              </a:ext>
            </a:extLst>
          </p:cNvPr>
          <p:cNvSpPr txBox="1"/>
          <p:nvPr/>
        </p:nvSpPr>
        <p:spPr>
          <a:xfrm>
            <a:off x="406044" y="1349375"/>
            <a:ext cx="6409672" cy="45890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800" b="1" dirty="0">
                <a:solidFill>
                  <a:srgbClr val="0087B7"/>
                </a:solidFill>
                <a:latin typeface="微软雅黑" panose="020B0503020204020204" pitchFamily="34" charset="-122"/>
                <a:ea typeface="微软雅黑" panose="020B0503020204020204" pitchFamily="34" charset="-122"/>
              </a:rPr>
              <a:t>特色蒜业种植区</a:t>
            </a:r>
            <a:endParaRPr lang="en-US" altLang="zh-CN" sz="1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88400DB8-C19F-490E-AF90-B13BDA3D8747}"/>
              </a:ext>
            </a:extLst>
          </p:cNvPr>
          <p:cNvSpPr txBox="1"/>
          <p:nvPr/>
        </p:nvSpPr>
        <p:spPr>
          <a:xfrm>
            <a:off x="432973" y="2088872"/>
            <a:ext cx="6265810" cy="1384995"/>
          </a:xfrm>
          <a:prstGeom prst="rect">
            <a:avLst/>
          </a:prstGeom>
          <a:noFill/>
        </p:spPr>
        <p:txBody>
          <a:bodyPr wrap="square" rtlCol="0">
            <a:spAutoFit/>
          </a:bodyPr>
          <a:lstStyle/>
          <a:p>
            <a:pPr indent="284400">
              <a:lnSpc>
                <a:spcPct val="150000"/>
              </a:lnSpc>
            </a:pPr>
            <a:r>
              <a:rPr lang="zh-CN" altLang="en-US" sz="1400" dirty="0">
                <a:latin typeface="微软雅黑" panose="020B0503020204020204" pitchFamily="34" charset="-122"/>
                <a:ea typeface="微软雅黑" panose="020B0503020204020204" pitchFamily="34" charset="-122"/>
              </a:rPr>
              <a:t> 在村庄的东部，依托村庄东南部大蒜种植基础，扩大种植规模，形成“大蒜种植</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大蒜加工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大蒜销售”于一体的产业链，做大做强北张村大蒜品牌。</a:t>
            </a:r>
          </a:p>
          <a:p>
            <a:pPr indent="284400">
              <a:lnSpc>
                <a:spcPct val="150000"/>
              </a:lnSpc>
            </a:pPr>
            <a:endParaRPr lang="zh-CN" altLang="en-US" sz="1400" dirty="0">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2D4C0278-FE19-43B6-8D2A-7D93B7C80358}"/>
              </a:ext>
            </a:extLst>
          </p:cNvPr>
          <p:cNvGrpSpPr/>
          <p:nvPr/>
        </p:nvGrpSpPr>
        <p:grpSpPr>
          <a:xfrm>
            <a:off x="432971" y="370419"/>
            <a:ext cx="2981999" cy="769441"/>
            <a:chOff x="432971" y="370419"/>
            <a:chExt cx="2981999" cy="769441"/>
          </a:xfrm>
        </p:grpSpPr>
        <p:sp>
          <p:nvSpPr>
            <p:cNvPr id="15" name="文本框 14">
              <a:extLst>
                <a:ext uri="{FF2B5EF4-FFF2-40B4-BE49-F238E27FC236}">
                  <a16:creationId xmlns:a16="http://schemas.microsoft.com/office/drawing/2014/main" id="{A61218EA-E137-4B15-9CDA-8E0AEC8CADA4}"/>
                </a:ext>
              </a:extLst>
            </p:cNvPr>
            <p:cNvSpPr txBox="1"/>
            <p:nvPr/>
          </p:nvSpPr>
          <p:spPr>
            <a:xfrm>
              <a:off x="432971" y="370419"/>
              <a:ext cx="294920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7F8FD804-1748-4AD1-A96A-ADB8A81CFEF5}"/>
                </a:ext>
              </a:extLst>
            </p:cNvPr>
            <p:cNvSpPr txBox="1"/>
            <p:nvPr/>
          </p:nvSpPr>
          <p:spPr>
            <a:xfrm>
              <a:off x="768978" y="445656"/>
              <a:ext cx="264599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.8 </a:t>
              </a:r>
              <a:r>
                <a:rPr lang="zh-CN" altLang="en-US" sz="2400" b="1" dirty="0">
                  <a:solidFill>
                    <a:schemeClr val="bg1"/>
                  </a:solidFill>
                  <a:latin typeface="微软雅黑" panose="020B0503020204020204" pitchFamily="34" charset="-122"/>
                  <a:ea typeface="微软雅黑" panose="020B0503020204020204" pitchFamily="34" charset="-122"/>
                </a:rPr>
                <a:t>产业布局规划</a:t>
              </a:r>
            </a:p>
          </p:txBody>
        </p:sp>
        <p:sp>
          <p:nvSpPr>
            <p:cNvPr id="17" name="矩形 16">
              <a:extLst>
                <a:ext uri="{FF2B5EF4-FFF2-40B4-BE49-F238E27FC236}">
                  <a16:creationId xmlns:a16="http://schemas.microsoft.com/office/drawing/2014/main" id="{CAD2563E-6FDD-49B6-93D0-66FEF65A88C1}"/>
                </a:ext>
              </a:extLst>
            </p:cNvPr>
            <p:cNvSpPr/>
            <p:nvPr/>
          </p:nvSpPr>
          <p:spPr>
            <a:xfrm>
              <a:off x="869949" y="827133"/>
              <a:ext cx="251222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status</a:t>
              </a:r>
              <a:endParaRPr lang="zh-CN" altLang="en-US" sz="1400" dirty="0">
                <a:solidFill>
                  <a:srgbClr val="CFD5EA"/>
                </a:solidFill>
                <a:latin typeface="Arial" panose="020B0604020202020204" pitchFamily="34" charset="0"/>
                <a:cs typeface="Arial" panose="020B0604020202020204" pitchFamily="34" charset="0"/>
              </a:endParaRPr>
            </a:p>
          </p:txBody>
        </p:sp>
      </p:grpSp>
      <p:pic>
        <p:nvPicPr>
          <p:cNvPr id="21" name="图片 20">
            <a:extLst>
              <a:ext uri="{FF2B5EF4-FFF2-40B4-BE49-F238E27FC236}">
                <a16:creationId xmlns:a16="http://schemas.microsoft.com/office/drawing/2014/main" id="{6A4942F7-EA3E-4C75-8354-2B55DE882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94" y="4126010"/>
            <a:ext cx="6265810" cy="5932802"/>
          </a:xfrm>
          <a:prstGeom prst="rect">
            <a:avLst/>
          </a:prstGeom>
        </p:spPr>
      </p:pic>
      <p:sp>
        <p:nvSpPr>
          <p:cNvPr id="22" name="椭圆 21">
            <a:extLst>
              <a:ext uri="{FF2B5EF4-FFF2-40B4-BE49-F238E27FC236}">
                <a16:creationId xmlns:a16="http://schemas.microsoft.com/office/drawing/2014/main" id="{BA528319-D31F-44F9-9B46-F4484478AB64}"/>
              </a:ext>
            </a:extLst>
          </p:cNvPr>
          <p:cNvSpPr/>
          <p:nvPr/>
        </p:nvSpPr>
        <p:spPr>
          <a:xfrm>
            <a:off x="4031610" y="7230124"/>
            <a:ext cx="332021" cy="33202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pic>
        <p:nvPicPr>
          <p:cNvPr id="1026" name="Picture 2" descr="https://timgsa.baidu.com/timg?image&amp;quality=80&amp;size=b9999_10000&amp;sec=1593766085239&amp;di=0129cc05854a43b177b4c2f9dd0d3040&amp;imgtype=0&amp;src=http%3A%2F%2F5b0988e595225.cdn.sohucs.com%2Fimages%2F20170914%2F3ac626efd17a461281feb85055fdf378.jpeg">
            <a:extLst>
              <a:ext uri="{FF2B5EF4-FFF2-40B4-BE49-F238E27FC236}">
                <a16:creationId xmlns:a16="http://schemas.microsoft.com/office/drawing/2014/main" id="{8D38DE41-4180-4842-A6F1-EE8903B7A9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20958" y="5708073"/>
            <a:ext cx="8014519" cy="43507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imgsa.baidu.com/timg?image&amp;quality=80&amp;size=b9999_10000&amp;sec=1593766193513&amp;di=300c9edae89308b23000a45ff84dd3ad&amp;imgtype=0&amp;src=http%3A%2F%2Fdimg.52bjw.cn%2Fimage%2Fupload%2F16%2Fa7%2Fbe%2F7a%2F16a7be7afcb2830d024f6ed27184a4c7.jpg">
            <a:extLst>
              <a:ext uri="{FF2B5EF4-FFF2-40B4-BE49-F238E27FC236}">
                <a16:creationId xmlns:a16="http://schemas.microsoft.com/office/drawing/2014/main" id="{8015F683-8D0F-4D49-9F65-0D228C99243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20958" y="1808283"/>
            <a:ext cx="4212502" cy="35623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imgsa.baidu.com/timg?image&amp;quality=80&amp;size=b9999_10000&amp;sec=1593766210946&amp;di=d716ab4a01cb163a034c7f6d560cf241&amp;imgtype=0&amp;src=http%3A%2F%2Fcimg.fx361.com%2Fimages%2F2018%2F03%2F12%2Fxinc201621xinc20162119-1-l.jpg">
            <a:extLst>
              <a:ext uri="{FF2B5EF4-FFF2-40B4-BE49-F238E27FC236}">
                <a16:creationId xmlns:a16="http://schemas.microsoft.com/office/drawing/2014/main" id="{B81BF019-D66A-4EA7-84BB-D4E4159B489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190010" y="1808283"/>
            <a:ext cx="3845467" cy="3562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360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6DDF2E48-DF36-470C-B6C8-FC6DE5D64494}"/>
              </a:ext>
            </a:extLst>
          </p:cNvPr>
          <p:cNvSpPr txBox="1"/>
          <p:nvPr/>
        </p:nvSpPr>
        <p:spPr>
          <a:xfrm>
            <a:off x="406044" y="1349375"/>
            <a:ext cx="6409672" cy="45890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800" b="1" dirty="0">
                <a:solidFill>
                  <a:srgbClr val="0087B7"/>
                </a:solidFill>
                <a:latin typeface="微软雅黑" panose="020B0503020204020204" pitchFamily="34" charset="-122"/>
                <a:ea typeface="微软雅黑" panose="020B0503020204020204" pitchFamily="34" charset="-122"/>
              </a:rPr>
              <a:t>冷链物流仓储区</a:t>
            </a:r>
            <a:endParaRPr lang="en-US" altLang="zh-CN" sz="14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88400DB8-C19F-490E-AF90-B13BDA3D8747}"/>
              </a:ext>
            </a:extLst>
          </p:cNvPr>
          <p:cNvSpPr txBox="1"/>
          <p:nvPr/>
        </p:nvSpPr>
        <p:spPr>
          <a:xfrm>
            <a:off x="432973" y="2088872"/>
            <a:ext cx="6265810" cy="1023742"/>
          </a:xfrm>
          <a:prstGeom prst="rect">
            <a:avLst/>
          </a:prstGeom>
          <a:noFill/>
        </p:spPr>
        <p:txBody>
          <a:bodyPr wrap="square" rtlCol="0">
            <a:spAutoFit/>
          </a:bodyPr>
          <a:lstStyle/>
          <a:p>
            <a:pPr indent="284400">
              <a:lnSpc>
                <a:spcPct val="150000"/>
              </a:lnSpc>
            </a:pPr>
            <a:r>
              <a:rPr lang="zh-CN" altLang="en-US" sz="1400" dirty="0">
                <a:latin typeface="微软雅黑" panose="020B0503020204020204" pitchFamily="34" charset="-122"/>
                <a:ea typeface="微软雅黑" panose="020B0503020204020204" pitchFamily="34" charset="-122"/>
              </a:rPr>
              <a:t>结合现状物流仓储产业基础，打造村庄产业发展区，规划为产业发展扩张预留部分产业用地。</a:t>
            </a:r>
          </a:p>
          <a:p>
            <a:pPr indent="284400">
              <a:lnSpc>
                <a:spcPct val="150000"/>
              </a:lnSpc>
            </a:pPr>
            <a:endParaRPr lang="zh-CN" altLang="en-US" sz="1400" dirty="0">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2D4C0278-FE19-43B6-8D2A-7D93B7C80358}"/>
              </a:ext>
            </a:extLst>
          </p:cNvPr>
          <p:cNvGrpSpPr/>
          <p:nvPr/>
        </p:nvGrpSpPr>
        <p:grpSpPr>
          <a:xfrm>
            <a:off x="432971" y="370419"/>
            <a:ext cx="2981999" cy="769441"/>
            <a:chOff x="432971" y="370419"/>
            <a:chExt cx="2981999" cy="769441"/>
          </a:xfrm>
        </p:grpSpPr>
        <p:sp>
          <p:nvSpPr>
            <p:cNvPr id="15" name="文本框 14">
              <a:extLst>
                <a:ext uri="{FF2B5EF4-FFF2-40B4-BE49-F238E27FC236}">
                  <a16:creationId xmlns:a16="http://schemas.microsoft.com/office/drawing/2014/main" id="{A61218EA-E137-4B15-9CDA-8E0AEC8CADA4}"/>
                </a:ext>
              </a:extLst>
            </p:cNvPr>
            <p:cNvSpPr txBox="1"/>
            <p:nvPr/>
          </p:nvSpPr>
          <p:spPr>
            <a:xfrm>
              <a:off x="432971" y="370419"/>
              <a:ext cx="294920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7F8FD804-1748-4AD1-A96A-ADB8A81CFEF5}"/>
                </a:ext>
              </a:extLst>
            </p:cNvPr>
            <p:cNvSpPr txBox="1"/>
            <p:nvPr/>
          </p:nvSpPr>
          <p:spPr>
            <a:xfrm>
              <a:off x="768978" y="445656"/>
              <a:ext cx="264599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.8 </a:t>
              </a:r>
              <a:r>
                <a:rPr lang="zh-CN" altLang="en-US" sz="2400" b="1" dirty="0">
                  <a:solidFill>
                    <a:schemeClr val="bg1"/>
                  </a:solidFill>
                  <a:latin typeface="微软雅黑" panose="020B0503020204020204" pitchFamily="34" charset="-122"/>
                  <a:ea typeface="微软雅黑" panose="020B0503020204020204" pitchFamily="34" charset="-122"/>
                </a:rPr>
                <a:t>产业布局规划</a:t>
              </a:r>
            </a:p>
          </p:txBody>
        </p:sp>
        <p:sp>
          <p:nvSpPr>
            <p:cNvPr id="17" name="矩形 16">
              <a:extLst>
                <a:ext uri="{FF2B5EF4-FFF2-40B4-BE49-F238E27FC236}">
                  <a16:creationId xmlns:a16="http://schemas.microsoft.com/office/drawing/2014/main" id="{CAD2563E-6FDD-49B6-93D0-66FEF65A88C1}"/>
                </a:ext>
              </a:extLst>
            </p:cNvPr>
            <p:cNvSpPr/>
            <p:nvPr/>
          </p:nvSpPr>
          <p:spPr>
            <a:xfrm>
              <a:off x="869949" y="827133"/>
              <a:ext cx="2512226" cy="307777"/>
            </a:xfrm>
            <a:prstGeom prst="rect">
              <a:avLst/>
            </a:prstGeom>
          </p:spPr>
          <p:txBody>
            <a:bodyPr wrap="none">
              <a:spAutoFit/>
            </a:bodyPr>
            <a:lstStyle/>
            <a:p>
              <a:r>
                <a:rPr lang="en-US" altLang="zh-CN" sz="1400" dirty="0">
                  <a:solidFill>
                    <a:srgbClr val="CFD5EA"/>
                  </a:solidFill>
                  <a:latin typeface="Arial" panose="020B0604020202020204" pitchFamily="34" charset="0"/>
                  <a:cs typeface="Arial" panose="020B0604020202020204" pitchFamily="34" charset="0"/>
                </a:rPr>
                <a:t>Industrial development status</a:t>
              </a:r>
              <a:endParaRPr lang="zh-CN" altLang="en-US" sz="1400" dirty="0">
                <a:solidFill>
                  <a:srgbClr val="CFD5EA"/>
                </a:solidFill>
                <a:latin typeface="Arial" panose="020B0604020202020204" pitchFamily="34" charset="0"/>
                <a:cs typeface="Arial" panose="020B0604020202020204" pitchFamily="34" charset="0"/>
              </a:endParaRPr>
            </a:p>
          </p:txBody>
        </p:sp>
      </p:grpSp>
      <p:pic>
        <p:nvPicPr>
          <p:cNvPr id="21" name="图片 20">
            <a:extLst>
              <a:ext uri="{FF2B5EF4-FFF2-40B4-BE49-F238E27FC236}">
                <a16:creationId xmlns:a16="http://schemas.microsoft.com/office/drawing/2014/main" id="{6A4942F7-EA3E-4C75-8354-2B55DE882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94" y="4126010"/>
            <a:ext cx="6265810" cy="5932802"/>
          </a:xfrm>
          <a:prstGeom prst="rect">
            <a:avLst/>
          </a:prstGeom>
        </p:spPr>
      </p:pic>
      <p:sp>
        <p:nvSpPr>
          <p:cNvPr id="22" name="椭圆 21">
            <a:extLst>
              <a:ext uri="{FF2B5EF4-FFF2-40B4-BE49-F238E27FC236}">
                <a16:creationId xmlns:a16="http://schemas.microsoft.com/office/drawing/2014/main" id="{BA528319-D31F-44F9-9B46-F4484478AB64}"/>
              </a:ext>
            </a:extLst>
          </p:cNvPr>
          <p:cNvSpPr/>
          <p:nvPr/>
        </p:nvSpPr>
        <p:spPr>
          <a:xfrm>
            <a:off x="2369065" y="6177179"/>
            <a:ext cx="332021" cy="33202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pic>
        <p:nvPicPr>
          <p:cNvPr id="2050" name="Picture 2" descr="https://timgsa.baidu.com/timg?image&amp;quality=80&amp;size=b9999_10000&amp;sec=1593766376366&amp;di=57a75e907ba83d5a75dd8d1aeeb29178&amp;imgtype=0&amp;src=http%3A%2F%2Fimg.jdzj.com%2FUserDocument%2F2015c%2Fhxx1020%2FPicture%2F20151128172157.jpg">
            <a:extLst>
              <a:ext uri="{FF2B5EF4-FFF2-40B4-BE49-F238E27FC236}">
                <a16:creationId xmlns:a16="http://schemas.microsoft.com/office/drawing/2014/main" id="{8DF9502D-949F-4E9B-8A5C-F41B4D80C5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47057" y="5115337"/>
            <a:ext cx="7620000" cy="4943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93766434589&amp;di=5f44e2725fafaf4507e764886be6d444&amp;imgtype=0&amp;src=http%3A%2F%2Fpic.99cfw.com%2Fuser_up%2F2020%2F2%2F21%2F202022110121154264257.jpg">
            <a:extLst>
              <a:ext uri="{FF2B5EF4-FFF2-40B4-BE49-F238E27FC236}">
                <a16:creationId xmlns:a16="http://schemas.microsoft.com/office/drawing/2014/main" id="{8236B6DB-31EC-4B1F-9ED1-5CB512ADDEE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47056" y="1134910"/>
            <a:ext cx="7653175" cy="398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38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CA04D49-4F93-4F10-B53C-3377266625D6}"/>
              </a:ext>
            </a:extLst>
          </p:cNvPr>
          <p:cNvSpPr/>
          <p:nvPr/>
        </p:nvSpPr>
        <p:spPr>
          <a:xfrm>
            <a:off x="359562" y="5086350"/>
            <a:ext cx="9308313" cy="1514475"/>
          </a:xfrm>
          <a:prstGeom prst="rect">
            <a:avLst/>
          </a:prstGeom>
          <a:solidFill>
            <a:srgbClr val="18455C"/>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graphicFrame>
        <p:nvGraphicFramePr>
          <p:cNvPr id="41" name="表格 40">
            <a:extLst>
              <a:ext uri="{FF2B5EF4-FFF2-40B4-BE49-F238E27FC236}">
                <a16:creationId xmlns:a16="http://schemas.microsoft.com/office/drawing/2014/main" id="{1E6C1938-F2B1-4B53-AA5A-115E1595C0E4}"/>
              </a:ext>
            </a:extLst>
          </p:cNvPr>
          <p:cNvGraphicFramePr>
            <a:graphicFrameLocks noGrp="1"/>
          </p:cNvGraphicFramePr>
          <p:nvPr/>
        </p:nvGraphicFramePr>
        <p:xfrm>
          <a:off x="11640457" y="1190171"/>
          <a:ext cx="208280" cy="412242"/>
        </p:xfrm>
        <a:graphic>
          <a:graphicData uri="http://schemas.openxmlformats.org/drawingml/2006/table">
            <a:tbl>
              <a:tblPr/>
              <a:tblGrid>
                <a:gridCol w="208280">
                  <a:extLst>
                    <a:ext uri="{9D8B030D-6E8A-4147-A177-3AD203B41FA5}">
                      <a16:colId xmlns:a16="http://schemas.microsoft.com/office/drawing/2014/main" val="3421277424"/>
                    </a:ext>
                  </a:extLst>
                </a:gridCol>
              </a:tblGrid>
              <a:tr h="0">
                <a:tc>
                  <a:txBody>
                    <a:bodyPr/>
                    <a:lstStyle/>
                    <a:p>
                      <a:endParaRPr lang="zh-CN" alt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664353921"/>
                  </a:ext>
                </a:extLst>
              </a:tr>
            </a:tbl>
          </a:graphicData>
        </a:graphic>
      </p:graphicFrame>
      <p:graphicFrame>
        <p:nvGraphicFramePr>
          <p:cNvPr id="43" name="表格 42">
            <a:extLst>
              <a:ext uri="{FF2B5EF4-FFF2-40B4-BE49-F238E27FC236}">
                <a16:creationId xmlns:a16="http://schemas.microsoft.com/office/drawing/2014/main" id="{995B3082-AD01-4255-8C4C-EB4A67DFD5A8}"/>
              </a:ext>
            </a:extLst>
          </p:cNvPr>
          <p:cNvGraphicFramePr>
            <a:graphicFrameLocks noGrp="1"/>
          </p:cNvGraphicFramePr>
          <p:nvPr/>
        </p:nvGraphicFramePr>
        <p:xfrm>
          <a:off x="11640457" y="1190171"/>
          <a:ext cx="208280" cy="412242"/>
        </p:xfrm>
        <a:graphic>
          <a:graphicData uri="http://schemas.openxmlformats.org/drawingml/2006/table">
            <a:tbl>
              <a:tblPr/>
              <a:tblGrid>
                <a:gridCol w="208280">
                  <a:extLst>
                    <a:ext uri="{9D8B030D-6E8A-4147-A177-3AD203B41FA5}">
                      <a16:colId xmlns:a16="http://schemas.microsoft.com/office/drawing/2014/main" val="3421277424"/>
                    </a:ext>
                  </a:extLst>
                </a:gridCol>
              </a:tblGrid>
              <a:tr h="0">
                <a:tc>
                  <a:txBody>
                    <a:bodyPr/>
                    <a:lstStyle/>
                    <a:p>
                      <a:endParaRPr lang="zh-CN" alt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664353921"/>
                  </a:ext>
                </a:extLst>
              </a:tr>
            </a:tbl>
          </a:graphicData>
        </a:graphic>
      </p:graphicFrame>
      <p:sp>
        <p:nvSpPr>
          <p:cNvPr id="87" name="Text Placeholder 6">
            <a:extLst>
              <a:ext uri="{FF2B5EF4-FFF2-40B4-BE49-F238E27FC236}">
                <a16:creationId xmlns:a16="http://schemas.microsoft.com/office/drawing/2014/main" id="{E95790B8-E615-44CE-B6EF-82027D886E7D}"/>
              </a:ext>
            </a:extLst>
          </p:cNvPr>
          <p:cNvSpPr txBox="1">
            <a:spLocks/>
          </p:cNvSpPr>
          <p:nvPr/>
        </p:nvSpPr>
        <p:spPr>
          <a:xfrm>
            <a:off x="381439" y="1568288"/>
            <a:ext cx="9086411" cy="8816837"/>
          </a:xfrm>
          <a:prstGeom prst="rect">
            <a:avLst/>
          </a:prstGeom>
        </p:spPr>
        <p:txBody>
          <a:bodyPr wrap="square">
            <a:spAutoFit/>
          </a:bodyPr>
          <a:lstStyle>
            <a:lvl1pPr marL="300355" indent="-300355" algn="l" defTabSz="800100" rtl="0" eaLnBrk="0" fontAlgn="base" hangingPunct="0">
              <a:spcBef>
                <a:spcPct val="20000"/>
              </a:spcBef>
              <a:spcAft>
                <a:spcPct val="0"/>
              </a:spcAft>
              <a:buChar char="•"/>
              <a:defRPr sz="2800">
                <a:solidFill>
                  <a:schemeClr val="tx1"/>
                </a:solidFill>
                <a:latin typeface="+mn-lt"/>
                <a:ea typeface="+mn-ea"/>
                <a:cs typeface="+mn-cs"/>
              </a:defRPr>
            </a:lvl1pPr>
            <a:lvl2pPr marL="650240" indent="-250190" algn="l" defTabSz="800100" rtl="0" eaLnBrk="0" fontAlgn="base" hangingPunct="0">
              <a:spcBef>
                <a:spcPct val="20000"/>
              </a:spcBef>
              <a:spcAft>
                <a:spcPct val="0"/>
              </a:spcAft>
              <a:buChar char="–"/>
              <a:defRPr sz="2400">
                <a:solidFill>
                  <a:schemeClr val="tx1"/>
                </a:solidFill>
                <a:latin typeface="+mn-lt"/>
                <a:ea typeface="+mn-ea"/>
              </a:defRPr>
            </a:lvl2pPr>
            <a:lvl3pPr marL="999490" indent="-199390" algn="l" defTabSz="800100" rtl="0" eaLnBrk="0" fontAlgn="base" hangingPunct="0">
              <a:spcBef>
                <a:spcPct val="20000"/>
              </a:spcBef>
              <a:spcAft>
                <a:spcPct val="0"/>
              </a:spcAft>
              <a:buChar char="•"/>
              <a:defRPr sz="2100">
                <a:solidFill>
                  <a:schemeClr val="tx1"/>
                </a:solidFill>
                <a:latin typeface="+mn-lt"/>
                <a:ea typeface="+mn-ea"/>
              </a:defRPr>
            </a:lvl3pPr>
            <a:lvl4pPr marL="1400810" indent="-200660" algn="l" defTabSz="800100" rtl="0" eaLnBrk="0" fontAlgn="base" hangingPunct="0">
              <a:spcBef>
                <a:spcPct val="20000"/>
              </a:spcBef>
              <a:spcAft>
                <a:spcPct val="0"/>
              </a:spcAft>
              <a:buChar char="–"/>
              <a:defRPr sz="1700">
                <a:solidFill>
                  <a:schemeClr val="tx1"/>
                </a:solidFill>
                <a:latin typeface="+mn-lt"/>
                <a:ea typeface="+mn-ea"/>
              </a:defRPr>
            </a:lvl4pPr>
            <a:lvl5pPr marL="1799590" indent="-199390" algn="l" defTabSz="800100" rtl="0" eaLnBrk="0" fontAlgn="base" hangingPunct="0">
              <a:spcBef>
                <a:spcPct val="20000"/>
              </a:spcBef>
              <a:spcAft>
                <a:spcPct val="0"/>
              </a:spcAft>
              <a:buChar char="»"/>
              <a:defRPr sz="1700">
                <a:solidFill>
                  <a:schemeClr val="tx1"/>
                </a:solidFill>
                <a:latin typeface="+mn-lt"/>
                <a:ea typeface="+mn-ea"/>
              </a:defRPr>
            </a:lvl5pPr>
            <a:lvl6pPr marL="2125980" indent="-199390" algn="l" defTabSz="800100" rtl="0" eaLnBrk="0" fontAlgn="base" hangingPunct="0">
              <a:spcBef>
                <a:spcPct val="20000"/>
              </a:spcBef>
              <a:spcAft>
                <a:spcPct val="0"/>
              </a:spcAft>
              <a:buChar char="»"/>
              <a:defRPr sz="1700">
                <a:solidFill>
                  <a:schemeClr val="tx1"/>
                </a:solidFill>
                <a:latin typeface="+mn-lt"/>
                <a:ea typeface="+mn-ea"/>
              </a:defRPr>
            </a:lvl6pPr>
            <a:lvl7pPr marL="2452370" indent="-199390" algn="l" defTabSz="800100" rtl="0" eaLnBrk="0" fontAlgn="base" hangingPunct="0">
              <a:spcBef>
                <a:spcPct val="20000"/>
              </a:spcBef>
              <a:spcAft>
                <a:spcPct val="0"/>
              </a:spcAft>
              <a:buChar char="»"/>
              <a:defRPr sz="1700">
                <a:solidFill>
                  <a:schemeClr val="tx1"/>
                </a:solidFill>
                <a:latin typeface="+mn-lt"/>
                <a:ea typeface="+mn-ea"/>
              </a:defRPr>
            </a:lvl7pPr>
            <a:lvl8pPr marL="2778760" indent="-199390" algn="l" defTabSz="800100" rtl="0" eaLnBrk="0" fontAlgn="base" hangingPunct="0">
              <a:spcBef>
                <a:spcPct val="20000"/>
              </a:spcBef>
              <a:spcAft>
                <a:spcPct val="0"/>
              </a:spcAft>
              <a:buChar char="»"/>
              <a:defRPr sz="1700">
                <a:solidFill>
                  <a:schemeClr val="tx1"/>
                </a:solidFill>
                <a:latin typeface="+mn-lt"/>
                <a:ea typeface="+mn-ea"/>
              </a:defRPr>
            </a:lvl8pPr>
            <a:lvl9pPr marL="3105150" indent="-199390" algn="l" defTabSz="800100" rtl="0" eaLnBrk="0" fontAlgn="base" hangingPunct="0">
              <a:spcBef>
                <a:spcPct val="20000"/>
              </a:spcBef>
              <a:spcAft>
                <a:spcPct val="0"/>
              </a:spcAft>
              <a:buChar char="»"/>
              <a:defRPr sz="1700">
                <a:solidFill>
                  <a:schemeClr val="tx1"/>
                </a:solidFill>
                <a:latin typeface="+mn-lt"/>
                <a:ea typeface="+mn-ea"/>
              </a:defRPr>
            </a:lvl9pPr>
          </a:lstStyle>
          <a:p>
            <a:pPr algn="just">
              <a:lnSpc>
                <a:spcPct val="150000"/>
              </a:lnSpc>
              <a:spcBef>
                <a:spcPts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国家层面</a:t>
            </a: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）中央农办 农业农村部 自然资源部 国家发展改革委 财政部于</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月发布</a:t>
            </a:r>
            <a:r>
              <a:rPr lang="zh-CN" altLang="en-US" sz="1400" b="1" dirty="0">
                <a:solidFill>
                  <a:srgbClr val="C00000"/>
                </a:solidFill>
                <a:latin typeface="微软雅黑" panose="020B0503020204020204" pitchFamily="34" charset="-122"/>
                <a:ea typeface="微软雅黑" panose="020B0503020204020204" pitchFamily="34" charset="-122"/>
              </a:rPr>
              <a:t>农规发</a:t>
            </a:r>
            <a:r>
              <a:rPr lang="en-US" altLang="zh-CN" sz="1400" b="1" dirty="0">
                <a:solidFill>
                  <a:srgbClr val="C00000"/>
                </a:solidFill>
                <a:latin typeface="微软雅黑" panose="020B0503020204020204" pitchFamily="34" charset="-122"/>
                <a:ea typeface="微软雅黑" panose="020B0503020204020204" pitchFamily="34" charset="-122"/>
              </a:rPr>
              <a:t>﹝ 2019 ﹞1</a:t>
            </a:r>
            <a:r>
              <a:rPr lang="zh-CN" altLang="en-US" sz="1400" b="1" dirty="0">
                <a:solidFill>
                  <a:srgbClr val="C00000"/>
                </a:solidFill>
                <a:latin typeface="微软雅黑" panose="020B0503020204020204" pitchFamily="34" charset="-122"/>
                <a:ea typeface="微软雅黑" panose="020B0503020204020204" pitchFamily="34" charset="-122"/>
              </a:rPr>
              <a:t>号文</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关于统筹推进村庄规划工作的意见</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明确要求：力争到</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年底，基本明确集聚提升类、城郊融合类、特色保护类等村庄分类。</a:t>
            </a:r>
            <a:r>
              <a:rPr lang="zh-CN" altLang="en-US" sz="1400" b="1" dirty="0">
                <a:solidFill>
                  <a:srgbClr val="C00000"/>
                </a:solidFill>
                <a:latin typeface="微软雅黑" panose="020B0503020204020204" pitchFamily="34" charset="-122"/>
                <a:ea typeface="微软雅黑" panose="020B0503020204020204" pitchFamily="34" charset="-122"/>
              </a:rPr>
              <a:t>到</a:t>
            </a:r>
            <a:r>
              <a:rPr lang="en-US" altLang="zh-CN" sz="1400" b="1" dirty="0">
                <a:solidFill>
                  <a:srgbClr val="C00000"/>
                </a:solidFill>
                <a:latin typeface="微软雅黑" panose="020B0503020204020204" pitchFamily="34" charset="-122"/>
                <a:ea typeface="微软雅黑" panose="020B0503020204020204" pitchFamily="34" charset="-122"/>
              </a:rPr>
              <a:t>2020</a:t>
            </a:r>
            <a:r>
              <a:rPr lang="zh-CN" altLang="en-US" sz="1400" b="1" dirty="0">
                <a:solidFill>
                  <a:srgbClr val="C00000"/>
                </a:solidFill>
                <a:latin typeface="微软雅黑" panose="020B0503020204020204" pitchFamily="34" charset="-122"/>
                <a:ea typeface="微软雅黑" panose="020B0503020204020204" pitchFamily="34" charset="-122"/>
              </a:rPr>
              <a:t>年底，结合国土空间规划编制在县域层面基本完成村庄布局工作，</a:t>
            </a:r>
            <a:r>
              <a:rPr lang="zh-CN" altLang="en-US" sz="1400" dirty="0">
                <a:latin typeface="微软雅黑" panose="020B0503020204020204" pitchFamily="34" charset="-122"/>
                <a:ea typeface="微软雅黑" panose="020B0503020204020204" pitchFamily="34" charset="-122"/>
              </a:rPr>
              <a:t>有条件的村可结合实际单独编制村庄规划，做到应编尽编，实现村庄建设发展有目标、重要建设项目有安排、生态环境有管控、自然景观和文化遗产有保护、农村人居环境改善有措施。</a:t>
            </a:r>
            <a:endParaRPr lang="en-US" altLang="zh-CN"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月</a:t>
            </a:r>
            <a:r>
              <a:rPr lang="en-US" altLang="zh-CN" sz="1400" dirty="0">
                <a:latin typeface="微软雅黑" panose="020B0503020204020204" pitchFamily="34" charset="-122"/>
                <a:ea typeface="微软雅黑" panose="020B0503020204020204" pitchFamily="34" charset="-122"/>
              </a:rPr>
              <a:t>19</a:t>
            </a:r>
            <a:r>
              <a:rPr lang="zh-CN" altLang="en-US" sz="1400" dirty="0">
                <a:latin typeface="微软雅黑" panose="020B0503020204020204" pitchFamily="34" charset="-122"/>
                <a:ea typeface="微软雅黑" panose="020B0503020204020204" pitchFamily="34" charset="-122"/>
              </a:rPr>
              <a:t>日，中华人民共和国中央人民政府印发</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中共中央、国务院关于坚持农业农村优先发展做好“三农”工作的若干意见</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文件要求：强化乡村规划引领。把加强规划管理作为乡村振兴的基础性工作，实现规划管理全覆盖。</a:t>
            </a:r>
            <a:r>
              <a:rPr lang="zh-CN" altLang="en-US" sz="1400" b="1" dirty="0">
                <a:solidFill>
                  <a:srgbClr val="C00000"/>
                </a:solidFill>
                <a:latin typeface="微软雅黑" panose="020B0503020204020204" pitchFamily="34" charset="-122"/>
                <a:ea typeface="微软雅黑" panose="020B0503020204020204" pitchFamily="34" charset="-122"/>
              </a:rPr>
              <a:t>以县为单位抓紧编制或修编村庄布局规划，县级党委和政府要统筹推进乡村规划工作。</a:t>
            </a: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zh-CN" altLang="en-US" sz="1400" dirty="0">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rPr>
              <a:t>2019</a:t>
            </a:r>
            <a:r>
              <a:rPr lang="zh-CN" altLang="en-US" sz="1400" dirty="0">
                <a:solidFill>
                  <a:schemeClr val="bg1"/>
                </a:solidFill>
                <a:latin typeface="微软雅黑" panose="020B0503020204020204" pitchFamily="34" charset="-122"/>
                <a:ea typeface="微软雅黑" panose="020B0503020204020204" pitchFamily="34" charset="-122"/>
              </a:rPr>
              <a:t>年</a:t>
            </a:r>
            <a:r>
              <a:rPr lang="en-US" altLang="zh-CN" sz="1400" dirty="0">
                <a:solidFill>
                  <a:schemeClr val="bg1"/>
                </a:solidFill>
                <a:latin typeface="微软雅黑" panose="020B0503020204020204" pitchFamily="34" charset="-122"/>
                <a:ea typeface="微软雅黑" panose="020B0503020204020204" pitchFamily="34" charset="-122"/>
              </a:rPr>
              <a:t>5</a:t>
            </a:r>
            <a:r>
              <a:rPr lang="zh-CN" altLang="en-US" sz="1400" dirty="0">
                <a:solidFill>
                  <a:schemeClr val="bg1"/>
                </a:solidFill>
                <a:latin typeface="微软雅黑" panose="020B0503020204020204" pitchFamily="34" charset="-122"/>
                <a:ea typeface="微软雅黑" panose="020B0503020204020204" pitchFamily="34" charset="-122"/>
              </a:rPr>
              <a:t>月</a:t>
            </a:r>
            <a:r>
              <a:rPr lang="en-US" altLang="zh-CN" sz="1400" dirty="0">
                <a:solidFill>
                  <a:schemeClr val="bg1"/>
                </a:solidFill>
                <a:latin typeface="微软雅黑" panose="020B0503020204020204" pitchFamily="34" charset="-122"/>
                <a:ea typeface="微软雅黑" panose="020B0503020204020204" pitchFamily="34" charset="-122"/>
              </a:rPr>
              <a:t>29</a:t>
            </a:r>
            <a:r>
              <a:rPr lang="zh-CN" altLang="en-US" sz="1400" dirty="0">
                <a:solidFill>
                  <a:schemeClr val="bg1"/>
                </a:solidFill>
                <a:latin typeface="微软雅黑" panose="020B0503020204020204" pitchFamily="34" charset="-122"/>
                <a:ea typeface="微软雅黑" panose="020B0503020204020204" pitchFamily="34" charset="-122"/>
              </a:rPr>
              <a:t>日，自然资源部办公厅印发</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关于加强村庄规划促进乡村振兴的通知</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rPr>
              <a:t>（自然资办发</a:t>
            </a:r>
            <a:r>
              <a:rPr lang="en-US" altLang="zh-CN" sz="1400" dirty="0">
                <a:solidFill>
                  <a:schemeClr val="bg1"/>
                </a:solidFill>
                <a:latin typeface="微软雅黑" panose="020B0503020204020204" pitchFamily="34" charset="-122"/>
                <a:ea typeface="微软雅黑" panose="020B0503020204020204" pitchFamily="34" charset="-122"/>
              </a:rPr>
              <a:t>[2019]35</a:t>
            </a:r>
            <a:r>
              <a:rPr lang="zh-CN" altLang="en-US" sz="1400" dirty="0">
                <a:solidFill>
                  <a:schemeClr val="bg1"/>
                </a:solidFill>
                <a:latin typeface="微软雅黑" panose="020B0503020204020204" pitchFamily="34" charset="-122"/>
                <a:ea typeface="微软雅黑" panose="020B0503020204020204" pitchFamily="34" charset="-122"/>
              </a:rPr>
              <a:t>号） 。</a:t>
            </a:r>
            <a:r>
              <a:rPr lang="zh-CN" altLang="en-US" sz="1400" dirty="0">
                <a:solidFill>
                  <a:srgbClr val="FFFF00"/>
                </a:solidFill>
                <a:latin typeface="微软雅黑" panose="020B0503020204020204" pitchFamily="34" charset="-122"/>
                <a:ea typeface="微软雅黑" panose="020B0503020204020204" pitchFamily="34" charset="-122"/>
              </a:rPr>
              <a:t>明确了村庄规划的规划定位。</a:t>
            </a:r>
            <a:r>
              <a:rPr lang="zh-CN" altLang="en-US" sz="1400" b="1" dirty="0">
                <a:solidFill>
                  <a:srgbClr val="FFFF00"/>
                </a:solidFill>
                <a:latin typeface="微软雅黑" panose="020B0503020204020204" pitchFamily="34" charset="-122"/>
                <a:ea typeface="微软雅黑" panose="020B0503020204020204" pitchFamily="34" charset="-122"/>
              </a:rPr>
              <a:t>村庄规划是法定规划，是国土空间规划体系中乡村地区的详细规划</a:t>
            </a:r>
            <a:r>
              <a:rPr lang="zh-CN" altLang="en-US" sz="1400" b="1"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是开展国土空间开发保护活动、实施国土空间用途管制、核发乡村建设项目规划许可、进行各项建设等的法定依据。</a:t>
            </a:r>
            <a:endParaRPr lang="en-US" altLang="zh-CN" sz="1400" dirty="0">
              <a:solidFill>
                <a:schemeClr val="bg1"/>
              </a:solidFill>
              <a:latin typeface="微软雅黑" panose="020B0503020204020204" pitchFamily="34" charset="-122"/>
              <a:ea typeface="微软雅黑" panose="020B0503020204020204" pitchFamily="34" charset="-122"/>
            </a:endParaRPr>
          </a:p>
          <a:p>
            <a:pPr marL="0" indent="252000" algn="just">
              <a:lnSpc>
                <a:spcPct val="150000"/>
              </a:lnSpc>
              <a:spcBef>
                <a:spcPts val="0"/>
              </a:spcBef>
              <a:buNone/>
            </a:pPr>
            <a:endParaRPr lang="en-US" altLang="zh-CN" sz="1400" dirty="0">
              <a:latin typeface="微软雅黑" panose="020B0503020204020204" pitchFamily="34" charset="-122"/>
              <a:ea typeface="微软雅黑" panose="020B0503020204020204" pitchFamily="34" charset="-122"/>
            </a:endParaRPr>
          </a:p>
          <a:p>
            <a:pPr algn="just">
              <a:lnSpc>
                <a:spcPct val="150000"/>
              </a:lnSpc>
              <a:spcBef>
                <a:spcPts val="0"/>
              </a:spcBef>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山东层面</a:t>
            </a: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rPr>
              <a:t>月，山东省自然资源厅转发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自然资源部办公厅关于加强村庄规划促进乡村振兴的通知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鲁自然资字</a:t>
            </a:r>
            <a:r>
              <a:rPr lang="en-US" altLang="zh-CN" sz="1400" dirty="0">
                <a:solidFill>
                  <a:prstClr val="black"/>
                </a:solidFill>
                <a:latin typeface="微软雅黑" panose="020B0503020204020204" pitchFamily="34" charset="-122"/>
                <a:ea typeface="微软雅黑" panose="020B0503020204020204" pitchFamily="34" charset="-122"/>
              </a:rPr>
              <a:t>[2019]49</a:t>
            </a:r>
            <a:r>
              <a:rPr lang="zh-CN" altLang="en-US" sz="1400" dirty="0">
                <a:latin typeface="微软雅黑" panose="020B0503020204020204" pitchFamily="34" charset="-122"/>
                <a:ea typeface="微软雅黑" panose="020B0503020204020204" pitchFamily="34" charset="-122"/>
              </a:rPr>
              <a:t>号</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，提出：</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月底前，对已编制完成的原村庄规划、村土地利用规划等规划</a:t>
            </a:r>
            <a:r>
              <a:rPr lang="zh-CN" altLang="en-US" sz="1400" b="1" dirty="0">
                <a:solidFill>
                  <a:srgbClr val="C00000"/>
                </a:solidFill>
                <a:latin typeface="微软雅黑" panose="020B0503020204020204" pitchFamily="34" charset="-122"/>
                <a:ea typeface="微软雅黑" panose="020B0503020204020204" pitchFamily="34" charset="-122"/>
              </a:rPr>
              <a:t>进行综合评估；</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年底前全省</a:t>
            </a:r>
            <a:r>
              <a:rPr lang="zh-CN" altLang="en-US" sz="1400" b="1" dirty="0">
                <a:solidFill>
                  <a:srgbClr val="C00000"/>
                </a:solidFill>
                <a:latin typeface="微软雅黑" panose="020B0503020204020204" pitchFamily="34" charset="-122"/>
                <a:ea typeface="微软雅黑" panose="020B0503020204020204" pitchFamily="34" charset="-122"/>
              </a:rPr>
              <a:t>完成</a:t>
            </a:r>
            <a:r>
              <a:rPr lang="en-US" altLang="zh-CN" sz="1400" b="1" dirty="0">
                <a:solidFill>
                  <a:srgbClr val="C00000"/>
                </a:solidFill>
                <a:latin typeface="微软雅黑" panose="020B0503020204020204" pitchFamily="34" charset="-122"/>
                <a:ea typeface="微软雅黑" panose="020B0503020204020204" pitchFamily="34" charset="-122"/>
              </a:rPr>
              <a:t>1000</a:t>
            </a:r>
            <a:r>
              <a:rPr lang="zh-CN" altLang="en-US" sz="1400" b="1" dirty="0">
                <a:solidFill>
                  <a:srgbClr val="C00000"/>
                </a:solidFill>
                <a:latin typeface="微软雅黑" panose="020B0503020204020204" pitchFamily="34" charset="-122"/>
                <a:ea typeface="微软雅黑" panose="020B0503020204020204" pitchFamily="34" charset="-122"/>
              </a:rPr>
              <a:t>个左右村庄规划编制试点工作；</a:t>
            </a:r>
            <a:r>
              <a:rPr lang="en-US" altLang="zh-CN" sz="1400" dirty="0">
                <a:latin typeface="微软雅黑" panose="020B0503020204020204" pitchFamily="34" charset="-122"/>
                <a:ea typeface="微软雅黑" panose="020B0503020204020204" pitchFamily="34" charset="-122"/>
              </a:rPr>
              <a:t>2020</a:t>
            </a:r>
            <a:r>
              <a:rPr lang="zh-CN" altLang="en-US" sz="1400" dirty="0">
                <a:latin typeface="微软雅黑" panose="020B0503020204020204" pitchFamily="34" charset="-122"/>
                <a:ea typeface="微软雅黑" panose="020B0503020204020204" pitchFamily="34" charset="-122"/>
              </a:rPr>
              <a:t>年底</a:t>
            </a:r>
            <a:r>
              <a:rPr lang="zh-CN" altLang="en-US" sz="1400" b="1" dirty="0">
                <a:solidFill>
                  <a:srgbClr val="C00000"/>
                </a:solidFill>
                <a:latin typeface="微软雅黑" panose="020B0503020204020204" pitchFamily="34" charset="-122"/>
                <a:ea typeface="微软雅黑" panose="020B0503020204020204" pitchFamily="34" charset="-122"/>
              </a:rPr>
              <a:t>有条件、有需要的村庄做到应编尽编。</a:t>
            </a:r>
          </a:p>
          <a:p>
            <a:pPr marL="0" indent="252000" algn="just">
              <a:lnSpc>
                <a:spcPct val="150000"/>
              </a:lnSpc>
              <a:spcBef>
                <a:spcPts val="0"/>
              </a:spcBef>
              <a:buNone/>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9</a:t>
            </a:r>
            <a:r>
              <a:rPr lang="zh-CN" altLang="en-US" sz="1400" dirty="0">
                <a:latin typeface="微软雅黑" panose="020B0503020204020204" pitchFamily="34" charset="-122"/>
                <a:ea typeface="微软雅黑" panose="020B0503020204020204" pitchFamily="34" charset="-122"/>
              </a:rPr>
              <a:t>月，山东省自然资源厅引发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山东省村庄规划编制导则（试行）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规范村庄规划编制工作，科学引导村庄建设，推动乡村地区高质量发展，助推乡村振兴战略实施。</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0" indent="251899" algn="just">
              <a:lnSpc>
                <a:spcPct val="150000"/>
              </a:lnSpc>
              <a:spcBef>
                <a:spcPts val="0"/>
              </a:spcBef>
              <a:buNone/>
            </a:pPr>
            <a:r>
              <a:rPr lang="zh-CN" altLang="en-US" sz="1399" dirty="0">
                <a:latin typeface="微软雅黑" panose="020B0503020204020204" pitchFamily="34" charset="-122"/>
                <a:ea typeface="微软雅黑" panose="020B0503020204020204" pitchFamily="34" charset="-122"/>
              </a:rPr>
              <a:t>（</a:t>
            </a:r>
            <a:r>
              <a:rPr lang="en-US" altLang="zh-CN" sz="1399" dirty="0">
                <a:latin typeface="微软雅黑" panose="020B0503020204020204" pitchFamily="34" charset="-122"/>
                <a:ea typeface="微软雅黑" panose="020B0503020204020204" pitchFamily="34" charset="-122"/>
              </a:rPr>
              <a:t>3</a:t>
            </a:r>
            <a:r>
              <a:rPr lang="zh-CN" altLang="en-US" sz="1399" dirty="0">
                <a:latin typeface="微软雅黑" panose="020B0503020204020204" pitchFamily="34" charset="-122"/>
                <a:ea typeface="微软雅黑" panose="020B0503020204020204" pitchFamily="34" charset="-122"/>
              </a:rPr>
              <a:t>）</a:t>
            </a:r>
            <a:r>
              <a:rPr lang="en-US" altLang="zh-CN" sz="1399" dirty="0">
                <a:latin typeface="微软雅黑" panose="020B0503020204020204" pitchFamily="34" charset="-122"/>
                <a:ea typeface="微软雅黑" panose="020B0503020204020204" pitchFamily="34" charset="-122"/>
              </a:rPr>
              <a:t>2020</a:t>
            </a:r>
            <a:r>
              <a:rPr lang="zh-CN" altLang="en-US" sz="1399" dirty="0">
                <a:latin typeface="微软雅黑" panose="020B0503020204020204" pitchFamily="34" charset="-122"/>
                <a:ea typeface="微软雅黑" panose="020B0503020204020204" pitchFamily="34" charset="-122"/>
              </a:rPr>
              <a:t>年</a:t>
            </a:r>
            <a:r>
              <a:rPr lang="en-US" altLang="zh-CN" sz="1399" dirty="0">
                <a:latin typeface="微软雅黑" panose="020B0503020204020204" pitchFamily="34" charset="-122"/>
                <a:ea typeface="微软雅黑" panose="020B0503020204020204" pitchFamily="34" charset="-122"/>
              </a:rPr>
              <a:t>2</a:t>
            </a:r>
            <a:r>
              <a:rPr lang="zh-CN" altLang="en-US" sz="1399" dirty="0">
                <a:latin typeface="微软雅黑" panose="020B0503020204020204" pitchFamily="34" charset="-122"/>
                <a:ea typeface="微软雅黑" panose="020B0503020204020204" pitchFamily="34" charset="-122"/>
              </a:rPr>
              <a:t>月</a:t>
            </a:r>
            <a:r>
              <a:rPr lang="en-US" altLang="zh-CN" sz="1399" dirty="0">
                <a:latin typeface="微软雅黑" panose="020B0503020204020204" pitchFamily="34" charset="-122"/>
                <a:ea typeface="微软雅黑" panose="020B0503020204020204" pitchFamily="34" charset="-122"/>
              </a:rPr>
              <a:t>11</a:t>
            </a:r>
            <a:r>
              <a:rPr lang="zh-CN" altLang="en-US" sz="1399" dirty="0">
                <a:latin typeface="微软雅黑" panose="020B0503020204020204" pitchFamily="34" charset="-122"/>
                <a:ea typeface="微软雅黑" panose="020B0503020204020204" pitchFamily="34" charset="-122"/>
              </a:rPr>
              <a:t>日，山东省自然资源厅下发 </a:t>
            </a:r>
            <a:r>
              <a:rPr lang="en-US" altLang="zh-CN" sz="1399" dirty="0">
                <a:latin typeface="微软雅黑" panose="020B0503020204020204" pitchFamily="34" charset="-122"/>
                <a:ea typeface="微软雅黑" panose="020B0503020204020204" pitchFamily="34" charset="-122"/>
              </a:rPr>
              <a:t>《</a:t>
            </a:r>
            <a:r>
              <a:rPr lang="zh-CN" altLang="en-US" sz="1399" b="1" dirty="0">
                <a:latin typeface="微软雅黑" panose="020B0503020204020204" pitchFamily="34" charset="-122"/>
                <a:ea typeface="微软雅黑" panose="020B0503020204020204" pitchFamily="34" charset="-122"/>
              </a:rPr>
              <a:t>关于实施村庄规划精品工程的通知 </a:t>
            </a:r>
            <a:r>
              <a:rPr lang="en-US" altLang="zh-CN" sz="1399" dirty="0">
                <a:latin typeface="微软雅黑" panose="020B0503020204020204" pitchFamily="34" charset="-122"/>
                <a:ea typeface="微软雅黑" panose="020B0503020204020204" pitchFamily="34" charset="-122"/>
              </a:rPr>
              <a:t>》</a:t>
            </a:r>
            <a:r>
              <a:rPr lang="zh-CN" altLang="en-US" sz="1399" dirty="0">
                <a:latin typeface="微软雅黑" panose="020B0503020204020204" pitchFamily="34" charset="-122"/>
                <a:ea typeface="微软雅黑" panose="020B0503020204020204" pitchFamily="34" charset="-122"/>
              </a:rPr>
              <a:t>，通过编制 一批高质量村庄规划助力乡振兴 一批高质量村庄规划助力乡振兴</a:t>
            </a:r>
            <a:endParaRPr lang="en-US" altLang="zh-CN" sz="1399" dirty="0">
              <a:latin typeface="微软雅黑" panose="020B0503020204020204" pitchFamily="34" charset="-122"/>
              <a:ea typeface="微软雅黑" panose="020B0503020204020204" pitchFamily="34" charset="-122"/>
            </a:endParaRPr>
          </a:p>
          <a:p>
            <a:pPr marL="0" indent="251899" algn="just">
              <a:lnSpc>
                <a:spcPct val="150000"/>
              </a:lnSpc>
              <a:spcBef>
                <a:spcPts val="0"/>
              </a:spcBef>
              <a:buNone/>
            </a:pPr>
            <a:r>
              <a:rPr lang="zh-CN" altLang="en-US" sz="1399" dirty="0">
                <a:latin typeface="微软雅黑" panose="020B0503020204020204" pitchFamily="34" charset="-122"/>
                <a:ea typeface="微软雅黑" panose="020B0503020204020204" pitchFamily="34" charset="-122"/>
              </a:rPr>
              <a:t>（</a:t>
            </a:r>
            <a:r>
              <a:rPr lang="en-US" altLang="zh-CN" sz="1399" dirty="0">
                <a:latin typeface="微软雅黑" panose="020B0503020204020204" pitchFamily="34" charset="-122"/>
                <a:ea typeface="微软雅黑" panose="020B0503020204020204" pitchFamily="34" charset="-122"/>
              </a:rPr>
              <a:t>4</a:t>
            </a:r>
            <a:r>
              <a:rPr lang="zh-CN" altLang="en-US" sz="1399" dirty="0">
                <a:latin typeface="微软雅黑" panose="020B0503020204020204" pitchFamily="34" charset="-122"/>
                <a:ea typeface="微软雅黑" panose="020B0503020204020204" pitchFamily="34" charset="-122"/>
              </a:rPr>
              <a:t>）</a:t>
            </a:r>
            <a:r>
              <a:rPr lang="en-US" altLang="zh-CN" sz="1399" dirty="0">
                <a:latin typeface="微软雅黑" panose="020B0503020204020204" pitchFamily="34" charset="-122"/>
                <a:ea typeface="微软雅黑" panose="020B0503020204020204" pitchFamily="34" charset="-122"/>
              </a:rPr>
              <a:t> 2020</a:t>
            </a:r>
            <a:r>
              <a:rPr lang="zh-CN" altLang="en-US" sz="1399" dirty="0">
                <a:latin typeface="微软雅黑" panose="020B0503020204020204" pitchFamily="34" charset="-122"/>
                <a:ea typeface="微软雅黑" panose="020B0503020204020204" pitchFamily="34" charset="-122"/>
              </a:rPr>
              <a:t>年</a:t>
            </a:r>
            <a:r>
              <a:rPr lang="en-US" altLang="zh-CN" sz="1399" dirty="0">
                <a:latin typeface="微软雅黑" panose="020B0503020204020204" pitchFamily="34" charset="-122"/>
                <a:ea typeface="微软雅黑" panose="020B0503020204020204" pitchFamily="34" charset="-122"/>
              </a:rPr>
              <a:t>2</a:t>
            </a:r>
            <a:r>
              <a:rPr lang="zh-CN" altLang="en-US" sz="1399" dirty="0">
                <a:latin typeface="微软雅黑" panose="020B0503020204020204" pitchFamily="34" charset="-122"/>
                <a:ea typeface="微软雅黑" panose="020B0503020204020204" pitchFamily="34" charset="-122"/>
              </a:rPr>
              <a:t>月</a:t>
            </a:r>
            <a:r>
              <a:rPr lang="en-US" altLang="zh-CN" sz="1399" dirty="0">
                <a:latin typeface="微软雅黑" panose="020B0503020204020204" pitchFamily="34" charset="-122"/>
                <a:ea typeface="微软雅黑" panose="020B0503020204020204" pitchFamily="34" charset="-122"/>
              </a:rPr>
              <a:t>28</a:t>
            </a:r>
            <a:r>
              <a:rPr lang="zh-CN" altLang="en-US" sz="1399" dirty="0">
                <a:latin typeface="微软雅黑" panose="020B0503020204020204" pitchFamily="34" charset="-122"/>
                <a:ea typeface="微软雅黑" panose="020B0503020204020204" pitchFamily="34" charset="-122"/>
              </a:rPr>
              <a:t>日，为充分发挥村庄规划引领作用，省委宣传部自然厅下发 </a:t>
            </a:r>
            <a:r>
              <a:rPr lang="en-US" altLang="zh-CN" sz="1399" dirty="0">
                <a:latin typeface="微软雅黑" panose="020B0503020204020204" pitchFamily="34" charset="-122"/>
                <a:ea typeface="微软雅黑" panose="020B0503020204020204" pitchFamily="34" charset="-122"/>
              </a:rPr>
              <a:t>《</a:t>
            </a:r>
            <a:r>
              <a:rPr lang="zh-CN" altLang="en-US" sz="1399" dirty="0">
                <a:latin typeface="微软雅黑" panose="020B0503020204020204" pitchFamily="34" charset="-122"/>
                <a:ea typeface="微软雅黑" panose="020B0503020204020204" pitchFamily="34" charset="-122"/>
              </a:rPr>
              <a:t>关于组织开展 </a:t>
            </a:r>
            <a:r>
              <a:rPr lang="en-US" altLang="zh-CN" sz="1399" dirty="0">
                <a:latin typeface="微软雅黑" panose="020B0503020204020204" pitchFamily="34" charset="-122"/>
                <a:ea typeface="微软雅黑" panose="020B0503020204020204" pitchFamily="34" charset="-122"/>
              </a:rPr>
              <a:t>2020 </a:t>
            </a:r>
            <a:r>
              <a:rPr lang="zh-CN" altLang="en-US" sz="1399" dirty="0">
                <a:latin typeface="微软雅黑" panose="020B0503020204020204" pitchFamily="34" charset="-122"/>
                <a:ea typeface="微软雅黑" panose="020B0503020204020204" pitchFamily="34" charset="-122"/>
              </a:rPr>
              <a:t>年山东省“乡村振兴 齐鲁样板”</a:t>
            </a:r>
            <a:r>
              <a:rPr lang="zh-CN" altLang="en-US" sz="1399" b="1" dirty="0">
                <a:latin typeface="微软雅黑" panose="020B0503020204020204" pitchFamily="34" charset="-122"/>
                <a:ea typeface="微软雅黑" panose="020B0503020204020204" pitchFamily="34" charset="-122"/>
              </a:rPr>
              <a:t>村庄规划设计大赛的</a:t>
            </a:r>
            <a:r>
              <a:rPr lang="en-US" altLang="zh-CN" sz="1399" dirty="0">
                <a:latin typeface="微软雅黑" panose="020B0503020204020204" pitchFamily="34" charset="-122"/>
                <a:ea typeface="微软雅黑" panose="020B0503020204020204" pitchFamily="34" charset="-122"/>
              </a:rPr>
              <a:t>》</a:t>
            </a:r>
            <a:r>
              <a:rPr lang="zh-CN" altLang="en-US" sz="1399" dirty="0">
                <a:latin typeface="微软雅黑" panose="020B0503020204020204" pitchFamily="34" charset="-122"/>
                <a:ea typeface="微软雅黑" panose="020B0503020204020204" pitchFamily="34" charset="-122"/>
              </a:rPr>
              <a:t>。</a:t>
            </a:r>
          </a:p>
        </p:txBody>
      </p:sp>
      <p:sp>
        <p:nvSpPr>
          <p:cNvPr id="5" name="矩形: 圆角 4">
            <a:extLst>
              <a:ext uri="{FF2B5EF4-FFF2-40B4-BE49-F238E27FC236}">
                <a16:creationId xmlns:a16="http://schemas.microsoft.com/office/drawing/2014/main" id="{28A6F9E1-4815-4A53-A048-FFAAE481EF8F}"/>
              </a:ext>
            </a:extLst>
          </p:cNvPr>
          <p:cNvSpPr/>
          <p:nvPr/>
        </p:nvSpPr>
        <p:spPr>
          <a:xfrm>
            <a:off x="10696575" y="1126373"/>
            <a:ext cx="4063213" cy="4211261"/>
          </a:xfrm>
          <a:prstGeom prst="roundRect">
            <a:avLst/>
          </a:prstGeom>
          <a:solidFill>
            <a:srgbClr val="18455C"/>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“八统筹一明确”</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统筹村庄发展目标</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统筹生态保护修复</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统筹耕地和永久基本农田保护</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统筹历史文化传承与保护</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统筹基础设施和基本公共服务设施布局</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统筹农业发展空间</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统筹农村住房布局</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统筹村庄安全和防灾减灾</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明确近期建设项目库</a:t>
            </a: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88" name="文本框 87">
            <a:extLst>
              <a:ext uri="{FF2B5EF4-FFF2-40B4-BE49-F238E27FC236}">
                <a16:creationId xmlns:a16="http://schemas.microsoft.com/office/drawing/2014/main" id="{F639199A-727F-4E6B-8685-357B2D6A781E}"/>
              </a:ext>
            </a:extLst>
          </p:cNvPr>
          <p:cNvSpPr txBox="1"/>
          <p:nvPr/>
        </p:nvSpPr>
        <p:spPr>
          <a:xfrm>
            <a:off x="432972" y="370419"/>
            <a:ext cx="2211791"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9" name="文本框 88">
            <a:extLst>
              <a:ext uri="{FF2B5EF4-FFF2-40B4-BE49-F238E27FC236}">
                <a16:creationId xmlns:a16="http://schemas.microsoft.com/office/drawing/2014/main" id="{3740D995-E4CD-4C9F-AFA5-C68A7B92199D}"/>
              </a:ext>
            </a:extLst>
          </p:cNvPr>
          <p:cNvSpPr txBox="1"/>
          <p:nvPr/>
        </p:nvSpPr>
        <p:spPr>
          <a:xfrm>
            <a:off x="785736" y="475842"/>
            <a:ext cx="180222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 </a:t>
            </a:r>
            <a:r>
              <a:rPr lang="zh-CN" altLang="en-US" sz="2400" b="1" dirty="0">
                <a:solidFill>
                  <a:schemeClr val="bg1"/>
                </a:solidFill>
                <a:latin typeface="微软雅黑" panose="020B0503020204020204" pitchFamily="34" charset="-122"/>
                <a:ea typeface="微软雅黑" panose="020B0503020204020204" pitchFamily="34" charset="-122"/>
              </a:rPr>
              <a:t>政策背景</a:t>
            </a:r>
          </a:p>
        </p:txBody>
      </p:sp>
      <p:sp>
        <p:nvSpPr>
          <p:cNvPr id="90" name="矩形 89">
            <a:extLst>
              <a:ext uri="{FF2B5EF4-FFF2-40B4-BE49-F238E27FC236}">
                <a16:creationId xmlns:a16="http://schemas.microsoft.com/office/drawing/2014/main" id="{33608E8A-825E-4BE9-A34C-B4BEBFDD450F}"/>
              </a:ext>
            </a:extLst>
          </p:cNvPr>
          <p:cNvSpPr/>
          <p:nvPr/>
        </p:nvSpPr>
        <p:spPr>
          <a:xfrm>
            <a:off x="860300" y="818596"/>
            <a:ext cx="1784463" cy="307777"/>
          </a:xfrm>
          <a:prstGeom prst="rect">
            <a:avLst/>
          </a:prstGeom>
        </p:spPr>
        <p:txBody>
          <a:bodyPr wrap="none">
            <a:spAutoFit/>
          </a:bodyPr>
          <a:lstStyle/>
          <a:p>
            <a:r>
              <a:rPr lang="zh-CN" altLang="en-US" sz="1400" b="1" dirty="0">
                <a:solidFill>
                  <a:srgbClr val="CFD5EA"/>
                </a:solidFill>
                <a:latin typeface="Arial" panose="020B0604020202020204" pitchFamily="34" charset="0"/>
                <a:cs typeface="Arial" panose="020B0604020202020204" pitchFamily="34" charset="0"/>
              </a:rPr>
              <a:t>Policy background</a:t>
            </a:r>
          </a:p>
        </p:txBody>
      </p:sp>
      <p:sp>
        <p:nvSpPr>
          <p:cNvPr id="93" name="矩形: 圆角 92">
            <a:extLst>
              <a:ext uri="{FF2B5EF4-FFF2-40B4-BE49-F238E27FC236}">
                <a16:creationId xmlns:a16="http://schemas.microsoft.com/office/drawing/2014/main" id="{61604077-A094-45AE-9C44-5CEFE07315AA}"/>
              </a:ext>
            </a:extLst>
          </p:cNvPr>
          <p:cNvSpPr/>
          <p:nvPr/>
        </p:nvSpPr>
        <p:spPr>
          <a:xfrm>
            <a:off x="10696575" y="5459660"/>
            <a:ext cx="3962400" cy="1745584"/>
          </a:xfrm>
          <a:prstGeom prst="roundRect">
            <a:avLst/>
          </a:prstGeom>
          <a:solidFill>
            <a:srgbClr val="18455C"/>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“政策支持”</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优化调整用地布局</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探索规划“留白”机制</a:t>
            </a:r>
          </a:p>
        </p:txBody>
      </p:sp>
      <p:sp>
        <p:nvSpPr>
          <p:cNvPr id="94" name="矩形: 圆角 93">
            <a:extLst>
              <a:ext uri="{FF2B5EF4-FFF2-40B4-BE49-F238E27FC236}">
                <a16:creationId xmlns:a16="http://schemas.microsoft.com/office/drawing/2014/main" id="{86ACC821-C444-45D7-969C-77B0726D68FB}"/>
              </a:ext>
            </a:extLst>
          </p:cNvPr>
          <p:cNvSpPr/>
          <p:nvPr/>
        </p:nvSpPr>
        <p:spPr>
          <a:xfrm>
            <a:off x="10696575" y="7435661"/>
            <a:ext cx="3962400" cy="2460674"/>
          </a:xfrm>
          <a:prstGeom prst="roundRect">
            <a:avLst/>
          </a:prstGeom>
          <a:solidFill>
            <a:srgbClr val="18455C"/>
          </a:solidFill>
        </p:spPr>
        <p:txBody>
          <a:bodyPr wrap="square" rtlCol="0" anchor="ctr">
            <a:spAutoFit/>
          </a:bodyPr>
          <a:lstStyle/>
          <a:p>
            <a:pPr algn="ctr">
              <a:lnSpc>
                <a:spcPct val="150000"/>
              </a:lnSpc>
            </a:pPr>
            <a:r>
              <a:rPr lang="zh-CN" altLang="en-US" sz="2400" b="1" dirty="0">
                <a:solidFill>
                  <a:srgbClr val="FFFF00"/>
                </a:solidFill>
                <a:latin typeface="微软雅黑" panose="020B0503020204020204" pitchFamily="34" charset="-122"/>
                <a:ea typeface="微软雅黑" panose="020B0503020204020204" pitchFamily="34" charset="-122"/>
              </a:rPr>
              <a:t>“编制要求”</a:t>
            </a:r>
            <a:endParaRPr lang="en-US" altLang="zh-CN" sz="2400" b="1" dirty="0">
              <a:solidFill>
                <a:srgbClr val="FFFF00"/>
              </a:solidFill>
              <a:latin typeface="微软雅黑" panose="020B0503020204020204" pitchFamily="34" charset="-122"/>
              <a:ea typeface="微软雅黑" panose="020B0503020204020204" pitchFamily="34" charset="-122"/>
            </a:endParaRPr>
          </a:p>
          <a:p>
            <a:pPr algn="ctr">
              <a:lnSpc>
                <a:spcPct val="150000"/>
              </a:lnSpc>
            </a:pPr>
            <a:endParaRPr lang="en-US" altLang="zh-CN" sz="1400" dirty="0">
              <a:latin typeface="微软雅黑" panose="020B0503020204020204" pitchFamily="34" charset="-122"/>
              <a:ea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强化村民主体和村党组织、村民委员会主导</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开门编规划</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因地制宜，分类编制</a:t>
            </a:r>
            <a:endParaRPr lang="en-US" altLang="zh-CN" sz="1400" b="1" dirty="0">
              <a:solidFill>
                <a:schemeClr val="bg1"/>
              </a:solidFill>
              <a:latin typeface="微软雅黑" pitchFamily="34" charset="-122"/>
              <a:ea typeface="微软雅黑" pitchFamily="34" charset="-122"/>
              <a:cs typeface="+mn-ea"/>
              <a:sym typeface="微软雅黑" panose="020B0503020204020204" pitchFamily="34" charset="-122"/>
            </a:endParaRPr>
          </a:p>
          <a:p>
            <a:pPr algn="ctr" defTabSz="1475128">
              <a:lnSpc>
                <a:spcPct val="150000"/>
              </a:lnSpc>
            </a:pPr>
            <a:r>
              <a:rPr lang="zh-CN" altLang="en-US" sz="1400" b="1" dirty="0">
                <a:solidFill>
                  <a:schemeClr val="bg1"/>
                </a:solidFill>
                <a:latin typeface="微软雅黑" pitchFamily="34" charset="-122"/>
                <a:ea typeface="微软雅黑" pitchFamily="34" charset="-122"/>
                <a:cs typeface="+mn-ea"/>
                <a:sym typeface="微软雅黑" panose="020B0503020204020204" pitchFamily="34" charset="-122"/>
              </a:rPr>
              <a:t>建明成果表达</a:t>
            </a:r>
          </a:p>
        </p:txBody>
      </p:sp>
      <p:sp>
        <p:nvSpPr>
          <p:cNvPr id="8" name="箭头: 虚尾 7">
            <a:extLst>
              <a:ext uri="{FF2B5EF4-FFF2-40B4-BE49-F238E27FC236}">
                <a16:creationId xmlns:a16="http://schemas.microsoft.com/office/drawing/2014/main" id="{670289D9-4CBC-48AC-8091-FE7C1E1B5AF3}"/>
              </a:ext>
            </a:extLst>
          </p:cNvPr>
          <p:cNvSpPr/>
          <p:nvPr/>
        </p:nvSpPr>
        <p:spPr>
          <a:xfrm>
            <a:off x="9820714" y="5169101"/>
            <a:ext cx="638175" cy="1254919"/>
          </a:xfrm>
          <a:prstGeom prst="stripedRightArrow">
            <a:avLst/>
          </a:prstGeom>
          <a:solidFill>
            <a:srgbClr val="18455C"/>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Tree>
    <p:extLst>
      <p:ext uri="{BB962C8B-B14F-4D97-AF65-F5344CB8AC3E}">
        <p14:creationId xmlns:p14="http://schemas.microsoft.com/office/powerpoint/2010/main" val="761030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2266562" y="5681588"/>
            <a:ext cx="3429309" cy="3323987"/>
          </a:xfrm>
          <a:prstGeom prst="rect">
            <a:avLst/>
          </a:prstGeom>
        </p:spPr>
        <p:txBody>
          <a:bodyPr wrap="square">
            <a:spAutoFit/>
          </a:bodyPr>
          <a:lstStyle/>
          <a:p>
            <a:pPr>
              <a:lnSpc>
                <a:spcPct val="150000"/>
              </a:lnSpc>
            </a:pPr>
            <a:r>
              <a:rPr lang="en-US" altLang="zh-CN" sz="2000" b="1" dirty="0">
                <a:solidFill>
                  <a:schemeClr val="bg1"/>
                </a:solidFill>
                <a:latin typeface="微软雅黑" pitchFamily="34" charset="-122"/>
                <a:ea typeface="微软雅黑" pitchFamily="34" charset="-122"/>
              </a:rPr>
              <a:t>5.1 </a:t>
            </a:r>
            <a:r>
              <a:rPr lang="zh-CN" altLang="en-US" sz="2000" b="1" dirty="0">
                <a:solidFill>
                  <a:schemeClr val="bg1"/>
                </a:solidFill>
                <a:latin typeface="微软雅黑" pitchFamily="34" charset="-122"/>
                <a:ea typeface="微软雅黑" pitchFamily="34" charset="-122"/>
              </a:rPr>
              <a:t>村庄用地规划</a:t>
            </a:r>
          </a:p>
          <a:p>
            <a:pPr>
              <a:lnSpc>
                <a:spcPct val="150000"/>
              </a:lnSpc>
            </a:pPr>
            <a:r>
              <a:rPr lang="en-US" altLang="zh-CN" sz="2000" b="1" dirty="0">
                <a:solidFill>
                  <a:schemeClr val="bg1"/>
                </a:solidFill>
                <a:latin typeface="微软雅黑" pitchFamily="34" charset="-122"/>
                <a:ea typeface="微软雅黑" pitchFamily="34" charset="-122"/>
              </a:rPr>
              <a:t>5.2 </a:t>
            </a:r>
            <a:r>
              <a:rPr lang="zh-CN" altLang="en-US" sz="2000" b="1" dirty="0">
                <a:solidFill>
                  <a:schemeClr val="bg1"/>
                </a:solidFill>
                <a:latin typeface="微软雅黑" pitchFamily="34" charset="-122"/>
                <a:ea typeface="微软雅黑" pitchFamily="34" charset="-122"/>
              </a:rPr>
              <a:t>道路交通规划</a:t>
            </a:r>
          </a:p>
          <a:p>
            <a:pPr>
              <a:lnSpc>
                <a:spcPct val="150000"/>
              </a:lnSpc>
            </a:pPr>
            <a:r>
              <a:rPr lang="en-US" altLang="zh-CN" sz="2000" b="1" dirty="0">
                <a:solidFill>
                  <a:schemeClr val="bg1"/>
                </a:solidFill>
                <a:latin typeface="微软雅黑" pitchFamily="34" charset="-122"/>
                <a:ea typeface="微软雅黑" pitchFamily="34" charset="-122"/>
              </a:rPr>
              <a:t>5.3 </a:t>
            </a:r>
            <a:r>
              <a:rPr lang="zh-CN" altLang="en-US" sz="2000" b="1" dirty="0">
                <a:solidFill>
                  <a:schemeClr val="bg1"/>
                </a:solidFill>
                <a:latin typeface="微软雅黑" pitchFamily="34" charset="-122"/>
                <a:ea typeface="微软雅黑" pitchFamily="34" charset="-122"/>
              </a:rPr>
              <a:t>基础设施规划</a:t>
            </a:r>
          </a:p>
          <a:p>
            <a:pPr>
              <a:lnSpc>
                <a:spcPct val="150000"/>
              </a:lnSpc>
            </a:pPr>
            <a:r>
              <a:rPr lang="en-US" altLang="zh-CN" sz="2000" b="1" dirty="0">
                <a:solidFill>
                  <a:schemeClr val="bg1"/>
                </a:solidFill>
                <a:latin typeface="微软雅黑" pitchFamily="34" charset="-122"/>
                <a:ea typeface="微软雅黑" pitchFamily="34" charset="-122"/>
              </a:rPr>
              <a:t>5.4 </a:t>
            </a:r>
            <a:r>
              <a:rPr lang="zh-CN" altLang="en-US" sz="2000" b="1" dirty="0">
                <a:solidFill>
                  <a:schemeClr val="bg1"/>
                </a:solidFill>
                <a:latin typeface="微软雅黑" pitchFamily="34" charset="-122"/>
                <a:ea typeface="微软雅黑" pitchFamily="34" charset="-122"/>
              </a:rPr>
              <a:t>公共服务设施规划</a:t>
            </a:r>
          </a:p>
          <a:p>
            <a:pPr>
              <a:lnSpc>
                <a:spcPct val="150000"/>
              </a:lnSpc>
            </a:pPr>
            <a:r>
              <a:rPr lang="en-US" altLang="zh-CN" sz="2000" b="1" dirty="0">
                <a:solidFill>
                  <a:schemeClr val="bg1"/>
                </a:solidFill>
                <a:latin typeface="微软雅黑" pitchFamily="34" charset="-122"/>
                <a:ea typeface="微软雅黑" pitchFamily="34" charset="-122"/>
              </a:rPr>
              <a:t>5.5 </a:t>
            </a:r>
            <a:r>
              <a:rPr lang="zh-CN" altLang="en-US" sz="2000" b="1" dirty="0">
                <a:solidFill>
                  <a:schemeClr val="bg1"/>
                </a:solidFill>
                <a:latin typeface="微软雅黑" pitchFamily="34" charset="-122"/>
                <a:ea typeface="微软雅黑" pitchFamily="34" charset="-122"/>
              </a:rPr>
              <a:t>农房建设规划</a:t>
            </a:r>
          </a:p>
          <a:p>
            <a:pPr>
              <a:lnSpc>
                <a:spcPct val="150000"/>
              </a:lnSpc>
            </a:pPr>
            <a:r>
              <a:rPr lang="en-US" altLang="zh-CN" sz="2000" b="1" dirty="0">
                <a:solidFill>
                  <a:schemeClr val="bg1"/>
                </a:solidFill>
                <a:latin typeface="微软雅黑" pitchFamily="34" charset="-122"/>
                <a:ea typeface="微软雅黑" pitchFamily="34" charset="-122"/>
              </a:rPr>
              <a:t>5.6 </a:t>
            </a:r>
            <a:r>
              <a:rPr lang="zh-CN" altLang="en-US" sz="2000" b="1" dirty="0">
                <a:solidFill>
                  <a:schemeClr val="bg1"/>
                </a:solidFill>
                <a:latin typeface="微软雅黑" pitchFamily="34" charset="-122"/>
                <a:ea typeface="微软雅黑" pitchFamily="34" charset="-122"/>
              </a:rPr>
              <a:t>景观提升规划</a:t>
            </a:r>
          </a:p>
          <a:p>
            <a:pPr>
              <a:lnSpc>
                <a:spcPct val="150000"/>
              </a:lnSpc>
            </a:pPr>
            <a:r>
              <a:rPr lang="en-US" altLang="zh-CN" sz="2000" b="1" dirty="0">
                <a:solidFill>
                  <a:schemeClr val="bg1"/>
                </a:solidFill>
                <a:latin typeface="微软雅黑" pitchFamily="34" charset="-122"/>
                <a:ea typeface="微软雅黑" pitchFamily="34" charset="-122"/>
              </a:rPr>
              <a:t>5.7 </a:t>
            </a:r>
            <a:r>
              <a:rPr lang="zh-CN" altLang="en-US" sz="2000" b="1" dirty="0">
                <a:solidFill>
                  <a:schemeClr val="bg1"/>
                </a:solidFill>
                <a:latin typeface="微软雅黑" pitchFamily="34" charset="-122"/>
                <a:ea typeface="微软雅黑" pitchFamily="34" charset="-122"/>
              </a:rPr>
              <a:t>防灾减灾规划</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800" b="1" dirty="0">
                <a:solidFill>
                  <a:schemeClr val="bg1"/>
                </a:solidFill>
                <a:latin typeface="微软雅黑" panose="020B0503020204020204" pitchFamily="34" charset="-122"/>
                <a:ea typeface="微软雅黑" panose="020B0503020204020204" pitchFamily="34" charset="-122"/>
              </a:rPr>
              <a:t>第五章    村庄建设规划</a:t>
            </a: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3708853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9" name="矩形 8">
            <a:extLst>
              <a:ext uri="{FF2B5EF4-FFF2-40B4-BE49-F238E27FC236}">
                <a16:creationId xmlns:a16="http://schemas.microsoft.com/office/drawing/2014/main" id="{80DC039E-2A63-4899-9180-070DDE41F7F3}"/>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7E6B5C62-6DE1-4723-A239-FBF85B7E9AFD}"/>
              </a:ext>
            </a:extLst>
          </p:cNvPr>
          <p:cNvSpPr txBox="1"/>
          <p:nvPr/>
        </p:nvSpPr>
        <p:spPr>
          <a:xfrm>
            <a:off x="432972" y="1408015"/>
            <a:ext cx="2639380"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、村庄建设规划</a:t>
            </a:r>
          </a:p>
        </p:txBody>
      </p:sp>
      <p:graphicFrame>
        <p:nvGraphicFramePr>
          <p:cNvPr id="6" name="表格 5">
            <a:extLst>
              <a:ext uri="{FF2B5EF4-FFF2-40B4-BE49-F238E27FC236}">
                <a16:creationId xmlns:a16="http://schemas.microsoft.com/office/drawing/2014/main" id="{CABF1468-065C-402F-B823-5C72EE57A54E}"/>
              </a:ext>
            </a:extLst>
          </p:cNvPr>
          <p:cNvGraphicFramePr>
            <a:graphicFrameLocks noGrp="1"/>
          </p:cNvGraphicFramePr>
          <p:nvPr>
            <p:extLst>
              <p:ext uri="{D42A27DB-BD31-4B8C-83A1-F6EECF244321}">
                <p14:modId xmlns:p14="http://schemas.microsoft.com/office/powerpoint/2010/main" val="1713350783"/>
              </p:ext>
            </p:extLst>
          </p:nvPr>
        </p:nvGraphicFramePr>
        <p:xfrm>
          <a:off x="283121" y="5330243"/>
          <a:ext cx="4303169" cy="4815671"/>
        </p:xfrm>
        <a:graphic>
          <a:graphicData uri="http://schemas.openxmlformats.org/drawingml/2006/table">
            <a:tbl>
              <a:tblPr firstRow="1" bandRow="1">
                <a:tableStyleId>{073A0DAA-6AF3-43AB-8588-CEC1D06C72B9}</a:tableStyleId>
              </a:tblPr>
              <a:tblGrid>
                <a:gridCol w="656201">
                  <a:extLst>
                    <a:ext uri="{9D8B030D-6E8A-4147-A177-3AD203B41FA5}">
                      <a16:colId xmlns:a16="http://schemas.microsoft.com/office/drawing/2014/main" val="3221656997"/>
                    </a:ext>
                  </a:extLst>
                </a:gridCol>
                <a:gridCol w="202644">
                  <a:extLst>
                    <a:ext uri="{9D8B030D-6E8A-4147-A177-3AD203B41FA5}">
                      <a16:colId xmlns:a16="http://schemas.microsoft.com/office/drawing/2014/main" val="2711481852"/>
                    </a:ext>
                  </a:extLst>
                </a:gridCol>
                <a:gridCol w="715409">
                  <a:extLst>
                    <a:ext uri="{9D8B030D-6E8A-4147-A177-3AD203B41FA5}">
                      <a16:colId xmlns:a16="http://schemas.microsoft.com/office/drawing/2014/main" val="3403692363"/>
                    </a:ext>
                  </a:extLst>
                </a:gridCol>
                <a:gridCol w="657225">
                  <a:extLst>
                    <a:ext uri="{9D8B030D-6E8A-4147-A177-3AD203B41FA5}">
                      <a16:colId xmlns:a16="http://schemas.microsoft.com/office/drawing/2014/main" val="3395978963"/>
                    </a:ext>
                  </a:extLst>
                </a:gridCol>
                <a:gridCol w="981075">
                  <a:extLst>
                    <a:ext uri="{9D8B030D-6E8A-4147-A177-3AD203B41FA5}">
                      <a16:colId xmlns:a16="http://schemas.microsoft.com/office/drawing/2014/main" val="3158143794"/>
                    </a:ext>
                  </a:extLst>
                </a:gridCol>
                <a:gridCol w="1090615">
                  <a:extLst>
                    <a:ext uri="{9D8B030D-6E8A-4147-A177-3AD203B41FA5}">
                      <a16:colId xmlns:a16="http://schemas.microsoft.com/office/drawing/2014/main" val="3381428968"/>
                    </a:ext>
                  </a:extLst>
                </a:gridCol>
              </a:tblGrid>
              <a:tr h="322330">
                <a:tc gridSpan="6">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技术经济指标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85354347"/>
                  </a:ext>
                </a:extLst>
              </a:tr>
              <a:tr h="322330">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项目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pPr algn="ctr" fontAlgn="ct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单位</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数值</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备注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240042842"/>
                  </a:ext>
                </a:extLst>
              </a:tr>
              <a:tr h="330940">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总用地面积</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ha</a:t>
                      </a: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11.78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93137273"/>
                  </a:ext>
                </a:extLst>
              </a:tr>
              <a:tr h="322330">
                <a:tc gridSpan="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地上建筑面积</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69800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737170531"/>
                  </a:ext>
                </a:extLst>
              </a:tr>
              <a:tr h="322330">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住宅建筑面积</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56800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095212839"/>
                  </a:ext>
                </a:extLst>
              </a:tr>
              <a:tr h="322330">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其中</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a:r>
                        <a:rPr lang="en-US" sz="1400" u="none" strike="noStrike" dirty="0">
                          <a:effectLst/>
                          <a:latin typeface="微软雅黑" panose="020B0503020204020204" pitchFamily="34" charset="-122"/>
                          <a:ea typeface="微软雅黑" panose="020B0503020204020204" pitchFamily="34" charset="-122"/>
                        </a:rPr>
                        <a:t>6F</a:t>
                      </a:r>
                      <a:endParaRPr lang="zh-CN" altLang="en-US" dirty="0"/>
                    </a:p>
                  </a:txBody>
                  <a:tcPr marL="9525" marR="9525" marT="9525" marB="0" anchor="ctr"/>
                </a:tc>
                <a:tc hMerge="1">
                  <a:txBody>
                    <a:bodyPr/>
                    <a:lstStyle/>
                    <a:p>
                      <a:pPr algn="ctr" fontAlgn="ctr"/>
                      <a:r>
                        <a:rPr lang="en-US" sz="1400" u="none" strike="noStrike">
                          <a:effectLst/>
                          <a:latin typeface="微软雅黑" panose="020B0503020204020204" pitchFamily="34" charset="-122"/>
                          <a:ea typeface="微软雅黑" panose="020B0503020204020204" pitchFamily="34" charset="-122"/>
                        </a:rPr>
                        <a:t>5F</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30000</a:t>
                      </a: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240</a:t>
                      </a:r>
                      <a:r>
                        <a:rPr lang="zh-CN" altLang="en-US" sz="1400" u="none" strike="noStrike" dirty="0">
                          <a:effectLst/>
                          <a:latin typeface="微软雅黑" panose="020B0503020204020204" pitchFamily="34" charset="-122"/>
                          <a:ea typeface="微软雅黑" panose="020B0503020204020204" pitchFamily="34" charset="-122"/>
                        </a:rPr>
                        <a:t>户</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273176905"/>
                  </a:ext>
                </a:extLst>
              </a:tr>
              <a:tr h="322330">
                <a:tc vMerge="1">
                  <a:txBody>
                    <a:bodyPr/>
                    <a:lstStyle/>
                    <a:p>
                      <a:endParaRPr lang="zh-CN" altLang="en-US"/>
                    </a:p>
                  </a:txBody>
                  <a:tcPr/>
                </a:tc>
                <a:tc gridSpan="2">
                  <a:txBody>
                    <a:bodyPr/>
                    <a:lstStyle/>
                    <a:p>
                      <a:pPr algn="ctr"/>
                      <a:r>
                        <a:rPr lang="en-US" sz="1400" u="none" strike="noStrike" dirty="0">
                          <a:effectLst/>
                          <a:latin typeface="微软雅黑" panose="020B0503020204020204" pitchFamily="34" charset="-122"/>
                          <a:ea typeface="微软雅黑" panose="020B0503020204020204" pitchFamily="34" charset="-122"/>
                        </a:rPr>
                        <a:t>2F</a:t>
                      </a:r>
                      <a:endParaRPr lang="zh-CN" altLang="en-US" dirty="0"/>
                    </a:p>
                  </a:txBody>
                  <a:tcPr marL="9525" marR="9525" marT="9525" marB="0" anchor="ctr"/>
                </a:tc>
                <a:tc hMerge="1">
                  <a:txBody>
                    <a:bodyPr/>
                    <a:lstStyle/>
                    <a:p>
                      <a:pPr algn="ctr" fontAlgn="ctr"/>
                      <a:r>
                        <a:rPr lang="en-US" sz="1400" u="none" strike="noStrike">
                          <a:effectLst/>
                          <a:latin typeface="微软雅黑" panose="020B0503020204020204" pitchFamily="34" charset="-122"/>
                          <a:ea typeface="微软雅黑" panose="020B0503020204020204" pitchFamily="34" charset="-122"/>
                        </a:rPr>
                        <a:t>2F</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26800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163</a:t>
                      </a:r>
                      <a:r>
                        <a:rPr lang="zh-CN" altLang="en-US" sz="1400" u="none" strike="noStrike" dirty="0">
                          <a:effectLst/>
                          <a:latin typeface="微软雅黑" panose="020B0503020204020204" pitchFamily="34" charset="-122"/>
                          <a:ea typeface="微软雅黑" panose="020B0503020204020204" pitchFamily="34" charset="-122"/>
                        </a:rPr>
                        <a:t>户</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963880419"/>
                  </a:ext>
                </a:extLst>
              </a:tr>
              <a:tr h="322330">
                <a:tc gridSpan="3">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配套公建及商业</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13000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663695215"/>
                  </a:ext>
                </a:extLst>
              </a:tr>
              <a:tr h="322330">
                <a:tc rowSpan="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其中</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商业</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商业</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10000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192922528"/>
                  </a:ext>
                </a:extLst>
              </a:tr>
              <a:tr h="456191">
                <a:tc vMerge="1">
                  <a:txBody>
                    <a:bodyPr/>
                    <a:lstStyle/>
                    <a:p>
                      <a:endParaRPr lang="zh-CN" altLang="en-US"/>
                    </a:p>
                  </a:txBody>
                  <a:tcPr/>
                </a:tc>
                <a:tc gridSpan="2">
                  <a:txBody>
                    <a:bodyPr/>
                    <a:lstStyle/>
                    <a:p>
                      <a:pPr algn="ctr"/>
                      <a:r>
                        <a:rPr lang="zh-CN" altLang="en-US" sz="1400" u="none" strike="noStrike">
                          <a:effectLst/>
                          <a:latin typeface="微软雅黑" panose="020B0503020204020204" pitchFamily="34" charset="-122"/>
                          <a:ea typeface="微软雅黑" panose="020B0503020204020204" pitchFamily="34" charset="-122"/>
                        </a:rPr>
                        <a:t>社区服务中心</a:t>
                      </a:r>
                      <a:endParaRPr lang="zh-CN" altLang="en-US"/>
                    </a:p>
                  </a:txBody>
                  <a:tcPr marL="9525" marR="9525" marT="9525" marB="0" anchor="ctr"/>
                </a:tc>
                <a:tc hMerge="1">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社区服务中心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2000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559189120"/>
                  </a:ext>
                </a:extLst>
              </a:tr>
              <a:tr h="482910">
                <a:tc vMerge="1">
                  <a:txBody>
                    <a:bodyPr/>
                    <a:lstStyle/>
                    <a:p>
                      <a:endParaRPr lang="zh-CN" altLang="en-US"/>
                    </a:p>
                  </a:txBody>
                  <a:tcPr/>
                </a:tc>
                <a:tc gridSpan="2">
                  <a:txBody>
                    <a:bodyPr/>
                    <a:lstStyle/>
                    <a:p>
                      <a:pPr algn="ctr"/>
                      <a:r>
                        <a:rPr lang="zh-CN" altLang="en-US" sz="1400" u="none" strike="noStrike" dirty="0">
                          <a:effectLst/>
                          <a:latin typeface="微软雅黑" panose="020B0503020204020204" pitchFamily="34" charset="-122"/>
                          <a:ea typeface="微软雅黑" panose="020B0503020204020204" pitchFamily="34" charset="-122"/>
                        </a:rPr>
                        <a:t>幼儿园</a:t>
                      </a:r>
                      <a:endParaRPr lang="zh-CN" altLang="en-US" dirty="0"/>
                    </a:p>
                  </a:txBody>
                  <a:tcPr marL="9525" marR="9525" marT="9525" marB="0" anchor="ctr"/>
                </a:tc>
                <a:tc hMerge="1">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幼儿园</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1000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与社区活动中心合设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526701149"/>
                  </a:ext>
                </a:extLst>
              </a:tr>
              <a:tr h="322330">
                <a:tc gridSpan="3">
                  <a:txBody>
                    <a:bodyPr/>
                    <a:lstStyle/>
                    <a:p>
                      <a:pPr algn="ctr"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农机广场</a:t>
                      </a: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marL="0" marR="0" indent="0" algn="ctr" defTabSz="1069190" rtl="0" eaLnBrk="1" fontAlgn="ctr" latinLnBrk="0" hangingPunct="1">
                        <a:lnSpc>
                          <a:spcPct val="100000"/>
                        </a:lnSpc>
                        <a:spcBef>
                          <a:spcPts val="0"/>
                        </a:spcBef>
                        <a:spcAft>
                          <a:spcPts val="0"/>
                        </a:spcAft>
                        <a:buClrTx/>
                        <a:buSzTx/>
                        <a:buFontTx/>
                        <a:buNone/>
                        <a:tabLst/>
                        <a:defRPr/>
                      </a:pPr>
                      <a:r>
                        <a:rPr lang="zh-CN" altLang="en-US" sz="1400" u="none" strike="noStrike" dirty="0">
                          <a:effectLst/>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3000.00</a:t>
                      </a:r>
                    </a:p>
                  </a:txBody>
                  <a:tcPr marL="9525" marR="9525" marT="9525" marB="0" anchor="ctr"/>
                </a:tc>
                <a:tc>
                  <a:txBody>
                    <a:bodyPr/>
                    <a:lstStyle/>
                    <a:p>
                      <a:pPr algn="ctr" fontAlgn="ct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253551515"/>
                  </a:ext>
                </a:extLst>
              </a:tr>
              <a:tr h="322330">
                <a:tc gridSpan="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新建住宅总户数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户</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403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244685738"/>
                  </a:ext>
                </a:extLst>
              </a:tr>
              <a:tr h="322330">
                <a:tc gridSpan="3">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绿地率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35.60%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989480043"/>
                  </a:ext>
                </a:extLst>
              </a:tr>
            </a:tbl>
          </a:graphicData>
        </a:graphic>
      </p:graphicFrame>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6291" y="352497"/>
            <a:ext cx="10533060" cy="9718181"/>
          </a:xfrm>
          <a:prstGeom prst="rect">
            <a:avLst/>
          </a:prstGeom>
        </p:spPr>
      </p:pic>
    </p:spTree>
    <p:extLst>
      <p:ext uri="{BB962C8B-B14F-4D97-AF65-F5344CB8AC3E}">
        <p14:creationId xmlns:p14="http://schemas.microsoft.com/office/powerpoint/2010/main" val="557627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3494" y="517724"/>
            <a:ext cx="9955855" cy="9460159"/>
          </a:xfrm>
          <a:prstGeom prst="rect">
            <a:avLst/>
          </a:prstGeom>
        </p:spPr>
      </p:pic>
      <p:sp>
        <p:nvSpPr>
          <p:cNvPr id="15" name="矩形 14">
            <a:extLst>
              <a:ext uri="{FF2B5EF4-FFF2-40B4-BE49-F238E27FC236}">
                <a16:creationId xmlns:a16="http://schemas.microsoft.com/office/drawing/2014/main" id="{79D12E21-4411-45D5-8B4C-4C4AA80E6DB3}"/>
              </a:ext>
            </a:extLst>
          </p:cNvPr>
          <p:cNvSpPr/>
          <p:nvPr/>
        </p:nvSpPr>
        <p:spPr>
          <a:xfrm>
            <a:off x="432972" y="1521337"/>
            <a:ext cx="4730522" cy="8494633"/>
          </a:xfrm>
          <a:prstGeom prst="rect">
            <a:avLst/>
          </a:prstGeom>
          <a:solidFill>
            <a:schemeClr val="accent1">
              <a:lumMod val="20000"/>
              <a:lumOff val="80000"/>
            </a:schemeClr>
          </a:solidFill>
        </p:spPr>
        <p:txBody>
          <a:bodyPr wrap="square">
            <a:spAutoFit/>
          </a:bodyPr>
          <a:lstStyle/>
          <a:p>
            <a:pPr marL="0" lvl="4">
              <a:lnSpc>
                <a:spcPct val="150000"/>
              </a:lnSpc>
            </a:pPr>
            <a:r>
              <a:rPr lang="en-US" altLang="zh-CN" sz="1400" b="1" kern="100" dirty="0">
                <a:latin typeface="微软雅黑" panose="020B0503020204020204" pitchFamily="34" charset="-122"/>
                <a:ea typeface="微软雅黑" panose="020B0503020204020204" pitchFamily="34" charset="-122"/>
              </a:rPr>
              <a:t>2</a:t>
            </a:r>
            <a:r>
              <a:rPr lang="zh-CN" altLang="en-US" sz="1400" b="1" kern="100" dirty="0">
                <a:latin typeface="微软雅黑" panose="020B0503020204020204" pitchFamily="34" charset="-122"/>
                <a:ea typeface="微软雅黑" panose="020B0503020204020204" pitchFamily="34" charset="-122"/>
              </a:rPr>
              <a:t>、建筑功能引导</a:t>
            </a:r>
            <a:endParaRPr lang="en-US" altLang="zh-CN" sz="1400" b="1" kern="100" dirty="0">
              <a:latin typeface="微软雅黑" panose="020B0503020204020204" pitchFamily="34" charset="-122"/>
              <a:ea typeface="微软雅黑" panose="020B0503020204020204" pitchFamily="34" charset="-122"/>
            </a:endParaRPr>
          </a:p>
          <a:p>
            <a:pPr marL="0" lvl="4">
              <a:lnSpc>
                <a:spcPct val="150000"/>
              </a:lnSpc>
            </a:pPr>
            <a:endParaRPr lang="en-US" altLang="zh-CN" sz="1400" b="1" kern="100" dirty="0">
              <a:latin typeface="微软雅黑" panose="020B0503020204020204" pitchFamily="34" charset="-122"/>
              <a:ea typeface="微软雅黑" panose="020B0503020204020204" pitchFamily="34" charset="-122"/>
            </a:endParaRPr>
          </a:p>
          <a:p>
            <a:pPr marL="0" lvl="4">
              <a:lnSpc>
                <a:spcPct val="150000"/>
              </a:lnSpc>
            </a:pPr>
            <a:endParaRPr lang="en-US" altLang="zh-CN" sz="1400" b="1" kern="100" dirty="0">
              <a:latin typeface="微软雅黑" panose="020B0503020204020204" pitchFamily="34" charset="-122"/>
              <a:ea typeface="微软雅黑" panose="020B0503020204020204" pitchFamily="34" charset="-122"/>
            </a:endParaRPr>
          </a:p>
          <a:p>
            <a:pPr marL="0" lvl="4">
              <a:lnSpc>
                <a:spcPct val="150000"/>
              </a:lnSpc>
            </a:pP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）结合村民意愿及村民生活习惯。本次在北张村原址新建农村社区。</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）为满足村民对于住房需求，规划布置“低层和多层”等不同类型的安置住宅楼，其中：</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个单元</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 6</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层安置楼房；</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规划新建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163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户</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层安置庭院。</a:t>
            </a:r>
            <a:r>
              <a:rPr lang="zh-CN" altLang="en-US" sz="1400" b="1" dirty="0">
                <a:solidFill>
                  <a:srgbClr val="C00000"/>
                </a:solidFill>
                <a:latin typeface="微软雅黑" panose="020B0503020204020204" pitchFamily="34" charset="-122"/>
                <a:ea typeface="微软雅黑" panose="020B0503020204020204" pitchFamily="34" charset="-122"/>
              </a:rPr>
              <a:t>（根据走访调研，通过</a:t>
            </a:r>
            <a:r>
              <a:rPr lang="en-US" altLang="zh-CN" sz="1400" b="1" dirty="0">
                <a:solidFill>
                  <a:srgbClr val="C00000"/>
                </a:solidFill>
                <a:latin typeface="微软雅黑" panose="020B0503020204020204" pitchFamily="34" charset="-122"/>
                <a:ea typeface="微软雅黑" panose="020B0503020204020204" pitchFamily="34" charset="-122"/>
              </a:rPr>
              <a:t>2</a:t>
            </a:r>
            <a:r>
              <a:rPr lang="zh-CN" altLang="en-US" sz="1400" b="1" dirty="0">
                <a:solidFill>
                  <a:srgbClr val="C00000"/>
                </a:solidFill>
                <a:latin typeface="微软雅黑" panose="020B0503020204020204" pitchFamily="34" charset="-122"/>
                <a:ea typeface="微软雅黑" panose="020B0503020204020204" pitchFamily="34" charset="-122"/>
              </a:rPr>
              <a:t>层可以将原本分户分宅的父子两户合成一户，共同居住在一起，方便老人与孩子之间相互照应。）</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）为满足村民公共服务需求，规划布置</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处社区服务中心、</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处</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班幼儿园以及商业街区用于满足村民购物、就医、上学等需求。</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）为促进村庄经济发展，在保留居民点外现状冷库，为社区产业发展预留空间。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zh-CN" altLang="zh-CN" sz="1400" kern="1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95AEDC1-86D2-4474-987F-970CE8C53258}"/>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0EFB66A8-04B5-4870-B97C-4BC2195F0128}"/>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21" name="矩形 20">
            <a:extLst>
              <a:ext uri="{FF2B5EF4-FFF2-40B4-BE49-F238E27FC236}">
                <a16:creationId xmlns:a16="http://schemas.microsoft.com/office/drawing/2014/main" id="{3693C068-8A62-40FC-84CD-6942CE4E2C4F}"/>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650" y="8340377"/>
            <a:ext cx="1178002" cy="1637506"/>
          </a:xfrm>
          <a:prstGeom prst="rect">
            <a:avLst/>
          </a:prstGeom>
        </p:spPr>
      </p:pic>
    </p:spTree>
    <p:extLst>
      <p:ext uri="{BB962C8B-B14F-4D97-AF65-F5344CB8AC3E}">
        <p14:creationId xmlns:p14="http://schemas.microsoft.com/office/powerpoint/2010/main" val="372662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79D12E21-4411-45D5-8B4C-4C4AA80E6DB3}"/>
              </a:ext>
            </a:extLst>
          </p:cNvPr>
          <p:cNvSpPr/>
          <p:nvPr/>
        </p:nvSpPr>
        <p:spPr>
          <a:xfrm>
            <a:off x="432971" y="1518604"/>
            <a:ext cx="5396329" cy="8494633"/>
          </a:xfrm>
          <a:prstGeom prst="rect">
            <a:avLst/>
          </a:prstGeom>
          <a:solidFill>
            <a:schemeClr val="accent1">
              <a:lumMod val="20000"/>
              <a:lumOff val="80000"/>
            </a:schemeClr>
          </a:solidFill>
        </p:spPr>
        <p:txBody>
          <a:bodyPr wrap="square">
            <a:spAutoFit/>
          </a:bodyPr>
          <a:lstStyle/>
          <a:p>
            <a:pPr marL="0" lvl="4">
              <a:lnSpc>
                <a:spcPct val="150000"/>
              </a:lnSpc>
            </a:pPr>
            <a:r>
              <a:rPr lang="en-US" altLang="zh-CN" sz="1400" b="1" kern="100" dirty="0">
                <a:latin typeface="微软雅黑" panose="020B0503020204020204" pitchFamily="34" charset="-122"/>
                <a:ea typeface="微软雅黑" panose="020B0503020204020204" pitchFamily="34" charset="-122"/>
              </a:rPr>
              <a:t>3</a:t>
            </a:r>
            <a:r>
              <a:rPr lang="zh-CN" altLang="en-US" sz="1400" b="1" kern="100" dirty="0">
                <a:latin typeface="微软雅黑" panose="020B0503020204020204" pitchFamily="34" charset="-122"/>
                <a:ea typeface="微软雅黑" panose="020B0503020204020204" pitchFamily="34" charset="-122"/>
              </a:rPr>
              <a:t>、建设时序</a:t>
            </a:r>
            <a:endParaRPr lang="en-US" altLang="zh-CN" sz="1400" b="1" kern="100" dirty="0">
              <a:latin typeface="微软雅黑" panose="020B0503020204020204" pitchFamily="34" charset="-122"/>
              <a:ea typeface="微软雅黑" panose="020B0503020204020204" pitchFamily="34" charset="-122"/>
            </a:endParaRPr>
          </a:p>
          <a:p>
            <a:pPr marL="0" lvl="4">
              <a:lnSpc>
                <a:spcPct val="150000"/>
              </a:lnSpc>
            </a:pPr>
            <a:endParaRPr lang="en-US" altLang="zh-CN" sz="1400" b="1" kern="100" dirty="0">
              <a:latin typeface="微软雅黑" panose="020B0503020204020204" pitchFamily="34" charset="-122"/>
              <a:ea typeface="微软雅黑" panose="020B0503020204020204" pitchFamily="34" charset="-122"/>
            </a:endParaRPr>
          </a:p>
          <a:p>
            <a:pPr marL="0" lvl="4">
              <a:lnSpc>
                <a:spcPct val="150000"/>
              </a:lnSpc>
            </a:pP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）启动阶段：</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规划近远期相结合，近期提高村民安置积极性，同时考虑村民居住需求不同，在北张村原址北侧新建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130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户</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层安置庭院以及社区服务中心作为启动区，通过新式农村住宅的建设，给村民带来新的气象。</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）提升阶段：</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在一期建设的基础上，建设向南推进，结合中心商业街区等公共建筑，共同打造村庄公共服务中心，全面提升村庄形象。</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）完善阶段：</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在二期的基础上，安置继续往南推进，完善相关配套设施，打造“生活美、生产美、生态美”的新时代田园社区。</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1FDE6516-5A9B-4DED-BEF2-B2DB2F112097}"/>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A64839C-31F7-49AE-A830-05C6D1850FB1}"/>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21" name="矩形 20">
            <a:extLst>
              <a:ext uri="{FF2B5EF4-FFF2-40B4-BE49-F238E27FC236}">
                <a16:creationId xmlns:a16="http://schemas.microsoft.com/office/drawing/2014/main" id="{57DC8C1F-2DE7-4FC6-AD1E-33EACD67B9DC}"/>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r="833"/>
          <a:stretch/>
        </p:blipFill>
        <p:spPr>
          <a:xfrm>
            <a:off x="5829301" y="1165687"/>
            <a:ext cx="9296400" cy="8809463"/>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8990681"/>
            <a:ext cx="963612" cy="984469"/>
          </a:xfrm>
          <a:prstGeom prst="rect">
            <a:avLst/>
          </a:prstGeom>
        </p:spPr>
      </p:pic>
    </p:spTree>
    <p:extLst>
      <p:ext uri="{BB962C8B-B14F-4D97-AF65-F5344CB8AC3E}">
        <p14:creationId xmlns:p14="http://schemas.microsoft.com/office/powerpoint/2010/main" val="30079090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6472" y="1139860"/>
            <a:ext cx="8122878" cy="8364186"/>
          </a:xfrm>
          <a:prstGeom prst="rect">
            <a:avLst/>
          </a:prstGeom>
        </p:spPr>
      </p:pic>
      <p:sp>
        <p:nvSpPr>
          <p:cNvPr id="14" name="文本框 13">
            <a:extLst>
              <a:ext uri="{FF2B5EF4-FFF2-40B4-BE49-F238E27FC236}">
                <a16:creationId xmlns:a16="http://schemas.microsoft.com/office/drawing/2014/main" id="{7E6B5C62-6DE1-4723-A239-FBF85B7E9AFD}"/>
              </a:ext>
            </a:extLst>
          </p:cNvPr>
          <p:cNvSpPr txBox="1"/>
          <p:nvPr/>
        </p:nvSpPr>
        <p:spPr>
          <a:xfrm>
            <a:off x="561381" y="1377238"/>
            <a:ext cx="2510971"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4</a:t>
            </a:r>
            <a:r>
              <a:rPr lang="zh-CN" altLang="en-US" sz="1400" b="1" dirty="0">
                <a:latin typeface="微软雅黑" panose="020B0503020204020204" pitchFamily="34" charset="-122"/>
                <a:ea typeface="微软雅黑" panose="020B0503020204020204" pitchFamily="34" charset="-122"/>
              </a:rPr>
              <a:t>、经济测算</a:t>
            </a:r>
          </a:p>
        </p:txBody>
      </p:sp>
      <p:sp>
        <p:nvSpPr>
          <p:cNvPr id="12" name="矩形 11">
            <a:extLst>
              <a:ext uri="{FF2B5EF4-FFF2-40B4-BE49-F238E27FC236}">
                <a16:creationId xmlns:a16="http://schemas.microsoft.com/office/drawing/2014/main" id="{B8593C59-9B82-4069-A740-6C91651E7A65}"/>
              </a:ext>
            </a:extLst>
          </p:cNvPr>
          <p:cNvSpPr/>
          <p:nvPr/>
        </p:nvSpPr>
        <p:spPr>
          <a:xfrm>
            <a:off x="531834" y="1613075"/>
            <a:ext cx="6221391" cy="461665"/>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b="1" dirty="0">
                <a:solidFill>
                  <a:srgbClr val="000000"/>
                </a:solidFill>
                <a:latin typeface="微软雅黑" panose="020B0503020204020204" pitchFamily="34" charset="-122"/>
                <a:ea typeface="微软雅黑" panose="020B0503020204020204" pitchFamily="34" charset="-122"/>
              </a:rPr>
              <a:t>建设成本：</a:t>
            </a:r>
            <a:r>
              <a:rPr lang="zh-CN" altLang="en-US" sz="1400" dirty="0">
                <a:solidFill>
                  <a:srgbClr val="000000"/>
                </a:solidFill>
                <a:latin typeface="微软雅黑" panose="020B0503020204020204" pitchFamily="34" charset="-122"/>
                <a:ea typeface="微软雅黑" panose="020B0503020204020204" pitchFamily="34" charset="-122"/>
              </a:rPr>
              <a:t>通过经济测算本次安置区成本</a:t>
            </a:r>
            <a:r>
              <a:rPr lang="en-US" altLang="zh-CN" sz="1400" dirty="0">
                <a:solidFill>
                  <a:srgbClr val="000000"/>
                </a:solidFill>
                <a:latin typeface="微软雅黑" panose="020B0503020204020204" pitchFamily="34" charset="-122"/>
                <a:ea typeface="微软雅黑" panose="020B0503020204020204" pitchFamily="34" charset="-122"/>
              </a:rPr>
              <a:t>1.14</a:t>
            </a:r>
            <a:r>
              <a:rPr lang="zh-CN" altLang="en-US" sz="1400" dirty="0">
                <a:solidFill>
                  <a:srgbClr val="000000"/>
                </a:solidFill>
                <a:latin typeface="微软雅黑" panose="020B0503020204020204" pitchFamily="34" charset="-122"/>
                <a:ea typeface="微软雅黑" panose="020B0503020204020204" pitchFamily="34" charset="-122"/>
              </a:rPr>
              <a:t>亿元；</a:t>
            </a:r>
          </a:p>
        </p:txBody>
      </p:sp>
      <p:sp>
        <p:nvSpPr>
          <p:cNvPr id="26" name="矩形 25">
            <a:extLst>
              <a:ext uri="{FF2B5EF4-FFF2-40B4-BE49-F238E27FC236}">
                <a16:creationId xmlns:a16="http://schemas.microsoft.com/office/drawing/2014/main" id="{93DAE218-EC9B-4BDF-8203-A8CDABFB4CF4}"/>
              </a:ext>
            </a:extLst>
          </p:cNvPr>
          <p:cNvSpPr/>
          <p:nvPr/>
        </p:nvSpPr>
        <p:spPr>
          <a:xfrm>
            <a:off x="432972" y="6733012"/>
            <a:ext cx="6563500" cy="2862322"/>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b="1" dirty="0">
                <a:solidFill>
                  <a:srgbClr val="000000"/>
                </a:solidFill>
                <a:latin typeface="微软雅黑" panose="020B0503020204020204" pitchFamily="34" charset="-122"/>
                <a:ea typeface="微软雅黑" panose="020B0503020204020204" pitchFamily="34" charset="-122"/>
              </a:rPr>
              <a:t>土地增减挂钩补偿：</a:t>
            </a:r>
            <a:r>
              <a:rPr lang="zh-CN" altLang="en-US" sz="1400" dirty="0">
                <a:solidFill>
                  <a:srgbClr val="000000"/>
                </a:solidFill>
                <a:latin typeface="微软雅黑" panose="020B0503020204020204" pitchFamily="34" charset="-122"/>
                <a:ea typeface="微软雅黑" panose="020B0503020204020204" pitchFamily="34" charset="-122"/>
              </a:rPr>
              <a:t>根据三调整理，</a:t>
            </a:r>
            <a:r>
              <a:rPr lang="en-US" altLang="zh-CN" sz="1400" dirty="0">
                <a:solidFill>
                  <a:srgbClr val="000000"/>
                </a:solidFill>
                <a:latin typeface="微软雅黑" panose="020B0503020204020204" pitchFamily="34" charset="-122"/>
                <a:ea typeface="微软雅黑" panose="020B0503020204020204" pitchFamily="34" charset="-122"/>
              </a:rPr>
              <a:t>2019</a:t>
            </a:r>
            <a:r>
              <a:rPr lang="zh-CN" altLang="en-US" sz="1400" dirty="0">
                <a:solidFill>
                  <a:srgbClr val="000000"/>
                </a:solidFill>
                <a:latin typeface="微软雅黑" panose="020B0503020204020204" pitchFamily="34" charset="-122"/>
                <a:ea typeface="微软雅黑" panose="020B0503020204020204" pitchFamily="34" charset="-122"/>
              </a:rPr>
              <a:t>年北张村居民点建设用地面积</a:t>
            </a:r>
            <a:r>
              <a:rPr lang="en-US" altLang="zh-CN" sz="1400" dirty="0">
                <a:solidFill>
                  <a:srgbClr val="000000"/>
                </a:solidFill>
                <a:latin typeface="微软雅黑" panose="020B0503020204020204" pitchFamily="34" charset="-122"/>
                <a:ea typeface="微软雅黑" panose="020B0503020204020204" pitchFamily="34" charset="-122"/>
              </a:rPr>
              <a:t>24.41</a:t>
            </a:r>
            <a:r>
              <a:rPr lang="zh-CN" altLang="en-US" sz="1400" dirty="0">
                <a:solidFill>
                  <a:srgbClr val="000000"/>
                </a:solidFill>
                <a:latin typeface="微软雅黑" panose="020B0503020204020204" pitchFamily="34" charset="-122"/>
                <a:ea typeface="微软雅黑" panose="020B0503020204020204" pitchFamily="34" charset="-122"/>
              </a:rPr>
              <a:t>公顷（</a:t>
            </a:r>
            <a:r>
              <a:rPr lang="en-US" altLang="zh-CN" sz="1400" dirty="0">
                <a:solidFill>
                  <a:srgbClr val="000000"/>
                </a:solidFill>
                <a:latin typeface="微软雅黑" panose="020B0503020204020204" pitchFamily="34" charset="-122"/>
                <a:ea typeface="微软雅黑" panose="020B0503020204020204" pitchFamily="34" charset="-122"/>
              </a:rPr>
              <a:t>366.15</a:t>
            </a:r>
            <a:r>
              <a:rPr lang="zh-CN" altLang="en-US" sz="1400" dirty="0">
                <a:solidFill>
                  <a:srgbClr val="000000"/>
                </a:solidFill>
                <a:latin typeface="微软雅黑" panose="020B0503020204020204" pitchFamily="34" charset="-122"/>
                <a:ea typeface="微软雅黑" panose="020B0503020204020204" pitchFamily="34" charset="-122"/>
              </a:rPr>
              <a:t>亩），通过本次规划土地整理，北张村安置用地面积</a:t>
            </a:r>
            <a:r>
              <a:rPr lang="en-US" altLang="zh-CN" sz="1400" dirty="0">
                <a:solidFill>
                  <a:srgbClr val="000000"/>
                </a:solidFill>
                <a:latin typeface="微软雅黑" panose="020B0503020204020204" pitchFamily="34" charset="-122"/>
                <a:ea typeface="微软雅黑" panose="020B0503020204020204" pitchFamily="34" charset="-122"/>
              </a:rPr>
              <a:t>10.77</a:t>
            </a:r>
            <a:r>
              <a:rPr lang="zh-CN" altLang="en-US" sz="1400" dirty="0">
                <a:solidFill>
                  <a:srgbClr val="000000"/>
                </a:solidFill>
                <a:latin typeface="微软雅黑" panose="020B0503020204020204" pitchFamily="34" charset="-122"/>
                <a:ea typeface="微软雅黑" panose="020B0503020204020204" pitchFamily="34" charset="-122"/>
              </a:rPr>
              <a:t>公顷（</a:t>
            </a:r>
            <a:r>
              <a:rPr lang="en-US" altLang="zh-CN" sz="1400" dirty="0">
                <a:solidFill>
                  <a:srgbClr val="000000"/>
                </a:solidFill>
                <a:latin typeface="微软雅黑" panose="020B0503020204020204" pitchFamily="34" charset="-122"/>
                <a:ea typeface="微软雅黑" panose="020B0503020204020204" pitchFamily="34" charset="-122"/>
              </a:rPr>
              <a:t>161.55</a:t>
            </a:r>
            <a:r>
              <a:rPr lang="zh-CN" altLang="en-US" sz="1400" dirty="0">
                <a:solidFill>
                  <a:srgbClr val="000000"/>
                </a:solidFill>
                <a:latin typeface="微软雅黑" panose="020B0503020204020204" pitchFamily="34" charset="-122"/>
                <a:ea typeface="微软雅黑" panose="020B0503020204020204" pitchFamily="34" charset="-122"/>
              </a:rPr>
              <a:t>亩），因此，通过本次土地整理，增减挂钩指标</a:t>
            </a:r>
            <a:r>
              <a:rPr lang="en-US" altLang="zh-CN" sz="1400" dirty="0">
                <a:solidFill>
                  <a:srgbClr val="000000"/>
                </a:solidFill>
                <a:latin typeface="微软雅黑" panose="020B0503020204020204" pitchFamily="34" charset="-122"/>
                <a:ea typeface="微软雅黑" panose="020B0503020204020204" pitchFamily="34" charset="-122"/>
              </a:rPr>
              <a:t>204.6</a:t>
            </a:r>
            <a:r>
              <a:rPr lang="zh-CN" altLang="en-US" sz="1400" dirty="0">
                <a:solidFill>
                  <a:srgbClr val="000000"/>
                </a:solidFill>
                <a:latin typeface="微软雅黑" panose="020B0503020204020204" pitchFamily="34" charset="-122"/>
                <a:ea typeface="微软雅黑" panose="020B0503020204020204" pitchFamily="34" charset="-122"/>
              </a:rPr>
              <a:t>亩，按</a:t>
            </a:r>
            <a:r>
              <a:rPr lang="en-US" altLang="zh-CN" sz="1400" dirty="0">
                <a:solidFill>
                  <a:srgbClr val="000000"/>
                </a:solidFill>
                <a:latin typeface="微软雅黑" panose="020B0503020204020204" pitchFamily="34" charset="-122"/>
                <a:ea typeface="微软雅黑" panose="020B0503020204020204" pitchFamily="34" charset="-122"/>
              </a:rPr>
              <a:t>45</a:t>
            </a:r>
            <a:r>
              <a:rPr lang="zh-CN" altLang="en-US" sz="1400" dirty="0">
                <a:solidFill>
                  <a:srgbClr val="000000"/>
                </a:solidFill>
                <a:latin typeface="微软雅黑" panose="020B0503020204020204" pitchFamily="34" charset="-122"/>
                <a:ea typeface="微软雅黑" panose="020B0503020204020204" pitchFamily="34" charset="-122"/>
              </a:rPr>
              <a:t>万元</a:t>
            </a:r>
            <a:r>
              <a:rPr lang="en-US" altLang="zh-CN" sz="1400"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亩计算，</a:t>
            </a:r>
            <a:r>
              <a:rPr lang="zh-CN" altLang="en-US" sz="1400" b="1" dirty="0">
                <a:solidFill>
                  <a:srgbClr val="FF0000"/>
                </a:solidFill>
                <a:latin typeface="微软雅黑" panose="020B0503020204020204" pitchFamily="34" charset="-122"/>
                <a:ea typeface="微软雅黑" panose="020B0503020204020204" pitchFamily="34" charset="-122"/>
              </a:rPr>
              <a:t>共计收入为</a:t>
            </a:r>
            <a:r>
              <a:rPr lang="en-US" altLang="zh-CN" sz="1400" b="1" dirty="0">
                <a:solidFill>
                  <a:srgbClr val="FF0000"/>
                </a:solidFill>
                <a:latin typeface="微软雅黑" panose="020B0503020204020204" pitchFamily="34" charset="-122"/>
                <a:ea typeface="微软雅黑" panose="020B0503020204020204" pitchFamily="34" charset="-122"/>
              </a:rPr>
              <a:t>9207</a:t>
            </a:r>
            <a:r>
              <a:rPr lang="zh-CN" altLang="en-US" sz="1400" b="1" dirty="0">
                <a:solidFill>
                  <a:srgbClr val="FF0000"/>
                </a:solidFill>
                <a:latin typeface="微软雅黑" panose="020B0503020204020204" pitchFamily="34" charset="-122"/>
                <a:ea typeface="微软雅黑" panose="020B0503020204020204" pitchFamily="34" charset="-122"/>
              </a:rPr>
              <a:t>万元。</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600" b="1" dirty="0">
                <a:solidFill>
                  <a:srgbClr val="000000"/>
                </a:solidFill>
                <a:latin typeface="微软雅黑" panose="020B0503020204020204" pitchFamily="34" charset="-122"/>
                <a:ea typeface="微软雅黑" panose="020B0503020204020204" pitchFamily="34" charset="-122"/>
              </a:rPr>
              <a:t>土地增减挂钩补偿：</a:t>
            </a:r>
            <a:r>
              <a:rPr lang="zh-CN" altLang="en-US" sz="1400" dirty="0">
                <a:solidFill>
                  <a:srgbClr val="000000"/>
                </a:solidFill>
                <a:latin typeface="微软雅黑" panose="020B0503020204020204" pitchFamily="34" charset="-122"/>
                <a:ea typeface="微软雅黑" panose="020B0503020204020204" pitchFamily="34" charset="-122"/>
              </a:rPr>
              <a:t>本次规划按照</a:t>
            </a:r>
            <a:r>
              <a:rPr lang="zh-CN" altLang="en-US" sz="1400" b="1" dirty="0">
                <a:solidFill>
                  <a:srgbClr val="000000"/>
                </a:solidFill>
                <a:latin typeface="微软雅黑" panose="020B0503020204020204" pitchFamily="34" charset="-122"/>
                <a:ea typeface="微软雅黑" panose="020B0503020204020204" pitchFamily="34" charset="-122"/>
              </a:rPr>
              <a:t>户均</a:t>
            </a:r>
            <a:r>
              <a:rPr lang="en-US" altLang="zh-CN" sz="1400" b="1" dirty="0">
                <a:solidFill>
                  <a:srgbClr val="000000"/>
                </a:solidFill>
                <a:latin typeface="微软雅黑" panose="020B0503020204020204" pitchFamily="34" charset="-122"/>
                <a:ea typeface="微软雅黑" panose="020B0503020204020204" pitchFamily="34" charset="-122"/>
              </a:rPr>
              <a:t>100</a:t>
            </a:r>
            <a:r>
              <a:rPr lang="zh-CN" altLang="en-US" sz="1400" b="1" dirty="0">
                <a:solidFill>
                  <a:srgbClr val="000000"/>
                </a:solidFill>
                <a:latin typeface="微软雅黑" panose="020B0503020204020204" pitchFamily="34" charset="-122"/>
                <a:ea typeface="微软雅黑" panose="020B0503020204020204" pitchFamily="34" charset="-122"/>
              </a:rPr>
              <a:t>平方米</a:t>
            </a:r>
            <a:r>
              <a:rPr lang="zh-CN" altLang="en-US" sz="1400" dirty="0">
                <a:solidFill>
                  <a:srgbClr val="000000"/>
                </a:solidFill>
                <a:latin typeface="微软雅黑" panose="020B0503020204020204" pitchFamily="34" charset="-122"/>
                <a:ea typeface="微软雅黑" panose="020B0503020204020204" pitchFamily="34" charset="-122"/>
              </a:rPr>
              <a:t>进行村庄安置工作，超出部分按照</a:t>
            </a:r>
            <a:r>
              <a:rPr lang="en-US" altLang="zh-CN" sz="1400" dirty="0">
                <a:solidFill>
                  <a:srgbClr val="000000"/>
                </a:solidFill>
                <a:latin typeface="微软雅黑" panose="020B0503020204020204" pitchFamily="34" charset="-122"/>
                <a:ea typeface="微软雅黑" panose="020B0503020204020204" pitchFamily="34" charset="-122"/>
              </a:rPr>
              <a:t>2000</a:t>
            </a:r>
            <a:r>
              <a:rPr lang="zh-CN" altLang="en-US" sz="1400" dirty="0">
                <a:solidFill>
                  <a:srgbClr val="000000"/>
                </a:solidFill>
                <a:latin typeface="微软雅黑" panose="020B0503020204020204" pitchFamily="34" charset="-122"/>
                <a:ea typeface="微软雅黑" panose="020B0503020204020204" pitchFamily="34" charset="-122"/>
              </a:rPr>
              <a:t>元</a:t>
            </a:r>
            <a:r>
              <a:rPr lang="en-US" altLang="zh-CN" sz="1400"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平方米进行缴纳，本次规划</a:t>
            </a:r>
            <a:r>
              <a:rPr lang="en-US" altLang="zh-CN" sz="1400" dirty="0">
                <a:solidFill>
                  <a:srgbClr val="000000"/>
                </a:solidFill>
                <a:latin typeface="微软雅黑" panose="020B0503020204020204" pitchFamily="34" charset="-122"/>
                <a:ea typeface="微软雅黑" panose="020B0503020204020204" pitchFamily="34" charset="-122"/>
              </a:rPr>
              <a:t>6</a:t>
            </a:r>
            <a:r>
              <a:rPr lang="zh-CN" altLang="en-US" sz="1400" dirty="0">
                <a:solidFill>
                  <a:srgbClr val="000000"/>
                </a:solidFill>
                <a:latin typeface="微软雅黑" panose="020B0503020204020204" pitchFamily="34" charset="-122"/>
                <a:ea typeface="微软雅黑" panose="020B0503020204020204" pitchFamily="34" charset="-122"/>
              </a:rPr>
              <a:t>层按照</a:t>
            </a:r>
            <a:r>
              <a:rPr lang="zh-CN" altLang="en-US" sz="1400" b="1" dirty="0">
                <a:solidFill>
                  <a:srgbClr val="000000"/>
                </a:solidFill>
                <a:latin typeface="微软雅黑" panose="020B0503020204020204" pitchFamily="34" charset="-122"/>
                <a:ea typeface="微软雅黑" panose="020B0503020204020204" pitchFamily="34" charset="-122"/>
              </a:rPr>
              <a:t>户均</a:t>
            </a:r>
            <a:r>
              <a:rPr lang="en-US" altLang="zh-CN" sz="1400" b="1" dirty="0">
                <a:solidFill>
                  <a:srgbClr val="000000"/>
                </a:solidFill>
                <a:latin typeface="微软雅黑" panose="020B0503020204020204" pitchFamily="34" charset="-122"/>
                <a:ea typeface="微软雅黑" panose="020B0503020204020204" pitchFamily="34" charset="-122"/>
              </a:rPr>
              <a:t>125</a:t>
            </a:r>
            <a:r>
              <a:rPr lang="zh-CN" altLang="en-US" sz="1400" b="1" dirty="0">
                <a:solidFill>
                  <a:srgbClr val="000000"/>
                </a:solidFill>
                <a:latin typeface="微软雅黑" panose="020B0503020204020204" pitchFamily="34" charset="-122"/>
                <a:ea typeface="微软雅黑" panose="020B0503020204020204" pitchFamily="34" charset="-122"/>
              </a:rPr>
              <a:t>平方米</a:t>
            </a:r>
            <a:r>
              <a:rPr lang="zh-CN" altLang="en-US" sz="1400" dirty="0">
                <a:solidFill>
                  <a:srgbClr val="000000"/>
                </a:solidFill>
                <a:latin typeface="微软雅黑" panose="020B0503020204020204" pitchFamily="34" charset="-122"/>
                <a:ea typeface="微软雅黑" panose="020B0503020204020204" pitchFamily="34" charset="-122"/>
              </a:rPr>
              <a:t>进行设计，</a:t>
            </a:r>
            <a:r>
              <a:rPr lang="en-US" altLang="zh-CN" sz="1400" dirty="0">
                <a:solidFill>
                  <a:srgbClr val="000000"/>
                </a:solidFill>
                <a:latin typeface="微软雅黑" panose="020B0503020204020204" pitchFamily="34" charset="-122"/>
                <a:ea typeface="微软雅黑" panose="020B0503020204020204" pitchFamily="34" charset="-122"/>
              </a:rPr>
              <a:t>2</a:t>
            </a:r>
            <a:r>
              <a:rPr lang="zh-CN" altLang="en-US" sz="1400" dirty="0">
                <a:solidFill>
                  <a:srgbClr val="000000"/>
                </a:solidFill>
                <a:latin typeface="微软雅黑" panose="020B0503020204020204" pitchFamily="34" charset="-122"/>
                <a:ea typeface="微软雅黑" panose="020B0503020204020204" pitchFamily="34" charset="-122"/>
              </a:rPr>
              <a:t>层按照</a:t>
            </a:r>
            <a:r>
              <a:rPr lang="zh-CN" altLang="en-US" sz="1400" b="1" dirty="0">
                <a:solidFill>
                  <a:srgbClr val="000000"/>
                </a:solidFill>
                <a:latin typeface="微软雅黑" panose="020B0503020204020204" pitchFamily="34" charset="-122"/>
                <a:ea typeface="微软雅黑" panose="020B0503020204020204" pitchFamily="34" charset="-122"/>
              </a:rPr>
              <a:t>户均</a:t>
            </a:r>
            <a:r>
              <a:rPr lang="en-US" altLang="zh-CN" sz="1400" b="1" dirty="0">
                <a:solidFill>
                  <a:srgbClr val="000000"/>
                </a:solidFill>
                <a:latin typeface="微软雅黑" panose="020B0503020204020204" pitchFamily="34" charset="-122"/>
                <a:ea typeface="微软雅黑" panose="020B0503020204020204" pitchFamily="34" charset="-122"/>
              </a:rPr>
              <a:t>165</a:t>
            </a:r>
            <a:r>
              <a:rPr lang="zh-CN" altLang="en-US" sz="1400" b="1" dirty="0">
                <a:solidFill>
                  <a:srgbClr val="000000"/>
                </a:solidFill>
                <a:latin typeface="微软雅黑" panose="020B0503020204020204" pitchFamily="34" charset="-122"/>
                <a:ea typeface="微软雅黑" panose="020B0503020204020204" pitchFamily="34" charset="-122"/>
              </a:rPr>
              <a:t>平方米</a:t>
            </a:r>
            <a:r>
              <a:rPr lang="zh-CN" altLang="en-US" sz="1400" dirty="0">
                <a:solidFill>
                  <a:srgbClr val="000000"/>
                </a:solidFill>
                <a:latin typeface="微软雅黑" panose="020B0503020204020204" pitchFamily="34" charset="-122"/>
                <a:ea typeface="微软雅黑" panose="020B0503020204020204" pitchFamily="34" charset="-122"/>
              </a:rPr>
              <a:t>进行设计，因此新建安置</a:t>
            </a:r>
            <a:r>
              <a:rPr lang="en-US" altLang="zh-CN" sz="1400" dirty="0">
                <a:solidFill>
                  <a:srgbClr val="000000"/>
                </a:solidFill>
                <a:latin typeface="微软雅黑" panose="020B0503020204020204" pitchFamily="34" charset="-122"/>
                <a:ea typeface="微软雅黑" panose="020B0503020204020204" pitchFamily="34" charset="-122"/>
              </a:rPr>
              <a:t>6</a:t>
            </a:r>
            <a:r>
              <a:rPr lang="zh-CN" altLang="en-US" sz="1400" dirty="0">
                <a:solidFill>
                  <a:srgbClr val="000000"/>
                </a:solidFill>
                <a:latin typeface="微软雅黑" panose="020B0503020204020204" pitchFamily="34" charset="-122"/>
                <a:ea typeface="微软雅黑" panose="020B0503020204020204" pitchFamily="34" charset="-122"/>
              </a:rPr>
              <a:t>层每户需缴纳</a:t>
            </a:r>
            <a:r>
              <a:rPr lang="en-US" altLang="zh-CN" sz="1400" dirty="0">
                <a:solidFill>
                  <a:srgbClr val="000000"/>
                </a:solidFill>
                <a:latin typeface="微软雅黑" panose="020B0503020204020204" pitchFamily="34" charset="-122"/>
                <a:ea typeface="微软雅黑" panose="020B0503020204020204" pitchFamily="34" charset="-122"/>
              </a:rPr>
              <a:t>3</a:t>
            </a:r>
            <a:r>
              <a:rPr lang="zh-CN" altLang="en-US" sz="1400" dirty="0">
                <a:solidFill>
                  <a:srgbClr val="000000"/>
                </a:solidFill>
                <a:latin typeface="微软雅黑" panose="020B0503020204020204" pitchFamily="34" charset="-122"/>
                <a:ea typeface="微软雅黑" panose="020B0503020204020204" pitchFamily="34" charset="-122"/>
              </a:rPr>
              <a:t>万元，共</a:t>
            </a:r>
            <a:r>
              <a:rPr lang="en-US" altLang="zh-CN" sz="1400" dirty="0">
                <a:solidFill>
                  <a:srgbClr val="000000"/>
                </a:solidFill>
                <a:latin typeface="微软雅黑" panose="020B0503020204020204" pitchFamily="34" charset="-122"/>
                <a:ea typeface="微软雅黑" panose="020B0503020204020204" pitchFamily="34" charset="-122"/>
              </a:rPr>
              <a:t>240</a:t>
            </a:r>
            <a:r>
              <a:rPr lang="zh-CN" altLang="en-US" sz="1400" dirty="0">
                <a:solidFill>
                  <a:srgbClr val="000000"/>
                </a:solidFill>
                <a:latin typeface="微软雅黑" panose="020B0503020204020204" pitchFamily="34" charset="-122"/>
                <a:ea typeface="微软雅黑" panose="020B0503020204020204" pitchFamily="34" charset="-122"/>
              </a:rPr>
              <a:t>户，</a:t>
            </a:r>
            <a:r>
              <a:rPr lang="en-US" altLang="zh-CN" sz="1400" dirty="0">
                <a:solidFill>
                  <a:srgbClr val="000000"/>
                </a:solidFill>
                <a:latin typeface="微软雅黑" panose="020B0503020204020204" pitchFamily="34" charset="-122"/>
                <a:ea typeface="微软雅黑" panose="020B0503020204020204" pitchFamily="34" charset="-122"/>
              </a:rPr>
              <a:t>6</a:t>
            </a:r>
            <a:r>
              <a:rPr lang="zh-CN" altLang="en-US" sz="1400" dirty="0">
                <a:solidFill>
                  <a:srgbClr val="000000"/>
                </a:solidFill>
                <a:latin typeface="微软雅黑" panose="020B0503020204020204" pitchFamily="34" charset="-122"/>
                <a:ea typeface="微软雅黑" panose="020B0503020204020204" pitchFamily="34" charset="-122"/>
              </a:rPr>
              <a:t>层每户需缴纳</a:t>
            </a:r>
            <a:r>
              <a:rPr lang="en-US" altLang="zh-CN" sz="1400" dirty="0">
                <a:solidFill>
                  <a:srgbClr val="000000"/>
                </a:solidFill>
                <a:latin typeface="微软雅黑" panose="020B0503020204020204" pitchFamily="34" charset="-122"/>
                <a:ea typeface="微软雅黑" panose="020B0503020204020204" pitchFamily="34" charset="-122"/>
              </a:rPr>
              <a:t>6</a:t>
            </a:r>
            <a:r>
              <a:rPr lang="zh-CN" altLang="en-US" sz="1400" dirty="0">
                <a:solidFill>
                  <a:srgbClr val="000000"/>
                </a:solidFill>
                <a:latin typeface="微软雅黑" panose="020B0503020204020204" pitchFamily="34" charset="-122"/>
                <a:ea typeface="微软雅黑" panose="020B0503020204020204" pitchFamily="34" charset="-122"/>
              </a:rPr>
              <a:t>万元，共</a:t>
            </a:r>
            <a:r>
              <a:rPr lang="en-US" altLang="zh-CN" sz="1400" dirty="0">
                <a:solidFill>
                  <a:srgbClr val="000000"/>
                </a:solidFill>
                <a:latin typeface="微软雅黑" panose="020B0503020204020204" pitchFamily="34" charset="-122"/>
                <a:ea typeface="微软雅黑" panose="020B0503020204020204" pitchFamily="34" charset="-122"/>
              </a:rPr>
              <a:t>163</a:t>
            </a:r>
            <a:r>
              <a:rPr lang="zh-CN" altLang="en-US" sz="1400" dirty="0">
                <a:solidFill>
                  <a:srgbClr val="000000"/>
                </a:solidFill>
                <a:latin typeface="微软雅黑" panose="020B0503020204020204" pitchFamily="34" charset="-122"/>
                <a:ea typeface="微软雅黑" panose="020B0503020204020204" pitchFamily="34" charset="-122"/>
              </a:rPr>
              <a:t>户，因此，</a:t>
            </a:r>
            <a:r>
              <a:rPr lang="zh-CN" altLang="en-US" sz="1400" b="1" dirty="0">
                <a:solidFill>
                  <a:srgbClr val="FF0000"/>
                </a:solidFill>
                <a:latin typeface="微软雅黑" panose="020B0503020204020204" pitchFamily="34" charset="-122"/>
                <a:ea typeface="微软雅黑" panose="020B0503020204020204" pitchFamily="34" charset="-122"/>
              </a:rPr>
              <a:t>村民缴费共计</a:t>
            </a:r>
            <a:r>
              <a:rPr lang="en-US" altLang="zh-CN" sz="1400" b="1" dirty="0">
                <a:solidFill>
                  <a:srgbClr val="FF0000"/>
                </a:solidFill>
                <a:latin typeface="微软雅黑" panose="020B0503020204020204" pitchFamily="34" charset="-122"/>
                <a:ea typeface="微软雅黑" panose="020B0503020204020204" pitchFamily="34" charset="-122"/>
              </a:rPr>
              <a:t>1698</a:t>
            </a:r>
            <a:r>
              <a:rPr lang="zh-CN" altLang="en-US" sz="1400" b="1" dirty="0">
                <a:solidFill>
                  <a:srgbClr val="FF0000"/>
                </a:solidFill>
                <a:latin typeface="微软雅黑" panose="020B0503020204020204" pitchFamily="34" charset="-122"/>
                <a:ea typeface="微软雅黑" panose="020B0503020204020204" pitchFamily="34" charset="-122"/>
              </a:rPr>
              <a:t>万元。</a:t>
            </a:r>
          </a:p>
        </p:txBody>
      </p:sp>
      <p:sp>
        <p:nvSpPr>
          <p:cNvPr id="7" name="矩形 6">
            <a:extLst>
              <a:ext uri="{FF2B5EF4-FFF2-40B4-BE49-F238E27FC236}">
                <a16:creationId xmlns:a16="http://schemas.microsoft.com/office/drawing/2014/main" id="{62F315FF-3D89-4EDC-9B76-5B7C27408249}"/>
              </a:ext>
            </a:extLst>
          </p:cNvPr>
          <p:cNvSpPr/>
          <p:nvPr/>
        </p:nvSpPr>
        <p:spPr>
          <a:xfrm>
            <a:off x="561381" y="9602998"/>
            <a:ext cx="14261664" cy="467692"/>
          </a:xfrm>
          <a:prstGeom prst="rect">
            <a:avLst/>
          </a:prstGeom>
          <a:solidFill>
            <a:srgbClr val="18455C"/>
          </a:solidFill>
        </p:spPr>
        <p:txBody>
          <a:bodyPr wrap="squar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通过初步测算，本次北张村安置区建设收支相对平衡，具有可操作性。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nvGrpSpPr>
          <p:cNvPr id="29" name="组合 28">
            <a:extLst>
              <a:ext uri="{FF2B5EF4-FFF2-40B4-BE49-F238E27FC236}">
                <a16:creationId xmlns:a16="http://schemas.microsoft.com/office/drawing/2014/main" id="{D1A40964-B2EE-49E2-B7D1-1B3F886109B2}"/>
              </a:ext>
            </a:extLst>
          </p:cNvPr>
          <p:cNvGrpSpPr/>
          <p:nvPr/>
        </p:nvGrpSpPr>
        <p:grpSpPr>
          <a:xfrm>
            <a:off x="7821730" y="2817706"/>
            <a:ext cx="1174679" cy="1340741"/>
            <a:chOff x="890858" y="5770460"/>
            <a:chExt cx="822124" cy="938346"/>
          </a:xfrm>
        </p:grpSpPr>
        <p:sp>
          <p:nvSpPr>
            <p:cNvPr id="31" name="矩形 30">
              <a:extLst>
                <a:ext uri="{FF2B5EF4-FFF2-40B4-BE49-F238E27FC236}">
                  <a16:creationId xmlns:a16="http://schemas.microsoft.com/office/drawing/2014/main" id="{02CBF9CF-8497-42E5-801F-AA7F041DF118}"/>
                </a:ext>
              </a:extLst>
            </p:cNvPr>
            <p:cNvSpPr/>
            <p:nvPr/>
          </p:nvSpPr>
          <p:spPr>
            <a:xfrm>
              <a:off x="1206783" y="5770460"/>
              <a:ext cx="506199" cy="215404"/>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老村址</a:t>
              </a:r>
              <a:endParaRPr lang="zh-CN" altLang="en-US" sz="1400" dirty="0"/>
            </a:p>
          </p:txBody>
        </p:sp>
        <p:sp>
          <p:nvSpPr>
            <p:cNvPr id="32" name="矩形 31">
              <a:extLst>
                <a:ext uri="{FF2B5EF4-FFF2-40B4-BE49-F238E27FC236}">
                  <a16:creationId xmlns:a16="http://schemas.microsoft.com/office/drawing/2014/main" id="{EEE471C9-4E4B-47F2-A7C2-8F5F07EA1BA6}"/>
                </a:ext>
              </a:extLst>
            </p:cNvPr>
            <p:cNvSpPr/>
            <p:nvPr/>
          </p:nvSpPr>
          <p:spPr>
            <a:xfrm>
              <a:off x="890858" y="6493402"/>
              <a:ext cx="631851" cy="215404"/>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新建社区</a:t>
              </a:r>
            </a:p>
          </p:txBody>
        </p:sp>
      </p:grpSp>
      <p:sp>
        <p:nvSpPr>
          <p:cNvPr id="33" name="文本框 32">
            <a:extLst>
              <a:ext uri="{FF2B5EF4-FFF2-40B4-BE49-F238E27FC236}">
                <a16:creationId xmlns:a16="http://schemas.microsoft.com/office/drawing/2014/main" id="{7F95E893-0E61-46B7-9F5C-4569CE035C60}"/>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1A7DF292-1034-44D6-B85B-FC864AC813B0}"/>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35" name="矩形 34">
            <a:extLst>
              <a:ext uri="{FF2B5EF4-FFF2-40B4-BE49-F238E27FC236}">
                <a16:creationId xmlns:a16="http://schemas.microsoft.com/office/drawing/2014/main" id="{7CC9BEEC-8BE6-4464-BDC7-1B56DF39C666}"/>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178027877"/>
              </p:ext>
            </p:extLst>
          </p:nvPr>
        </p:nvGraphicFramePr>
        <p:xfrm>
          <a:off x="493198" y="2128567"/>
          <a:ext cx="6275334" cy="4630278"/>
        </p:xfrm>
        <a:graphic>
          <a:graphicData uri="http://schemas.openxmlformats.org/drawingml/2006/table">
            <a:tbl>
              <a:tblPr firstRow="1" lastRow="1" bandRow="1">
                <a:tableStyleId>{5C22544A-7EE6-4342-B048-85BDC9FD1C3A}</a:tableStyleId>
              </a:tblPr>
              <a:tblGrid>
                <a:gridCol w="1815473">
                  <a:extLst>
                    <a:ext uri="{9D8B030D-6E8A-4147-A177-3AD203B41FA5}">
                      <a16:colId xmlns:a16="http://schemas.microsoft.com/office/drawing/2014/main" val="3158859192"/>
                    </a:ext>
                  </a:extLst>
                </a:gridCol>
                <a:gridCol w="1113694">
                  <a:extLst>
                    <a:ext uri="{9D8B030D-6E8A-4147-A177-3AD203B41FA5}">
                      <a16:colId xmlns:a16="http://schemas.microsoft.com/office/drawing/2014/main" val="2041443708"/>
                    </a:ext>
                  </a:extLst>
                </a:gridCol>
                <a:gridCol w="1113694">
                  <a:extLst>
                    <a:ext uri="{9D8B030D-6E8A-4147-A177-3AD203B41FA5}">
                      <a16:colId xmlns:a16="http://schemas.microsoft.com/office/drawing/2014/main" val="1194478621"/>
                    </a:ext>
                  </a:extLst>
                </a:gridCol>
                <a:gridCol w="1113694">
                  <a:extLst>
                    <a:ext uri="{9D8B030D-6E8A-4147-A177-3AD203B41FA5}">
                      <a16:colId xmlns:a16="http://schemas.microsoft.com/office/drawing/2014/main" val="1677341771"/>
                    </a:ext>
                  </a:extLst>
                </a:gridCol>
                <a:gridCol w="1118779">
                  <a:extLst>
                    <a:ext uri="{9D8B030D-6E8A-4147-A177-3AD203B41FA5}">
                      <a16:colId xmlns:a16="http://schemas.microsoft.com/office/drawing/2014/main" val="2059626091"/>
                    </a:ext>
                  </a:extLst>
                </a:gridCol>
              </a:tblGrid>
              <a:tr h="440233">
                <a:tc gridSpan="4">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产品类型</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成本（亿元）</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76796586"/>
                  </a:ext>
                </a:extLst>
              </a:tr>
              <a:tr h="256989">
                <a:tc rowSpan="2">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低多层造价</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楼面地价</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建安成本</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配套费</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rowSpan="8">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0.95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171593449"/>
                  </a:ext>
                </a:extLst>
              </a:tr>
              <a:tr h="245816">
                <a:tc vMerge="1">
                  <a:txBody>
                    <a:bodyPr/>
                    <a:lstStyle/>
                    <a:p>
                      <a:endParaRPr lang="zh-CN" altLang="en-US"/>
                    </a:p>
                  </a:txBody>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1300.00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140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vMerge="1">
                  <a:txBody>
                    <a:bodyPr/>
                    <a:lstStyle/>
                    <a:p>
                      <a:endParaRPr lang="zh-CN" altLang="en-US"/>
                    </a:p>
                  </a:txBody>
                  <a:tcPr/>
                </a:tc>
                <a:extLst>
                  <a:ext uri="{0D108BD9-81ED-4DB2-BD59-A6C34878D82A}">
                    <a16:rowId xmlns:a16="http://schemas.microsoft.com/office/drawing/2014/main" val="390191598"/>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设计监理费</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60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801754099"/>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资金成本</a:t>
                      </a:r>
                      <a:r>
                        <a:rPr lang="en-US" altLang="zh-CN" sz="1200" u="none" strike="noStrike">
                          <a:effectLst/>
                          <a:latin typeface="微软雅黑" panose="020B0503020204020204" pitchFamily="34" charset="-122"/>
                          <a:ea typeface="微软雅黑" panose="020B0503020204020204" pitchFamily="34" charset="-122"/>
                        </a:rPr>
                        <a:t>(12%)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180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84605675"/>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营销管理费</a:t>
                      </a:r>
                      <a:r>
                        <a:rPr lang="en-US" altLang="zh-CN" sz="1200" u="none" strike="noStrike">
                          <a:effectLst/>
                          <a:latin typeface="微软雅黑" panose="020B0503020204020204" pitchFamily="34" charset="-122"/>
                          <a:ea typeface="微软雅黑" panose="020B0503020204020204" pitchFamily="34" charset="-122"/>
                        </a:rPr>
                        <a:t>(3%)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525171585"/>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税金</a:t>
                      </a:r>
                      <a:r>
                        <a:rPr lang="en-US" altLang="zh-CN" sz="1200" u="none" strike="noStrike">
                          <a:effectLst/>
                          <a:latin typeface="微软雅黑" panose="020B0503020204020204" pitchFamily="34" charset="-122"/>
                          <a:ea typeface="微软雅黑" panose="020B0503020204020204" pitchFamily="34" charset="-122"/>
                        </a:rPr>
                        <a:t>(12%)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672218566"/>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成本合计</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1680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66684587"/>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售价</a:t>
                      </a:r>
                      <a:r>
                        <a:rPr lang="en-US" altLang="zh-CN" sz="1200" u="none" strike="noStrike">
                          <a:effectLst/>
                          <a:latin typeface="微软雅黑" panose="020B0503020204020204" pitchFamily="34" charset="-122"/>
                          <a:ea typeface="微软雅黑" panose="020B0503020204020204" pitchFamily="34" charset="-122"/>
                        </a:rPr>
                        <a:t>(</a:t>
                      </a:r>
                      <a:r>
                        <a:rPr lang="zh-CN" altLang="en-US" sz="1200" u="none" strike="noStrike">
                          <a:effectLst/>
                          <a:latin typeface="微软雅黑" panose="020B0503020204020204" pitchFamily="34" charset="-122"/>
                          <a:ea typeface="微软雅黑" panose="020B0503020204020204" pitchFamily="34" charset="-122"/>
                        </a:rPr>
                        <a:t>元</a:t>
                      </a:r>
                      <a:r>
                        <a:rPr lang="en-US" altLang="zh-CN" sz="1200" u="none" strike="noStrike">
                          <a:effectLst/>
                          <a:latin typeface="微软雅黑" panose="020B0503020204020204" pitchFamily="34" charset="-122"/>
                          <a:ea typeface="微软雅黑" panose="020B0503020204020204" pitchFamily="34" charset="-122"/>
                        </a:rPr>
                        <a:t>/</a:t>
                      </a:r>
                      <a:r>
                        <a:rPr lang="zh-CN" altLang="en-US" sz="1200" u="none" strike="noStrike">
                          <a:effectLst/>
                          <a:latin typeface="微软雅黑" panose="020B0503020204020204" pitchFamily="34" charset="-122"/>
                          <a:ea typeface="微软雅黑" panose="020B0503020204020204" pitchFamily="34" charset="-122"/>
                        </a:rPr>
                        <a:t>平方米）</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4218973548"/>
                  </a:ext>
                </a:extLst>
              </a:tr>
              <a:tr h="245816">
                <a:tc rowSpan="2">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商业造价</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楼面地价</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建安成本</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配套费</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rowSpan="8">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0.19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817697512"/>
                  </a:ext>
                </a:extLst>
              </a:tr>
              <a:tr h="245816">
                <a:tc vMerge="1">
                  <a:txBody>
                    <a:bodyPr/>
                    <a:lstStyle/>
                    <a:p>
                      <a:endParaRPr lang="zh-CN" altLang="en-US"/>
                    </a:p>
                  </a:txBody>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1100.00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140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vMerge="1">
                  <a:txBody>
                    <a:bodyPr/>
                    <a:lstStyle/>
                    <a:p>
                      <a:endParaRPr lang="zh-CN" altLang="en-US"/>
                    </a:p>
                  </a:txBody>
                  <a:tcPr/>
                </a:tc>
                <a:extLst>
                  <a:ext uri="{0D108BD9-81ED-4DB2-BD59-A6C34878D82A}">
                    <a16:rowId xmlns:a16="http://schemas.microsoft.com/office/drawing/2014/main" val="2388653133"/>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设计监理费</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60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021210245"/>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资金成本</a:t>
                      </a:r>
                      <a:r>
                        <a:rPr lang="en-US" altLang="zh-CN" sz="1200" u="none" strike="noStrike">
                          <a:effectLst/>
                          <a:latin typeface="微软雅黑" panose="020B0503020204020204" pitchFamily="34" charset="-122"/>
                          <a:ea typeface="微软雅黑" panose="020B0503020204020204" pitchFamily="34" charset="-122"/>
                        </a:rPr>
                        <a:t>(12%)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156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09016194"/>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营销管理费</a:t>
                      </a:r>
                      <a:r>
                        <a:rPr lang="en-US" altLang="zh-CN" sz="1200" u="none" strike="noStrike">
                          <a:effectLst/>
                          <a:latin typeface="微软雅黑" panose="020B0503020204020204" pitchFamily="34" charset="-122"/>
                          <a:ea typeface="微软雅黑" panose="020B0503020204020204" pitchFamily="34" charset="-122"/>
                        </a:rPr>
                        <a:t>(3%)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677512431"/>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税金</a:t>
                      </a:r>
                      <a:r>
                        <a:rPr lang="en-US" altLang="zh-CN" sz="1200" u="none" strike="noStrike">
                          <a:effectLst/>
                          <a:latin typeface="微软雅黑" panose="020B0503020204020204" pitchFamily="34" charset="-122"/>
                          <a:ea typeface="微软雅黑" panose="020B0503020204020204" pitchFamily="34" charset="-122"/>
                        </a:rPr>
                        <a:t>(12%)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947188356"/>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成本合计</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1456 </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843243103"/>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售价</a:t>
                      </a:r>
                      <a:r>
                        <a:rPr lang="en-US" altLang="zh-CN" sz="1200" u="none" strike="noStrike">
                          <a:effectLst/>
                          <a:latin typeface="微软雅黑" panose="020B0503020204020204" pitchFamily="34" charset="-122"/>
                          <a:ea typeface="微软雅黑" panose="020B0503020204020204" pitchFamily="34" charset="-122"/>
                        </a:rPr>
                        <a:t>(</a:t>
                      </a:r>
                      <a:r>
                        <a:rPr lang="zh-CN" altLang="en-US" sz="1200" u="none" strike="noStrike">
                          <a:effectLst/>
                          <a:latin typeface="微软雅黑" panose="020B0503020204020204" pitchFamily="34" charset="-122"/>
                          <a:ea typeface="微软雅黑" panose="020B0503020204020204" pitchFamily="34" charset="-122"/>
                        </a:rPr>
                        <a:t>元</a:t>
                      </a:r>
                      <a:r>
                        <a:rPr lang="en-US" altLang="zh-CN" sz="1200" u="none" strike="noStrike">
                          <a:effectLst/>
                          <a:latin typeface="微软雅黑" panose="020B0503020204020204" pitchFamily="34" charset="-122"/>
                          <a:ea typeface="微软雅黑" panose="020B0503020204020204" pitchFamily="34" charset="-122"/>
                        </a:rPr>
                        <a:t>/</a:t>
                      </a:r>
                      <a:r>
                        <a:rPr lang="zh-CN" altLang="en-US" sz="1200" u="none" strike="noStrike">
                          <a:effectLst/>
                          <a:latin typeface="微软雅黑" panose="020B0503020204020204" pitchFamily="34" charset="-122"/>
                          <a:ea typeface="微软雅黑" panose="020B0503020204020204" pitchFamily="34" charset="-122"/>
                        </a:rPr>
                        <a:t>平方米）</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943387943"/>
                  </a:ext>
                </a:extLst>
              </a:tr>
              <a:tr h="245816">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合计</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gridSpan="3">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1.14 </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903501186"/>
                  </a:ext>
                </a:extLst>
              </a:tr>
            </a:tbl>
          </a:graphicData>
        </a:graphic>
      </p:graphicFrame>
    </p:spTree>
    <p:extLst>
      <p:ext uri="{BB962C8B-B14F-4D97-AF65-F5344CB8AC3E}">
        <p14:creationId xmlns:p14="http://schemas.microsoft.com/office/powerpoint/2010/main" val="189527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FB0AE87-66A5-49DB-96BC-DD472A2D97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6621"/>
          <a:stretch/>
        </p:blipFill>
        <p:spPr>
          <a:xfrm>
            <a:off x="949832" y="1677956"/>
            <a:ext cx="6609843" cy="7304401"/>
          </a:xfrm>
          <a:prstGeom prst="rect">
            <a:avLst/>
          </a:prstGeom>
        </p:spPr>
      </p:pic>
      <p:sp>
        <p:nvSpPr>
          <p:cNvPr id="10" name="文本框 9">
            <a:extLst>
              <a:ext uri="{FF2B5EF4-FFF2-40B4-BE49-F238E27FC236}">
                <a16:creationId xmlns:a16="http://schemas.microsoft.com/office/drawing/2014/main" id="{C82FC5FD-2369-4A41-9462-B37CF99E890E}"/>
              </a:ext>
            </a:extLst>
          </p:cNvPr>
          <p:cNvSpPr txBox="1"/>
          <p:nvPr/>
        </p:nvSpPr>
        <p:spPr>
          <a:xfrm>
            <a:off x="456648" y="1288798"/>
            <a:ext cx="2634895" cy="41819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农房建设低层户型图</a:t>
            </a:r>
          </a:p>
        </p:txBody>
      </p:sp>
      <p:pic>
        <p:nvPicPr>
          <p:cNvPr id="3" name="图片 2">
            <a:extLst>
              <a:ext uri="{FF2B5EF4-FFF2-40B4-BE49-F238E27FC236}">
                <a16:creationId xmlns:a16="http://schemas.microsoft.com/office/drawing/2014/main" id="{08E508CE-A039-453C-B109-4ED889966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7190" y="1738488"/>
            <a:ext cx="6751754" cy="7332749"/>
          </a:xfrm>
          <a:prstGeom prst="rect">
            <a:avLst/>
          </a:prstGeom>
        </p:spPr>
      </p:pic>
      <p:sp>
        <p:nvSpPr>
          <p:cNvPr id="12" name="矩形 11">
            <a:extLst>
              <a:ext uri="{FF2B5EF4-FFF2-40B4-BE49-F238E27FC236}">
                <a16:creationId xmlns:a16="http://schemas.microsoft.com/office/drawing/2014/main" id="{49183889-B36D-4613-AC18-C8F6BF657F64}"/>
              </a:ext>
            </a:extLst>
          </p:cNvPr>
          <p:cNvSpPr/>
          <p:nvPr/>
        </p:nvSpPr>
        <p:spPr>
          <a:xfrm>
            <a:off x="1774095" y="8953323"/>
            <a:ext cx="4087791" cy="738664"/>
          </a:xfrm>
          <a:prstGeom prst="rect">
            <a:avLst/>
          </a:prstGeom>
        </p:spPr>
        <p:txBody>
          <a:bodyPr wrap="square">
            <a:spAutoFit/>
          </a:bodyPr>
          <a:lstStyle/>
          <a:p>
            <a:pPr algn="ctr">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rPr>
              <a:t>本次建筑面积：</a:t>
            </a:r>
            <a:r>
              <a:rPr lang="en-US" altLang="zh-CN" sz="1400" b="1" dirty="0">
                <a:solidFill>
                  <a:srgbClr val="000000"/>
                </a:solidFill>
                <a:latin typeface="微软雅黑" panose="020B0503020204020204" pitchFamily="34" charset="-122"/>
                <a:ea typeface="微软雅黑" panose="020B0503020204020204" pitchFamily="34" charset="-122"/>
              </a:rPr>
              <a:t>165</a:t>
            </a:r>
            <a:r>
              <a:rPr lang="zh-CN" altLang="en-US" sz="1400" b="1" dirty="0">
                <a:solidFill>
                  <a:srgbClr val="000000"/>
                </a:solidFill>
                <a:latin typeface="微软雅黑" panose="020B0503020204020204" pitchFamily="34" charset="-122"/>
                <a:ea typeface="微软雅黑" panose="020B0503020204020204" pitchFamily="34" charset="-122"/>
              </a:rPr>
              <a:t>平方米</a:t>
            </a:r>
            <a:endParaRPr lang="en-US" altLang="zh-CN" sz="1400" b="1" dirty="0">
              <a:solidFill>
                <a:srgbClr val="000000"/>
              </a:solidFill>
              <a:latin typeface="微软雅黑" panose="020B0503020204020204" pitchFamily="34" charset="-122"/>
              <a:ea typeface="微软雅黑" panose="020B0503020204020204" pitchFamily="34" charset="-122"/>
            </a:endParaRPr>
          </a:p>
          <a:p>
            <a:pPr algn="ctr">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rPr>
              <a:t>占地面积：</a:t>
            </a:r>
            <a:r>
              <a:rPr lang="en-US" altLang="zh-CN" sz="1400" b="1" dirty="0">
                <a:solidFill>
                  <a:srgbClr val="000000"/>
                </a:solidFill>
                <a:latin typeface="微软雅黑" panose="020B0503020204020204" pitchFamily="34" charset="-122"/>
                <a:ea typeface="微软雅黑" panose="020B0503020204020204" pitchFamily="34" charset="-122"/>
              </a:rPr>
              <a:t>177</a:t>
            </a:r>
            <a:r>
              <a:rPr lang="zh-CN" altLang="en-US" sz="1400" b="1" dirty="0">
                <a:solidFill>
                  <a:srgbClr val="000000"/>
                </a:solidFill>
                <a:latin typeface="微软雅黑" panose="020B0503020204020204" pitchFamily="34" charset="-122"/>
                <a:ea typeface="微软雅黑" panose="020B0503020204020204" pitchFamily="34" charset="-122"/>
              </a:rPr>
              <a:t>平方米</a:t>
            </a:r>
          </a:p>
        </p:txBody>
      </p:sp>
      <p:sp>
        <p:nvSpPr>
          <p:cNvPr id="13" name="矩形 12">
            <a:extLst>
              <a:ext uri="{FF2B5EF4-FFF2-40B4-BE49-F238E27FC236}">
                <a16:creationId xmlns:a16="http://schemas.microsoft.com/office/drawing/2014/main" id="{CBD64E87-2C90-4860-A5BC-E5AF7CA8F18F}"/>
              </a:ext>
            </a:extLst>
          </p:cNvPr>
          <p:cNvSpPr/>
          <p:nvPr/>
        </p:nvSpPr>
        <p:spPr>
          <a:xfrm>
            <a:off x="9039171" y="8953323"/>
            <a:ext cx="4087791" cy="377411"/>
          </a:xfrm>
          <a:prstGeom prst="rect">
            <a:avLst/>
          </a:prstGeom>
        </p:spPr>
        <p:txBody>
          <a:bodyPr wrap="square">
            <a:spAutoFit/>
          </a:bodyPr>
          <a:lstStyle/>
          <a:p>
            <a:pPr algn="ctr">
              <a:lnSpc>
                <a:spcPct val="150000"/>
              </a:lnSpc>
            </a:pPr>
            <a:r>
              <a:rPr lang="zh-CN" altLang="en-US" sz="1400" b="1" dirty="0">
                <a:solidFill>
                  <a:srgbClr val="000000"/>
                </a:solidFill>
                <a:latin typeface="微软雅黑" panose="020B0503020204020204" pitchFamily="34" charset="-122"/>
                <a:ea typeface="微软雅黑" panose="020B0503020204020204" pitchFamily="34" charset="-122"/>
              </a:rPr>
              <a:t>本次建筑面积：</a:t>
            </a:r>
            <a:r>
              <a:rPr lang="en-US" altLang="zh-CN" sz="1400" b="1" dirty="0">
                <a:solidFill>
                  <a:srgbClr val="000000"/>
                </a:solidFill>
                <a:latin typeface="微软雅黑" panose="020B0503020204020204" pitchFamily="34" charset="-122"/>
                <a:ea typeface="微软雅黑" panose="020B0503020204020204" pitchFamily="34" charset="-122"/>
              </a:rPr>
              <a:t>33</a:t>
            </a:r>
            <a:r>
              <a:rPr lang="zh-CN" altLang="en-US" sz="1400" b="1" dirty="0">
                <a:solidFill>
                  <a:srgbClr val="000000"/>
                </a:solidFill>
                <a:latin typeface="微软雅黑" panose="020B0503020204020204" pitchFamily="34" charset="-122"/>
                <a:ea typeface="微软雅黑" panose="020B0503020204020204" pitchFamily="34" charset="-122"/>
              </a:rPr>
              <a:t>平方米</a:t>
            </a:r>
            <a:endParaRPr lang="en-US" altLang="zh-CN" sz="1400" b="1" dirty="0">
              <a:solidFill>
                <a:srgbClr val="00000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9D10A7E8-DFF3-4709-AB40-2FA315223250}"/>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18AA33C6-58ED-4466-94DE-2C3813343535}"/>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18" name="矩形 17">
            <a:extLst>
              <a:ext uri="{FF2B5EF4-FFF2-40B4-BE49-F238E27FC236}">
                <a16:creationId xmlns:a16="http://schemas.microsoft.com/office/drawing/2014/main" id="{4503330F-F055-4C35-AC55-6500A55D9FFD}"/>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524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039BE58-DF24-42F4-ABA1-159F9D3B7DD2}"/>
              </a:ext>
            </a:extLst>
          </p:cNvPr>
          <p:cNvSpPr txBox="1"/>
          <p:nvPr/>
        </p:nvSpPr>
        <p:spPr>
          <a:xfrm>
            <a:off x="456648" y="1288798"/>
            <a:ext cx="2634895" cy="41819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农房建设低层户型图</a:t>
            </a:r>
          </a:p>
        </p:txBody>
      </p:sp>
      <p:sp>
        <p:nvSpPr>
          <p:cNvPr id="7" name="文本框 6">
            <a:extLst>
              <a:ext uri="{FF2B5EF4-FFF2-40B4-BE49-F238E27FC236}">
                <a16:creationId xmlns:a16="http://schemas.microsoft.com/office/drawing/2014/main" id="{2E43E122-C221-4908-89C9-947689C25302}"/>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326356CE-AA05-44DD-8933-75AC58779D6B}"/>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9" name="矩形 8">
            <a:extLst>
              <a:ext uri="{FF2B5EF4-FFF2-40B4-BE49-F238E27FC236}">
                <a16:creationId xmlns:a16="http://schemas.microsoft.com/office/drawing/2014/main" id="{82C4FB67-F457-455E-926D-087D51A0B423}"/>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0" y="1677650"/>
            <a:ext cx="15119350" cy="8451023"/>
          </a:xfrm>
          <a:prstGeom prst="rect">
            <a:avLst/>
          </a:prstGeom>
        </p:spPr>
      </p:pic>
    </p:spTree>
    <p:extLst>
      <p:ext uri="{BB962C8B-B14F-4D97-AF65-F5344CB8AC3E}">
        <p14:creationId xmlns:p14="http://schemas.microsoft.com/office/powerpoint/2010/main" val="3943736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4E65BB15-A2FE-4C21-B7BF-DDD32A53C3B5}"/>
              </a:ext>
            </a:extLst>
          </p:cNvPr>
          <p:cNvSpPr txBox="1"/>
          <p:nvPr/>
        </p:nvSpPr>
        <p:spPr>
          <a:xfrm>
            <a:off x="456648" y="1288798"/>
            <a:ext cx="2634895" cy="41819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农房建设低层户型图</a:t>
            </a:r>
          </a:p>
        </p:txBody>
      </p:sp>
      <p:sp>
        <p:nvSpPr>
          <p:cNvPr id="7" name="文本框 6">
            <a:extLst>
              <a:ext uri="{FF2B5EF4-FFF2-40B4-BE49-F238E27FC236}">
                <a16:creationId xmlns:a16="http://schemas.microsoft.com/office/drawing/2014/main" id="{C2746F5E-2CA4-4BBD-AF85-C642E04377A7}"/>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47772D2-5060-4923-AC8B-ADD94BCD0151}"/>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13" name="矩形 12">
            <a:extLst>
              <a:ext uri="{FF2B5EF4-FFF2-40B4-BE49-F238E27FC236}">
                <a16:creationId xmlns:a16="http://schemas.microsoft.com/office/drawing/2014/main" id="{4B738D81-D1FC-4825-A664-98A8377C7D1C}"/>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77650"/>
            <a:ext cx="15119350" cy="8176436"/>
          </a:xfrm>
          <a:prstGeom prst="rect">
            <a:avLst/>
          </a:prstGeom>
        </p:spPr>
      </p:pic>
    </p:spTree>
    <p:extLst>
      <p:ext uri="{BB962C8B-B14F-4D97-AF65-F5344CB8AC3E}">
        <p14:creationId xmlns:p14="http://schemas.microsoft.com/office/powerpoint/2010/main" val="630608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248C7F9-A4D6-4D97-95B3-E5FBBD91FEB0}"/>
              </a:ext>
            </a:extLst>
          </p:cNvPr>
          <p:cNvSpPr txBox="1"/>
          <p:nvPr/>
        </p:nvSpPr>
        <p:spPr>
          <a:xfrm>
            <a:off x="456648" y="1309303"/>
            <a:ext cx="3643404" cy="41819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农房建设多层户型图</a:t>
            </a:r>
          </a:p>
        </p:txBody>
      </p:sp>
      <p:pic>
        <p:nvPicPr>
          <p:cNvPr id="9" name="图片 8">
            <a:extLst>
              <a:ext uri="{FF2B5EF4-FFF2-40B4-BE49-F238E27FC236}">
                <a16:creationId xmlns:a16="http://schemas.microsoft.com/office/drawing/2014/main" id="{E3FF83DF-EAFD-4803-8ECE-F3D4B6FB4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815" y="2558724"/>
            <a:ext cx="6641554" cy="5893597"/>
          </a:xfrm>
          <a:prstGeom prst="rect">
            <a:avLst/>
          </a:prstGeom>
        </p:spPr>
      </p:pic>
      <p:pic>
        <p:nvPicPr>
          <p:cNvPr id="10" name="图片 9">
            <a:extLst>
              <a:ext uri="{FF2B5EF4-FFF2-40B4-BE49-F238E27FC236}">
                <a16:creationId xmlns:a16="http://schemas.microsoft.com/office/drawing/2014/main" id="{5787984A-60BA-4FF2-B78D-7433FF0AE1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9675" y="2631370"/>
            <a:ext cx="7024876" cy="5955147"/>
          </a:xfrm>
          <a:prstGeom prst="rect">
            <a:avLst/>
          </a:prstGeom>
        </p:spPr>
      </p:pic>
      <p:sp>
        <p:nvSpPr>
          <p:cNvPr id="8" name="文本框 7">
            <a:extLst>
              <a:ext uri="{FF2B5EF4-FFF2-40B4-BE49-F238E27FC236}">
                <a16:creationId xmlns:a16="http://schemas.microsoft.com/office/drawing/2014/main" id="{C5B1D735-C228-40BA-B528-25BA91529058}"/>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79DCDDEF-D6C3-4DF7-8303-4E452CE179D7}"/>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15" name="矩形 14">
            <a:extLst>
              <a:ext uri="{FF2B5EF4-FFF2-40B4-BE49-F238E27FC236}">
                <a16:creationId xmlns:a16="http://schemas.microsoft.com/office/drawing/2014/main" id="{0252B581-D50F-4EE3-9CF4-99B7C0E0BEDB}"/>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356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248C7F9-A4D6-4D97-95B3-E5FBBD91FEB0}"/>
              </a:ext>
            </a:extLst>
          </p:cNvPr>
          <p:cNvSpPr txBox="1"/>
          <p:nvPr/>
        </p:nvSpPr>
        <p:spPr>
          <a:xfrm>
            <a:off x="456648" y="1288798"/>
            <a:ext cx="3070579" cy="418191"/>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b="1" dirty="0">
                <a:solidFill>
                  <a:srgbClr val="0070C0"/>
                </a:solidFill>
                <a:latin typeface="微软雅黑" panose="020B0503020204020204" pitchFamily="34" charset="-122"/>
                <a:ea typeface="微软雅黑" panose="020B0503020204020204" pitchFamily="34" charset="-122"/>
              </a:rPr>
              <a:t>农房建设多层效果图</a:t>
            </a:r>
          </a:p>
        </p:txBody>
      </p:sp>
      <p:pic>
        <p:nvPicPr>
          <p:cNvPr id="2" name="图片 1">
            <a:extLst>
              <a:ext uri="{FF2B5EF4-FFF2-40B4-BE49-F238E27FC236}">
                <a16:creationId xmlns:a16="http://schemas.microsoft.com/office/drawing/2014/main" id="{FD47A6B3-CED2-4350-9957-24582F6617FF}"/>
              </a:ext>
            </a:extLst>
          </p:cNvPr>
          <p:cNvPicPr>
            <a:picLocks noChangeAspect="1"/>
          </p:cNvPicPr>
          <p:nvPr/>
        </p:nvPicPr>
        <p:blipFill>
          <a:blip r:embed="rId3"/>
          <a:stretch>
            <a:fillRect/>
          </a:stretch>
        </p:blipFill>
        <p:spPr>
          <a:xfrm>
            <a:off x="0" y="1896644"/>
            <a:ext cx="15119350" cy="8123335"/>
          </a:xfrm>
          <a:prstGeom prst="rect">
            <a:avLst/>
          </a:prstGeom>
        </p:spPr>
      </p:pic>
      <p:sp>
        <p:nvSpPr>
          <p:cNvPr id="7" name="文本框 6">
            <a:extLst>
              <a:ext uri="{FF2B5EF4-FFF2-40B4-BE49-F238E27FC236}">
                <a16:creationId xmlns:a16="http://schemas.microsoft.com/office/drawing/2014/main" id="{E96BB3E8-EE7A-4FC7-843B-57FFE148AE97}"/>
              </a:ext>
            </a:extLst>
          </p:cNvPr>
          <p:cNvSpPr txBox="1"/>
          <p:nvPr/>
        </p:nvSpPr>
        <p:spPr>
          <a:xfrm>
            <a:off x="432972" y="370419"/>
            <a:ext cx="322462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0BDFC5B-78A0-4594-A35E-5A1C58FCEEE5}"/>
              </a:ext>
            </a:extLst>
          </p:cNvPr>
          <p:cNvSpPr txBox="1"/>
          <p:nvPr/>
        </p:nvSpPr>
        <p:spPr>
          <a:xfrm>
            <a:off x="768978" y="445656"/>
            <a:ext cx="3062358"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村庄总体布局规划</a:t>
            </a:r>
          </a:p>
        </p:txBody>
      </p:sp>
      <p:sp>
        <p:nvSpPr>
          <p:cNvPr id="9" name="矩形 8">
            <a:extLst>
              <a:ext uri="{FF2B5EF4-FFF2-40B4-BE49-F238E27FC236}">
                <a16:creationId xmlns:a16="http://schemas.microsoft.com/office/drawing/2014/main" id="{8545875E-B7E6-4307-92DF-8F11C5FCC1E7}"/>
              </a:ext>
            </a:extLst>
          </p:cNvPr>
          <p:cNvSpPr/>
          <p:nvPr/>
        </p:nvSpPr>
        <p:spPr>
          <a:xfrm>
            <a:off x="869949" y="827133"/>
            <a:ext cx="2234394"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Village land planning</a:t>
            </a:r>
            <a:endParaRPr lang="zh-CN" altLang="en-US" sz="16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35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直接连接符 26">
            <a:extLst>
              <a:ext uri="{FF2B5EF4-FFF2-40B4-BE49-F238E27FC236}">
                <a16:creationId xmlns:a16="http://schemas.microsoft.com/office/drawing/2014/main" id="{138BEC6A-511C-424B-A2DB-C866EB870920}"/>
              </a:ext>
            </a:extLst>
          </p:cNvPr>
          <p:cNvSpPr>
            <a:spLocks noChangeShapeType="1"/>
          </p:cNvSpPr>
          <p:nvPr/>
        </p:nvSpPr>
        <p:spPr bwMode="auto">
          <a:xfrm>
            <a:off x="628147" y="1712088"/>
            <a:ext cx="5218861" cy="0"/>
          </a:xfrm>
          <a:prstGeom prst="line">
            <a:avLst/>
          </a:prstGeom>
          <a:solidFill>
            <a:srgbClr val="0070C0"/>
          </a:solidFill>
          <a:ln w="6350">
            <a:solidFill>
              <a:srgbClr val="0070C0"/>
            </a:solidFill>
            <a:bevel/>
            <a:headEnd/>
            <a:tailEnd/>
          </a:ln>
        </p:spPr>
        <p:txBody>
          <a:bodyPr/>
          <a:lstStyle/>
          <a:p>
            <a:endParaRPr lang="zh-CN" altLang="en-US" sz="2400"/>
          </a:p>
        </p:txBody>
      </p:sp>
      <p:sp>
        <p:nvSpPr>
          <p:cNvPr id="44" name="TextBox 1">
            <a:extLst>
              <a:ext uri="{FF2B5EF4-FFF2-40B4-BE49-F238E27FC236}">
                <a16:creationId xmlns:a16="http://schemas.microsoft.com/office/drawing/2014/main" id="{7FF52B30-B350-4F8D-95F3-52393C1B8345}"/>
              </a:ext>
            </a:extLst>
          </p:cNvPr>
          <p:cNvSpPr>
            <a:spLocks noChangeArrowheads="1"/>
          </p:cNvSpPr>
          <p:nvPr/>
        </p:nvSpPr>
        <p:spPr bwMode="auto">
          <a:xfrm>
            <a:off x="593816" y="1288798"/>
            <a:ext cx="6257360" cy="40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4029" tIns="62015" rIns="124029" bIns="62015">
            <a:spAutoFit/>
          </a:bodyPr>
          <a:lstStyle/>
          <a:p>
            <a:r>
              <a:rPr lang="en-US" altLang="zh-CN" sz="1800" b="1" dirty="0">
                <a:solidFill>
                  <a:srgbClr val="C00000"/>
                </a:solidFill>
                <a:latin typeface="微软雅黑" pitchFamily="34" charset="-122"/>
                <a:ea typeface="微软雅黑" pitchFamily="34" charset="-122"/>
                <a:sym typeface="微软雅黑" pitchFamily="34" charset="-122"/>
              </a:rPr>
              <a:t>《</a:t>
            </a:r>
            <a:r>
              <a:rPr lang="zh-CN" altLang="en-US" sz="1800" b="1" dirty="0">
                <a:solidFill>
                  <a:srgbClr val="C00000"/>
                </a:solidFill>
                <a:latin typeface="微软雅黑" pitchFamily="34" charset="-122"/>
                <a:ea typeface="微软雅黑" pitchFamily="34" charset="-122"/>
                <a:sym typeface="微软雅黑" pitchFamily="34" charset="-122"/>
              </a:rPr>
              <a:t>山东省村庄规划编制导则（试行）</a:t>
            </a:r>
            <a:r>
              <a:rPr lang="en-US" altLang="zh-CN" sz="1800" b="1" dirty="0">
                <a:solidFill>
                  <a:srgbClr val="C00000"/>
                </a:solidFill>
                <a:latin typeface="微软雅黑" pitchFamily="34" charset="-122"/>
                <a:ea typeface="微软雅黑" pitchFamily="34" charset="-122"/>
                <a:sym typeface="微软雅黑" pitchFamily="34" charset="-122"/>
              </a:rPr>
              <a:t>》2019</a:t>
            </a:r>
            <a:r>
              <a:rPr lang="zh-CN" altLang="en-US" sz="1800" b="1" dirty="0">
                <a:solidFill>
                  <a:srgbClr val="C00000"/>
                </a:solidFill>
                <a:latin typeface="微软雅黑" pitchFamily="34" charset="-122"/>
                <a:ea typeface="微软雅黑" pitchFamily="34" charset="-122"/>
                <a:sym typeface="微软雅黑" pitchFamily="34" charset="-122"/>
              </a:rPr>
              <a:t>年</a:t>
            </a:r>
            <a:r>
              <a:rPr lang="en-US" altLang="zh-CN" sz="1800" b="1" dirty="0">
                <a:solidFill>
                  <a:srgbClr val="C00000"/>
                </a:solidFill>
                <a:latin typeface="微软雅黑" pitchFamily="34" charset="-122"/>
                <a:ea typeface="微软雅黑" pitchFamily="34" charset="-122"/>
                <a:sym typeface="微软雅黑" pitchFamily="34" charset="-122"/>
              </a:rPr>
              <a:t>9</a:t>
            </a:r>
            <a:r>
              <a:rPr lang="zh-CN" altLang="en-US" sz="1800" b="1" dirty="0">
                <a:solidFill>
                  <a:srgbClr val="C00000"/>
                </a:solidFill>
                <a:latin typeface="微软雅黑" pitchFamily="34" charset="-122"/>
                <a:ea typeface="微软雅黑" pitchFamily="34" charset="-122"/>
                <a:sym typeface="微软雅黑" pitchFamily="34" charset="-122"/>
              </a:rPr>
              <a:t>月发布</a:t>
            </a:r>
          </a:p>
        </p:txBody>
      </p:sp>
      <p:grpSp>
        <p:nvGrpSpPr>
          <p:cNvPr id="45" name="组合 44">
            <a:extLst>
              <a:ext uri="{FF2B5EF4-FFF2-40B4-BE49-F238E27FC236}">
                <a16:creationId xmlns:a16="http://schemas.microsoft.com/office/drawing/2014/main" id="{136408D8-06C7-4B99-8A25-EDEC63D3C8FB}"/>
              </a:ext>
            </a:extLst>
          </p:cNvPr>
          <p:cNvGrpSpPr/>
          <p:nvPr/>
        </p:nvGrpSpPr>
        <p:grpSpPr>
          <a:xfrm>
            <a:off x="432971" y="1831959"/>
            <a:ext cx="14412115" cy="8042768"/>
            <a:chOff x="707234" y="2438936"/>
            <a:chExt cx="14412115" cy="7423095"/>
          </a:xfrm>
        </p:grpSpPr>
        <p:sp>
          <p:nvSpPr>
            <p:cNvPr id="48" name="任意多边形: 形状 47">
              <a:extLst>
                <a:ext uri="{FF2B5EF4-FFF2-40B4-BE49-F238E27FC236}">
                  <a16:creationId xmlns:a16="http://schemas.microsoft.com/office/drawing/2014/main" id="{49C36289-F9F7-471F-90CF-A4BB95511C51}"/>
                </a:ext>
              </a:extLst>
            </p:cNvPr>
            <p:cNvSpPr/>
            <p:nvPr/>
          </p:nvSpPr>
          <p:spPr>
            <a:xfrm>
              <a:off x="7722423" y="3857072"/>
              <a:ext cx="4155798" cy="3485589"/>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chemeClr val="accent5">
                <a:lumMod val="60000"/>
                <a:lumOff val="40000"/>
                <a:alpha val="90000"/>
              </a:schemeClr>
            </a:solidFill>
            <a:ln>
              <a:noFill/>
            </a:ln>
          </p:spPr>
          <p:style>
            <a:lnRef idx="2">
              <a:schemeClr val="accent4">
                <a:tint val="40000"/>
                <a:alpha val="90000"/>
                <a:hueOff val="5430963"/>
                <a:satOff val="-25622"/>
                <a:lumOff val="-925"/>
                <a:alphaOff val="0"/>
              </a:schemeClr>
            </a:lnRef>
            <a:fillRef idx="1">
              <a:schemeClr val="accent4">
                <a:tint val="40000"/>
                <a:alpha val="90000"/>
                <a:hueOff val="5430963"/>
                <a:satOff val="-25622"/>
                <a:lumOff val="-925"/>
                <a:alphaOff val="0"/>
              </a:schemeClr>
            </a:fillRef>
            <a:effectRef idx="0">
              <a:schemeClr val="accent4">
                <a:tint val="40000"/>
                <a:alpha val="90000"/>
                <a:hueOff val="5430963"/>
                <a:satOff val="-25622"/>
                <a:lumOff val="-925"/>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发展分析与定位</a:t>
              </a:r>
              <a:endParaRPr lang="en-US" altLang="zh-CN" sz="14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生态</a:t>
              </a:r>
              <a:r>
                <a:rPr lang="zh-CN" altLang="en-US" sz="1400" kern="1200" dirty="0">
                  <a:latin typeface="微软雅黑" panose="020B0503020204020204" pitchFamily="34" charset="-122"/>
                  <a:ea typeface="微软雅黑" panose="020B0503020204020204" pitchFamily="34" charset="-122"/>
                </a:rPr>
                <a:t>保护与修复</a:t>
              </a:r>
              <a:endParaRPr lang="en-US" altLang="zh-CN" sz="1400" kern="1200" dirty="0">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落实生态保护红线划定成果，细分生态功能极重要区域和生态极敏感区脆弱区，明确管制规则和管控。</a:t>
              </a:r>
            </a:p>
            <a:p>
              <a:pPr marL="171450" lvl="1" indent="-171450"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农田保护与土地整治</a:t>
              </a:r>
              <a:endParaRPr lang="en-US" altLang="zh-CN" sz="1400" kern="1200" dirty="0">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落实永久基本农田和永久基本农田储备区划定成果；</a:t>
              </a:r>
              <a:endParaRPr lang="en-US" altLang="zh-CN" sz="1400" dirty="0">
                <a:solidFill>
                  <a:srgbClr val="C00000"/>
                </a:solidFill>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r>
                <a:rPr lang="zh-CN" altLang="en-US" sz="1400" dirty="0">
                  <a:solidFill>
                    <a:srgbClr val="C00000"/>
                  </a:solidFill>
                  <a:latin typeface="微软雅黑" panose="020B0503020204020204" pitchFamily="34" charset="-122"/>
                  <a:ea typeface="微软雅黑" panose="020B0503020204020204" pitchFamily="34" charset="-122"/>
                </a:rPr>
                <a:t>   合理制定农用地整理、农村建设用地整理、土地复垦、未利用地开发、土地生态修复等方案。</a:t>
              </a:r>
              <a:endParaRPr lang="en-US" altLang="zh-CN" sz="1400" dirty="0">
                <a:solidFill>
                  <a:srgbClr val="C00000"/>
                </a:solidFill>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产业发展与布局规划</a:t>
              </a:r>
              <a:endParaRPr lang="en-US" altLang="zh-CN"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endParaRPr lang="en-US" altLang="zh-CN" sz="1400" kern="1200" dirty="0">
                <a:latin typeface="微软雅黑" panose="020B0503020204020204" pitchFamily="34" charset="-122"/>
                <a:ea typeface="微软雅黑" panose="020B0503020204020204" pitchFamily="34" charset="-122"/>
              </a:endParaRPr>
            </a:p>
          </p:txBody>
        </p:sp>
        <p:sp>
          <p:nvSpPr>
            <p:cNvPr id="46" name="矩形 45">
              <a:extLst>
                <a:ext uri="{FF2B5EF4-FFF2-40B4-BE49-F238E27FC236}">
                  <a16:creationId xmlns:a16="http://schemas.microsoft.com/office/drawing/2014/main" id="{A37F0577-014D-456E-8033-34027E13B2C6}"/>
                </a:ext>
              </a:extLst>
            </p:cNvPr>
            <p:cNvSpPr/>
            <p:nvPr/>
          </p:nvSpPr>
          <p:spPr>
            <a:xfrm>
              <a:off x="707234" y="2438936"/>
              <a:ext cx="14412115" cy="7423095"/>
            </a:xfrm>
            <a:prstGeom prst="rect">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D065D4CC-D615-4384-96C1-9F25353514FE}"/>
                </a:ext>
              </a:extLst>
            </p:cNvPr>
            <p:cNvSpPr/>
            <p:nvPr/>
          </p:nvSpPr>
          <p:spPr>
            <a:xfrm>
              <a:off x="3936639" y="3857072"/>
              <a:ext cx="3638801" cy="5856370"/>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chemeClr val="accent1">
                <a:lumMod val="20000"/>
                <a:lumOff val="80000"/>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defTabSz="755650">
                <a:lnSpc>
                  <a:spcPct val="150000"/>
                </a:lnSpc>
                <a:spcBef>
                  <a:spcPct val="0"/>
                </a:spcBef>
                <a:spcAft>
                  <a:spcPct val="15000"/>
                </a:spcAft>
                <a:buFontTx/>
                <a:buChar char="•"/>
              </a:pPr>
              <a:r>
                <a:rPr lang="zh-CN" altLang="en-US" sz="1400" b="1" dirty="0">
                  <a:solidFill>
                    <a:srgbClr val="C00000"/>
                  </a:solidFill>
                  <a:latin typeface="微软雅黑" panose="020B0503020204020204" pitchFamily="34" charset="-122"/>
                  <a:ea typeface="微软雅黑" panose="020B0503020204020204" pitchFamily="34" charset="-122"/>
                </a:rPr>
                <a:t>集聚提升类</a:t>
              </a:r>
              <a:r>
                <a:rPr lang="zh-CN" altLang="en-US" sz="1400" dirty="0">
                  <a:latin typeface="微软雅黑" panose="020B0503020204020204" pitchFamily="34" charset="-122"/>
                  <a:ea typeface="微软雅黑" panose="020B0503020204020204" pitchFamily="34" charset="-122"/>
                </a:rPr>
                <a:t>：现有规模较大的中心村和其他仍将存续的一般村庄。</a:t>
              </a:r>
              <a:endParaRPr lang="en-US" altLang="zh-CN" sz="1400" dirty="0">
                <a:latin typeface="微软雅黑" panose="020B0503020204020204" pitchFamily="34" charset="-122"/>
                <a:ea typeface="微软雅黑" panose="020B0503020204020204" pitchFamily="34" charset="-122"/>
              </a:endParaRPr>
            </a:p>
            <a:p>
              <a:pPr marL="285750" lvl="1" indent="-285750" defTabSz="755650">
                <a:lnSpc>
                  <a:spcPct val="150000"/>
                </a:lnSpc>
                <a:spcBef>
                  <a:spcPct val="0"/>
                </a:spcBef>
                <a:spcAft>
                  <a:spcPct val="15000"/>
                </a:spcAft>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集聚发展类</a:t>
              </a:r>
              <a:r>
                <a:rPr lang="zh-CN" altLang="en-US" sz="1400" dirty="0">
                  <a:latin typeface="微软雅黑" panose="020B0503020204020204" pitchFamily="34" charset="-122"/>
                  <a:ea typeface="微软雅黑" panose="020B0503020204020204" pitchFamily="34" charset="-122"/>
                </a:rPr>
                <a:t>。指村庄现状基础设施和公共服务设施相对完善、经济社会发展基础较好，具有一定辐射带动作用的中心村和农村新型社区。 </a:t>
              </a:r>
              <a:endParaRPr lang="en-US" altLang="zh-CN" sz="1400" dirty="0">
                <a:latin typeface="微软雅黑" panose="020B0503020204020204" pitchFamily="34" charset="-122"/>
                <a:ea typeface="微软雅黑" panose="020B0503020204020204" pitchFamily="34" charset="-122"/>
              </a:endParaRPr>
            </a:p>
            <a:p>
              <a:pPr marL="285750" lvl="1" indent="-285750" defTabSz="755650">
                <a:lnSpc>
                  <a:spcPct val="150000"/>
                </a:lnSpc>
                <a:spcBef>
                  <a:spcPct val="0"/>
                </a:spcBef>
                <a:spcAft>
                  <a:spcPct val="15000"/>
                </a:spcAft>
                <a:buFont typeface="Wingdings" panose="05000000000000000000" pitchFamily="2" charset="2"/>
                <a:buChar char="ü"/>
              </a:pPr>
              <a:r>
                <a:rPr lang="zh-CN" altLang="en-US" sz="1400" b="1" dirty="0">
                  <a:latin typeface="微软雅黑" panose="020B0503020204020204" pitchFamily="34" charset="-122"/>
                  <a:ea typeface="微软雅黑" panose="020B0503020204020204" pitchFamily="34" charset="-122"/>
                </a:rPr>
                <a:t>存续提升类</a:t>
              </a:r>
              <a:r>
                <a:rPr lang="zh-CN" altLang="en-US" sz="1400" dirty="0">
                  <a:latin typeface="微软雅黑" panose="020B0503020204020204" pitchFamily="34" charset="-122"/>
                  <a:ea typeface="微软雅黑" panose="020B0503020204020204" pitchFamily="34" charset="-122"/>
                </a:rPr>
                <a:t>。指有一定社会经济发展基础，人口规模变化不大，村庄建设规模增长需求不高，仍将长期存续的村庄。</a:t>
              </a:r>
            </a:p>
            <a:p>
              <a:pPr marL="171450" lvl="1" indent="-171450" defTabSz="755650">
                <a:lnSpc>
                  <a:spcPct val="150000"/>
                </a:lnSpc>
                <a:spcBef>
                  <a:spcPct val="0"/>
                </a:spcBef>
                <a:spcAft>
                  <a:spcPct val="15000"/>
                </a:spcAft>
                <a:buChar char="•"/>
              </a:pPr>
              <a:r>
                <a:rPr lang="zh-CN" altLang="en-US" sz="1400" b="1" kern="1200" dirty="0">
                  <a:solidFill>
                    <a:srgbClr val="C00000"/>
                  </a:solidFill>
                  <a:latin typeface="微软雅黑" panose="020B0503020204020204" pitchFamily="34" charset="-122"/>
                  <a:ea typeface="微软雅黑" panose="020B0503020204020204" pitchFamily="34" charset="-122"/>
                </a:rPr>
                <a:t>城郊融合</a:t>
              </a:r>
              <a:r>
                <a:rPr lang="zh-CN" altLang="en-US" sz="1400" b="1" dirty="0">
                  <a:solidFill>
                    <a:srgbClr val="C00000"/>
                  </a:solidFill>
                  <a:latin typeface="微软雅黑" panose="020B0503020204020204" pitchFamily="34" charset="-122"/>
                  <a:ea typeface="微软雅黑" panose="020B0503020204020204" pitchFamily="34" charset="-122"/>
                </a:rPr>
                <a:t>类</a:t>
              </a:r>
              <a:r>
                <a:rPr lang="zh-CN" altLang="en-US" sz="1400" dirty="0">
                  <a:latin typeface="微软雅黑" panose="020B0503020204020204" pitchFamily="34" charset="-122"/>
                  <a:ea typeface="微软雅黑" panose="020B0503020204020204" pitchFamily="34" charset="-122"/>
                </a:rPr>
                <a:t>：城市近郊区以及县城城关镇所在地村庄。</a:t>
              </a:r>
              <a:endParaRPr lang="zh-CN" altLang="en-US" sz="1400" kern="12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FontTx/>
                <a:buChar char="•"/>
              </a:pPr>
              <a:r>
                <a:rPr lang="zh-CN" altLang="en-US" sz="1400" b="1" dirty="0">
                  <a:solidFill>
                    <a:srgbClr val="C00000"/>
                  </a:solidFill>
                  <a:latin typeface="微软雅黑" panose="020B0503020204020204" pitchFamily="34" charset="-122"/>
                  <a:ea typeface="微软雅黑" panose="020B0503020204020204" pitchFamily="34" charset="-122"/>
                </a:rPr>
                <a:t>特色保护类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历史文化名村、传统村落、少数民族特色村寨、特色景观旅游名村等特色资源丰富的村庄。</a:t>
              </a:r>
            </a:p>
            <a:p>
              <a:pPr marL="171450" lvl="1" indent="-171450" defTabSz="755650">
                <a:lnSpc>
                  <a:spcPct val="150000"/>
                </a:lnSpc>
                <a:spcBef>
                  <a:spcPct val="0"/>
                </a:spcBef>
                <a:spcAft>
                  <a:spcPct val="15000"/>
                </a:spcAft>
                <a:buChar char="•"/>
              </a:pPr>
              <a:r>
                <a:rPr lang="zh-CN" altLang="en-US" sz="1400" b="1" dirty="0">
                  <a:solidFill>
                    <a:srgbClr val="C00000"/>
                  </a:solidFill>
                  <a:latin typeface="微软雅黑" panose="020B0503020204020204" pitchFamily="34" charset="-122"/>
                  <a:ea typeface="微软雅黑" panose="020B0503020204020204" pitchFamily="34" charset="-122"/>
                </a:rPr>
                <a:t>搬迁撤并类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位于生存条件恶劣、生态环境脆弱、自然灾害频发等地区的村庄，人口流失特别严重或因重大项目建设需要搬迁的村庄。</a:t>
              </a:r>
              <a:endParaRPr lang="zh-CN" altLang="en-US" sz="1400" kern="1200" dirty="0">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buChar char="•"/>
              </a:pPr>
              <a:r>
                <a:rPr lang="zh-CN" altLang="en-US" sz="1400" b="1" dirty="0">
                  <a:solidFill>
                    <a:srgbClr val="C00000"/>
                  </a:solidFill>
                  <a:latin typeface="微软雅黑" panose="020B0503020204020204" pitchFamily="34" charset="-122"/>
                  <a:ea typeface="微软雅黑" panose="020B0503020204020204" pitchFamily="34" charset="-122"/>
                </a:rPr>
                <a:t>其他类</a:t>
              </a:r>
              <a:r>
                <a:rPr lang="zh-CN" altLang="en-US" sz="1400" kern="12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对于看不准的村庄可暂列为此类。</a:t>
              </a:r>
              <a:endParaRPr lang="zh-CN" altLang="en-US" sz="1400" kern="1200" dirty="0">
                <a:latin typeface="微软雅黑" panose="020B0503020204020204" pitchFamily="34" charset="-122"/>
                <a:ea typeface="微软雅黑" panose="020B0503020204020204" pitchFamily="34" charset="-122"/>
              </a:endParaRPr>
            </a:p>
          </p:txBody>
        </p:sp>
        <p:sp>
          <p:nvSpPr>
            <p:cNvPr id="49" name="任意多边形: 形状 48">
              <a:extLst>
                <a:ext uri="{FF2B5EF4-FFF2-40B4-BE49-F238E27FC236}">
                  <a16:creationId xmlns:a16="http://schemas.microsoft.com/office/drawing/2014/main" id="{021913B3-A621-4E38-8A1B-7791C2A3AA42}"/>
                </a:ext>
              </a:extLst>
            </p:cNvPr>
            <p:cNvSpPr/>
            <p:nvPr/>
          </p:nvSpPr>
          <p:spPr>
            <a:xfrm>
              <a:off x="12014168" y="3857072"/>
              <a:ext cx="2988200" cy="5856370"/>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chemeClr val="accent4">
                <a:lumMod val="20000"/>
                <a:lumOff val="80000"/>
                <a:alpha val="90000"/>
              </a:schemeClr>
            </a:solidFill>
            <a:ln>
              <a:noFill/>
            </a:ln>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文本</a:t>
              </a:r>
              <a:r>
                <a:rPr lang="zh-CN" altLang="en-US" sz="1400" b="1" kern="1200" dirty="0">
                  <a:solidFill>
                    <a:schemeClr val="accent1"/>
                  </a:solidFill>
                  <a:latin typeface="微软雅黑" panose="020B0503020204020204" pitchFamily="34" charset="-122"/>
                  <a:ea typeface="微软雅黑" panose="020B0503020204020204" pitchFamily="34" charset="-122"/>
                </a:rPr>
                <a:t>（三表一则）</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规划控制指标表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土地利用结构调整表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近期建设项目表</a:t>
              </a:r>
            </a:p>
            <a:p>
              <a:pPr marL="171450" lvl="1" indent="-171450" algn="l" defTabSz="755650">
                <a:lnSpc>
                  <a:spcPct val="150000"/>
                </a:lnSpc>
                <a:spcBef>
                  <a:spcPct val="0"/>
                </a:spcBef>
                <a:spcAft>
                  <a:spcPct val="15000"/>
                </a:spcAft>
                <a:buFontTx/>
                <a:buNone/>
              </a:pPr>
              <a:r>
                <a:rPr lang="en-US" altLang="zh-CN" sz="1400" kern="1200" dirty="0">
                  <a:solidFill>
                    <a:srgbClr val="C00000"/>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村庄规划管制规则</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图件</a:t>
              </a:r>
            </a:p>
            <a:p>
              <a:pPr marL="171450" lvl="1" indent="-171450" algn="l" defTabSz="755650">
                <a:lnSpc>
                  <a:spcPct val="150000"/>
                </a:lnSpc>
                <a:spcBef>
                  <a:spcPct val="0"/>
                </a:spcBef>
                <a:spcAft>
                  <a:spcPct val="15000"/>
                </a:spcAft>
                <a:buChar char="•"/>
              </a:pPr>
              <a:r>
                <a:rPr lang="zh-CN" altLang="en-US" sz="1400" b="1" kern="1200" dirty="0">
                  <a:latin typeface="微软雅黑" panose="020B0503020204020204" pitchFamily="34" charset="-122"/>
                  <a:ea typeface="微软雅黑" panose="020B0503020204020204" pitchFamily="34" charset="-122"/>
                </a:rPr>
                <a:t>数据库</a:t>
              </a:r>
            </a:p>
            <a:p>
              <a:pPr marL="0" lvl="1" defTabSz="755650">
                <a:lnSpc>
                  <a:spcPct val="150000"/>
                </a:lnSpc>
                <a:spcBef>
                  <a:spcPct val="0"/>
                </a:spcBef>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    </a:t>
              </a:r>
              <a:r>
                <a:rPr lang="zh-CN" altLang="en-US" sz="1400" dirty="0">
                  <a:solidFill>
                    <a:srgbClr val="C00000"/>
                  </a:solidFill>
                  <a:latin typeface="微软雅黑" panose="020B0503020204020204" pitchFamily="34" charset="-122"/>
                  <a:ea typeface="微软雅黑" panose="020B0503020204020204" pitchFamily="34" charset="-122"/>
                </a:rPr>
                <a:t>对接国土空间规划数据库，按照统一的图层和数据标准，形成村庄规划数据库。</a:t>
              </a:r>
              <a:endParaRPr lang="en-US" altLang="zh-CN" sz="1400" dirty="0">
                <a:solidFill>
                  <a:srgbClr val="C00000"/>
                </a:solidFill>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pPr>
              <a:r>
                <a:rPr lang="en-US" altLang="zh-CN" sz="1400" kern="1200" dirty="0">
                  <a:solidFill>
                    <a:schemeClr val="accent1"/>
                  </a:solidFill>
                  <a:latin typeface="微软雅黑" panose="020B0503020204020204" pitchFamily="34" charset="-122"/>
                  <a:ea typeface="微软雅黑" panose="020B0503020204020204" pitchFamily="34" charset="-122"/>
                </a:rPr>
                <a:t>    </a:t>
              </a:r>
              <a:r>
                <a:rPr lang="zh-CN" altLang="en-US" sz="1400" b="1" kern="1200" dirty="0">
                  <a:solidFill>
                    <a:schemeClr val="accent1"/>
                  </a:solidFill>
                  <a:latin typeface="微软雅黑" panose="020B0503020204020204" pitchFamily="34" charset="-122"/>
                  <a:ea typeface="微软雅黑" panose="020B0503020204020204" pitchFamily="34" charset="-122"/>
                </a:rPr>
                <a:t>矢量数据：</a:t>
              </a:r>
              <a:endParaRPr lang="en-US" altLang="zh-CN" sz="1400" b="1" kern="1200" dirty="0">
                <a:solidFill>
                  <a:schemeClr val="accent1"/>
                </a:solidFill>
                <a:latin typeface="微软雅黑" panose="020B0503020204020204" pitchFamily="34" charset="-122"/>
                <a:ea typeface="微软雅黑" panose="020B0503020204020204" pitchFamily="34" charset="-122"/>
              </a:endParaRPr>
            </a:p>
            <a:p>
              <a:pPr marL="171450" lvl="1" indent="-171450" defTabSz="755650">
                <a:lnSpc>
                  <a:spcPct val="150000"/>
                </a:lnSpc>
                <a:spcBef>
                  <a:spcPct val="0"/>
                </a:spcBef>
                <a:spcAft>
                  <a:spcPct val="15000"/>
                </a:spcAft>
              </a:pPr>
              <a:r>
                <a:rPr lang="en-US" altLang="zh-CN" sz="1400" dirty="0">
                  <a:solidFill>
                    <a:schemeClr val="accent1"/>
                  </a:solidFill>
                  <a:latin typeface="微软雅黑" panose="020B0503020204020204" pitchFamily="34" charset="-122"/>
                  <a:ea typeface="微软雅黑" panose="020B0503020204020204" pitchFamily="34" charset="-122"/>
                </a:rPr>
                <a:t>    </a:t>
              </a:r>
              <a:r>
                <a:rPr lang="zh-CN" altLang="en-US" sz="1400" kern="1200" dirty="0">
                  <a:solidFill>
                    <a:srgbClr val="C00000"/>
                  </a:solidFill>
                  <a:latin typeface="微软雅黑" panose="020B0503020204020204" pitchFamily="34" charset="-122"/>
                  <a:ea typeface="微软雅黑" panose="020B0503020204020204" pitchFamily="34" charset="-122"/>
                </a:rPr>
                <a:t>期末地类图斑</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土地用途分区</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建设用地管制区</a:t>
              </a:r>
            </a:p>
            <a:p>
              <a:pPr marL="171450" lvl="1" indent="-171450" algn="l" defTabSz="755650">
                <a:lnSpc>
                  <a:spcPct val="150000"/>
                </a:lnSpc>
                <a:spcBef>
                  <a:spcPct val="0"/>
                </a:spcBef>
                <a:spcAft>
                  <a:spcPct val="15000"/>
                </a:spcAft>
                <a:buFontTx/>
                <a:buNone/>
              </a:pPr>
              <a:r>
                <a:rPr lang="zh-CN" altLang="en-US" sz="1400" kern="1200" dirty="0">
                  <a:solidFill>
                    <a:srgbClr val="C00000"/>
                  </a:solidFill>
                  <a:latin typeface="微软雅黑" panose="020B0503020204020204" pitchFamily="34" charset="-122"/>
                  <a:ea typeface="微软雅黑" panose="020B0503020204020204" pitchFamily="34" charset="-122"/>
                </a:rPr>
                <a:t>    规划村范围</a:t>
              </a:r>
            </a:p>
          </p:txBody>
        </p:sp>
        <p:sp>
          <p:nvSpPr>
            <p:cNvPr id="50" name="任意多边形: 形状 49">
              <a:extLst>
                <a:ext uri="{FF2B5EF4-FFF2-40B4-BE49-F238E27FC236}">
                  <a16:creationId xmlns:a16="http://schemas.microsoft.com/office/drawing/2014/main" id="{E1E5B37D-C2C9-40D7-9865-4A95ECD48520}"/>
                </a:ext>
              </a:extLst>
            </p:cNvPr>
            <p:cNvSpPr/>
            <p:nvPr/>
          </p:nvSpPr>
          <p:spPr>
            <a:xfrm>
              <a:off x="3936639" y="3188693"/>
              <a:ext cx="3638801" cy="612990"/>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chemeClr val="accent1"/>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buNone/>
              </a:pPr>
              <a:r>
                <a:rPr lang="zh-CN" altLang="en-US" sz="1600" b="1" kern="1200" dirty="0">
                  <a:latin typeface="微软雅黑" panose="020B0503020204020204" pitchFamily="34" charset="-122"/>
                  <a:ea typeface="微软雅黑" panose="020B0503020204020204" pitchFamily="34" charset="-122"/>
                </a:rPr>
                <a:t>村庄分类</a:t>
              </a:r>
            </a:p>
          </p:txBody>
        </p:sp>
        <p:sp>
          <p:nvSpPr>
            <p:cNvPr id="51" name="任意多边形: 形状 50">
              <a:extLst>
                <a:ext uri="{FF2B5EF4-FFF2-40B4-BE49-F238E27FC236}">
                  <a16:creationId xmlns:a16="http://schemas.microsoft.com/office/drawing/2014/main" id="{EECF2584-508C-49A8-A80D-DD9E6DA020DD}"/>
                </a:ext>
              </a:extLst>
            </p:cNvPr>
            <p:cNvSpPr/>
            <p:nvPr/>
          </p:nvSpPr>
          <p:spPr>
            <a:xfrm>
              <a:off x="7722423" y="3188693"/>
              <a:ext cx="4155798" cy="612990"/>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chemeClr val="bg1">
                <a:lumMod val="50000"/>
              </a:schemeClr>
            </a:solidFill>
            <a:ln>
              <a:noFill/>
            </a:ln>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编制内容</a:t>
              </a:r>
            </a:p>
          </p:txBody>
        </p:sp>
        <p:sp>
          <p:nvSpPr>
            <p:cNvPr id="52" name="任意多边形: 形状 51">
              <a:extLst>
                <a:ext uri="{FF2B5EF4-FFF2-40B4-BE49-F238E27FC236}">
                  <a16:creationId xmlns:a16="http://schemas.microsoft.com/office/drawing/2014/main" id="{992E6E4F-55BC-4F11-A8CF-18D008FC8D3A}"/>
                </a:ext>
              </a:extLst>
            </p:cNvPr>
            <p:cNvSpPr/>
            <p:nvPr/>
          </p:nvSpPr>
          <p:spPr>
            <a:xfrm>
              <a:off x="12014168" y="3188693"/>
              <a:ext cx="2988200" cy="612990"/>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chemeClr val="accent4"/>
            </a:solidFill>
            <a:ln>
              <a:noFill/>
            </a:ln>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成果要求</a:t>
              </a:r>
            </a:p>
          </p:txBody>
        </p:sp>
        <p:grpSp>
          <p:nvGrpSpPr>
            <p:cNvPr id="53" name="组合 52">
              <a:extLst>
                <a:ext uri="{FF2B5EF4-FFF2-40B4-BE49-F238E27FC236}">
                  <a16:creationId xmlns:a16="http://schemas.microsoft.com/office/drawing/2014/main" id="{481B867E-ACED-48BE-AE2B-BFE8AE191ED0}"/>
                </a:ext>
              </a:extLst>
            </p:cNvPr>
            <p:cNvGrpSpPr/>
            <p:nvPr/>
          </p:nvGrpSpPr>
          <p:grpSpPr>
            <a:xfrm>
              <a:off x="812427" y="3192894"/>
              <a:ext cx="2977230" cy="6520549"/>
              <a:chOff x="812427" y="3192895"/>
              <a:chExt cx="2977230" cy="5447466"/>
            </a:xfrm>
          </p:grpSpPr>
          <p:sp>
            <p:nvSpPr>
              <p:cNvPr id="55" name="任意多边形: 形状 54">
                <a:extLst>
                  <a:ext uri="{FF2B5EF4-FFF2-40B4-BE49-F238E27FC236}">
                    <a16:creationId xmlns:a16="http://schemas.microsoft.com/office/drawing/2014/main" id="{46462759-95CF-4BF6-9200-C4674CF6C1A5}"/>
                  </a:ext>
                </a:extLst>
              </p:cNvPr>
              <p:cNvSpPr/>
              <p:nvPr/>
            </p:nvSpPr>
            <p:spPr>
              <a:xfrm>
                <a:off x="812427" y="3747770"/>
                <a:ext cx="2977230" cy="2159373"/>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chemeClr val="accent6">
                  <a:lumMod val="20000"/>
                  <a:lumOff val="80000"/>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indent="360000">
                  <a:lnSpc>
                    <a:spcPct val="150000"/>
                  </a:lnSpc>
                </a:pPr>
                <a:endParaRPr lang="en-US" altLang="zh-CN" sz="1400" dirty="0">
                  <a:latin typeface="微软雅黑" panose="020B0503020204020204" pitchFamily="34" charset="-122"/>
                  <a:ea typeface="微软雅黑" panose="020B0503020204020204" pitchFamily="34" charset="-122"/>
                </a:endParaRPr>
              </a:p>
              <a:p>
                <a:pPr indent="360000">
                  <a:lnSpc>
                    <a:spcPct val="150000"/>
                  </a:lnSpc>
                </a:pPr>
                <a:r>
                  <a:rPr lang="zh-CN" altLang="en-US" sz="1400" dirty="0">
                    <a:latin typeface="微软雅黑" panose="020B0503020204020204" pitchFamily="34" charset="-122"/>
                    <a:ea typeface="微软雅黑" panose="020B0503020204020204" pitchFamily="34" charset="-122"/>
                  </a:rPr>
                  <a:t>山东省行政区范围内</a:t>
                </a:r>
                <a:r>
                  <a:rPr lang="zh-CN" altLang="en-US" sz="1400" b="1" dirty="0">
                    <a:solidFill>
                      <a:srgbClr val="C00000"/>
                    </a:solidFill>
                    <a:latin typeface="微软雅黑" panose="020B0503020204020204" pitchFamily="34" charset="-122"/>
                    <a:ea typeface="微软雅黑" panose="020B0503020204020204" pitchFamily="34" charset="-122"/>
                  </a:rPr>
                  <a:t>城镇开发边界以外</a:t>
                </a:r>
                <a:r>
                  <a:rPr lang="zh-CN" altLang="en-US" sz="1400" dirty="0">
                    <a:latin typeface="微软雅黑" panose="020B0503020204020204" pitchFamily="34" charset="-122"/>
                    <a:ea typeface="微软雅黑" panose="020B0503020204020204" pitchFamily="34" charset="-122"/>
                  </a:rPr>
                  <a:t>的</a:t>
                </a:r>
                <a:r>
                  <a:rPr lang="zh-CN" altLang="en-US" sz="1400" b="1" dirty="0">
                    <a:solidFill>
                      <a:srgbClr val="C00000"/>
                    </a:solidFill>
                    <a:latin typeface="微软雅黑" panose="020B0503020204020204" pitchFamily="34" charset="-122"/>
                    <a:ea typeface="微软雅黑" panose="020B0503020204020204" pitchFamily="34" charset="-122"/>
                  </a:rPr>
                  <a:t>村庄</a:t>
                </a:r>
                <a:r>
                  <a:rPr lang="zh-CN" altLang="en-US" sz="1400" dirty="0">
                    <a:latin typeface="微软雅黑" panose="020B0503020204020204" pitchFamily="34" charset="-122"/>
                    <a:ea typeface="微软雅黑" panose="020B0503020204020204" pitchFamily="34" charset="-122"/>
                  </a:rPr>
                  <a:t>和</a:t>
                </a:r>
                <a:r>
                  <a:rPr lang="zh-CN" altLang="en-US" sz="1400" b="1" dirty="0">
                    <a:solidFill>
                      <a:srgbClr val="C00000"/>
                    </a:solidFill>
                    <a:latin typeface="微软雅黑" panose="020B0503020204020204" pitchFamily="34" charset="-122"/>
                    <a:ea typeface="微软雅黑" panose="020B0503020204020204" pitchFamily="34" charset="-122"/>
                  </a:rPr>
                  <a:t>农村新型</a:t>
                </a:r>
                <a:r>
                  <a:rPr lang="zh-CN" altLang="en-US" sz="1400" dirty="0">
                    <a:solidFill>
                      <a:schemeClr val="tx1"/>
                    </a:solidFill>
                    <a:latin typeface="微软雅黑" panose="020B0503020204020204" pitchFamily="34" charset="-122"/>
                    <a:ea typeface="微软雅黑" panose="020B0503020204020204" pitchFamily="34" charset="-122"/>
                  </a:rPr>
                  <a:t>社区规划编制工作。</a:t>
                </a:r>
                <a:endParaRPr lang="en-US" altLang="zh-CN" sz="1400" dirty="0">
                  <a:solidFill>
                    <a:schemeClr val="tx1"/>
                  </a:solidFill>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endParaRPr lang="zh-CN" altLang="en-US" sz="1400" kern="1200" dirty="0">
                  <a:latin typeface="微软雅黑" panose="020B0503020204020204" pitchFamily="34" charset="-122"/>
                  <a:ea typeface="微软雅黑" panose="020B0503020204020204" pitchFamily="34" charset="-122"/>
                </a:endParaRPr>
              </a:p>
            </p:txBody>
          </p:sp>
          <p:sp>
            <p:nvSpPr>
              <p:cNvPr id="56" name="任意多边形: 形状 55">
                <a:extLst>
                  <a:ext uri="{FF2B5EF4-FFF2-40B4-BE49-F238E27FC236}">
                    <a16:creationId xmlns:a16="http://schemas.microsoft.com/office/drawing/2014/main" id="{2300667D-BA57-451B-BF8A-020949FA678C}"/>
                  </a:ext>
                </a:extLst>
              </p:cNvPr>
              <p:cNvSpPr/>
              <p:nvPr/>
            </p:nvSpPr>
            <p:spPr>
              <a:xfrm>
                <a:off x="812427" y="3192895"/>
                <a:ext cx="2977230" cy="508600"/>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chemeClr val="accent6"/>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buNone/>
                </a:pPr>
                <a:r>
                  <a:rPr lang="zh-CN" altLang="en-US" sz="1600" b="1" kern="1200" dirty="0">
                    <a:latin typeface="微软雅黑" panose="020B0503020204020204" pitchFamily="34" charset="-122"/>
                    <a:ea typeface="微软雅黑" panose="020B0503020204020204" pitchFamily="34" charset="-122"/>
                  </a:rPr>
                  <a:t>适用范围</a:t>
                </a:r>
              </a:p>
            </p:txBody>
          </p:sp>
          <p:sp>
            <p:nvSpPr>
              <p:cNvPr id="57" name="任意多边形: 形状 56">
                <a:extLst>
                  <a:ext uri="{FF2B5EF4-FFF2-40B4-BE49-F238E27FC236}">
                    <a16:creationId xmlns:a16="http://schemas.microsoft.com/office/drawing/2014/main" id="{FD779403-AA2D-4C28-9BD1-4400BAD7678E}"/>
                  </a:ext>
                </a:extLst>
              </p:cNvPr>
              <p:cNvSpPr/>
              <p:nvPr/>
            </p:nvSpPr>
            <p:spPr>
              <a:xfrm>
                <a:off x="812427" y="6659738"/>
                <a:ext cx="2977230" cy="1980623"/>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chemeClr val="accent2">
                  <a:lumMod val="20000"/>
                  <a:lumOff val="80000"/>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indent="360000">
                  <a:lnSpc>
                    <a:spcPct val="150000"/>
                  </a:lnSpc>
                </a:pPr>
                <a:endParaRPr lang="en-US" altLang="zh-CN" sz="1400" dirty="0">
                  <a:latin typeface="微软雅黑" panose="020B0503020204020204" pitchFamily="34" charset="-122"/>
                  <a:ea typeface="微软雅黑" panose="020B0503020204020204" pitchFamily="34" charset="-122"/>
                </a:endParaRPr>
              </a:p>
              <a:p>
                <a:pPr indent="360000">
                  <a:lnSpc>
                    <a:spcPct val="150000"/>
                  </a:lnSpc>
                </a:pPr>
                <a:r>
                  <a:rPr lang="zh-CN" altLang="en-US" sz="1400" dirty="0">
                    <a:latin typeface="微软雅黑" panose="020B0503020204020204" pitchFamily="34" charset="-122"/>
                    <a:ea typeface="微软雅黑" panose="020B0503020204020204" pitchFamily="34" charset="-122"/>
                  </a:rPr>
                  <a:t>村庄规划范围为村域全部国土空间，</a:t>
                </a:r>
                <a:r>
                  <a:rPr lang="zh-CN" altLang="en-US" sz="1400" b="1" dirty="0">
                    <a:solidFill>
                      <a:srgbClr val="C00000"/>
                    </a:solidFill>
                    <a:latin typeface="微软雅黑" panose="020B0503020204020204" pitchFamily="34" charset="-122"/>
                    <a:ea typeface="微软雅黑" panose="020B0503020204020204" pitchFamily="34" charset="-122"/>
                  </a:rPr>
                  <a:t>可以一个或几个行政村为单元编制。</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0" lvl="1" defTabSz="755650">
                  <a:lnSpc>
                    <a:spcPct val="150000"/>
                  </a:lnSpc>
                  <a:spcBef>
                    <a:spcPct val="0"/>
                  </a:spcBef>
                  <a:spcAft>
                    <a:spcPct val="15000"/>
                  </a:spcAft>
                </a:pPr>
                <a:endParaRPr lang="zh-CN" altLang="en-US" sz="1400" kern="1200" dirty="0">
                  <a:latin typeface="微软雅黑" panose="020B0503020204020204" pitchFamily="34" charset="-122"/>
                  <a:ea typeface="微软雅黑" panose="020B0503020204020204" pitchFamily="34" charset="-122"/>
                </a:endParaRPr>
              </a:p>
            </p:txBody>
          </p:sp>
          <p:sp>
            <p:nvSpPr>
              <p:cNvPr id="58" name="任意多边形: 形状 57">
                <a:extLst>
                  <a:ext uri="{FF2B5EF4-FFF2-40B4-BE49-F238E27FC236}">
                    <a16:creationId xmlns:a16="http://schemas.microsoft.com/office/drawing/2014/main" id="{B3FD9AD3-9856-43E5-80D9-4E048A41B93A}"/>
                  </a:ext>
                </a:extLst>
              </p:cNvPr>
              <p:cNvSpPr/>
              <p:nvPr/>
            </p:nvSpPr>
            <p:spPr>
              <a:xfrm>
                <a:off x="812427" y="6098388"/>
                <a:ext cx="2977230" cy="507976"/>
              </a:xfrm>
              <a:custGeom>
                <a:avLst/>
                <a:gdLst>
                  <a:gd name="connsiteX0" fmla="*/ 0 w 2476500"/>
                  <a:gd name="connsiteY0" fmla="*/ 0 h 489600"/>
                  <a:gd name="connsiteX1" fmla="*/ 2476500 w 2476500"/>
                  <a:gd name="connsiteY1" fmla="*/ 0 h 489600"/>
                  <a:gd name="connsiteX2" fmla="*/ 2476500 w 2476500"/>
                  <a:gd name="connsiteY2" fmla="*/ 489600 h 489600"/>
                  <a:gd name="connsiteX3" fmla="*/ 0 w 2476500"/>
                  <a:gd name="connsiteY3" fmla="*/ 489600 h 489600"/>
                  <a:gd name="connsiteX4" fmla="*/ 0 w 2476500"/>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89600">
                    <a:moveTo>
                      <a:pt x="0" y="0"/>
                    </a:moveTo>
                    <a:lnTo>
                      <a:pt x="2476500" y="0"/>
                    </a:lnTo>
                    <a:lnTo>
                      <a:pt x="2476500" y="489600"/>
                    </a:lnTo>
                    <a:lnTo>
                      <a:pt x="0" y="489600"/>
                    </a:lnTo>
                    <a:lnTo>
                      <a:pt x="0" y="0"/>
                    </a:lnTo>
                    <a:close/>
                  </a:path>
                </a:pathLst>
              </a:custGeom>
              <a:solidFill>
                <a:schemeClr val="accent2"/>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69088" rIns="120904" bIns="69088" numCol="1" spcCol="1270" anchor="ctr" anchorCtr="0">
                <a:noAutofit/>
              </a:bodyPr>
              <a:lstStyle/>
              <a:p>
                <a:pPr marL="0" lvl="0" indent="0" algn="ctr" defTabSz="755650">
                  <a:lnSpc>
                    <a:spcPct val="150000"/>
                  </a:lnSpc>
                  <a:spcBef>
                    <a:spcPct val="0"/>
                  </a:spcBef>
                  <a:buNone/>
                </a:pPr>
                <a:r>
                  <a:rPr lang="zh-CN" altLang="en-US" sz="1600" b="1" dirty="0">
                    <a:latin typeface="微软雅黑" panose="020B0503020204020204" pitchFamily="34" charset="-122"/>
                    <a:ea typeface="微软雅黑" panose="020B0503020204020204" pitchFamily="34" charset="-122"/>
                  </a:rPr>
                  <a:t>编制单元</a:t>
                </a:r>
                <a:endParaRPr lang="zh-CN" altLang="en-US" sz="1600" b="1" kern="1200" dirty="0">
                  <a:latin typeface="微软雅黑" panose="020B0503020204020204" pitchFamily="34" charset="-122"/>
                  <a:ea typeface="微软雅黑" panose="020B0503020204020204" pitchFamily="34" charset="-122"/>
                </a:endParaRPr>
              </a:p>
            </p:txBody>
          </p:sp>
        </p:grpSp>
        <p:sp>
          <p:nvSpPr>
            <p:cNvPr id="54" name="矩形 53">
              <a:extLst>
                <a:ext uri="{FF2B5EF4-FFF2-40B4-BE49-F238E27FC236}">
                  <a16:creationId xmlns:a16="http://schemas.microsoft.com/office/drawing/2014/main" id="{C7AC2749-C00E-48C9-852D-3AF39464A0ED}"/>
                </a:ext>
              </a:extLst>
            </p:cNvPr>
            <p:cNvSpPr/>
            <p:nvPr/>
          </p:nvSpPr>
          <p:spPr>
            <a:xfrm>
              <a:off x="812426" y="2534653"/>
              <a:ext cx="14189917" cy="558621"/>
            </a:xfrm>
            <a:prstGeom prst="rect">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新常态下村庄规划相关内容解读</a:t>
              </a:r>
            </a:p>
          </p:txBody>
        </p:sp>
        <p:sp>
          <p:nvSpPr>
            <p:cNvPr id="28" name="任意多边形: 形状 27">
              <a:extLst>
                <a:ext uri="{FF2B5EF4-FFF2-40B4-BE49-F238E27FC236}">
                  <a16:creationId xmlns:a16="http://schemas.microsoft.com/office/drawing/2014/main" id="{D5D4BFC2-8E0F-4232-8E2B-B125EEB4B6FA}"/>
                </a:ext>
              </a:extLst>
            </p:cNvPr>
            <p:cNvSpPr/>
            <p:nvPr/>
          </p:nvSpPr>
          <p:spPr>
            <a:xfrm>
              <a:off x="7722423" y="7398051"/>
              <a:ext cx="4155798" cy="2315391"/>
            </a:xfrm>
            <a:custGeom>
              <a:avLst/>
              <a:gdLst>
                <a:gd name="connsiteX0" fmla="*/ 0 w 2476500"/>
                <a:gd name="connsiteY0" fmla="*/ 0 h 4561503"/>
                <a:gd name="connsiteX1" fmla="*/ 2476500 w 2476500"/>
                <a:gd name="connsiteY1" fmla="*/ 0 h 4561503"/>
                <a:gd name="connsiteX2" fmla="*/ 2476500 w 2476500"/>
                <a:gd name="connsiteY2" fmla="*/ 4561503 h 4561503"/>
                <a:gd name="connsiteX3" fmla="*/ 0 w 2476500"/>
                <a:gd name="connsiteY3" fmla="*/ 4561503 h 4561503"/>
                <a:gd name="connsiteX4" fmla="*/ 0 w 2476500"/>
                <a:gd name="connsiteY4" fmla="*/ 0 h 456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561503">
                  <a:moveTo>
                    <a:pt x="0" y="0"/>
                  </a:moveTo>
                  <a:lnTo>
                    <a:pt x="2476500" y="0"/>
                  </a:lnTo>
                  <a:lnTo>
                    <a:pt x="2476500" y="4561503"/>
                  </a:lnTo>
                  <a:lnTo>
                    <a:pt x="0" y="4561503"/>
                  </a:lnTo>
                  <a:lnTo>
                    <a:pt x="0" y="0"/>
                  </a:lnTo>
                  <a:close/>
                </a:path>
              </a:pathLst>
            </a:custGeom>
            <a:solidFill>
              <a:srgbClr val="72BDD8">
                <a:alpha val="90000"/>
              </a:srgbClr>
            </a:solidFill>
            <a:ln>
              <a:noFill/>
            </a:ln>
          </p:spPr>
          <p:style>
            <a:lnRef idx="2">
              <a:schemeClr val="accent4">
                <a:tint val="40000"/>
                <a:alpha val="90000"/>
                <a:hueOff val="5430963"/>
                <a:satOff val="-25622"/>
                <a:lumOff val="-925"/>
                <a:alphaOff val="0"/>
              </a:schemeClr>
            </a:lnRef>
            <a:fillRef idx="1">
              <a:schemeClr val="accent4">
                <a:tint val="40000"/>
                <a:alpha val="90000"/>
                <a:hueOff val="5430963"/>
                <a:satOff val="-25622"/>
                <a:lumOff val="-925"/>
                <a:alphaOff val="0"/>
              </a:schemeClr>
            </a:fillRef>
            <a:effectRef idx="0">
              <a:schemeClr val="accent4">
                <a:tint val="40000"/>
                <a:alpha val="90000"/>
                <a:hueOff val="5430963"/>
                <a:satOff val="-25622"/>
                <a:lumOff val="-925"/>
                <a:alphaOff val="0"/>
              </a:schemeClr>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道路交通规划</a:t>
              </a:r>
              <a:endParaRPr lang="zh-CN" altLang="en-US"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基础设施规划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公共服务设施规划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农房建设规划</a:t>
              </a:r>
              <a:endParaRPr lang="en-US" altLang="zh-CN"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dirty="0">
                  <a:latin typeface="微软雅黑" panose="020B0503020204020204" pitchFamily="34" charset="-122"/>
                  <a:ea typeface="微软雅黑" panose="020B0503020204020204" pitchFamily="34" charset="-122"/>
                </a:rPr>
                <a:t>景观绿化规划</a:t>
              </a:r>
              <a:endParaRPr lang="zh-CN" altLang="en-US" sz="1400" kern="1200" dirty="0">
                <a:latin typeface="微软雅黑" panose="020B0503020204020204" pitchFamily="34" charset="-122"/>
                <a:ea typeface="微软雅黑" panose="020B0503020204020204" pitchFamily="34" charset="-122"/>
              </a:endParaRP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历史文化保护规划</a:t>
              </a:r>
            </a:p>
            <a:p>
              <a:pPr marL="171450" lvl="1" indent="-171450" algn="l" defTabSz="755650">
                <a:lnSpc>
                  <a:spcPct val="15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防灾减灾规划</a:t>
              </a:r>
              <a:endParaRPr lang="en-US" altLang="zh-CN" sz="1400" kern="1200" dirty="0">
                <a:latin typeface="微软雅黑" panose="020B0503020204020204" pitchFamily="34" charset="-122"/>
                <a:ea typeface="微软雅黑" panose="020B0503020204020204" pitchFamily="34" charset="-122"/>
              </a:endParaRPr>
            </a:p>
          </p:txBody>
        </p:sp>
      </p:grpSp>
      <p:sp>
        <p:nvSpPr>
          <p:cNvPr id="3" name="矩形 2">
            <a:extLst>
              <a:ext uri="{FF2B5EF4-FFF2-40B4-BE49-F238E27FC236}">
                <a16:creationId xmlns:a16="http://schemas.microsoft.com/office/drawing/2014/main" id="{D4D6E9D0-0061-4248-AAFA-8028DDFBB36E}"/>
              </a:ext>
            </a:extLst>
          </p:cNvPr>
          <p:cNvSpPr/>
          <p:nvPr/>
        </p:nvSpPr>
        <p:spPr>
          <a:xfrm>
            <a:off x="9989906" y="8302857"/>
            <a:ext cx="1467068" cy="400110"/>
          </a:xfrm>
          <a:prstGeom prst="rect">
            <a:avLst/>
          </a:prstGeom>
          <a:ln w="28575">
            <a:solidFill>
              <a:srgbClr val="FF0000"/>
            </a:solidFill>
            <a:prstDash val="sysDash"/>
          </a:ln>
        </p:spPr>
        <p:txBody>
          <a:bodyPr wrap="none">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居民点规划</a:t>
            </a:r>
          </a:p>
        </p:txBody>
      </p:sp>
      <p:sp>
        <p:nvSpPr>
          <p:cNvPr id="29" name="矩形 28">
            <a:extLst>
              <a:ext uri="{FF2B5EF4-FFF2-40B4-BE49-F238E27FC236}">
                <a16:creationId xmlns:a16="http://schemas.microsoft.com/office/drawing/2014/main" id="{4005FE59-8D5A-4CE1-9588-ECBBCBC43E24}"/>
              </a:ext>
            </a:extLst>
          </p:cNvPr>
          <p:cNvSpPr/>
          <p:nvPr/>
        </p:nvSpPr>
        <p:spPr>
          <a:xfrm>
            <a:off x="10246386" y="3492690"/>
            <a:ext cx="1210588" cy="400110"/>
          </a:xfrm>
          <a:prstGeom prst="rect">
            <a:avLst/>
          </a:prstGeom>
          <a:ln w="28575">
            <a:solidFill>
              <a:srgbClr val="FF0000"/>
            </a:solidFill>
            <a:prstDash val="sysDash"/>
          </a:ln>
        </p:spPr>
        <p:txBody>
          <a:bodyPr wrap="none">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村域规划</a:t>
            </a:r>
          </a:p>
        </p:txBody>
      </p:sp>
      <p:sp>
        <p:nvSpPr>
          <p:cNvPr id="30" name="文本框 29">
            <a:extLst>
              <a:ext uri="{FF2B5EF4-FFF2-40B4-BE49-F238E27FC236}">
                <a16:creationId xmlns:a16="http://schemas.microsoft.com/office/drawing/2014/main" id="{451D736A-7127-48C6-B7D2-0D0A696780BE}"/>
              </a:ext>
            </a:extLst>
          </p:cNvPr>
          <p:cNvSpPr txBox="1"/>
          <p:nvPr/>
        </p:nvSpPr>
        <p:spPr>
          <a:xfrm>
            <a:off x="432972" y="370419"/>
            <a:ext cx="3355257"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12C6DA57-4838-452A-82EC-3D25F9E6C9EA}"/>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 </a:t>
            </a:r>
            <a:r>
              <a:rPr lang="zh-CN" altLang="en-US" sz="2400" b="1" dirty="0">
                <a:solidFill>
                  <a:schemeClr val="bg1"/>
                </a:solidFill>
                <a:latin typeface="微软雅黑" panose="020B0503020204020204" pitchFamily="34" charset="-122"/>
                <a:ea typeface="微软雅黑" panose="020B0503020204020204" pitchFamily="34" charset="-122"/>
              </a:rPr>
              <a:t>村庄规划新政解读</a:t>
            </a:r>
          </a:p>
        </p:txBody>
      </p:sp>
      <p:sp>
        <p:nvSpPr>
          <p:cNvPr id="32" name="矩形 31">
            <a:extLst>
              <a:ext uri="{FF2B5EF4-FFF2-40B4-BE49-F238E27FC236}">
                <a16:creationId xmlns:a16="http://schemas.microsoft.com/office/drawing/2014/main" id="{1B40C073-2B32-4EBB-ABED-860B7B24F25F}"/>
              </a:ext>
            </a:extLst>
          </p:cNvPr>
          <p:cNvSpPr/>
          <p:nvPr/>
        </p:nvSpPr>
        <p:spPr>
          <a:xfrm>
            <a:off x="869949" y="827133"/>
            <a:ext cx="2914580"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Interpretation of planning policy</a:t>
            </a:r>
            <a:endParaRPr lang="zh-CN" altLang="en-US" sz="14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682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r="2818"/>
          <a:stretch/>
        </p:blipFill>
        <p:spPr>
          <a:xfrm>
            <a:off x="5704197" y="1139860"/>
            <a:ext cx="9415153" cy="8920484"/>
          </a:xfrm>
          <a:prstGeom prst="rect">
            <a:avLst/>
          </a:prstGeom>
        </p:spPr>
      </p:pic>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67509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2917651"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道路交通规划</a:t>
            </a:r>
          </a:p>
        </p:txBody>
      </p:sp>
      <p:sp>
        <p:nvSpPr>
          <p:cNvPr id="9" name="矩形 8">
            <a:extLst>
              <a:ext uri="{FF2B5EF4-FFF2-40B4-BE49-F238E27FC236}">
                <a16:creationId xmlns:a16="http://schemas.microsoft.com/office/drawing/2014/main" id="{4FF44CE4-6D05-4EB9-A676-97B5288B8B73}"/>
              </a:ext>
            </a:extLst>
          </p:cNvPr>
          <p:cNvSpPr/>
          <p:nvPr/>
        </p:nvSpPr>
        <p:spPr>
          <a:xfrm>
            <a:off x="869949" y="827133"/>
            <a:ext cx="2238113" cy="338554"/>
          </a:xfrm>
          <a:prstGeom prst="rect">
            <a:avLst/>
          </a:prstGeom>
        </p:spPr>
        <p:txBody>
          <a:bodyPr wrap="none">
            <a:spAutoFit/>
          </a:bodyPr>
          <a:lstStyle/>
          <a:p>
            <a:r>
              <a:rPr lang="en-US" altLang="zh-CN" sz="1600" b="1" dirty="0">
                <a:solidFill>
                  <a:srgbClr val="CFD5EA"/>
                </a:solidFill>
                <a:latin typeface="Arial" panose="020B0604020202020204" pitchFamily="34" charset="0"/>
                <a:cs typeface="Arial" panose="020B0604020202020204" pitchFamily="34" charset="0"/>
              </a:rPr>
              <a:t>Road traffic planning</a:t>
            </a:r>
            <a:endParaRPr lang="zh-CN" altLang="en-US" sz="1600" b="1" dirty="0">
              <a:solidFill>
                <a:srgbClr val="CFD5EA"/>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A8C4E8A8-4E77-4934-BF86-C5F3D2FB5B58}"/>
              </a:ext>
            </a:extLst>
          </p:cNvPr>
          <p:cNvSpPr/>
          <p:nvPr/>
        </p:nvSpPr>
        <p:spPr>
          <a:xfrm>
            <a:off x="432972" y="1306460"/>
            <a:ext cx="5271225" cy="9140964"/>
          </a:xfrm>
          <a:prstGeom prst="rect">
            <a:avLst/>
          </a:prstGeom>
          <a:solidFill>
            <a:schemeClr val="accent1">
              <a:lumMod val="20000"/>
              <a:lumOff val="80000"/>
            </a:schemeClr>
          </a:solidFill>
        </p:spPr>
        <p:txBody>
          <a:bodyPr wrap="square">
            <a:spAutoFit/>
          </a:bodyPr>
          <a:lstStyle/>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路网结构</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zh-CN" sz="1400" kern="100" dirty="0">
                <a:latin typeface="微软雅黑" panose="020B0503020204020204" pitchFamily="34" charset="-122"/>
                <a:ea typeface="微软雅黑" panose="020B0503020204020204" pitchFamily="34" charset="-122"/>
              </a:rPr>
              <a:t>道路交通系统规划的原则：一是要因势利导，畅通便捷；二是要尽量保留质量较好的建筑；三是要尽量满足村民居家需要；四是要符合消防、救护、抗灾标准。</a:t>
            </a:r>
          </a:p>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规划村庄形成“</a:t>
            </a:r>
            <a:r>
              <a:rPr lang="zh-CN" altLang="en-US" sz="1400" b="1" dirty="0">
                <a:solidFill>
                  <a:srgbClr val="C00000"/>
                </a:solidFill>
                <a:latin typeface="微软雅黑" panose="020B0503020204020204" pitchFamily="34" charset="-122"/>
                <a:ea typeface="微软雅黑" panose="020B0503020204020204" pitchFamily="34" charset="-122"/>
              </a:rPr>
              <a:t>主要道路、次要道路、宅间道路</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”的三级道路系统。</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zh-CN" sz="1400" kern="100" dirty="0">
              <a:latin typeface="微软雅黑" panose="020B0503020204020204" pitchFamily="34" charset="-122"/>
              <a:ea typeface="微软雅黑" panose="020B0503020204020204" pitchFamily="34" charset="-122"/>
            </a:endParaRPr>
          </a:p>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道路等级</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a:t>
            </a: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主要道路</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村民出入村主要道路</a:t>
            </a:r>
            <a:r>
              <a:rPr lang="zh-CN" altLang="en-US" sz="1400" kern="100" dirty="0">
                <a:latin typeface="微软雅黑" panose="020B0503020204020204" pitchFamily="34" charset="-122"/>
                <a:ea typeface="微软雅黑" panose="020B0503020204020204" pitchFamily="34" charset="-122"/>
              </a:rPr>
              <a:t>，道路宽度</a:t>
            </a:r>
            <a:r>
              <a:rPr lang="en-US" altLang="zh-CN" sz="1400" kern="100" dirty="0">
                <a:latin typeface="微软雅黑" panose="020B0503020204020204" pitchFamily="34" charset="-122"/>
                <a:ea typeface="微软雅黑" panose="020B0503020204020204" pitchFamily="34" charset="-122"/>
              </a:rPr>
              <a:t>6-8</a:t>
            </a:r>
            <a:r>
              <a:rPr lang="zh-CN" altLang="zh-CN" sz="1400" kern="100" dirty="0">
                <a:latin typeface="微软雅黑" panose="020B0503020204020204" pitchFamily="34" charset="-122"/>
                <a:ea typeface="微软雅黑" panose="020B0503020204020204" pitchFamily="34" charset="-122"/>
              </a:rPr>
              <a:t>米。</a:t>
            </a: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400" b="1" dirty="0">
                <a:solidFill>
                  <a:schemeClr val="tx1">
                    <a:lumMod val="75000"/>
                    <a:lumOff val="25000"/>
                  </a:schemeClr>
                </a:solidFill>
                <a:latin typeface="微软雅黑" panose="020B0503020204020204" pitchFamily="34" charset="-122"/>
                <a:ea typeface="微软雅黑" panose="020B0503020204020204" pitchFamily="34" charset="-122"/>
              </a:rPr>
              <a:t>次要道路</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内部主要交通联系</a:t>
            </a:r>
            <a:r>
              <a:rPr lang="zh-CN" altLang="en-US" sz="1400" kern="100" dirty="0">
                <a:latin typeface="微软雅黑" panose="020B0503020204020204" pitchFamily="34" charset="-122"/>
                <a:ea typeface="微软雅黑" panose="020B0503020204020204" pitchFamily="34" charset="-122"/>
              </a:rPr>
              <a:t>，</a:t>
            </a:r>
            <a:r>
              <a:rPr lang="zh-CN" altLang="zh-CN" sz="1400" kern="100" dirty="0">
                <a:latin typeface="微软雅黑" panose="020B0503020204020204" pitchFamily="34" charset="-122"/>
                <a:ea typeface="微软雅黑" panose="020B0503020204020204" pitchFamily="34" charset="-122"/>
              </a:rPr>
              <a:t>路面宽度</a:t>
            </a:r>
            <a:r>
              <a:rPr lang="en-US" altLang="zh-CN" sz="1400" kern="100" dirty="0">
                <a:latin typeface="微软雅黑" panose="020B0503020204020204" pitchFamily="34" charset="-122"/>
                <a:ea typeface="微软雅黑" panose="020B0503020204020204" pitchFamily="34" charset="-122"/>
              </a:rPr>
              <a:t>4-6</a:t>
            </a:r>
            <a:r>
              <a:rPr lang="zh-CN" altLang="zh-CN" sz="1400" kern="100" dirty="0">
                <a:latin typeface="微软雅黑" panose="020B0503020204020204" pitchFamily="34" charset="-122"/>
                <a:ea typeface="微软雅黑" panose="020B0503020204020204" pitchFamily="34" charset="-122"/>
              </a:rPr>
              <a:t>米。</a:t>
            </a:r>
          </a:p>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）宅间道路：</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一般街巷，</a:t>
            </a:r>
            <a:r>
              <a:rPr lang="zh-CN" altLang="zh-CN" sz="1400" kern="100" dirty="0">
                <a:latin typeface="微软雅黑" panose="020B0503020204020204" pitchFamily="34" charset="-122"/>
                <a:ea typeface="微软雅黑" panose="020B0503020204020204" pitchFamily="34" charset="-122"/>
              </a:rPr>
              <a:t>以步行交通为主，路面宽度</a:t>
            </a:r>
            <a:r>
              <a:rPr lang="en-US" altLang="zh-CN" sz="1400" kern="100" dirty="0">
                <a:latin typeface="微软雅黑" panose="020B0503020204020204" pitchFamily="34" charset="-122"/>
                <a:ea typeface="微软雅黑" panose="020B0503020204020204" pitchFamily="34" charset="-122"/>
              </a:rPr>
              <a:t>2-2.5</a:t>
            </a:r>
            <a:r>
              <a:rPr lang="zh-CN" altLang="zh-CN" sz="1400" kern="100" dirty="0">
                <a:latin typeface="微软雅黑" panose="020B0503020204020204" pitchFamily="34" charset="-122"/>
                <a:ea typeface="微软雅黑" panose="020B0503020204020204" pitchFamily="34" charset="-122"/>
              </a:rPr>
              <a:t>米。</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kern="100" dirty="0">
              <a:latin typeface="微软雅黑" panose="020B0503020204020204" pitchFamily="34" charset="-122"/>
              <a:ea typeface="微软雅黑" panose="020B0503020204020204" pitchFamily="34" charset="-122"/>
            </a:endParaRPr>
          </a:p>
          <a:p>
            <a:pPr marL="285750" lvl="4" indent="-285750">
              <a:lnSpc>
                <a:spcPct val="150000"/>
              </a:lnSpc>
              <a:buFont typeface="Wingdings" panose="05000000000000000000" pitchFamily="2" charset="2"/>
              <a:buChar char="Ø"/>
            </a:pPr>
            <a:r>
              <a:rPr lang="x-none" altLang="zh-CN" sz="1400" b="1" kern="100" dirty="0">
                <a:latin typeface="微软雅黑" panose="020B0503020204020204" pitchFamily="34" charset="-122"/>
                <a:ea typeface="微软雅黑" panose="020B0503020204020204" pitchFamily="34" charset="-122"/>
              </a:rPr>
              <a:t>道路竖向</a:t>
            </a:r>
            <a:endParaRPr lang="zh-CN" altLang="zh-CN" sz="1400" b="1" kern="100" dirty="0">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zh-CN" sz="1400" kern="100" dirty="0">
                <a:latin typeface="微软雅黑" panose="020B0503020204020204" pitchFamily="34" charset="-122"/>
                <a:ea typeface="微软雅黑" panose="020B0503020204020204" pitchFamily="34" charset="-122"/>
              </a:rPr>
              <a:t>道路竖向，应综合考虑基地的现状地形、防洪防涝，以及工程管网的布线要求，为下一步工作中的道路设计、街坊内部竖向设计提供参考。道路竖向充分考虑与现状道路的衔接，已建或在建道路交叉口的控制点</a:t>
            </a:r>
            <a:r>
              <a:rPr lang="zh-CN" altLang="en-US" sz="1400" kern="100" dirty="0">
                <a:latin typeface="微软雅黑" panose="020B0503020204020204" pitchFamily="34" charset="-122"/>
                <a:ea typeface="微软雅黑" panose="020B0503020204020204" pitchFamily="34" charset="-122"/>
              </a:rPr>
              <a:t>以标高现状为准。</a:t>
            </a: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endParaRPr lang="en-US" altLang="zh-CN" sz="1400" kern="100" dirty="0">
              <a:latin typeface="微软雅黑" panose="020B0503020204020204" pitchFamily="34" charset="-122"/>
              <a:ea typeface="微软雅黑" panose="020B0503020204020204" pitchFamily="34" charset="-122"/>
            </a:endParaRPr>
          </a:p>
          <a:p>
            <a:pPr>
              <a:lnSpc>
                <a:spcPct val="150000"/>
              </a:lnSpc>
              <a:tabLst>
                <a:tab pos="6172200" algn="l"/>
              </a:tabLst>
            </a:pPr>
            <a:r>
              <a:rPr lang="zh-CN" altLang="zh-CN" sz="1400" kern="100" dirty="0">
                <a:latin typeface="微软雅黑" panose="020B0503020204020204" pitchFamily="34" charset="-122"/>
                <a:ea typeface="微软雅黑" panose="020B0503020204020204" pitchFamily="34" charset="-122"/>
              </a:rPr>
              <a:t>规划充分考虑了现有地形，以雨水就近排放和尽量避免大填大挖为原则，在满足道路行车安全和平顺的前提下，以建设部颁布的《城市道路交通规划设计规范》（</a:t>
            </a:r>
            <a:r>
              <a:rPr lang="en-US" altLang="zh-CN" sz="1400" kern="100" dirty="0">
                <a:latin typeface="微软雅黑" panose="020B0503020204020204" pitchFamily="34" charset="-122"/>
                <a:ea typeface="微软雅黑" panose="020B0503020204020204" pitchFamily="34" charset="-122"/>
              </a:rPr>
              <a:t>GB 50220-2016</a:t>
            </a:r>
            <a:r>
              <a:rPr lang="zh-CN" altLang="zh-CN" sz="1400" kern="100" dirty="0">
                <a:latin typeface="微软雅黑" panose="020B0503020204020204" pitchFamily="34" charset="-122"/>
                <a:ea typeface="微软雅黑" panose="020B0503020204020204" pitchFamily="34" charset="-122"/>
              </a:rPr>
              <a:t>）为标准，结合现状地面的标高，综合考虑地下管线布置的要求进行规划设计。</a:t>
            </a:r>
          </a:p>
        </p:txBody>
      </p:sp>
      <p:pic>
        <p:nvPicPr>
          <p:cNvPr id="3" name="图片 2"/>
          <p:cNvPicPr>
            <a:picLocks noChangeAspect="1"/>
          </p:cNvPicPr>
          <p:nvPr/>
        </p:nvPicPr>
        <p:blipFill>
          <a:blip r:embed="rId4"/>
          <a:stretch>
            <a:fillRect/>
          </a:stretch>
        </p:blipFill>
        <p:spPr>
          <a:xfrm>
            <a:off x="5856597" y="8775700"/>
            <a:ext cx="1176437" cy="1408906"/>
          </a:xfrm>
          <a:prstGeom prst="rect">
            <a:avLst/>
          </a:prstGeom>
        </p:spPr>
      </p:pic>
    </p:spTree>
    <p:extLst>
      <p:ext uri="{BB962C8B-B14F-4D97-AF65-F5344CB8AC3E}">
        <p14:creationId xmlns:p14="http://schemas.microsoft.com/office/powerpoint/2010/main" val="32152534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sp>
        <p:nvSpPr>
          <p:cNvPr id="9" name="矩形 8">
            <a:extLst>
              <a:ext uri="{FF2B5EF4-FFF2-40B4-BE49-F238E27FC236}">
                <a16:creationId xmlns:a16="http://schemas.microsoft.com/office/drawing/2014/main" id="{A103C2F3-2C05-487A-BE47-7ABF756208FA}"/>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B71819F6-168C-4E54-837C-091334088C2E}"/>
              </a:ext>
            </a:extLst>
          </p:cNvPr>
          <p:cNvSpPr txBox="1"/>
          <p:nvPr/>
        </p:nvSpPr>
        <p:spPr>
          <a:xfrm>
            <a:off x="432973" y="1377238"/>
            <a:ext cx="263938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1</a:t>
            </a:r>
            <a:r>
              <a:rPr lang="zh-CN" altLang="en-US" sz="1600" b="1" dirty="0">
                <a:latin typeface="微软雅黑" panose="020B0503020204020204" pitchFamily="34" charset="-122"/>
                <a:ea typeface="微软雅黑" panose="020B0503020204020204" pitchFamily="34" charset="-122"/>
              </a:rPr>
              <a:t>、给水设施规划</a:t>
            </a:r>
          </a:p>
        </p:txBody>
      </p:sp>
      <p:sp>
        <p:nvSpPr>
          <p:cNvPr id="23" name="文本框 22">
            <a:extLst>
              <a:ext uri="{FF2B5EF4-FFF2-40B4-BE49-F238E27FC236}">
                <a16:creationId xmlns:a16="http://schemas.microsoft.com/office/drawing/2014/main" id="{4C858A30-8EE8-4723-BF94-F228C28E38F0}"/>
              </a:ext>
            </a:extLst>
          </p:cNvPr>
          <p:cNvSpPr txBox="1"/>
          <p:nvPr/>
        </p:nvSpPr>
        <p:spPr>
          <a:xfrm>
            <a:off x="432973" y="1746250"/>
            <a:ext cx="5358228" cy="8208963"/>
          </a:xfrm>
          <a:prstGeom prst="rect">
            <a:avLst/>
          </a:prstGeom>
          <a:solidFill>
            <a:srgbClr val="DAE3F3"/>
          </a:solidFill>
        </p:spPr>
        <p:txBody>
          <a:bodyPr wrap="square" rtlCol="0">
            <a:noAutofit/>
          </a:bodyPr>
          <a:lstStyle/>
          <a:p>
            <a:pPr marL="285750" lvl="4" indent="-285750">
              <a:lnSpc>
                <a:spcPct val="150000"/>
              </a:lnSpc>
              <a:buFont typeface="Wingdings" panose="05000000000000000000" pitchFamily="2" charset="2"/>
              <a:buChar char="n"/>
            </a:pPr>
            <a:r>
              <a:rPr lang="x-none" altLang="zh-CN" sz="1400" b="1" kern="100" dirty="0">
                <a:latin typeface="微软雅黑" panose="020B0503020204020204" pitchFamily="34" charset="-122"/>
                <a:ea typeface="微软雅黑" panose="020B0503020204020204" pitchFamily="34" charset="-122"/>
              </a:rPr>
              <a:t>供水发展目标和规划原则</a:t>
            </a:r>
            <a:endParaRPr lang="zh-CN" altLang="zh-CN" sz="1400" b="1" kern="100" dirty="0">
              <a:latin typeface="微软雅黑" panose="020B0503020204020204" pitchFamily="34" charset="-122"/>
              <a:ea typeface="微软雅黑" panose="020B0503020204020204" pitchFamily="34" charset="-122"/>
            </a:endParaRPr>
          </a:p>
          <a:p>
            <a:pPr>
              <a:lnSpc>
                <a:spcPct val="150000"/>
              </a:lnSpc>
            </a:pPr>
            <a:r>
              <a:rPr lang="zh-CN" altLang="zh-CN" sz="1400" kern="100" dirty="0">
                <a:latin typeface="微软雅黑" panose="020B0503020204020204" pitchFamily="34" charset="-122"/>
                <a:ea typeface="微软雅黑" panose="020B0503020204020204" pitchFamily="34" charset="-122"/>
              </a:rPr>
              <a:t>建立完善的供水系统，整个村庄的生活用水供水普及率为100％。村庄供水水质按《国家生活饮用水质量标准》执行。</a:t>
            </a:r>
          </a:p>
          <a:p>
            <a:pPr>
              <a:lnSpc>
                <a:spcPct val="150000"/>
              </a:lnSpc>
            </a:pPr>
            <a:r>
              <a:rPr lang="zh-CN" altLang="zh-CN" sz="1400" kern="100" dirty="0">
                <a:latin typeface="微软雅黑" panose="020B0503020204020204" pitchFamily="34" charset="-122"/>
                <a:ea typeface="微软雅黑" panose="020B0503020204020204" pitchFamily="34" charset="-122"/>
              </a:rPr>
              <a:t>给水工程从远期考虑，近期着眼，分期实施，近远期相结合；给水工程适当超前，并留有一定的弹性，以适应将来的发展变化。</a:t>
            </a:r>
          </a:p>
          <a:p>
            <a:endParaRPr lang="en-US" altLang="zh-CN" dirty="0"/>
          </a:p>
          <a:p>
            <a:endParaRPr lang="en-US" altLang="zh-CN" dirty="0"/>
          </a:p>
          <a:p>
            <a:endParaRPr lang="en-US" altLang="zh-CN" dirty="0"/>
          </a:p>
          <a:p>
            <a:pPr lvl="0">
              <a:lnSpc>
                <a:spcPct val="150000"/>
              </a:lnSpc>
            </a:pP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a:t>
            </a:r>
            <a:r>
              <a:rPr lang="en-US" altLang="zh-CN" sz="1400" b="1" dirty="0">
                <a:solidFill>
                  <a:prstClr val="black"/>
                </a:solidFill>
                <a:latin typeface="微软雅黑" panose="020B0503020204020204" pitchFamily="34" charset="-122"/>
                <a:ea typeface="微软雅黑" panose="020B0503020204020204" pitchFamily="34" charset="-122"/>
                <a:cs typeface="+mn-ea"/>
                <a:sym typeface="+mn-lt"/>
              </a:rPr>
              <a:t>1</a:t>
            </a:r>
            <a:r>
              <a:rPr lang="zh-CN" altLang="en-US" sz="1400" b="1" dirty="0">
                <a:solidFill>
                  <a:prstClr val="black"/>
                </a:solidFill>
                <a:latin typeface="微软雅黑" panose="020B0503020204020204" pitchFamily="34" charset="-122"/>
                <a:ea typeface="微软雅黑" panose="020B0503020204020204" pitchFamily="34" charset="-122"/>
                <a:cs typeface="+mn-ea"/>
                <a:sym typeface="+mn-lt"/>
              </a:rPr>
              <a:t>）生活用水量</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社区规划人口为远期</a:t>
            </a:r>
            <a:r>
              <a:rPr lang="en-US" altLang="zh-CN" sz="1400" dirty="0">
                <a:latin typeface="微软雅黑" panose="020B0503020204020204" pitchFamily="34" charset="-122"/>
                <a:ea typeface="微软雅黑" panose="020B0503020204020204" pitchFamily="34" charset="-122"/>
                <a:cs typeface="+mn-ea"/>
                <a:sym typeface="+mn-lt"/>
              </a:rPr>
              <a:t>1400</a:t>
            </a:r>
            <a:r>
              <a:rPr lang="zh-CN" altLang="en-US" sz="1400" dirty="0">
                <a:latin typeface="微软雅黑" panose="020B0503020204020204" pitchFamily="34" charset="-122"/>
                <a:ea typeface="微软雅黑" panose="020B0503020204020204" pitchFamily="34" charset="-122"/>
                <a:cs typeface="+mn-ea"/>
                <a:sym typeface="+mn-lt"/>
              </a:rPr>
              <a:t>人，规划总需水量为：</a:t>
            </a:r>
          </a:p>
          <a:p>
            <a:pPr lvl="0">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生活用水量：远期</a:t>
            </a:r>
            <a:r>
              <a:rPr lang="en-US" altLang="zh-CN" sz="1400" dirty="0">
                <a:latin typeface="微软雅黑" panose="020B0503020204020204" pitchFamily="34" charset="-122"/>
                <a:ea typeface="微软雅黑" panose="020B0503020204020204" pitchFamily="34" charset="-122"/>
                <a:cs typeface="+mn-ea"/>
                <a:sym typeface="+mn-lt"/>
              </a:rPr>
              <a:t>Q</a:t>
            </a:r>
            <a:r>
              <a:rPr lang="zh-CN" altLang="en-US" sz="1400" dirty="0">
                <a:latin typeface="微软雅黑" panose="020B0503020204020204" pitchFamily="34" charset="-122"/>
                <a:ea typeface="微软雅黑" panose="020B0503020204020204" pitchFamily="34" charset="-122"/>
                <a:cs typeface="+mn-ea"/>
                <a:sym typeface="+mn-lt"/>
              </a:rPr>
              <a:t>生</a:t>
            </a:r>
            <a:r>
              <a:rPr lang="en-US" altLang="zh-CN" sz="1400" dirty="0">
                <a:latin typeface="微软雅黑" panose="020B0503020204020204" pitchFamily="34" charset="-122"/>
                <a:ea typeface="微软雅黑" panose="020B0503020204020204" pitchFamily="34" charset="-122"/>
                <a:cs typeface="+mn-ea"/>
                <a:sym typeface="+mn-lt"/>
              </a:rPr>
              <a:t>=150L/</a:t>
            </a:r>
            <a:r>
              <a:rPr lang="zh-CN" altLang="en-US" sz="1400" dirty="0">
                <a:latin typeface="微软雅黑" panose="020B0503020204020204" pitchFamily="34" charset="-122"/>
                <a:ea typeface="微软雅黑" panose="020B0503020204020204" pitchFamily="34" charset="-122"/>
                <a:cs typeface="+mn-ea"/>
                <a:sym typeface="+mn-lt"/>
              </a:rPr>
              <a:t>人</a:t>
            </a:r>
            <a:r>
              <a:rPr lang="en-US" altLang="zh-CN" sz="1400" dirty="0">
                <a:latin typeface="微软雅黑" panose="020B0503020204020204" pitchFamily="34" charset="-122"/>
                <a:ea typeface="微软雅黑" panose="020B0503020204020204" pitchFamily="34" charset="-122"/>
                <a:cs typeface="+mn-ea"/>
                <a:sym typeface="+mn-lt"/>
              </a:rPr>
              <a:t>•d×1400</a:t>
            </a:r>
            <a:r>
              <a:rPr lang="zh-CN" altLang="en-US" sz="1400" b="1" dirty="0">
                <a:latin typeface="微软雅黑" panose="020B0503020204020204" pitchFamily="34" charset="-122"/>
                <a:ea typeface="微软雅黑" panose="020B0503020204020204" pitchFamily="34" charset="-122"/>
                <a:cs typeface="+mn-ea"/>
                <a:sym typeface="+mn-lt"/>
              </a:rPr>
              <a:t>人</a:t>
            </a:r>
            <a:r>
              <a:rPr lang="en-US" altLang="zh-CN" sz="1400" b="1" dirty="0">
                <a:latin typeface="微软雅黑" panose="020B0503020204020204" pitchFamily="34" charset="-122"/>
                <a:ea typeface="微软雅黑" panose="020B0503020204020204" pitchFamily="34" charset="-122"/>
                <a:cs typeface="+mn-ea"/>
                <a:sym typeface="+mn-lt"/>
              </a:rPr>
              <a:t>=210m³/d</a:t>
            </a:r>
          </a:p>
          <a:p>
            <a:pPr lvl="0">
              <a:lnSpc>
                <a:spcPct val="150000"/>
              </a:lnSpc>
            </a:pPr>
            <a:endParaRPr lang="en-US" altLang="zh-CN" sz="1400" b="1" dirty="0">
              <a:latin typeface="微软雅黑" panose="020B0503020204020204" pitchFamily="34" charset="-122"/>
              <a:ea typeface="微软雅黑" panose="020B0503020204020204" pitchFamily="34" charset="-122"/>
              <a:cs typeface="+mn-ea"/>
              <a:sym typeface="+mn-lt"/>
            </a:endParaRPr>
          </a:p>
          <a:p>
            <a:pPr lvl="0">
              <a:lnSpc>
                <a:spcPct val="150000"/>
              </a:lnSpc>
            </a:pPr>
            <a:endParaRPr lang="en-US" altLang="zh-CN" sz="1400" b="1" dirty="0">
              <a:latin typeface="微软雅黑" panose="020B0503020204020204" pitchFamily="34" charset="-122"/>
              <a:ea typeface="微软雅黑" panose="020B0503020204020204" pitchFamily="34" charset="-122"/>
              <a:cs typeface="+mn-ea"/>
              <a:sym typeface="+mn-lt"/>
            </a:endParaRPr>
          </a:p>
          <a:p>
            <a:pPr lvl="0">
              <a:lnSpc>
                <a:spcPct val="150000"/>
              </a:lnSpc>
            </a:pPr>
            <a:endParaRPr lang="en-US" altLang="zh-CN" sz="1400" b="1" dirty="0">
              <a:latin typeface="微软雅黑" panose="020B0503020204020204" pitchFamily="34" charset="-122"/>
              <a:ea typeface="微软雅黑" panose="020B0503020204020204" pitchFamily="34" charset="-122"/>
              <a:cs typeface="+mn-ea"/>
              <a:sym typeface="+mn-lt"/>
            </a:endParaRPr>
          </a:p>
          <a:p>
            <a:pPr lvl="0">
              <a:lnSpc>
                <a:spcPct val="150000"/>
              </a:lnSpc>
            </a:pPr>
            <a:r>
              <a:rPr lang="zh-CN" altLang="en-US" sz="1400" b="1" dirty="0">
                <a:solidFill>
                  <a:prstClr val="black"/>
                </a:solidFill>
                <a:latin typeface="微软雅黑" panose="020B0503020204020204" pitchFamily="34" charset="-122"/>
                <a:ea typeface="微软雅黑" panose="020B0503020204020204" pitchFamily="34" charset="-122"/>
              </a:rPr>
              <a:t>（</a:t>
            </a:r>
            <a:r>
              <a:rPr lang="en-US" altLang="zh-CN" sz="1400" b="1" dirty="0">
                <a:solidFill>
                  <a:prstClr val="black"/>
                </a:solidFill>
                <a:latin typeface="微软雅黑" panose="020B0503020204020204" pitchFamily="34" charset="-122"/>
                <a:ea typeface="微软雅黑" panose="020B0503020204020204" pitchFamily="34" charset="-122"/>
              </a:rPr>
              <a:t>2</a:t>
            </a:r>
            <a:r>
              <a:rPr lang="zh-CN" altLang="en-US" sz="1400" b="1" dirty="0">
                <a:solidFill>
                  <a:prstClr val="black"/>
                </a:solidFill>
                <a:latin typeface="微软雅黑" panose="020B0503020204020204" pitchFamily="34" charset="-122"/>
                <a:ea typeface="微软雅黑" panose="020B0503020204020204" pitchFamily="34" charset="-122"/>
              </a:rPr>
              <a:t>）水源</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规划水源为接自磨山镇镇区给水管网。</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zh-CN" altLang="en-US" sz="1400" dirty="0">
              <a:solidFill>
                <a:prstClr val="black"/>
              </a:solidFill>
              <a:latin typeface="微软雅黑" panose="020B0503020204020204" pitchFamily="34" charset="-122"/>
              <a:ea typeface="微软雅黑" panose="020B0503020204020204" pitchFamily="34" charset="-122"/>
            </a:endParaRPr>
          </a:p>
          <a:p>
            <a:pPr lvl="0">
              <a:lnSpc>
                <a:spcPct val="150000"/>
              </a:lnSpc>
            </a:pPr>
            <a:r>
              <a:rPr lang="zh-CN" altLang="en-US" sz="1400" b="1" dirty="0">
                <a:solidFill>
                  <a:prstClr val="black"/>
                </a:solidFill>
                <a:latin typeface="微软雅黑" panose="020B0503020204020204" pitchFamily="34" charset="-122"/>
                <a:ea typeface="微软雅黑" panose="020B0503020204020204" pitchFamily="34" charset="-122"/>
              </a:rPr>
              <a:t>（</a:t>
            </a:r>
            <a:r>
              <a:rPr lang="en-US" altLang="zh-CN" sz="1400" b="1" dirty="0">
                <a:solidFill>
                  <a:prstClr val="black"/>
                </a:solidFill>
                <a:latin typeface="微软雅黑" panose="020B0503020204020204" pitchFamily="34" charset="-122"/>
                <a:ea typeface="微软雅黑" panose="020B0503020204020204" pitchFamily="34" charset="-122"/>
              </a:rPr>
              <a:t>3</a:t>
            </a:r>
            <a:r>
              <a:rPr lang="zh-CN" altLang="en-US" sz="1400" b="1" dirty="0">
                <a:solidFill>
                  <a:prstClr val="black"/>
                </a:solidFill>
                <a:latin typeface="微软雅黑" panose="020B0503020204020204" pitchFamily="34" charset="-122"/>
                <a:ea typeface="微软雅黑" panose="020B0503020204020204" pitchFamily="34" charset="-122"/>
              </a:rPr>
              <a:t>）配水管网</a:t>
            </a:r>
          </a:p>
          <a:p>
            <a:pPr lvl="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社区配水管网干管管径为</a:t>
            </a:r>
            <a:r>
              <a:rPr lang="en-US" altLang="zh-CN" sz="1400" dirty="0">
                <a:solidFill>
                  <a:prstClr val="black"/>
                </a:solidFill>
                <a:latin typeface="微软雅黑" panose="020B0503020204020204" pitchFamily="34" charset="-122"/>
                <a:ea typeface="微软雅黑" panose="020B0503020204020204" pitchFamily="34" charset="-122"/>
              </a:rPr>
              <a:t>DN100</a:t>
            </a:r>
            <a:r>
              <a:rPr lang="zh-CN" altLang="en-US" sz="1400" dirty="0">
                <a:solidFill>
                  <a:prstClr val="black"/>
                </a:solidFill>
                <a:latin typeface="微软雅黑" panose="020B0503020204020204" pitchFamily="34" charset="-122"/>
                <a:ea typeface="微软雅黑" panose="020B0503020204020204" pitchFamily="34" charset="-122"/>
              </a:rPr>
              <a:t>，采用环状网与枝状网结合的供水方式布置管道，供社区各用水点。</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nSpc>
                <a:spcPct val="150000"/>
              </a:lnSpc>
            </a:pPr>
            <a:endParaRPr lang="zh-CN" altLang="en-US" sz="1400" dirty="0">
              <a:solidFill>
                <a:prstClr val="black"/>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F8DC0B1E-AF4F-481A-B8F9-C09FCB7FF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25863" y="9107976"/>
            <a:ext cx="998160" cy="815539"/>
          </a:xfrm>
          <a:prstGeom prst="rect">
            <a:avLst/>
          </a:prstGeom>
        </p:spPr>
      </p:pic>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t="5343"/>
          <a:stretch/>
        </p:blipFill>
        <p:spPr>
          <a:xfrm>
            <a:off x="5791201" y="1571414"/>
            <a:ext cx="9328149" cy="8352101"/>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8072" y="8693945"/>
            <a:ext cx="1135665" cy="1261268"/>
          </a:xfrm>
          <a:prstGeom prst="rect">
            <a:avLst/>
          </a:prstGeom>
        </p:spPr>
      </p:pic>
    </p:spTree>
    <p:extLst>
      <p:ext uri="{BB962C8B-B14F-4D97-AF65-F5344CB8AC3E}">
        <p14:creationId xmlns:p14="http://schemas.microsoft.com/office/powerpoint/2010/main" val="3262064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t="8892" b="2533"/>
          <a:stretch/>
        </p:blipFill>
        <p:spPr>
          <a:xfrm>
            <a:off x="6572437" y="1310253"/>
            <a:ext cx="8177503" cy="6819900"/>
          </a:xfrm>
          <a:prstGeom prst="rect">
            <a:avLst/>
          </a:prstGeom>
        </p:spPr>
      </p:pic>
      <p:sp>
        <p:nvSpPr>
          <p:cNvPr id="10" name="文本框 9">
            <a:extLst>
              <a:ext uri="{FF2B5EF4-FFF2-40B4-BE49-F238E27FC236}">
                <a16:creationId xmlns:a16="http://schemas.microsoft.com/office/drawing/2014/main" id="{B71819F6-168C-4E54-837C-091334088C2E}"/>
              </a:ext>
            </a:extLst>
          </p:cNvPr>
          <p:cNvSpPr txBox="1"/>
          <p:nvPr/>
        </p:nvSpPr>
        <p:spPr>
          <a:xfrm>
            <a:off x="432972" y="1377238"/>
            <a:ext cx="3767967"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2</a:t>
            </a:r>
            <a:r>
              <a:rPr lang="zh-CN" altLang="en-US" sz="1600" b="1" dirty="0">
                <a:latin typeface="微软雅黑" panose="020B0503020204020204" pitchFamily="34" charset="-122"/>
                <a:ea typeface="微软雅黑" panose="020B0503020204020204" pitchFamily="34" charset="-122"/>
              </a:rPr>
              <a:t>、排水设施规划</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污水设施规划</a:t>
            </a:r>
          </a:p>
        </p:txBody>
      </p:sp>
      <p:sp>
        <p:nvSpPr>
          <p:cNvPr id="14" name="矩形 13">
            <a:extLst>
              <a:ext uri="{FF2B5EF4-FFF2-40B4-BE49-F238E27FC236}">
                <a16:creationId xmlns:a16="http://schemas.microsoft.com/office/drawing/2014/main" id="{0E72D644-038D-4C97-AFD1-8F01CC900329}"/>
              </a:ext>
            </a:extLst>
          </p:cNvPr>
          <p:cNvSpPr/>
          <p:nvPr/>
        </p:nvSpPr>
        <p:spPr>
          <a:xfrm>
            <a:off x="432972" y="1765054"/>
            <a:ext cx="6011057" cy="5910298"/>
          </a:xfrm>
          <a:prstGeom prst="rect">
            <a:avLst/>
          </a:prstGeom>
          <a:solidFill>
            <a:srgbClr val="DAE3F3"/>
          </a:solidFill>
        </p:spPr>
        <p:txBody>
          <a:bodyPr wrap="square">
            <a:noAutofit/>
          </a:bodyPr>
          <a:lstStyle/>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a:t>
            </a:r>
            <a:r>
              <a:rPr lang="en-US" altLang="zh-CN" sz="1400" b="1" dirty="0">
                <a:solidFill>
                  <a:srgbClr val="C00000"/>
                </a:solidFill>
                <a:latin typeface="微软雅黑" panose="020B0503020204020204" pitchFamily="34" charset="-122"/>
                <a:ea typeface="微软雅黑" panose="020B0503020204020204" pitchFamily="34" charset="-122"/>
                <a:cs typeface="+mn-ea"/>
                <a:sym typeface="+mn-lt"/>
              </a:rPr>
              <a:t>1</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）污水量</a:t>
            </a: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社区生活污水按给水量的</a:t>
            </a:r>
            <a:r>
              <a:rPr lang="en-US" altLang="zh-CN" sz="1400" dirty="0">
                <a:latin typeface="微软雅黑" panose="020B0503020204020204" pitchFamily="34" charset="-122"/>
                <a:ea typeface="微软雅黑" panose="020B0503020204020204" pitchFamily="34" charset="-122"/>
                <a:cs typeface="+mn-ea"/>
                <a:sym typeface="+mn-lt"/>
              </a:rPr>
              <a:t>80%</a:t>
            </a:r>
            <a:r>
              <a:rPr lang="zh-CN" altLang="en-US" sz="1400" dirty="0">
                <a:latin typeface="微软雅黑" panose="020B0503020204020204" pitchFamily="34" charset="-122"/>
                <a:ea typeface="微软雅黑" panose="020B0503020204020204" pitchFamily="34" charset="-122"/>
                <a:cs typeface="+mn-ea"/>
                <a:sym typeface="+mn-lt"/>
              </a:rPr>
              <a:t>，则生活污水量远期为</a:t>
            </a:r>
            <a:r>
              <a:rPr lang="en-US" altLang="zh-CN" sz="1400" dirty="0">
                <a:latin typeface="微软雅黑" panose="020B0503020204020204" pitchFamily="34" charset="-122"/>
                <a:ea typeface="微软雅黑" panose="020B0503020204020204" pitchFamily="34" charset="-122"/>
                <a:cs typeface="+mn-ea"/>
                <a:sym typeface="+mn-lt"/>
              </a:rPr>
              <a:t>168</a:t>
            </a:r>
            <a:r>
              <a:rPr lang="zh-CN" altLang="en-US" sz="1400" dirty="0">
                <a:latin typeface="微软雅黑" panose="020B0503020204020204" pitchFamily="34" charset="-122"/>
                <a:ea typeface="微软雅黑" panose="020B0503020204020204" pitchFamily="34" charset="-122"/>
                <a:cs typeface="+mn-ea"/>
                <a:sym typeface="+mn-lt"/>
              </a:rPr>
              <a:t>立方米</a:t>
            </a:r>
            <a:r>
              <a:rPr lang="en-US" altLang="zh-CN" sz="1400" dirty="0">
                <a:latin typeface="微软雅黑" panose="020B0503020204020204" pitchFamily="34" charset="-122"/>
                <a:ea typeface="微软雅黑" panose="020B0503020204020204" pitchFamily="34" charset="-122"/>
                <a:cs typeface="+mn-ea"/>
                <a:sym typeface="+mn-lt"/>
              </a:rPr>
              <a:t>/</a:t>
            </a:r>
            <a:r>
              <a:rPr lang="zh-CN" altLang="en-US" sz="1400" dirty="0">
                <a:latin typeface="微软雅黑" panose="020B0503020204020204" pitchFamily="34" charset="-122"/>
                <a:ea typeface="微软雅黑" panose="020B0503020204020204" pitchFamily="34" charset="-122"/>
                <a:cs typeface="+mn-ea"/>
                <a:sym typeface="+mn-lt"/>
              </a:rPr>
              <a:t>日。</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marL="0" lvl="4">
              <a:lnSpc>
                <a:spcPct val="150000"/>
              </a:lnSpc>
            </a:pPr>
            <a:r>
              <a:rPr lang="zh-CN" altLang="en-US" sz="1400" b="1" kern="100" dirty="0">
                <a:solidFill>
                  <a:srgbClr val="C00000"/>
                </a:solidFill>
                <a:latin typeface="微软雅黑" panose="020B0503020204020204" pitchFamily="34" charset="-122"/>
                <a:ea typeface="微软雅黑" panose="020B0503020204020204" pitchFamily="34" charset="-122"/>
              </a:rPr>
              <a:t>（</a:t>
            </a:r>
            <a:r>
              <a:rPr lang="en-US" altLang="zh-CN" sz="1400" b="1" kern="100" dirty="0">
                <a:solidFill>
                  <a:srgbClr val="C00000"/>
                </a:solidFill>
                <a:latin typeface="微软雅黑" panose="020B0503020204020204" pitchFamily="34" charset="-122"/>
                <a:ea typeface="微软雅黑" panose="020B0503020204020204" pitchFamily="34" charset="-122"/>
              </a:rPr>
              <a:t>2</a:t>
            </a:r>
            <a:r>
              <a:rPr lang="zh-CN" altLang="en-US" sz="1400" b="1" kern="100" dirty="0">
                <a:solidFill>
                  <a:srgbClr val="C00000"/>
                </a:solidFill>
                <a:latin typeface="微软雅黑" panose="020B0503020204020204" pitchFamily="34" charset="-122"/>
                <a:ea typeface="微软雅黑" panose="020B0503020204020204" pitchFamily="34" charset="-122"/>
              </a:rPr>
              <a:t>）污水处理设施</a:t>
            </a:r>
            <a:endParaRPr lang="zh-CN" altLang="zh-CN" sz="1400" b="1" kern="100"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本次规划在社区东南部建设</a:t>
            </a: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处小型无动力污水处理设站，在社区铺设污水管线，收集收集生活污水至污水处理站，经处理合格后再排放。</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a:t>
            </a:r>
            <a:r>
              <a:rPr lang="en-US" altLang="zh-CN" sz="1400" b="1" dirty="0">
                <a:solidFill>
                  <a:srgbClr val="C00000"/>
                </a:solidFill>
                <a:latin typeface="微软雅黑" panose="020B0503020204020204" pitchFamily="34" charset="-122"/>
                <a:ea typeface="微软雅黑" panose="020B0503020204020204" pitchFamily="34" charset="-122"/>
                <a:cs typeface="+mn-ea"/>
                <a:sym typeface="+mn-lt"/>
              </a:rPr>
              <a:t>3</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）污水管线布置</a:t>
            </a: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通过污水管有组织的汇入道路下污水管道中，然后排入污水管网，经小型污水处理设施（新建）处理达标后，排至规划水库泄洪河道。</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b="1" kern="100" dirty="0">
                <a:solidFill>
                  <a:srgbClr val="C00000"/>
                </a:solidFill>
                <a:latin typeface="微软雅黑" panose="020B0503020204020204" pitchFamily="34" charset="-122"/>
                <a:ea typeface="微软雅黑" panose="020B0503020204020204" pitchFamily="34" charset="-122"/>
              </a:rPr>
              <a:t>（</a:t>
            </a:r>
            <a:r>
              <a:rPr lang="en-US" altLang="zh-CN" sz="1400" b="1" kern="100" dirty="0">
                <a:solidFill>
                  <a:srgbClr val="C00000"/>
                </a:solidFill>
                <a:latin typeface="微软雅黑" panose="020B0503020204020204" pitchFamily="34" charset="-122"/>
                <a:ea typeface="微软雅黑" panose="020B0503020204020204" pitchFamily="34" charset="-122"/>
              </a:rPr>
              <a:t>4</a:t>
            </a:r>
            <a:r>
              <a:rPr lang="zh-CN" altLang="en-US" sz="1400" b="1" kern="100" dirty="0">
                <a:solidFill>
                  <a:srgbClr val="C00000"/>
                </a:solidFill>
                <a:latin typeface="微软雅黑" panose="020B0503020204020204" pitchFamily="34" charset="-122"/>
                <a:ea typeface="微软雅黑" panose="020B0503020204020204" pitchFamily="34" charset="-122"/>
              </a:rPr>
              <a:t>）</a:t>
            </a:r>
            <a:r>
              <a:rPr lang="zh-CN" altLang="zh-CN" sz="1400" b="1" kern="100" dirty="0">
                <a:solidFill>
                  <a:srgbClr val="C00000"/>
                </a:solidFill>
                <a:latin typeface="微软雅黑" panose="020B0503020204020204" pitchFamily="34" charset="-122"/>
                <a:ea typeface="微软雅黑" panose="020B0503020204020204" pitchFamily="34" charset="-122"/>
              </a:rPr>
              <a:t>污水的处理工艺</a:t>
            </a:r>
          </a:p>
          <a:p>
            <a:pPr marL="0" lvl="4">
              <a:lnSpc>
                <a:spcPct val="150000"/>
              </a:lnSpc>
            </a:pPr>
            <a:r>
              <a:rPr lang="zh-CN" altLang="zh-CN" sz="1400" kern="100" dirty="0">
                <a:latin typeface="微软雅黑" panose="020B0503020204020204" pitchFamily="34" charset="-122"/>
                <a:ea typeface="微软雅黑" panose="020B0503020204020204" pitchFamily="34" charset="-122"/>
              </a:rPr>
              <a:t>为充分考虑污水对河流下游的污染，本次规划所有的污水必须达到城市一级</a:t>
            </a:r>
            <a:r>
              <a:rPr lang="en-US" altLang="zh-CN" sz="1400" kern="100" dirty="0">
                <a:latin typeface="微软雅黑" panose="020B0503020204020204" pitchFamily="34" charset="-122"/>
                <a:ea typeface="微软雅黑" panose="020B0503020204020204" pitchFamily="34" charset="-122"/>
              </a:rPr>
              <a:t>A</a:t>
            </a:r>
            <a:r>
              <a:rPr lang="zh-CN" altLang="zh-CN" sz="1400" kern="100" dirty="0">
                <a:latin typeface="微软雅黑" panose="020B0503020204020204" pitchFamily="34" charset="-122"/>
                <a:ea typeface="微软雅黑" panose="020B0503020204020204" pitchFamily="34" charset="-122"/>
              </a:rPr>
              <a:t>污水排放标准，综合考虑</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的投资和污水的处理效果，建议</a:t>
            </a:r>
            <a:r>
              <a:rPr lang="zh-CN" altLang="en-US" sz="1400" kern="100" dirty="0">
                <a:latin typeface="微软雅黑" panose="020B0503020204020204" pitchFamily="34" charset="-122"/>
                <a:ea typeface="微软雅黑" panose="020B0503020204020204" pitchFamily="34" charset="-122"/>
              </a:rPr>
              <a:t>社区</a:t>
            </a:r>
            <a:r>
              <a:rPr lang="zh-CN" altLang="zh-CN" sz="1400" kern="100" dirty="0">
                <a:latin typeface="微软雅黑" panose="020B0503020204020204" pitchFamily="34" charset="-122"/>
                <a:ea typeface="微软雅黑" panose="020B0503020204020204" pitchFamily="34" charset="-122"/>
              </a:rPr>
              <a:t>的污水处理工艺采用接触氧化法曝气生物滤池工艺进行深度处理，污水处理后应符合《城市污水再生利用分类标准》 （</a:t>
            </a:r>
            <a:r>
              <a:rPr lang="en-US" altLang="zh-CN" sz="1400" kern="100" dirty="0">
                <a:latin typeface="微软雅黑" panose="020B0503020204020204" pitchFamily="34" charset="-122"/>
                <a:ea typeface="微软雅黑" panose="020B0503020204020204" pitchFamily="34" charset="-122"/>
              </a:rPr>
              <a:t>GB/T 18921-2002</a:t>
            </a:r>
            <a:r>
              <a:rPr lang="zh-CN"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城市景观用水水质标准。考虑到景观和环境卫生要求，可采用半地下或完全地埋式布置。消化污泥集中收集，机械脱水后作农肥使用。</a:t>
            </a:r>
            <a:endParaRPr lang="en-US" altLang="zh-CN" sz="1400" kern="100"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B8716E61-EFCD-4399-BF6A-DBB4C86DAA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92179" y="8345782"/>
            <a:ext cx="2766679" cy="1369366"/>
          </a:xfrm>
          <a:prstGeom prst="rect">
            <a:avLst/>
          </a:prstGeom>
        </p:spPr>
      </p:pic>
      <p:pic>
        <p:nvPicPr>
          <p:cNvPr id="6" name="图片 5">
            <a:extLst>
              <a:ext uri="{FF2B5EF4-FFF2-40B4-BE49-F238E27FC236}">
                <a16:creationId xmlns:a16="http://schemas.microsoft.com/office/drawing/2014/main" id="{84A6A1FC-69D6-4D30-A51B-D3500D9489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1380" y="7675352"/>
            <a:ext cx="5919857" cy="2280408"/>
          </a:xfrm>
          <a:prstGeom prst="rect">
            <a:avLst/>
          </a:prstGeom>
        </p:spPr>
      </p:pic>
      <p:pic>
        <p:nvPicPr>
          <p:cNvPr id="11" name="图片 10">
            <a:extLst>
              <a:ext uri="{FF2B5EF4-FFF2-40B4-BE49-F238E27FC236}">
                <a16:creationId xmlns:a16="http://schemas.microsoft.com/office/drawing/2014/main" id="{A1C4BBFB-69E4-4E2B-AE29-766485B339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1161" y="8345781"/>
            <a:ext cx="2044471" cy="1359573"/>
          </a:xfrm>
          <a:prstGeom prst="rect">
            <a:avLst/>
          </a:prstGeom>
        </p:spPr>
      </p:pic>
      <p:pic>
        <p:nvPicPr>
          <p:cNvPr id="22" name="图片 21">
            <a:extLst>
              <a:ext uri="{FF2B5EF4-FFF2-40B4-BE49-F238E27FC236}">
                <a16:creationId xmlns:a16="http://schemas.microsoft.com/office/drawing/2014/main" id="{1ABD5FDD-0C09-4417-9FA9-747B7C6FA69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93452" y="8346403"/>
            <a:ext cx="3346173" cy="1358952"/>
          </a:xfrm>
          <a:prstGeom prst="rect">
            <a:avLst/>
          </a:prstGeom>
        </p:spPr>
      </p:pic>
      <p:sp>
        <p:nvSpPr>
          <p:cNvPr id="23" name="文本框 22">
            <a:extLst>
              <a:ext uri="{FF2B5EF4-FFF2-40B4-BE49-F238E27FC236}">
                <a16:creationId xmlns:a16="http://schemas.microsoft.com/office/drawing/2014/main" id="{DB2D081A-4855-4F0A-A143-1AD1C2E61105}"/>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2CFEF6AD-263D-4E61-920D-D48C05DB2485}"/>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sp>
        <p:nvSpPr>
          <p:cNvPr id="25" name="矩形 24">
            <a:extLst>
              <a:ext uri="{FF2B5EF4-FFF2-40B4-BE49-F238E27FC236}">
                <a16:creationId xmlns:a16="http://schemas.microsoft.com/office/drawing/2014/main" id="{507994D6-AE80-432E-BDCD-46CD31CECC7A}"/>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AE383DE1-237D-46A5-BE08-31EC41D776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00115" y="7442085"/>
            <a:ext cx="787033" cy="754608"/>
          </a:xfrm>
          <a:prstGeom prst="rect">
            <a:avLst/>
          </a:prstGeom>
        </p:spPr>
      </p:pic>
    </p:spTree>
    <p:extLst>
      <p:ext uri="{BB962C8B-B14F-4D97-AF65-F5344CB8AC3E}">
        <p14:creationId xmlns:p14="http://schemas.microsoft.com/office/powerpoint/2010/main" val="949046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71819F6-168C-4E54-837C-091334088C2E}"/>
              </a:ext>
            </a:extLst>
          </p:cNvPr>
          <p:cNvSpPr txBox="1"/>
          <p:nvPr/>
        </p:nvSpPr>
        <p:spPr>
          <a:xfrm>
            <a:off x="432972" y="1377238"/>
            <a:ext cx="3398799"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2</a:t>
            </a:r>
            <a:r>
              <a:rPr lang="zh-CN" altLang="en-US" sz="1600" b="1" dirty="0">
                <a:latin typeface="微软雅黑" panose="020B0503020204020204" pitchFamily="34" charset="-122"/>
                <a:ea typeface="微软雅黑" panose="020B0503020204020204" pitchFamily="34" charset="-122"/>
              </a:rPr>
              <a:t>、排水设施规划</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雨水设施规划</a:t>
            </a:r>
          </a:p>
        </p:txBody>
      </p:sp>
      <p:sp>
        <p:nvSpPr>
          <p:cNvPr id="11" name="矩形 10">
            <a:extLst>
              <a:ext uri="{FF2B5EF4-FFF2-40B4-BE49-F238E27FC236}">
                <a16:creationId xmlns:a16="http://schemas.microsoft.com/office/drawing/2014/main" id="{802E540D-A035-48BF-99CA-86837083F635}"/>
              </a:ext>
            </a:extLst>
          </p:cNvPr>
          <p:cNvSpPr/>
          <p:nvPr/>
        </p:nvSpPr>
        <p:spPr>
          <a:xfrm>
            <a:off x="432972" y="1698916"/>
            <a:ext cx="5338634" cy="8324806"/>
          </a:xfrm>
          <a:prstGeom prst="rect">
            <a:avLst/>
          </a:prstGeom>
          <a:solidFill>
            <a:srgbClr val="DAE3F3"/>
          </a:solidFill>
        </p:spPr>
        <p:txBody>
          <a:bodyPr wrap="square">
            <a:noAutofit/>
          </a:bodyPr>
          <a:lstStyle/>
          <a:p>
            <a:pPr marL="285750" lvl="0" indent="-285750">
              <a:lnSpc>
                <a:spcPct val="140000"/>
              </a:lnSpc>
              <a:buFont typeface="Wingdings" panose="05000000000000000000" pitchFamily="2" charset="2"/>
              <a:buChar char="n"/>
            </a:pPr>
            <a:r>
              <a:rPr lang="zh-CN" altLang="zh-CN" sz="1400" b="1" kern="100" dirty="0">
                <a:solidFill>
                  <a:prstClr val="black"/>
                </a:solidFill>
                <a:latin typeface="微软雅黑" panose="020B0503020204020204" pitchFamily="34" charset="-122"/>
                <a:ea typeface="微软雅黑" panose="020B0503020204020204" pitchFamily="34" charset="-122"/>
              </a:rPr>
              <a:t>基本参数确定</a:t>
            </a: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降雨重现区对雨水工程设施的投资及城市安全有着直接的影响，依据总体规划及有关资料，根据</a:t>
            </a:r>
            <a:r>
              <a:rPr lang="zh-CN" altLang="en-US" sz="1400" kern="100" dirty="0">
                <a:solidFill>
                  <a:prstClr val="black"/>
                </a:solidFill>
                <a:latin typeface="微软雅黑" panose="020B0503020204020204" pitchFamily="34" charset="-122"/>
                <a:ea typeface="微软雅黑" panose="020B0503020204020204" pitchFamily="34" charset="-122"/>
              </a:rPr>
              <a:t>规划村庄</a:t>
            </a:r>
            <a:r>
              <a:rPr lang="zh-CN" altLang="zh-CN" sz="1400" kern="100" dirty="0">
                <a:solidFill>
                  <a:prstClr val="black"/>
                </a:solidFill>
                <a:latin typeface="微软雅黑" panose="020B0503020204020204" pitchFamily="34" charset="-122"/>
                <a:ea typeface="微软雅黑" panose="020B0503020204020204" pitchFamily="34" charset="-122"/>
              </a:rPr>
              <a:t>地形特点及规模，确定降雨重现期为用</a:t>
            </a:r>
            <a:r>
              <a:rPr lang="en-US" altLang="zh-CN" sz="1400" kern="100" dirty="0">
                <a:solidFill>
                  <a:prstClr val="black"/>
                </a:solidFill>
                <a:latin typeface="微软雅黑" panose="020B0503020204020204" pitchFamily="34" charset="-122"/>
                <a:ea typeface="微软雅黑" panose="020B0503020204020204" pitchFamily="34" charset="-122"/>
              </a:rPr>
              <a:t>2</a:t>
            </a:r>
            <a:r>
              <a:rPr lang="zh-CN" altLang="zh-CN" sz="1400" kern="100" dirty="0">
                <a:solidFill>
                  <a:prstClr val="black"/>
                </a:solidFill>
                <a:latin typeface="微软雅黑" panose="020B0503020204020204" pitchFamily="34" charset="-122"/>
                <a:ea typeface="微软雅黑" panose="020B0503020204020204" pitchFamily="34" charset="-122"/>
              </a:rPr>
              <a:t>年。</a:t>
            </a: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设计降雨历时</a:t>
            </a:r>
            <a:r>
              <a:rPr lang="en-US" altLang="zh-CN" sz="1400" kern="100" dirty="0">
                <a:solidFill>
                  <a:prstClr val="black"/>
                </a:solidFill>
                <a:latin typeface="微软雅黑" panose="020B0503020204020204" pitchFamily="34" charset="-122"/>
                <a:ea typeface="微软雅黑" panose="020B0503020204020204" pitchFamily="34" charset="-122"/>
              </a:rPr>
              <a:t>t</a:t>
            </a:r>
            <a:endParaRPr lang="zh-CN" altLang="zh-CN" sz="1400" kern="100" dirty="0">
              <a:solidFill>
                <a:prstClr val="black"/>
              </a:solidFill>
              <a:latin typeface="微软雅黑" panose="020B0503020204020204" pitchFamily="34" charset="-122"/>
              <a:ea typeface="微软雅黑" panose="020B0503020204020204" pitchFamily="34" charset="-122"/>
            </a:endParaRP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t</a:t>
            </a:r>
            <a:r>
              <a:rPr lang="zh-CN" altLang="zh-CN" sz="1400" kern="100" dirty="0">
                <a:solidFill>
                  <a:prstClr val="black"/>
                </a:solidFill>
                <a:latin typeface="微软雅黑" panose="020B0503020204020204" pitchFamily="34" charset="-122"/>
                <a:ea typeface="微软雅黑" panose="020B0503020204020204" pitchFamily="34" charset="-122"/>
              </a:rPr>
              <a:t>＝</a:t>
            </a:r>
            <a:r>
              <a:rPr lang="en-US" altLang="zh-CN" sz="1400" kern="100" dirty="0">
                <a:solidFill>
                  <a:prstClr val="black"/>
                </a:solidFill>
                <a:latin typeface="微软雅黑" panose="020B0503020204020204" pitchFamily="34" charset="-122"/>
                <a:ea typeface="微软雅黑" panose="020B0503020204020204" pitchFamily="34" charset="-122"/>
              </a:rPr>
              <a:t>t1+mt2</a:t>
            </a:r>
            <a:r>
              <a:rPr lang="zh-CN" altLang="zh-CN" sz="1400" kern="100" dirty="0">
                <a:solidFill>
                  <a:prstClr val="black"/>
                </a:solidFill>
                <a:latin typeface="微软雅黑" panose="020B0503020204020204" pitchFamily="34" charset="-122"/>
                <a:ea typeface="微软雅黑" panose="020B0503020204020204" pitchFamily="34" charset="-122"/>
              </a:rPr>
              <a:t>（分钟）</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t </a:t>
            </a:r>
            <a:r>
              <a:rPr lang="zh-CN" altLang="zh-CN" sz="1400" kern="100" dirty="0">
                <a:solidFill>
                  <a:prstClr val="black"/>
                </a:solidFill>
                <a:latin typeface="微软雅黑" panose="020B0503020204020204" pitchFamily="34" charset="-122"/>
                <a:ea typeface="微软雅黑" panose="020B0503020204020204" pitchFamily="34" charset="-122"/>
              </a:rPr>
              <a:t>—— 设计暴雨历时（分钟）</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t1 </a:t>
            </a:r>
            <a:r>
              <a:rPr lang="zh-CN" altLang="zh-CN" sz="1400" kern="100" dirty="0">
                <a:solidFill>
                  <a:prstClr val="black"/>
                </a:solidFill>
                <a:latin typeface="微软雅黑" panose="020B0503020204020204" pitchFamily="34" charset="-122"/>
                <a:ea typeface="微软雅黑" panose="020B0503020204020204" pitchFamily="34" charset="-122"/>
              </a:rPr>
              <a:t>—— 地面积水时间，采用</a:t>
            </a:r>
            <a:r>
              <a:rPr lang="en-US" altLang="zh-CN" sz="1400" kern="100" dirty="0">
                <a:solidFill>
                  <a:prstClr val="black"/>
                </a:solidFill>
                <a:latin typeface="微软雅黑" panose="020B0503020204020204" pitchFamily="34" charset="-122"/>
                <a:ea typeface="微软雅黑" panose="020B0503020204020204" pitchFamily="34" charset="-122"/>
              </a:rPr>
              <a:t>15</a:t>
            </a:r>
            <a:r>
              <a:rPr lang="zh-CN" altLang="zh-CN" sz="1400" kern="100" dirty="0">
                <a:solidFill>
                  <a:prstClr val="black"/>
                </a:solidFill>
                <a:latin typeface="微软雅黑" panose="020B0503020204020204" pitchFamily="34" charset="-122"/>
                <a:ea typeface="微软雅黑" panose="020B0503020204020204" pitchFamily="34" charset="-122"/>
              </a:rPr>
              <a:t>（分钟）</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t2 </a:t>
            </a:r>
            <a:r>
              <a:rPr lang="zh-CN" altLang="zh-CN" sz="1400" kern="100" dirty="0">
                <a:solidFill>
                  <a:prstClr val="black"/>
                </a:solidFill>
                <a:latin typeface="微软雅黑" panose="020B0503020204020204" pitchFamily="34" charset="-122"/>
                <a:ea typeface="微软雅黑" panose="020B0503020204020204" pitchFamily="34" charset="-122"/>
              </a:rPr>
              <a:t>—— 管渠内流行时间（分钟）</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m </a:t>
            </a:r>
            <a:r>
              <a:rPr lang="zh-CN" altLang="zh-CN" sz="1400" kern="100" dirty="0">
                <a:solidFill>
                  <a:prstClr val="black"/>
                </a:solidFill>
                <a:latin typeface="微软雅黑" panose="020B0503020204020204" pitchFamily="34" charset="-122"/>
                <a:ea typeface="微软雅黑" panose="020B0503020204020204" pitchFamily="34" charset="-122"/>
              </a:rPr>
              <a:t>—— 折减系数，管道采用</a:t>
            </a:r>
            <a:r>
              <a:rPr lang="en-US" altLang="zh-CN" sz="1400" kern="100" dirty="0">
                <a:solidFill>
                  <a:prstClr val="black"/>
                </a:solidFill>
                <a:latin typeface="微软雅黑" panose="020B0503020204020204" pitchFamily="34" charset="-122"/>
                <a:ea typeface="微软雅黑" panose="020B0503020204020204" pitchFamily="34" charset="-122"/>
              </a:rPr>
              <a:t>2</a:t>
            </a:r>
            <a:r>
              <a:rPr lang="zh-CN" altLang="zh-CN" sz="1400" kern="100" dirty="0">
                <a:solidFill>
                  <a:prstClr val="black"/>
                </a:solidFill>
                <a:latin typeface="微软雅黑" panose="020B0503020204020204" pitchFamily="34" charset="-122"/>
                <a:ea typeface="微软雅黑" panose="020B0503020204020204" pitchFamily="34" charset="-122"/>
              </a:rPr>
              <a:t>，明渠采用</a:t>
            </a:r>
            <a:r>
              <a:rPr lang="en-US" altLang="zh-CN" sz="1400" kern="100" dirty="0">
                <a:solidFill>
                  <a:prstClr val="black"/>
                </a:solidFill>
                <a:latin typeface="微软雅黑" panose="020B0503020204020204" pitchFamily="34" charset="-122"/>
                <a:ea typeface="微软雅黑" panose="020B0503020204020204" pitchFamily="34" charset="-122"/>
              </a:rPr>
              <a:t>1.2</a:t>
            </a:r>
            <a:endParaRPr lang="zh-CN" altLang="zh-CN" sz="1400" kern="100" dirty="0">
              <a:solidFill>
                <a:prstClr val="black"/>
              </a:solidFill>
              <a:latin typeface="微软雅黑" panose="020B0503020204020204" pitchFamily="34" charset="-122"/>
              <a:ea typeface="微软雅黑" panose="020B0503020204020204" pitchFamily="34" charset="-122"/>
            </a:endParaRP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径流系数Ψ雨水综合径流系数采用</a:t>
            </a:r>
            <a:r>
              <a:rPr lang="en-US" altLang="zh-CN" sz="1400" kern="100" dirty="0">
                <a:solidFill>
                  <a:prstClr val="black"/>
                </a:solidFill>
                <a:latin typeface="微软雅黑" panose="020B0503020204020204" pitchFamily="34" charset="-122"/>
                <a:ea typeface="微软雅黑" panose="020B0503020204020204" pitchFamily="34" charset="-122"/>
              </a:rPr>
              <a:t>0.5</a:t>
            </a:r>
            <a:r>
              <a:rPr lang="zh-CN" altLang="zh-CN" sz="1400" kern="100" dirty="0">
                <a:solidFill>
                  <a:prstClr val="black"/>
                </a:solidFill>
                <a:latin typeface="微软雅黑" panose="020B0503020204020204" pitchFamily="34" charset="-122"/>
                <a:ea typeface="微软雅黑" panose="020B0503020204020204" pitchFamily="34" charset="-122"/>
              </a:rPr>
              <a:t>。</a:t>
            </a:r>
            <a:endParaRPr lang="en-US" altLang="zh-CN" sz="1400" kern="100" dirty="0">
              <a:solidFill>
                <a:prstClr val="black"/>
              </a:solidFill>
              <a:latin typeface="微软雅黑" panose="020B0503020204020204" pitchFamily="34" charset="-122"/>
              <a:ea typeface="微软雅黑" panose="020B0503020204020204" pitchFamily="34" charset="-122"/>
            </a:endParaRPr>
          </a:p>
          <a:p>
            <a:pPr marL="285750" indent="-285750">
              <a:lnSpc>
                <a:spcPct val="140000"/>
              </a:lnSpc>
              <a:buFont typeface="Wingdings" panose="05000000000000000000" pitchFamily="2" charset="2"/>
              <a:buChar char="n"/>
            </a:pPr>
            <a:r>
              <a:rPr lang="zh-CN" altLang="en-US" sz="1400" b="1" kern="100" dirty="0">
                <a:solidFill>
                  <a:prstClr val="black"/>
                </a:solidFill>
                <a:latin typeface="微软雅黑" panose="020B0503020204020204" pitchFamily="34" charset="-122"/>
                <a:ea typeface="微软雅黑" panose="020B0503020204020204" pitchFamily="34" charset="-122"/>
              </a:rPr>
              <a:t>暴雨强度公式</a:t>
            </a:r>
          </a:p>
          <a:p>
            <a:pPr lvl="0">
              <a:lnSpc>
                <a:spcPct val="140000"/>
              </a:lnSpc>
            </a:pPr>
            <a:r>
              <a:rPr lang="zh-CN" altLang="en-US" sz="1400" kern="100" dirty="0">
                <a:latin typeface="微软雅黑" panose="020B0503020204020204" pitchFamily="34" charset="-122"/>
                <a:ea typeface="微软雅黑" panose="020B0503020204020204" pitchFamily="34" charset="-122"/>
              </a:rPr>
              <a:t>规划采用临沂市暴雨强度公式为</a:t>
            </a:r>
            <a:r>
              <a:rPr lang="en-US" altLang="zh-CN" sz="1400" kern="100" dirty="0">
                <a:latin typeface="微软雅黑" panose="020B0503020204020204" pitchFamily="34" charset="-122"/>
                <a:ea typeface="微软雅黑" panose="020B0503020204020204" pitchFamily="34" charset="-122"/>
              </a:rPr>
              <a:t>:</a:t>
            </a:r>
          </a:p>
          <a:p>
            <a:pPr lvl="0">
              <a:lnSpc>
                <a:spcPct val="140000"/>
              </a:lnSpc>
            </a:pPr>
            <a:r>
              <a:rPr lang="en-US" altLang="zh-CN" sz="1400" kern="100" dirty="0">
                <a:latin typeface="微软雅黑" panose="020B0503020204020204" pitchFamily="34" charset="-122"/>
                <a:ea typeface="微软雅黑" panose="020B0503020204020204" pitchFamily="34" charset="-122"/>
              </a:rPr>
              <a:t>   q=1444.96*(1+0.880lgP)/ (t+6.952)0.65</a:t>
            </a:r>
          </a:p>
          <a:p>
            <a:pPr lvl="0">
              <a:lnSpc>
                <a:spcPct val="140000"/>
              </a:lnSpc>
            </a:pPr>
            <a:r>
              <a:rPr lang="zh-CN" altLang="en-US" sz="1400" kern="100" dirty="0">
                <a:latin typeface="微软雅黑" panose="020B0503020204020204" pitchFamily="34" charset="-122"/>
                <a:ea typeface="微软雅黑" panose="020B0503020204020204" pitchFamily="34" charset="-122"/>
              </a:rPr>
              <a:t>式中：</a:t>
            </a:r>
          </a:p>
          <a:p>
            <a:pPr lvl="0">
              <a:lnSpc>
                <a:spcPct val="140000"/>
              </a:lnSpc>
            </a:pPr>
            <a:r>
              <a:rPr lang="en-US" altLang="zh-CN" sz="1400" kern="100" dirty="0">
                <a:latin typeface="微软雅黑" panose="020B0503020204020204" pitchFamily="34" charset="-122"/>
                <a:ea typeface="微软雅黑" panose="020B0503020204020204" pitchFamily="34" charset="-122"/>
              </a:rPr>
              <a:t>q —— </a:t>
            </a:r>
            <a:r>
              <a:rPr lang="zh-CN" altLang="en-US" sz="1400" kern="100" dirty="0">
                <a:latin typeface="微软雅黑" panose="020B0503020204020204" pitchFamily="34" charset="-122"/>
                <a:ea typeface="微软雅黑" panose="020B0503020204020204" pitchFamily="34" charset="-122"/>
              </a:rPr>
              <a:t>设计降雨强度 </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升</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秒</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公顷</a:t>
            </a:r>
            <a:r>
              <a:rPr lang="en-US" altLang="zh-CN" sz="1400" kern="100" dirty="0">
                <a:latin typeface="微软雅黑" panose="020B0503020204020204" pitchFamily="34" charset="-122"/>
                <a:ea typeface="微软雅黑" panose="020B0503020204020204" pitchFamily="34" charset="-122"/>
              </a:rPr>
              <a:t>)</a:t>
            </a:r>
          </a:p>
          <a:p>
            <a:pPr lvl="0">
              <a:lnSpc>
                <a:spcPct val="140000"/>
              </a:lnSpc>
            </a:pPr>
            <a:r>
              <a:rPr lang="en-US" altLang="zh-CN" sz="1400" kern="100" dirty="0">
                <a:latin typeface="微软雅黑" panose="020B0503020204020204" pitchFamily="34" charset="-122"/>
                <a:ea typeface="微软雅黑" panose="020B0503020204020204" pitchFamily="34" charset="-122"/>
              </a:rPr>
              <a:t>p —— </a:t>
            </a:r>
            <a:r>
              <a:rPr lang="zh-CN" altLang="en-US" sz="1400" kern="100" dirty="0">
                <a:latin typeface="微软雅黑" panose="020B0503020204020204" pitchFamily="34" charset="-122"/>
                <a:ea typeface="微软雅黑" panose="020B0503020204020204" pitchFamily="34" charset="-122"/>
              </a:rPr>
              <a:t>设计重现期 （年）</a:t>
            </a:r>
          </a:p>
          <a:p>
            <a:pPr lvl="0">
              <a:lnSpc>
                <a:spcPct val="140000"/>
              </a:lnSpc>
            </a:pPr>
            <a:r>
              <a:rPr lang="en-US" altLang="zh-CN" sz="1400" kern="100" dirty="0">
                <a:latin typeface="微软雅黑" panose="020B0503020204020204" pitchFamily="34" charset="-122"/>
                <a:ea typeface="微软雅黑" panose="020B0503020204020204" pitchFamily="34" charset="-122"/>
              </a:rPr>
              <a:t>t —— </a:t>
            </a:r>
            <a:r>
              <a:rPr lang="zh-CN" altLang="en-US" sz="1400" kern="100" dirty="0">
                <a:latin typeface="微软雅黑" panose="020B0503020204020204" pitchFamily="34" charset="-122"/>
                <a:ea typeface="微软雅黑" panose="020B0503020204020204" pitchFamily="34" charset="-122"/>
              </a:rPr>
              <a:t>历时（分钟）</a:t>
            </a:r>
            <a:endParaRPr lang="en-US" altLang="zh-CN" sz="1400" kern="100" dirty="0">
              <a:latin typeface="微软雅黑" panose="020B0503020204020204" pitchFamily="34" charset="-122"/>
              <a:ea typeface="微软雅黑" panose="020B0503020204020204" pitchFamily="34" charset="-122"/>
            </a:endParaRPr>
          </a:p>
          <a:p>
            <a:pPr marL="285750" indent="-285750">
              <a:lnSpc>
                <a:spcPct val="140000"/>
              </a:lnSpc>
              <a:buFont typeface="Wingdings" panose="05000000000000000000" pitchFamily="2" charset="2"/>
              <a:buChar char="n"/>
            </a:pPr>
            <a:r>
              <a:rPr lang="zh-CN" altLang="zh-CN" sz="1400" b="1" kern="100" dirty="0">
                <a:solidFill>
                  <a:prstClr val="black"/>
                </a:solidFill>
                <a:latin typeface="微软雅黑" panose="020B0503020204020204" pitchFamily="34" charset="-122"/>
                <a:ea typeface="微软雅黑" panose="020B0503020204020204" pitchFamily="34" charset="-122"/>
              </a:rPr>
              <a:t>雨水设计流量公式</a:t>
            </a: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雨水管渠设计流量采用小汇水面积暴雨径流计算公式：</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Q</a:t>
            </a:r>
            <a:r>
              <a:rPr lang="zh-CN" altLang="zh-CN" sz="1400" kern="100" dirty="0">
                <a:solidFill>
                  <a:prstClr val="black"/>
                </a:solidFill>
                <a:latin typeface="微软雅黑" panose="020B0503020204020204" pitchFamily="34" charset="-122"/>
                <a:ea typeface="微软雅黑" panose="020B0503020204020204" pitchFamily="34" charset="-122"/>
              </a:rPr>
              <a:t>＝</a:t>
            </a:r>
            <a:r>
              <a:rPr lang="en-US" altLang="zh-CN" sz="1400" kern="100" dirty="0">
                <a:solidFill>
                  <a:prstClr val="black"/>
                </a:solidFill>
                <a:latin typeface="微软雅黑" panose="020B0503020204020204" pitchFamily="34" charset="-122"/>
                <a:ea typeface="微软雅黑" panose="020B0503020204020204" pitchFamily="34" charset="-122"/>
              </a:rPr>
              <a:t>q</a:t>
            </a:r>
            <a:r>
              <a:rPr lang="zh-CN" altLang="zh-CN" sz="1400" kern="100" dirty="0">
                <a:solidFill>
                  <a:prstClr val="black"/>
                </a:solidFill>
                <a:latin typeface="微软雅黑" panose="020B0503020204020204" pitchFamily="34" charset="-122"/>
                <a:ea typeface="微软雅黑" panose="020B0503020204020204" pitchFamily="34" charset="-122"/>
              </a:rPr>
              <a:t>•Ψ•</a:t>
            </a:r>
            <a:r>
              <a:rPr lang="en-US" altLang="zh-CN" sz="1400" kern="100" dirty="0">
                <a:solidFill>
                  <a:prstClr val="black"/>
                </a:solidFill>
                <a:latin typeface="微软雅黑" panose="020B0503020204020204" pitchFamily="34" charset="-122"/>
                <a:ea typeface="微软雅黑" panose="020B0503020204020204" pitchFamily="34" charset="-122"/>
              </a:rPr>
              <a:t>F</a:t>
            </a:r>
            <a:endParaRPr lang="zh-CN" altLang="zh-CN" sz="1400" kern="100" dirty="0">
              <a:solidFill>
                <a:prstClr val="black"/>
              </a:solidFill>
              <a:latin typeface="微软雅黑" panose="020B0503020204020204" pitchFamily="34" charset="-122"/>
              <a:ea typeface="微软雅黑" panose="020B0503020204020204" pitchFamily="34" charset="-122"/>
            </a:endParaRP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式中：</a:t>
            </a: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Q </a:t>
            </a:r>
            <a:r>
              <a:rPr lang="zh-CN" altLang="zh-CN" sz="1400" kern="100" dirty="0">
                <a:solidFill>
                  <a:prstClr val="black"/>
                </a:solidFill>
                <a:latin typeface="微软雅黑" panose="020B0503020204020204" pitchFamily="34" charset="-122"/>
                <a:ea typeface="微软雅黑" panose="020B0503020204020204" pitchFamily="34" charset="-122"/>
              </a:rPr>
              <a:t>—— 设计流量</a:t>
            </a:r>
            <a:r>
              <a:rPr lang="en-US" altLang="zh-CN" sz="1400" kern="100" dirty="0">
                <a:solidFill>
                  <a:prstClr val="black"/>
                </a:solidFill>
                <a:latin typeface="微软雅黑" panose="020B0503020204020204" pitchFamily="34" charset="-122"/>
                <a:ea typeface="微软雅黑" panose="020B0503020204020204" pitchFamily="34" charset="-122"/>
              </a:rPr>
              <a:t> (</a:t>
            </a:r>
            <a:r>
              <a:rPr lang="zh-CN" altLang="zh-CN" sz="1400" kern="100" dirty="0">
                <a:solidFill>
                  <a:prstClr val="black"/>
                </a:solidFill>
                <a:latin typeface="微软雅黑" panose="020B0503020204020204" pitchFamily="34" charset="-122"/>
                <a:ea typeface="微软雅黑" panose="020B0503020204020204" pitchFamily="34" charset="-122"/>
              </a:rPr>
              <a:t>升</a:t>
            </a:r>
            <a:r>
              <a:rPr lang="en-US" altLang="zh-CN" sz="1400" kern="100" dirty="0">
                <a:solidFill>
                  <a:prstClr val="black"/>
                </a:solidFill>
                <a:latin typeface="微软雅黑" panose="020B0503020204020204" pitchFamily="34" charset="-122"/>
                <a:ea typeface="微软雅黑" panose="020B0503020204020204" pitchFamily="34" charset="-122"/>
              </a:rPr>
              <a:t>/</a:t>
            </a:r>
            <a:r>
              <a:rPr lang="zh-CN" altLang="zh-CN" sz="1400" kern="100" dirty="0">
                <a:solidFill>
                  <a:prstClr val="black"/>
                </a:solidFill>
                <a:latin typeface="微软雅黑" panose="020B0503020204020204" pitchFamily="34" charset="-122"/>
                <a:ea typeface="微软雅黑" panose="020B0503020204020204" pitchFamily="34" charset="-122"/>
              </a:rPr>
              <a:t>秒</a:t>
            </a:r>
            <a:r>
              <a:rPr lang="en-US" altLang="zh-CN" sz="1400" kern="100" dirty="0">
                <a:solidFill>
                  <a:prstClr val="black"/>
                </a:solidFill>
                <a:latin typeface="微软雅黑" panose="020B0503020204020204" pitchFamily="34" charset="-122"/>
                <a:ea typeface="微软雅黑" panose="020B0503020204020204" pitchFamily="34" charset="-122"/>
              </a:rPr>
              <a:t>)</a:t>
            </a:r>
            <a:r>
              <a:rPr lang="zh-CN" altLang="zh-CN" sz="1400" kern="100" dirty="0">
                <a:solidFill>
                  <a:prstClr val="black"/>
                </a:solidFill>
                <a:latin typeface="微软雅黑" panose="020B0503020204020204" pitchFamily="34" charset="-122"/>
                <a:ea typeface="微软雅黑" panose="020B0503020204020204" pitchFamily="34" charset="-122"/>
              </a:rPr>
              <a:t>；</a:t>
            </a:r>
          </a:p>
          <a:p>
            <a:pPr lvl="0">
              <a:lnSpc>
                <a:spcPct val="140000"/>
              </a:lnSpc>
            </a:pPr>
            <a:r>
              <a:rPr lang="zh-CN" altLang="zh-CN" sz="1400" kern="100" dirty="0">
                <a:solidFill>
                  <a:prstClr val="black"/>
                </a:solidFill>
                <a:latin typeface="微软雅黑" panose="020B0503020204020204" pitchFamily="34" charset="-122"/>
                <a:ea typeface="微软雅黑" panose="020B0503020204020204" pitchFamily="34" charset="-122"/>
              </a:rPr>
              <a:t>Ψ—— 径流系数；</a:t>
            </a:r>
            <a:r>
              <a:rPr lang="en-US" altLang="zh-CN" sz="1400" kern="100" dirty="0">
                <a:solidFill>
                  <a:prstClr val="black"/>
                </a:solidFill>
                <a:latin typeface="微软雅黑" panose="020B0503020204020204" pitchFamily="34" charset="-122"/>
                <a:ea typeface="微软雅黑" panose="020B0503020204020204" pitchFamily="34" charset="-122"/>
              </a:rPr>
              <a:t> </a:t>
            </a:r>
            <a:endParaRPr lang="zh-CN" altLang="zh-CN" sz="1400" kern="100" dirty="0">
              <a:solidFill>
                <a:prstClr val="black"/>
              </a:solidFill>
              <a:latin typeface="微软雅黑" panose="020B0503020204020204" pitchFamily="34" charset="-122"/>
              <a:ea typeface="微软雅黑" panose="020B0503020204020204" pitchFamily="34" charset="-122"/>
            </a:endParaRPr>
          </a:p>
          <a:p>
            <a:pPr lvl="0">
              <a:lnSpc>
                <a:spcPct val="140000"/>
              </a:lnSpc>
            </a:pPr>
            <a:r>
              <a:rPr lang="en-US" altLang="zh-CN" sz="1400" kern="100" dirty="0">
                <a:solidFill>
                  <a:prstClr val="black"/>
                </a:solidFill>
                <a:latin typeface="微软雅黑" panose="020B0503020204020204" pitchFamily="34" charset="-122"/>
                <a:ea typeface="微软雅黑" panose="020B0503020204020204" pitchFamily="34" charset="-122"/>
              </a:rPr>
              <a:t>F </a:t>
            </a:r>
            <a:r>
              <a:rPr lang="zh-CN" altLang="zh-CN" sz="1400" kern="100" dirty="0">
                <a:solidFill>
                  <a:prstClr val="black"/>
                </a:solidFill>
                <a:latin typeface="微软雅黑" panose="020B0503020204020204" pitchFamily="34" charset="-122"/>
                <a:ea typeface="微软雅黑" panose="020B0503020204020204" pitchFamily="34" charset="-122"/>
              </a:rPr>
              <a:t>—— 汇水面积</a:t>
            </a:r>
            <a:r>
              <a:rPr lang="en-US" altLang="zh-CN" sz="1400" kern="100" dirty="0">
                <a:solidFill>
                  <a:prstClr val="black"/>
                </a:solidFill>
                <a:latin typeface="微软雅黑" panose="020B0503020204020204" pitchFamily="34" charset="-122"/>
                <a:ea typeface="微软雅黑" panose="020B0503020204020204" pitchFamily="34" charset="-122"/>
              </a:rPr>
              <a:t> (</a:t>
            </a:r>
            <a:r>
              <a:rPr lang="zh-CN" altLang="zh-CN" sz="1400" kern="100" dirty="0">
                <a:solidFill>
                  <a:prstClr val="black"/>
                </a:solidFill>
                <a:latin typeface="微软雅黑" panose="020B0503020204020204" pitchFamily="34" charset="-122"/>
                <a:ea typeface="微软雅黑" panose="020B0503020204020204" pitchFamily="34" charset="-122"/>
              </a:rPr>
              <a:t>公顷</a:t>
            </a:r>
            <a:r>
              <a:rPr lang="en-US" altLang="zh-CN" sz="1400" kern="100" dirty="0">
                <a:solidFill>
                  <a:prstClr val="black"/>
                </a:solidFill>
                <a:latin typeface="微软雅黑" panose="020B0503020204020204" pitchFamily="34" charset="-122"/>
                <a:ea typeface="微软雅黑" panose="020B0503020204020204" pitchFamily="34" charset="-122"/>
              </a:rPr>
              <a:t>)</a:t>
            </a:r>
          </a:p>
          <a:p>
            <a:pPr>
              <a:lnSpc>
                <a:spcPct val="140000"/>
              </a:lnSpc>
            </a:pPr>
            <a:r>
              <a:rPr lang="zh-CN" altLang="en-US" sz="1400" dirty="0">
                <a:latin typeface="微软雅黑" panose="020B0503020204020204" pitchFamily="34" charset="-122"/>
                <a:ea typeface="微软雅黑" panose="020B0503020204020204" pitchFamily="34" charset="-122"/>
                <a:cs typeface="+mn-ea"/>
                <a:sym typeface="+mn-lt"/>
              </a:rPr>
              <a:t>根据北张村现状特点和设计要求，规划排水体制采用</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雨、污分流制</a:t>
            </a:r>
            <a:r>
              <a:rPr lang="zh-CN" altLang="en-US" sz="1400" dirty="0">
                <a:latin typeface="微软雅黑" panose="020B0503020204020204" pitchFamily="34" charset="-122"/>
                <a:ea typeface="微软雅黑" panose="020B0503020204020204" pitchFamily="34" charset="-122"/>
                <a:cs typeface="+mn-ea"/>
                <a:sym typeface="+mn-lt"/>
              </a:rPr>
              <a:t>。雨水按照</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就近排放</a:t>
            </a:r>
            <a:r>
              <a:rPr lang="zh-CN" altLang="en-US" sz="1400" dirty="0">
                <a:latin typeface="微软雅黑" panose="020B0503020204020204" pitchFamily="34" charset="-122"/>
                <a:ea typeface="微软雅黑" panose="020B0503020204020204" pitchFamily="34" charset="-122"/>
                <a:cs typeface="+mn-ea"/>
                <a:sym typeface="+mn-lt"/>
              </a:rPr>
              <a:t>原则，采用</a:t>
            </a:r>
            <a:r>
              <a:rPr lang="zh-CN" altLang="en-US" sz="1400" b="1" dirty="0">
                <a:solidFill>
                  <a:srgbClr val="C00000"/>
                </a:solidFill>
                <a:latin typeface="微软雅黑" panose="020B0503020204020204" pitchFamily="34" charset="-122"/>
                <a:ea typeface="微软雅黑" panose="020B0503020204020204" pitchFamily="34" charset="-122"/>
                <a:cs typeface="+mn-ea"/>
                <a:sym typeface="+mn-lt"/>
              </a:rPr>
              <a:t>沟渠排水</a:t>
            </a:r>
            <a:r>
              <a:rPr lang="zh-CN" altLang="en-US" sz="1400" dirty="0">
                <a:latin typeface="微软雅黑" panose="020B0503020204020204" pitchFamily="34" charset="-122"/>
                <a:ea typeface="微软雅黑" panose="020B0503020204020204" pitchFamily="34" charset="-122"/>
                <a:cs typeface="+mn-ea"/>
                <a:sym typeface="+mn-lt"/>
              </a:rPr>
              <a:t>方式。</a:t>
            </a:r>
            <a:endParaRPr lang="zh-CN" altLang="en-US" sz="1400" dirty="0"/>
          </a:p>
          <a:p>
            <a:pPr lvl="0">
              <a:lnSpc>
                <a:spcPct val="140000"/>
              </a:lnSpc>
            </a:pPr>
            <a:endParaRPr lang="zh-CN" altLang="zh-CN" sz="1400" kern="100"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3976AA71-AD27-4516-9B15-2A6F17E32651}"/>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7582B4D5-6A52-40FE-AA46-5EF547107F71}"/>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78CC3A1D-C94E-43B1-92CA-1AE34B36E010}"/>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pic>
        <p:nvPicPr>
          <p:cNvPr id="6" name="图片 5">
            <a:extLst>
              <a:ext uri="{FF2B5EF4-FFF2-40B4-BE49-F238E27FC236}">
                <a16:creationId xmlns:a16="http://schemas.microsoft.com/office/drawing/2014/main" id="{6B9F1D35-9EF5-474D-BB18-3541242F4D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2271" y="9031226"/>
            <a:ext cx="1447518" cy="992496"/>
          </a:xfrm>
          <a:prstGeom prst="rect">
            <a:avLst/>
          </a:prstGeom>
        </p:spPr>
      </p:pic>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r="1995"/>
          <a:stretch/>
        </p:blipFill>
        <p:spPr>
          <a:xfrm>
            <a:off x="5855636" y="942773"/>
            <a:ext cx="9263714" cy="9080950"/>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5636" y="8440694"/>
            <a:ext cx="1097809" cy="1583028"/>
          </a:xfrm>
          <a:prstGeom prst="rect">
            <a:avLst/>
          </a:prstGeom>
        </p:spPr>
      </p:pic>
    </p:spTree>
    <p:extLst>
      <p:ext uri="{BB962C8B-B14F-4D97-AF65-F5344CB8AC3E}">
        <p14:creationId xmlns:p14="http://schemas.microsoft.com/office/powerpoint/2010/main" val="225903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r="1458"/>
          <a:stretch/>
        </p:blipFill>
        <p:spPr>
          <a:xfrm>
            <a:off x="5486400" y="1134910"/>
            <a:ext cx="9512301" cy="9038019"/>
          </a:xfrm>
          <a:prstGeom prst="rect">
            <a:avLst/>
          </a:prstGeom>
        </p:spPr>
      </p:pic>
      <p:sp>
        <p:nvSpPr>
          <p:cNvPr id="10" name="文本框 9">
            <a:extLst>
              <a:ext uri="{FF2B5EF4-FFF2-40B4-BE49-F238E27FC236}">
                <a16:creationId xmlns:a16="http://schemas.microsoft.com/office/drawing/2014/main" id="{B71819F6-168C-4E54-837C-091334088C2E}"/>
              </a:ext>
            </a:extLst>
          </p:cNvPr>
          <p:cNvSpPr txBox="1"/>
          <p:nvPr/>
        </p:nvSpPr>
        <p:spPr>
          <a:xfrm>
            <a:off x="561381" y="1377238"/>
            <a:ext cx="327039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3</a:t>
            </a:r>
            <a:r>
              <a:rPr lang="zh-CN" altLang="en-US" sz="1600" b="1" dirty="0">
                <a:latin typeface="微软雅黑" panose="020B0503020204020204" pitchFamily="34" charset="-122"/>
                <a:ea typeface="微软雅黑" panose="020B0503020204020204" pitchFamily="34" charset="-122"/>
              </a:rPr>
              <a:t>、电力设施规划</a:t>
            </a:r>
          </a:p>
        </p:txBody>
      </p:sp>
      <p:sp>
        <p:nvSpPr>
          <p:cNvPr id="11" name="矩形 10">
            <a:extLst>
              <a:ext uri="{FF2B5EF4-FFF2-40B4-BE49-F238E27FC236}">
                <a16:creationId xmlns:a16="http://schemas.microsoft.com/office/drawing/2014/main" id="{58C0896C-6CB5-4A1A-BDDD-D8D74CC73E2C}"/>
              </a:ext>
            </a:extLst>
          </p:cNvPr>
          <p:cNvSpPr/>
          <p:nvPr/>
        </p:nvSpPr>
        <p:spPr>
          <a:xfrm>
            <a:off x="561381" y="1746249"/>
            <a:ext cx="4683719" cy="8426680"/>
          </a:xfrm>
          <a:prstGeom prst="rect">
            <a:avLst/>
          </a:prstGeom>
          <a:solidFill>
            <a:srgbClr val="DAE3F3"/>
          </a:solidFill>
        </p:spPr>
        <p:txBody>
          <a:bodyPr wrap="square">
            <a:noAutofit/>
          </a:bodyPr>
          <a:lstStyle/>
          <a:p>
            <a:pPr>
              <a:lnSpc>
                <a:spcPct val="150000"/>
              </a:lnSpc>
            </a:pPr>
            <a:endParaRPr lang="en-US" altLang="zh-CN" sz="1400" b="1" dirty="0">
              <a:ea typeface="微软雅黑" pitchFamily="34" charset="-122"/>
            </a:endParaRPr>
          </a:p>
          <a:p>
            <a:pPr>
              <a:lnSpc>
                <a:spcPct val="150000"/>
              </a:lnSpc>
            </a:pPr>
            <a:r>
              <a:rPr lang="zh-CN" altLang="en-US" sz="1400" b="1" dirty="0">
                <a:ea typeface="微软雅黑" pitchFamily="34" charset="-122"/>
              </a:rPr>
              <a:t>以安全、可靠、经济、合理布局站点，完善供电网络</a:t>
            </a:r>
            <a:endParaRPr lang="zh-CN" altLang="en-US" sz="1400" b="1" dirty="0"/>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规划社区产业用地用电负荷采用用地指标法进行预测，居住区采用户均负荷计算。</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社区用电负荷</a:t>
            </a:r>
            <a:r>
              <a:rPr lang="en-US" altLang="zh-CN" sz="1400" dirty="0">
                <a:latin typeface="微软雅黑" panose="020B0503020204020204" pitchFamily="34" charset="-122"/>
                <a:ea typeface="微软雅黑" panose="020B0503020204020204" pitchFamily="34" charset="-122"/>
                <a:cs typeface="+mn-ea"/>
                <a:sym typeface="+mn-lt"/>
              </a:rPr>
              <a:t>=4.0KW/</a:t>
            </a:r>
            <a:r>
              <a:rPr lang="zh-CN" altLang="en-US" sz="1400" dirty="0">
                <a:latin typeface="微软雅黑" panose="020B0503020204020204" pitchFamily="34" charset="-122"/>
                <a:ea typeface="微软雅黑" panose="020B0503020204020204" pitchFamily="34" charset="-122"/>
                <a:cs typeface="+mn-ea"/>
                <a:sym typeface="+mn-lt"/>
              </a:rPr>
              <a:t>户</a:t>
            </a:r>
            <a:r>
              <a:rPr lang="en-US" altLang="zh-CN" sz="1400" dirty="0">
                <a:latin typeface="微软雅黑" panose="020B0503020204020204" pitchFamily="34" charset="-122"/>
                <a:ea typeface="微软雅黑" panose="020B0503020204020204" pitchFamily="34" charset="-122"/>
                <a:cs typeface="+mn-ea"/>
                <a:sym typeface="+mn-lt"/>
              </a:rPr>
              <a:t>×403</a:t>
            </a:r>
            <a:r>
              <a:rPr lang="zh-CN" altLang="en-US" sz="1400" dirty="0">
                <a:latin typeface="微软雅黑" panose="020B0503020204020204" pitchFamily="34" charset="-122"/>
                <a:ea typeface="微软雅黑" panose="020B0503020204020204" pitchFamily="34" charset="-122"/>
                <a:cs typeface="+mn-ea"/>
                <a:sym typeface="+mn-lt"/>
              </a:rPr>
              <a:t>户</a:t>
            </a:r>
            <a:r>
              <a:rPr lang="en-US" altLang="zh-CN" sz="1400" dirty="0">
                <a:latin typeface="微软雅黑" panose="020B0503020204020204" pitchFamily="34" charset="-122"/>
                <a:ea typeface="微软雅黑" panose="020B0503020204020204" pitchFamily="34" charset="-122"/>
                <a:cs typeface="+mn-ea"/>
                <a:sym typeface="+mn-lt"/>
              </a:rPr>
              <a:t>×0.6=0.97</a:t>
            </a:r>
            <a:r>
              <a:rPr lang="zh-CN" altLang="en-US" sz="1400" dirty="0">
                <a:latin typeface="微软雅黑" panose="020B0503020204020204" pitchFamily="34" charset="-122"/>
                <a:ea typeface="微软雅黑" panose="020B0503020204020204" pitchFamily="34" charset="-122"/>
                <a:cs typeface="+mn-ea"/>
                <a:sym typeface="+mn-lt"/>
              </a:rPr>
              <a:t>兆瓦；</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远期用电负荷为</a:t>
            </a:r>
            <a:r>
              <a:rPr lang="en-US" altLang="zh-CN" sz="1400" dirty="0">
                <a:latin typeface="微软雅黑" panose="020B0503020204020204" pitchFamily="34" charset="-122"/>
                <a:ea typeface="微软雅黑" panose="020B0503020204020204" pitchFamily="34" charset="-122"/>
                <a:cs typeface="+mn-ea"/>
                <a:sym typeface="+mn-lt"/>
              </a:rPr>
              <a:t>0.97</a:t>
            </a:r>
            <a:r>
              <a:rPr lang="zh-CN" altLang="en-US" sz="1400" dirty="0">
                <a:latin typeface="微软雅黑" panose="020B0503020204020204" pitchFamily="34" charset="-122"/>
                <a:ea typeface="微软雅黑" panose="020B0503020204020204" pitchFamily="34" charset="-122"/>
                <a:cs typeface="+mn-ea"/>
                <a:sym typeface="+mn-lt"/>
              </a:rPr>
              <a:t>兆瓦。</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4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dirty="0">
                <a:latin typeface="微软雅黑" panose="020B0503020204020204" pitchFamily="34" charset="-122"/>
                <a:ea typeface="微软雅黑" panose="020B0503020204020204" pitchFamily="34" charset="-122"/>
                <a:cs typeface="+mn-ea"/>
                <a:sym typeface="+mn-lt"/>
              </a:rPr>
              <a:t>村民用电计量按一户一表考虑，进户电源电压为</a:t>
            </a:r>
            <a:r>
              <a:rPr lang="en-US" altLang="zh-CN" sz="1400" dirty="0">
                <a:latin typeface="微软雅黑" panose="020B0503020204020204" pitchFamily="34" charset="-122"/>
                <a:ea typeface="微软雅黑" panose="020B0503020204020204" pitchFamily="34" charset="-122"/>
                <a:cs typeface="+mn-ea"/>
                <a:sym typeface="+mn-lt"/>
              </a:rPr>
              <a:t>220V</a:t>
            </a:r>
            <a:r>
              <a:rPr lang="zh-CN" altLang="en-US" sz="1400" dirty="0">
                <a:latin typeface="微软雅黑" panose="020B0503020204020204" pitchFamily="34" charset="-122"/>
                <a:ea typeface="微软雅黑" panose="020B0503020204020204" pitchFamily="34" charset="-122"/>
                <a:cs typeface="+mn-ea"/>
                <a:sym typeface="+mn-lt"/>
              </a:rPr>
              <a:t>。</a:t>
            </a:r>
            <a:endParaRPr lang="en-US" altLang="zh-CN" sz="1400" dirty="0">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zh-CN" sz="1600" kern="1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FA4C4D35-C668-4A77-B410-5FE4050E011B}"/>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5D7E6FEA-E3AA-42E5-B5B6-137DE9575013}"/>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F1C5B7A3-972E-435D-8EC5-7B9A91B79F25}"/>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pic>
        <p:nvPicPr>
          <p:cNvPr id="5" name="图片 4">
            <a:extLst>
              <a:ext uri="{FF2B5EF4-FFF2-40B4-BE49-F238E27FC236}">
                <a16:creationId xmlns:a16="http://schemas.microsoft.com/office/drawing/2014/main" id="{72EC19EE-8F98-48C8-8ECC-39648AA387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88897" y="9447141"/>
            <a:ext cx="1409804" cy="725788"/>
          </a:xfrm>
          <a:prstGeom prst="rect">
            <a:avLst/>
          </a:prstGeom>
        </p:spPr>
      </p:pic>
    </p:spTree>
    <p:extLst>
      <p:ext uri="{BB962C8B-B14F-4D97-AF65-F5344CB8AC3E}">
        <p14:creationId xmlns:p14="http://schemas.microsoft.com/office/powerpoint/2010/main" val="3334034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r="1600"/>
          <a:stretch/>
        </p:blipFill>
        <p:spPr>
          <a:xfrm>
            <a:off x="5185334" y="981021"/>
            <a:ext cx="9774198" cy="8914063"/>
          </a:xfrm>
          <a:prstGeom prst="rect">
            <a:avLst/>
          </a:prstGeom>
        </p:spPr>
      </p:pic>
      <p:sp>
        <p:nvSpPr>
          <p:cNvPr id="10" name="文本框 9">
            <a:extLst>
              <a:ext uri="{FF2B5EF4-FFF2-40B4-BE49-F238E27FC236}">
                <a16:creationId xmlns:a16="http://schemas.microsoft.com/office/drawing/2014/main" id="{B71819F6-168C-4E54-837C-091334088C2E}"/>
              </a:ext>
            </a:extLst>
          </p:cNvPr>
          <p:cNvSpPr txBox="1"/>
          <p:nvPr/>
        </p:nvSpPr>
        <p:spPr>
          <a:xfrm>
            <a:off x="561381" y="1377238"/>
            <a:ext cx="327039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4</a:t>
            </a:r>
            <a:r>
              <a:rPr lang="zh-CN" altLang="en-US" sz="1600" b="1" dirty="0">
                <a:latin typeface="微软雅黑" panose="020B0503020204020204" pitchFamily="34" charset="-122"/>
                <a:ea typeface="微软雅黑" panose="020B0503020204020204" pitchFamily="34" charset="-122"/>
              </a:rPr>
              <a:t>、电信设施规划</a:t>
            </a:r>
          </a:p>
        </p:txBody>
      </p:sp>
      <p:sp>
        <p:nvSpPr>
          <p:cNvPr id="12" name="矩形 11">
            <a:extLst>
              <a:ext uri="{FF2B5EF4-FFF2-40B4-BE49-F238E27FC236}">
                <a16:creationId xmlns:a16="http://schemas.microsoft.com/office/drawing/2014/main" id="{3EE03463-6FC2-4903-A6B9-AD2F9AF451CF}"/>
              </a:ext>
            </a:extLst>
          </p:cNvPr>
          <p:cNvSpPr/>
          <p:nvPr/>
        </p:nvSpPr>
        <p:spPr>
          <a:xfrm>
            <a:off x="538163" y="1746250"/>
            <a:ext cx="4647172" cy="8196514"/>
          </a:xfrm>
          <a:prstGeom prst="rect">
            <a:avLst/>
          </a:prstGeom>
          <a:solidFill>
            <a:srgbClr val="DAE3F3"/>
          </a:solidFill>
        </p:spPr>
        <p:txBody>
          <a:bodyPr wrap="square">
            <a:noAutofit/>
          </a:bodyPr>
          <a:lstStyle/>
          <a:p>
            <a:pPr>
              <a:lnSpc>
                <a:spcPct val="150000"/>
              </a:lnSpc>
            </a:pPr>
            <a:r>
              <a:rPr lang="zh-CN" altLang="en-US" sz="1400" dirty="0">
                <a:latin typeface="微软雅黑" panose="020B0503020204020204" pitchFamily="34" charset="-122"/>
                <a:ea typeface="微软雅黑" panose="020B0503020204020204" pitchFamily="34" charset="-122"/>
              </a:rPr>
              <a:t>通信管道的中心线平行于道路中心线或建筑红线，敷设在电力线走向的道路的另一侧，采用地下敷设方式。</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）规划每户为一个电话插座、一个网络插座、一个有线电视插座。</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）规划在社区设置电信配线箱及有线电视配线箱，出线容量不小于</a:t>
            </a:r>
            <a:r>
              <a:rPr lang="en-US" altLang="zh-CN" sz="1400" dirty="0">
                <a:latin typeface="微软雅黑" panose="020B0503020204020204" pitchFamily="34" charset="-122"/>
                <a:ea typeface="微软雅黑" panose="020B0503020204020204" pitchFamily="34" charset="-122"/>
              </a:rPr>
              <a:t>1100</a:t>
            </a:r>
            <a:r>
              <a:rPr lang="zh-CN" altLang="en-US" sz="1400" dirty="0">
                <a:latin typeface="微软雅黑" panose="020B0503020204020204" pitchFamily="34" charset="-122"/>
                <a:ea typeface="微软雅黑" panose="020B0503020204020204" pitchFamily="34" charset="-122"/>
              </a:rPr>
              <a:t>户容量标准。</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）电话、网络及有线电视线路均采用地下敷设方式，主干进线均引自市政弱电网络。</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zh-CN" sz="1600" kern="1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BBEC3C55-D78B-4C6A-95E5-F0E34D3E599C}"/>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2E233B26-018A-472A-B0AB-41345F08676D}"/>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A889F9DE-DA9D-41FE-AD84-8D35F0D233FC}"/>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pic>
        <p:nvPicPr>
          <p:cNvPr id="5" name="图片 4">
            <a:extLst>
              <a:ext uri="{FF2B5EF4-FFF2-40B4-BE49-F238E27FC236}">
                <a16:creationId xmlns:a16="http://schemas.microsoft.com/office/drawing/2014/main" id="{EBF8BF77-61CD-4E8B-BE99-FAAEF0FFBB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62803" y="9236228"/>
            <a:ext cx="1356547" cy="706535"/>
          </a:xfrm>
          <a:prstGeom prst="rect">
            <a:avLst/>
          </a:prstGeom>
        </p:spPr>
      </p:pic>
    </p:spTree>
    <p:extLst>
      <p:ext uri="{BB962C8B-B14F-4D97-AF65-F5344CB8AC3E}">
        <p14:creationId xmlns:p14="http://schemas.microsoft.com/office/powerpoint/2010/main" val="752744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t="3252" r="1012" b="1254"/>
          <a:stretch/>
        </p:blipFill>
        <p:spPr>
          <a:xfrm>
            <a:off x="5389418" y="1319109"/>
            <a:ext cx="9729932" cy="8781956"/>
          </a:xfrm>
          <a:prstGeom prst="rect">
            <a:avLst/>
          </a:prstGeom>
        </p:spPr>
      </p:pic>
      <p:sp>
        <p:nvSpPr>
          <p:cNvPr id="10" name="文本框 9">
            <a:extLst>
              <a:ext uri="{FF2B5EF4-FFF2-40B4-BE49-F238E27FC236}">
                <a16:creationId xmlns:a16="http://schemas.microsoft.com/office/drawing/2014/main" id="{B71819F6-168C-4E54-837C-091334088C2E}"/>
              </a:ext>
            </a:extLst>
          </p:cNvPr>
          <p:cNvSpPr txBox="1"/>
          <p:nvPr/>
        </p:nvSpPr>
        <p:spPr>
          <a:xfrm>
            <a:off x="561381" y="1377238"/>
            <a:ext cx="3270390"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、燃气设施规划</a:t>
            </a:r>
          </a:p>
        </p:txBody>
      </p:sp>
      <p:sp>
        <p:nvSpPr>
          <p:cNvPr id="12" name="矩形 11">
            <a:extLst>
              <a:ext uri="{FF2B5EF4-FFF2-40B4-BE49-F238E27FC236}">
                <a16:creationId xmlns:a16="http://schemas.microsoft.com/office/drawing/2014/main" id="{3EE03463-6FC2-4903-A6B9-AD2F9AF451CF}"/>
              </a:ext>
            </a:extLst>
          </p:cNvPr>
          <p:cNvSpPr/>
          <p:nvPr/>
        </p:nvSpPr>
        <p:spPr>
          <a:xfrm>
            <a:off x="538162" y="1746250"/>
            <a:ext cx="4851255" cy="8196514"/>
          </a:xfrm>
          <a:prstGeom prst="rect">
            <a:avLst/>
          </a:prstGeom>
          <a:solidFill>
            <a:srgbClr val="DAE3F3"/>
          </a:solidFill>
        </p:spPr>
        <p:txBody>
          <a:bodyPr wrap="square">
            <a:noAutofit/>
          </a:bodyPr>
          <a:lstStyle/>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）供暖方式：采取燃气壁挂炉的方式进行供热。规划供热管网与磨山镇天然气门站对接，采用燃气集中供热方式，其余各发展组团依据需求建设集中供热系统。</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）管网布置：规划民用供热采用枝状管网形式，走向尽量靠近热负荷中心。枝状管网布置简单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管道的金属耗量小</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基建投资小</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运行管理方便。</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）管材：热力管网均为钢管。管径</a:t>
            </a:r>
            <a:r>
              <a:rPr lang="en-US" altLang="zh-CN" sz="1400" dirty="0">
                <a:latin typeface="微软雅黑" panose="020B0503020204020204" pitchFamily="34" charset="-122"/>
                <a:ea typeface="微软雅黑" panose="020B0503020204020204" pitchFamily="34" charset="-122"/>
              </a:rPr>
              <a:t>250mm</a:t>
            </a:r>
            <a:r>
              <a:rPr lang="zh-CN" altLang="en-US" sz="1400" dirty="0">
                <a:latin typeface="微软雅黑" panose="020B0503020204020204" pitchFamily="34" charset="-122"/>
                <a:ea typeface="微软雅黑" panose="020B0503020204020204" pitchFamily="34" charset="-122"/>
              </a:rPr>
              <a:t>以下的选用输送流体用无缝钢管。管径</a:t>
            </a:r>
            <a:r>
              <a:rPr lang="en-US" altLang="zh-CN" sz="1400" dirty="0">
                <a:latin typeface="微软雅黑" panose="020B0503020204020204" pitchFamily="34" charset="-122"/>
                <a:ea typeface="微软雅黑" panose="020B0503020204020204" pitchFamily="34" charset="-122"/>
              </a:rPr>
              <a:t>250mm</a:t>
            </a:r>
            <a:r>
              <a:rPr lang="zh-CN" altLang="en-US" sz="1400" dirty="0">
                <a:latin typeface="微软雅黑" panose="020B0503020204020204" pitchFamily="34" charset="-122"/>
                <a:ea typeface="微软雅黑" panose="020B0503020204020204" pitchFamily="34" charset="-122"/>
              </a:rPr>
              <a:t>以上的选用输送用螺旋缝埋弧焊接钢管。</a:t>
            </a: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en-US" altLang="zh-CN"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）敷设方式：供热管网采用直埋敷设，管道的热补偿选用波纹补偿器。补偿器、管线分支及有阀门处设置检查井。</a:t>
            </a:r>
          </a:p>
          <a:p>
            <a:pPr>
              <a:lnSpc>
                <a:spcPct val="150000"/>
              </a:lnSpc>
            </a:pPr>
            <a:endParaRPr lang="zh-CN" altLang="zh-CN" sz="1600" kern="1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BBEC3C55-D78B-4C6A-95E5-F0E34D3E599C}"/>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2E233B26-018A-472A-B0AB-41345F08676D}"/>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A889F9DE-DA9D-41FE-AD84-8D35F0D233FC}"/>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86366" y="8854084"/>
            <a:ext cx="1732984" cy="1246981"/>
          </a:xfrm>
          <a:prstGeom prst="rect">
            <a:avLst/>
          </a:prstGeom>
        </p:spPr>
      </p:pic>
    </p:spTree>
    <p:extLst>
      <p:ext uri="{BB962C8B-B14F-4D97-AF65-F5344CB8AC3E}">
        <p14:creationId xmlns:p14="http://schemas.microsoft.com/office/powerpoint/2010/main" val="4203845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71819F6-168C-4E54-837C-091334088C2E}"/>
              </a:ext>
            </a:extLst>
          </p:cNvPr>
          <p:cNvSpPr txBox="1"/>
          <p:nvPr/>
        </p:nvSpPr>
        <p:spPr>
          <a:xfrm>
            <a:off x="432972" y="1377239"/>
            <a:ext cx="3398799" cy="338554"/>
          </a:xfrm>
          <a:prstGeom prst="rect">
            <a:avLst/>
          </a:prstGeom>
          <a:no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6</a:t>
            </a:r>
            <a:r>
              <a:rPr lang="zh-CN" altLang="en-US" sz="1600" b="1" dirty="0">
                <a:latin typeface="微软雅黑" panose="020B0503020204020204" pitchFamily="34" charset="-122"/>
                <a:ea typeface="微软雅黑" panose="020B0503020204020204" pitchFamily="34" charset="-122"/>
              </a:rPr>
              <a:t>、环境卫生设施规划</a:t>
            </a:r>
          </a:p>
        </p:txBody>
      </p:sp>
      <p:sp>
        <p:nvSpPr>
          <p:cNvPr id="13" name="矩形 12">
            <a:extLst>
              <a:ext uri="{FF2B5EF4-FFF2-40B4-BE49-F238E27FC236}">
                <a16:creationId xmlns:a16="http://schemas.microsoft.com/office/drawing/2014/main" id="{7BA308F6-F616-4123-BACA-089E9FE9F23A}"/>
              </a:ext>
            </a:extLst>
          </p:cNvPr>
          <p:cNvSpPr/>
          <p:nvPr/>
        </p:nvSpPr>
        <p:spPr>
          <a:xfrm>
            <a:off x="432972" y="1829450"/>
            <a:ext cx="5398511" cy="6543026"/>
          </a:xfrm>
          <a:prstGeom prst="rect">
            <a:avLst/>
          </a:prstGeom>
          <a:solidFill>
            <a:srgbClr val="DAE3F3"/>
          </a:solidFill>
        </p:spPr>
        <p:txBody>
          <a:bodyPr wrap="square">
            <a:noAutofit/>
          </a:bodyPr>
          <a:lstStyle/>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环卫设施规划</a:t>
            </a:r>
            <a:endParaRPr lang="en-US" altLang="zh-CN" sz="1400" b="1"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垃圾收集点的服务半径不超过</a:t>
            </a:r>
            <a:r>
              <a:rPr lang="en-US" altLang="zh-CN" sz="1400" dirty="0">
                <a:latin typeface="微软雅黑" panose="020B0503020204020204" pitchFamily="34" charset="-122"/>
                <a:ea typeface="微软雅黑" panose="020B0503020204020204" pitchFamily="34" charset="-122"/>
              </a:rPr>
              <a:t>70</a:t>
            </a:r>
            <a:r>
              <a:rPr lang="zh-CN" altLang="en-US" sz="1400" dirty="0">
                <a:latin typeface="微软雅黑" panose="020B0503020204020204" pitchFamily="34" charset="-122"/>
                <a:ea typeface="微软雅黑" panose="020B0503020204020204" pitchFamily="34" charset="-122"/>
              </a:rPr>
              <a:t>米，结合村庄公共活动场所，合理布置公厕，服务半径一般不超过</a:t>
            </a:r>
            <a:r>
              <a:rPr lang="en-US" altLang="zh-CN" sz="1400" dirty="0">
                <a:latin typeface="微软雅黑" panose="020B0503020204020204" pitchFamily="34" charset="-122"/>
                <a:ea typeface="微软雅黑" panose="020B0503020204020204" pitchFamily="34" charset="-122"/>
              </a:rPr>
              <a:t>300</a:t>
            </a:r>
            <a:r>
              <a:rPr lang="zh-CN" altLang="en-US" sz="1400" dirty="0">
                <a:latin typeface="微软雅黑" panose="020B0503020204020204" pitchFamily="34" charset="-122"/>
                <a:ea typeface="微软雅黑" panose="020B0503020204020204" pitchFamily="34" charset="-122"/>
              </a:rPr>
              <a:t>米，普及水冲式卫生公厕，积极鼓励农户利用产生的有机垃圾作为有机肥料，实行有机垃圾资源化。</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环境卫生整治</a:t>
            </a:r>
          </a:p>
          <a:p>
            <a:pPr>
              <a:lnSpc>
                <a:spcPct val="150000"/>
              </a:lnSpc>
            </a:pPr>
            <a:r>
              <a:rPr lang="zh-CN" altLang="en-US" sz="1400" dirty="0">
                <a:latin typeface="微软雅黑" panose="020B0503020204020204" pitchFamily="34" charset="-122"/>
                <a:ea typeface="微软雅黑" panose="020B0503020204020204" pitchFamily="34" charset="-122"/>
              </a:rPr>
              <a:t>为给居民一个良好的生活环境，以有效遏制并最终解决环境污染问题为目的，建立社区卫生长效管理机制为核心，着力改善社区卫生环境，使农村垃圾走上规范化处理的轨道：</a:t>
            </a: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）建立健全社区环境保洁及垃圾处理队伍</a:t>
            </a:r>
          </a:p>
          <a:p>
            <a:pPr>
              <a:lnSpc>
                <a:spcPct val="150000"/>
              </a:lnSpc>
            </a:pPr>
            <a:r>
              <a:rPr lang="zh-CN" altLang="en-US" sz="1400" dirty="0">
                <a:latin typeface="微软雅黑" panose="020B0503020204020204" pitchFamily="34" charset="-122"/>
                <a:ea typeface="微软雅黑" panose="020B0503020204020204" pitchFamily="34" charset="-122"/>
              </a:rPr>
              <a:t>要按照“养事不养人”的办法，建立环卫组，确保垃圾处理和环境保洁工作有人抓，有人管，确保农村垃圾处理日常运行落实到位。</a:t>
            </a: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）添置和建设环境保洁与垃圾处理基础设施</a:t>
            </a:r>
          </a:p>
          <a:p>
            <a:pPr>
              <a:lnSpc>
                <a:spcPct val="150000"/>
              </a:lnSpc>
            </a:pPr>
            <a:r>
              <a:rPr lang="zh-CN" altLang="en-US" sz="1400" dirty="0">
                <a:latin typeface="微软雅黑" panose="020B0503020204020204" pitchFamily="34" charset="-122"/>
                <a:ea typeface="微软雅黑" panose="020B0503020204020204" pitchFamily="34" charset="-122"/>
              </a:rPr>
              <a:t>根据实际情况，合理设置垃圾桶，建设垃圾池（屋）；保洁员配备垃圾清扫运送工具；每户农户自备“两桶一袋”，对垃圾进行减量化处理。</a:t>
            </a: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）建立健全垃圾处理和卫生保洁制度</a:t>
            </a:r>
          </a:p>
          <a:p>
            <a:pPr>
              <a:lnSpc>
                <a:spcPct val="150000"/>
              </a:lnSpc>
            </a:pPr>
            <a:r>
              <a:rPr lang="zh-CN" altLang="en-US" sz="1400" dirty="0">
                <a:latin typeface="微软雅黑" panose="020B0503020204020204" pitchFamily="34" charset="-122"/>
                <a:ea typeface="微软雅黑" panose="020B0503020204020204" pitchFamily="34" charset="-122"/>
              </a:rPr>
              <a:t>建立健全社区卫生“门前三包”制度、垃圾简易分类制度、垃圾集中处理制度、环境卫生长效管理制度、督查考评制度等，加强村民环境保护意识，从根源上减少环境污染问题。</a:t>
            </a:r>
          </a:p>
          <a:p>
            <a:pPr>
              <a:lnSpc>
                <a:spcPct val="150000"/>
              </a:lnSpc>
            </a:pPr>
            <a:endParaRPr lang="zh-CN" altLang="zh-CN" sz="1600" kern="1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5800574B-5417-4432-BECA-38BF187391D9}"/>
              </a:ext>
            </a:extLst>
          </p:cNvPr>
          <p:cNvSpPr txBox="1"/>
          <p:nvPr/>
        </p:nvSpPr>
        <p:spPr>
          <a:xfrm>
            <a:off x="432972" y="370419"/>
            <a:ext cx="2639380"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987A3834-854C-4945-9B8D-558A118AE1FC}"/>
              </a:ext>
            </a:extLst>
          </p:cNvPr>
          <p:cNvSpPr/>
          <p:nvPr/>
        </p:nvSpPr>
        <p:spPr>
          <a:xfrm>
            <a:off x="869949" y="827133"/>
            <a:ext cx="2141933"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Infrastructure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DC998CDC-728F-4C0E-8D02-B4BB3851B922}"/>
              </a:ext>
            </a:extLst>
          </p:cNvPr>
          <p:cNvSpPr txBox="1"/>
          <p:nvPr/>
        </p:nvSpPr>
        <p:spPr>
          <a:xfrm>
            <a:off x="768978" y="445656"/>
            <a:ext cx="2848865"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r>
              <a:rPr lang="zh-CN" altLang="en-US" sz="2400" b="1" dirty="0">
                <a:solidFill>
                  <a:schemeClr val="bg1"/>
                </a:solidFill>
                <a:latin typeface="微软雅黑" panose="020B0503020204020204" pitchFamily="34" charset="-122"/>
                <a:ea typeface="微软雅黑" panose="020B0503020204020204" pitchFamily="34" charset="-122"/>
              </a:rPr>
              <a:t>基础设施规划</a:t>
            </a:r>
          </a:p>
        </p:txBody>
      </p:sp>
      <p:pic>
        <p:nvPicPr>
          <p:cNvPr id="3" name="图片 2">
            <a:extLst>
              <a:ext uri="{FF2B5EF4-FFF2-40B4-BE49-F238E27FC236}">
                <a16:creationId xmlns:a16="http://schemas.microsoft.com/office/drawing/2014/main" id="{D76D27E9-5D5F-4126-9D4D-C701AF64C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79124" y="9082482"/>
            <a:ext cx="1289805" cy="944418"/>
          </a:xfrm>
          <a:prstGeom prst="rect">
            <a:avLst/>
          </a:prstGeom>
        </p:spPr>
      </p:pic>
      <p:pic>
        <p:nvPicPr>
          <p:cNvPr id="4" name="图片 3"/>
          <p:cNvPicPr>
            <a:picLocks noChangeAspect="1"/>
          </p:cNvPicPr>
          <p:nvPr/>
        </p:nvPicPr>
        <p:blipFill>
          <a:blip r:embed="rId4"/>
          <a:stretch>
            <a:fillRect/>
          </a:stretch>
        </p:blipFill>
        <p:spPr>
          <a:xfrm>
            <a:off x="5831483" y="1789165"/>
            <a:ext cx="8743773" cy="8278018"/>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972" y="8412761"/>
            <a:ext cx="2639380" cy="1772100"/>
          </a:xfrm>
          <a:prstGeom prst="rect">
            <a:avLst/>
          </a:prstGeom>
        </p:spPr>
      </p:pic>
      <p:pic>
        <p:nvPicPr>
          <p:cNvPr id="5" name="图片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9143" y="8412761"/>
            <a:ext cx="2972340" cy="1772100"/>
          </a:xfrm>
          <a:prstGeom prst="rect">
            <a:avLst/>
          </a:prstGeom>
        </p:spPr>
      </p:pic>
    </p:spTree>
    <p:extLst>
      <p:ext uri="{BB962C8B-B14F-4D97-AF65-F5344CB8AC3E}">
        <p14:creationId xmlns:p14="http://schemas.microsoft.com/office/powerpoint/2010/main" val="36400136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341939"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r>
              <a:rPr lang="zh-CN" altLang="en-US" sz="2400" b="1" dirty="0">
                <a:solidFill>
                  <a:schemeClr val="bg1"/>
                </a:solidFill>
                <a:latin typeface="微软雅黑" panose="020B0503020204020204" pitchFamily="34" charset="-122"/>
                <a:ea typeface="微软雅黑" panose="020B0503020204020204" pitchFamily="34" charset="-122"/>
              </a:rPr>
              <a:t>公共服务设施规划</a:t>
            </a:r>
          </a:p>
        </p:txBody>
      </p:sp>
      <p:sp>
        <p:nvSpPr>
          <p:cNvPr id="9" name="矩形 8">
            <a:extLst>
              <a:ext uri="{FF2B5EF4-FFF2-40B4-BE49-F238E27FC236}">
                <a16:creationId xmlns:a16="http://schemas.microsoft.com/office/drawing/2014/main" id="{5912D908-AD20-423C-86A7-D5561C43672E}"/>
              </a:ext>
            </a:extLst>
          </p:cNvPr>
          <p:cNvSpPr/>
          <p:nvPr/>
        </p:nvSpPr>
        <p:spPr>
          <a:xfrm>
            <a:off x="869949" y="827133"/>
            <a:ext cx="2797561"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Public service facility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83D583F-4D2F-4365-A5C7-8CDFDA190AA4}"/>
              </a:ext>
            </a:extLst>
          </p:cNvPr>
          <p:cNvSpPr/>
          <p:nvPr/>
        </p:nvSpPr>
        <p:spPr>
          <a:xfrm>
            <a:off x="432973" y="1511541"/>
            <a:ext cx="5237578" cy="3000213"/>
          </a:xfrm>
          <a:prstGeom prst="rect">
            <a:avLst/>
          </a:prstGeom>
          <a:solidFill>
            <a:srgbClr val="DAE3F3"/>
          </a:solidFill>
        </p:spPr>
        <p:txBody>
          <a:bodyPr wrap="square">
            <a:noAutofit/>
          </a:bodyPr>
          <a:lstStyle/>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1</a:t>
            </a:r>
            <a:r>
              <a:rPr lang="zh-CN" altLang="en-US" sz="1400" kern="100" dirty="0">
                <a:latin typeface="微软雅黑" panose="020B0503020204020204" pitchFamily="34" charset="-122"/>
                <a:ea typeface="微软雅黑" panose="020B0503020204020204" pitchFamily="34" charset="-122"/>
              </a:rPr>
              <a:t>）</a:t>
            </a:r>
            <a:r>
              <a:rPr lang="zh-CN" altLang="en-US" sz="1400" b="1" kern="100" dirty="0">
                <a:solidFill>
                  <a:srgbClr val="C00000"/>
                </a:solidFill>
                <a:latin typeface="微软雅黑" panose="020B0503020204020204" pitchFamily="34" charset="-122"/>
                <a:ea typeface="微软雅黑" panose="020B0503020204020204" pitchFamily="34" charset="-122"/>
              </a:rPr>
              <a:t>镇村统筹</a:t>
            </a:r>
            <a:r>
              <a:rPr lang="zh-CN" altLang="en-US" sz="1400" kern="100" dirty="0">
                <a:latin typeface="微软雅黑" panose="020B0503020204020204" pitchFamily="34" charset="-122"/>
                <a:ea typeface="微软雅黑" panose="020B0503020204020204" pitchFamily="34" charset="-122"/>
              </a:rPr>
              <a:t>设施配置公共服务设施。</a:t>
            </a:r>
          </a:p>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2</a:t>
            </a:r>
            <a:r>
              <a:rPr lang="zh-CN" altLang="en-US" sz="1400" kern="100" dirty="0">
                <a:latin typeface="微软雅黑" panose="020B0503020204020204" pitchFamily="34" charset="-122"/>
                <a:ea typeface="微软雅黑" panose="020B0503020204020204" pitchFamily="34" charset="-122"/>
              </a:rPr>
              <a:t>）公共服务设施布局</a:t>
            </a:r>
            <a:r>
              <a:rPr lang="zh-CN" altLang="en-US" sz="1400" b="1" kern="100" dirty="0">
                <a:solidFill>
                  <a:srgbClr val="C00000"/>
                </a:solidFill>
                <a:latin typeface="微软雅黑" panose="020B0503020204020204" pitchFamily="34" charset="-122"/>
                <a:ea typeface="微软雅黑" panose="020B0503020204020204" pitchFamily="34" charset="-122"/>
              </a:rPr>
              <a:t>以需求为导向，充分结合村民意愿和偏好，</a:t>
            </a:r>
            <a:r>
              <a:rPr lang="zh-CN" altLang="en-US" sz="1400" kern="100" dirty="0">
                <a:latin typeface="微软雅黑" panose="020B0503020204020204" pitchFamily="34" charset="-122"/>
                <a:ea typeface="微软雅黑" panose="020B0503020204020204" pitchFamily="34" charset="-122"/>
              </a:rPr>
              <a:t>本着方便、适用为原则，相对集中布置。</a:t>
            </a:r>
          </a:p>
          <a:p>
            <a:pPr>
              <a:lnSpc>
                <a:spcPct val="150000"/>
              </a:lnSpc>
            </a:pPr>
            <a:r>
              <a:rPr lang="zh-CN" altLang="en-US" sz="1400" kern="100" dirty="0">
                <a:latin typeface="微软雅黑" panose="020B0503020204020204" pitchFamily="34" charset="-122"/>
                <a:ea typeface="微软雅黑" panose="020B0503020204020204" pitchFamily="34" charset="-122"/>
              </a:rPr>
              <a:t>（</a:t>
            </a:r>
            <a:r>
              <a:rPr lang="en-US" altLang="zh-CN" sz="1400" kern="100" dirty="0">
                <a:latin typeface="微软雅黑" panose="020B0503020204020204" pitchFamily="34" charset="-122"/>
                <a:ea typeface="微软雅黑" panose="020B0503020204020204" pitchFamily="34" charset="-122"/>
              </a:rPr>
              <a:t>3</a:t>
            </a:r>
            <a:r>
              <a:rPr lang="zh-CN" altLang="en-US" sz="1400" kern="100" dirty="0">
                <a:latin typeface="微软雅黑" panose="020B0503020204020204" pitchFamily="34" charset="-122"/>
                <a:ea typeface="微软雅黑" panose="020B0503020204020204" pitchFamily="34" charset="-122"/>
              </a:rPr>
              <a:t>）依据</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山东省村庄规划编制导则（试行）</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及有关法律法规结合现状规划，主要包括行政服务设施、 村民健身活动设施。</a:t>
            </a:r>
            <a:endParaRPr lang="en-US" altLang="zh-CN" sz="1400" kern="100" dirty="0">
              <a:latin typeface="微软雅黑" panose="020B0503020204020204" pitchFamily="34" charset="-122"/>
              <a:ea typeface="微软雅黑" panose="020B0503020204020204" pitchFamily="34" charset="-122"/>
            </a:endParaRPr>
          </a:p>
          <a:p>
            <a:pPr>
              <a:lnSpc>
                <a:spcPct val="150000"/>
              </a:lnSpc>
            </a:pPr>
            <a:endParaRPr lang="zh-CN" altLang="en-US" sz="1400" kern="100" dirty="0">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规划在住宅组团内设置公共绿地和活动广场，并合理配置社区卫生室、老年房、幼儿园、小广场及活动绿地等设施，满足居民日常生活所需。</a:t>
            </a:r>
          </a:p>
          <a:p>
            <a:pPr>
              <a:lnSpc>
                <a:spcPct val="150000"/>
              </a:lnSpc>
            </a:pPr>
            <a:endParaRPr lang="zh-CN" altLang="zh-CN" sz="1600" kern="100" dirty="0">
              <a:latin typeface="微软雅黑" panose="020B0503020204020204" pitchFamily="34" charset="-122"/>
              <a:ea typeface="微软雅黑" panose="020B0503020204020204" pitchFamily="34" charset="-122"/>
            </a:endParaRPr>
          </a:p>
        </p:txBody>
      </p:sp>
      <p:graphicFrame>
        <p:nvGraphicFramePr>
          <p:cNvPr id="2" name="表格 3">
            <a:extLst>
              <a:ext uri="{FF2B5EF4-FFF2-40B4-BE49-F238E27FC236}">
                <a16:creationId xmlns:a16="http://schemas.microsoft.com/office/drawing/2014/main" id="{EEADE431-467D-4006-9C33-55D57B9DAE61}"/>
              </a:ext>
            </a:extLst>
          </p:cNvPr>
          <p:cNvGraphicFramePr>
            <a:graphicFrameLocks noGrp="1"/>
          </p:cNvGraphicFramePr>
          <p:nvPr>
            <p:extLst>
              <p:ext uri="{D42A27DB-BD31-4B8C-83A1-F6EECF244321}">
                <p14:modId xmlns:p14="http://schemas.microsoft.com/office/powerpoint/2010/main" val="2771832170"/>
              </p:ext>
            </p:extLst>
          </p:nvPr>
        </p:nvGraphicFramePr>
        <p:xfrm>
          <a:off x="432971" y="4511754"/>
          <a:ext cx="5237577" cy="5440680"/>
        </p:xfrm>
        <a:graphic>
          <a:graphicData uri="http://schemas.openxmlformats.org/drawingml/2006/table">
            <a:tbl>
              <a:tblPr firstRow="1" bandRow="1">
                <a:tableStyleId>{5C22544A-7EE6-4342-B048-85BDC9FD1C3A}</a:tableStyleId>
              </a:tblPr>
              <a:tblGrid>
                <a:gridCol w="1022693">
                  <a:extLst>
                    <a:ext uri="{9D8B030D-6E8A-4147-A177-3AD203B41FA5}">
                      <a16:colId xmlns:a16="http://schemas.microsoft.com/office/drawing/2014/main" val="3483810281"/>
                    </a:ext>
                  </a:extLst>
                </a:gridCol>
                <a:gridCol w="1458282">
                  <a:extLst>
                    <a:ext uri="{9D8B030D-6E8A-4147-A177-3AD203B41FA5}">
                      <a16:colId xmlns:a16="http://schemas.microsoft.com/office/drawing/2014/main" val="3316727413"/>
                    </a:ext>
                  </a:extLst>
                </a:gridCol>
                <a:gridCol w="2756602">
                  <a:extLst>
                    <a:ext uri="{9D8B030D-6E8A-4147-A177-3AD203B41FA5}">
                      <a16:colId xmlns:a16="http://schemas.microsoft.com/office/drawing/2014/main" val="3871333348"/>
                    </a:ext>
                  </a:extLst>
                </a:gridCol>
              </a:tblGrid>
              <a:tr h="230005">
                <a:tc>
                  <a:txBody>
                    <a:bodyPr/>
                    <a:lstStyle/>
                    <a:p>
                      <a:pPr algn="ctr"/>
                      <a:r>
                        <a:rPr lang="zh-CN" altLang="en-US" sz="1100" dirty="0">
                          <a:latin typeface="微软雅黑" panose="020B0503020204020204" pitchFamily="34" charset="-122"/>
                          <a:ea typeface="微软雅黑" panose="020B0503020204020204" pitchFamily="34" charset="-122"/>
                        </a:rPr>
                        <a:t>类别</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项目</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备注</a:t>
                      </a:r>
                    </a:p>
                  </a:txBody>
                  <a:tcPr anchor="ctr"/>
                </a:tc>
                <a:extLst>
                  <a:ext uri="{0D108BD9-81ED-4DB2-BD59-A6C34878D82A}">
                    <a16:rowId xmlns:a16="http://schemas.microsoft.com/office/drawing/2014/main" val="867778067"/>
                  </a:ext>
                </a:extLst>
              </a:tr>
              <a:tr h="230005">
                <a:tc rowSpan="3">
                  <a:txBody>
                    <a:bodyPr/>
                    <a:lstStyle/>
                    <a:p>
                      <a:pPr algn="ctr"/>
                      <a:r>
                        <a:rPr lang="zh-CN" altLang="en-US" sz="1100" dirty="0">
                          <a:latin typeface="微软雅黑" panose="020B0503020204020204" pitchFamily="34" charset="-122"/>
                          <a:ea typeface="微软雅黑" panose="020B0503020204020204" pitchFamily="34" charset="-122"/>
                        </a:rPr>
                        <a:t>社会管理</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社会事务受理中心</a:t>
                      </a:r>
                    </a:p>
                  </a:txBody>
                  <a:tcPr anchor="ctr"/>
                </a:tc>
                <a:tc rowSpan="3">
                  <a:txBody>
                    <a:bodyPr/>
                    <a:lstStyle/>
                    <a:p>
                      <a:pPr algn="ctr"/>
                      <a:r>
                        <a:rPr lang="zh-CN" altLang="en-US" sz="1100" dirty="0">
                          <a:latin typeface="微软雅黑" panose="020B0503020204020204" pitchFamily="34" charset="-122"/>
                          <a:ea typeface="微软雅黑" panose="020B0503020204020204" pitchFamily="34" charset="-122"/>
                        </a:rPr>
                        <a:t>结合社区服务中心设置</a:t>
                      </a:r>
                    </a:p>
                  </a:txBody>
                  <a:tcPr anchor="ctr"/>
                </a:tc>
                <a:extLst>
                  <a:ext uri="{0D108BD9-81ED-4DB2-BD59-A6C34878D82A}">
                    <a16:rowId xmlns:a16="http://schemas.microsoft.com/office/drawing/2014/main" val="943338484"/>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警务室</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221600602"/>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农业科技站</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406904794"/>
                  </a:ext>
                </a:extLst>
              </a:tr>
              <a:tr h="230005">
                <a:tc>
                  <a:txBody>
                    <a:bodyPr/>
                    <a:lstStyle/>
                    <a:p>
                      <a:pPr algn="ctr"/>
                      <a:r>
                        <a:rPr lang="zh-CN" altLang="en-US" sz="1100" dirty="0">
                          <a:latin typeface="微软雅黑" panose="020B0503020204020204" pitchFamily="34" charset="-122"/>
                          <a:ea typeface="微软雅黑" panose="020B0503020204020204" pitchFamily="34" charset="-122"/>
                        </a:rPr>
                        <a:t>公共服务</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幸福院</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结合老年房设置</a:t>
                      </a:r>
                    </a:p>
                  </a:txBody>
                  <a:tcPr anchor="ctr"/>
                </a:tc>
                <a:extLst>
                  <a:ext uri="{0D108BD9-81ED-4DB2-BD59-A6C34878D82A}">
                    <a16:rowId xmlns:a16="http://schemas.microsoft.com/office/drawing/2014/main" val="3227465157"/>
                  </a:ext>
                </a:extLst>
              </a:tr>
              <a:tr h="230005">
                <a:tc rowSpan="2">
                  <a:txBody>
                    <a:bodyPr/>
                    <a:lstStyle/>
                    <a:p>
                      <a:pPr algn="ctr"/>
                      <a:r>
                        <a:rPr lang="zh-CN" altLang="en-US" sz="1100" dirty="0">
                          <a:latin typeface="微软雅黑" panose="020B0503020204020204" pitchFamily="34" charset="-122"/>
                          <a:ea typeface="微软雅黑" panose="020B0503020204020204" pitchFamily="34" charset="-122"/>
                        </a:rPr>
                        <a:t>公共活动</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公园绿地</a:t>
                      </a:r>
                    </a:p>
                  </a:txBody>
                  <a:tcPr anchor="ctr"/>
                </a:tc>
                <a:tc>
                  <a:txBody>
                    <a:bodyPr/>
                    <a:lstStyle/>
                    <a:p>
                      <a:pPr algn="ctr"/>
                      <a:endParaRPr lang="zh-CN" altLang="en-US" sz="11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855724583"/>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公共活动场所</a:t>
                      </a:r>
                    </a:p>
                  </a:txBody>
                  <a:tcPr anchor="ctr"/>
                </a:tc>
                <a:tc>
                  <a:txBody>
                    <a:bodyPr/>
                    <a:lstStyle/>
                    <a:p>
                      <a:pPr algn="ctr"/>
                      <a:endParaRPr lang="zh-CN" altLang="en-US" sz="110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981792411"/>
                  </a:ext>
                </a:extLst>
              </a:tr>
              <a:tr h="230005">
                <a:tc>
                  <a:txBody>
                    <a:bodyPr/>
                    <a:lstStyle/>
                    <a:p>
                      <a:pPr algn="ctr"/>
                      <a:r>
                        <a:rPr lang="zh-CN" altLang="en-US" sz="1100" dirty="0">
                          <a:latin typeface="微软雅黑" panose="020B0503020204020204" pitchFamily="34" charset="-122"/>
                          <a:ea typeface="微软雅黑" panose="020B0503020204020204" pitchFamily="34" charset="-122"/>
                        </a:rPr>
                        <a:t>公共卫生</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卫生室</a:t>
                      </a:r>
                    </a:p>
                  </a:txBody>
                  <a:tcPr anchor="ctr"/>
                </a:tc>
                <a:tc>
                  <a:txBody>
                    <a:bodyPr/>
                    <a:lstStyle/>
                    <a:p>
                      <a:pPr algn="ctr"/>
                      <a:endParaRPr lang="zh-CN" altLang="en-US" sz="11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2968624608"/>
                  </a:ext>
                </a:extLst>
              </a:tr>
              <a:tr h="230005">
                <a:tc rowSpan="3">
                  <a:txBody>
                    <a:bodyPr/>
                    <a:lstStyle/>
                    <a:p>
                      <a:pPr algn="ctr"/>
                      <a:r>
                        <a:rPr lang="zh-CN" altLang="en-US" sz="1100" dirty="0">
                          <a:latin typeface="微软雅黑" panose="020B0503020204020204" pitchFamily="34" charset="-122"/>
                          <a:ea typeface="微软雅黑" panose="020B0503020204020204" pitchFamily="34" charset="-122"/>
                        </a:rPr>
                        <a:t>文化体育</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文化活动室</a:t>
                      </a:r>
                    </a:p>
                  </a:txBody>
                  <a:tcPr anchor="ct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结合社区服务中心设置</a:t>
                      </a:r>
                    </a:p>
                  </a:txBody>
                  <a:tcPr anchor="ctr"/>
                </a:tc>
                <a:extLst>
                  <a:ext uri="{0D108BD9-81ED-4DB2-BD59-A6C34878D82A}">
                    <a16:rowId xmlns:a16="http://schemas.microsoft.com/office/drawing/2014/main" val="965128398"/>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图书阅览室</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141959556"/>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户外体育运动场</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结合社区前广场设置</a:t>
                      </a:r>
                    </a:p>
                  </a:txBody>
                  <a:tcPr anchor="ctr"/>
                </a:tc>
                <a:extLst>
                  <a:ext uri="{0D108BD9-81ED-4DB2-BD59-A6C34878D82A}">
                    <a16:rowId xmlns:a16="http://schemas.microsoft.com/office/drawing/2014/main" val="2546885426"/>
                  </a:ext>
                </a:extLst>
              </a:tr>
              <a:tr h="230005">
                <a:tc rowSpan="2">
                  <a:txBody>
                    <a:bodyPr/>
                    <a:lstStyle/>
                    <a:p>
                      <a:pPr algn="ctr"/>
                      <a:r>
                        <a:rPr lang="zh-CN" altLang="en-US" sz="1100" dirty="0">
                          <a:latin typeface="微软雅黑" panose="020B0503020204020204" pitchFamily="34" charset="-122"/>
                          <a:ea typeface="微软雅黑" panose="020B0503020204020204" pitchFamily="34" charset="-122"/>
                        </a:rPr>
                        <a:t>教育设施</a:t>
                      </a:r>
                    </a:p>
                  </a:txBody>
                  <a:tcPr anchor="ctr">
                    <a:solidFill>
                      <a:srgbClr val="CFD5EA"/>
                    </a:solidFill>
                  </a:tcPr>
                </a:tc>
                <a:tc>
                  <a:txBody>
                    <a:bodyPr/>
                    <a:lstStyle/>
                    <a:p>
                      <a:pPr algn="ctr"/>
                      <a:r>
                        <a:rPr lang="zh-CN" altLang="en-US" sz="1100" dirty="0">
                          <a:latin typeface="微软雅黑" panose="020B0503020204020204" pitchFamily="34" charset="-122"/>
                          <a:ea typeface="微软雅黑" panose="020B0503020204020204" pitchFamily="34" charset="-122"/>
                        </a:rPr>
                        <a:t>小学</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结合镇驻地服务</a:t>
                      </a:r>
                    </a:p>
                  </a:txBody>
                  <a:tcPr anchor="ctr"/>
                </a:tc>
                <a:extLst>
                  <a:ext uri="{0D108BD9-81ED-4DB2-BD59-A6C34878D82A}">
                    <a16:rowId xmlns:a16="http://schemas.microsoft.com/office/drawing/2014/main" val="520758364"/>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100" dirty="0">
                          <a:latin typeface="微软雅黑" panose="020B0503020204020204" pitchFamily="34" charset="-122"/>
                          <a:ea typeface="微软雅黑" panose="020B0503020204020204" pitchFamily="34" charset="-122"/>
                        </a:rPr>
                        <a:t>3</a:t>
                      </a:r>
                      <a:r>
                        <a:rPr lang="zh-CN" altLang="en-US" sz="1100" dirty="0">
                          <a:latin typeface="微软雅黑" panose="020B0503020204020204" pitchFamily="34" charset="-122"/>
                          <a:ea typeface="微软雅黑" panose="020B0503020204020204" pitchFamily="34" charset="-122"/>
                        </a:rPr>
                        <a:t>班幼儿园</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新建社区幼儿园</a:t>
                      </a:r>
                    </a:p>
                  </a:txBody>
                  <a:tcPr anchor="ctr"/>
                </a:tc>
                <a:extLst>
                  <a:ext uri="{0D108BD9-81ED-4DB2-BD59-A6C34878D82A}">
                    <a16:rowId xmlns:a16="http://schemas.microsoft.com/office/drawing/2014/main" val="1474520824"/>
                  </a:ext>
                </a:extLst>
              </a:tr>
              <a:tr h="230005">
                <a:tc rowSpan="4">
                  <a:txBody>
                    <a:bodyPr/>
                    <a:lstStyle/>
                    <a:p>
                      <a:pPr algn="ctr"/>
                      <a:r>
                        <a:rPr lang="zh-CN" altLang="en-US" sz="1100" dirty="0">
                          <a:latin typeface="微软雅黑" panose="020B0503020204020204" pitchFamily="34" charset="-122"/>
                          <a:ea typeface="微软雅黑" panose="020B0503020204020204" pitchFamily="34" charset="-122"/>
                        </a:rPr>
                        <a:t>商业设施</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农贸市场</a:t>
                      </a:r>
                    </a:p>
                  </a:txBody>
                  <a:tcPr anchor="ctr"/>
                </a:tc>
                <a:tc rowSpan="2">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结合镇驻地服务</a:t>
                      </a:r>
                    </a:p>
                  </a:txBody>
                  <a:tcPr anchor="ctr"/>
                </a:tc>
                <a:extLst>
                  <a:ext uri="{0D108BD9-81ED-4DB2-BD59-A6C34878D82A}">
                    <a16:rowId xmlns:a16="http://schemas.microsoft.com/office/drawing/2014/main" val="2348960559"/>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餐饮店</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1875898873"/>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便民超市</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沿街设置</a:t>
                      </a:r>
                    </a:p>
                  </a:txBody>
                  <a:tcPr anchor="ctr"/>
                </a:tc>
                <a:extLst>
                  <a:ext uri="{0D108BD9-81ED-4DB2-BD59-A6C34878D82A}">
                    <a16:rowId xmlns:a16="http://schemas.microsoft.com/office/drawing/2014/main" val="701734672"/>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邮政所</a:t>
                      </a:r>
                    </a:p>
                  </a:txBody>
                  <a:tcPr anchor="ctr"/>
                </a:tc>
                <a:tc>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结合镇驻地服务</a:t>
                      </a:r>
                    </a:p>
                  </a:txBody>
                  <a:tcPr anchor="ctr"/>
                </a:tc>
                <a:extLst>
                  <a:ext uri="{0D108BD9-81ED-4DB2-BD59-A6C34878D82A}">
                    <a16:rowId xmlns:a16="http://schemas.microsoft.com/office/drawing/2014/main" val="2833282045"/>
                  </a:ext>
                </a:extLst>
              </a:tr>
              <a:tr h="230005">
                <a:tc rowSpan="4">
                  <a:txBody>
                    <a:bodyPr/>
                    <a:lstStyle/>
                    <a:p>
                      <a:pPr algn="ctr"/>
                      <a:r>
                        <a:rPr lang="zh-CN" altLang="en-US" sz="1100" dirty="0">
                          <a:latin typeface="微软雅黑" panose="020B0503020204020204" pitchFamily="34" charset="-122"/>
                          <a:ea typeface="微软雅黑" panose="020B0503020204020204" pitchFamily="34" charset="-122"/>
                        </a:rPr>
                        <a:t>生产服务设施</a:t>
                      </a:r>
                    </a:p>
                  </a:txBody>
                  <a:tcPr anchor="ctr">
                    <a:solidFill>
                      <a:srgbClr val="CFD5EA"/>
                    </a:solidFill>
                  </a:tcPr>
                </a:tc>
                <a:tc>
                  <a:txBody>
                    <a:bodyPr/>
                    <a:lstStyle/>
                    <a:p>
                      <a:pPr algn="ctr"/>
                      <a:r>
                        <a:rPr lang="zh-CN" altLang="en-US" sz="1100" dirty="0">
                          <a:latin typeface="微软雅黑" panose="020B0503020204020204" pitchFamily="34" charset="-122"/>
                          <a:ea typeface="微软雅黑" panose="020B0503020204020204" pitchFamily="34" charset="-122"/>
                        </a:rPr>
                        <a:t>供销社</a:t>
                      </a:r>
                    </a:p>
                  </a:txBody>
                  <a:tcPr anchor="ctr"/>
                </a:tc>
                <a:tc rowSpan="3">
                  <a:txBody>
                    <a:bodyPr/>
                    <a:lstStyle/>
                    <a:p>
                      <a:pPr marL="0" marR="0" lvl="0" indent="0" algn="ctr" defTabSz="106919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结合镇驻地服务</a:t>
                      </a:r>
                    </a:p>
                  </a:txBody>
                  <a:tcPr anchor="ctr"/>
                </a:tc>
                <a:extLst>
                  <a:ext uri="{0D108BD9-81ED-4DB2-BD59-A6C34878D82A}">
                    <a16:rowId xmlns:a16="http://schemas.microsoft.com/office/drawing/2014/main" val="291116017"/>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兽医站</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392447812"/>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农机站</a:t>
                      </a:r>
                    </a:p>
                  </a:txBody>
                  <a:tcPr anchor="ctr"/>
                </a:tc>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val="4068824482"/>
                  </a:ext>
                </a:extLst>
              </a:tr>
              <a:tr h="230005">
                <a:tc vMerge="1">
                  <a:txBody>
                    <a:bodyPr/>
                    <a:lstStyle/>
                    <a:p>
                      <a:pPr algn="ct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晒场</a:t>
                      </a:r>
                    </a:p>
                  </a:txBody>
                  <a:tcPr anchor="ctr"/>
                </a:tc>
                <a:tc>
                  <a:txBody>
                    <a:bodyPr/>
                    <a:lstStyle/>
                    <a:p>
                      <a:pPr algn="ctr"/>
                      <a:r>
                        <a:rPr lang="zh-CN" altLang="en-US" sz="1100" dirty="0">
                          <a:latin typeface="微软雅黑" panose="020B0503020204020204" pitchFamily="34" charset="-122"/>
                          <a:ea typeface="微软雅黑" panose="020B0503020204020204" pitchFamily="34" charset="-122"/>
                        </a:rPr>
                        <a:t>结合村庄广场设置</a:t>
                      </a:r>
                    </a:p>
                  </a:txBody>
                  <a:tcPr anchor="ctr"/>
                </a:tc>
                <a:extLst>
                  <a:ext uri="{0D108BD9-81ED-4DB2-BD59-A6C34878D82A}">
                    <a16:rowId xmlns:a16="http://schemas.microsoft.com/office/drawing/2014/main" val="1486109153"/>
                  </a:ext>
                </a:extLst>
              </a:tr>
            </a:tbl>
          </a:graphicData>
        </a:graphic>
      </p:graphicFrame>
      <p:pic>
        <p:nvPicPr>
          <p:cNvPr id="6" name="图片 5">
            <a:extLst>
              <a:ext uri="{FF2B5EF4-FFF2-40B4-BE49-F238E27FC236}">
                <a16:creationId xmlns:a16="http://schemas.microsoft.com/office/drawing/2014/main" id="{8993AF7D-03C1-4638-AD72-0AC5FBF2DC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61874" y="9171837"/>
            <a:ext cx="2587625" cy="905485"/>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0550" y="1511542"/>
            <a:ext cx="9448800" cy="8565780"/>
          </a:xfrm>
          <a:prstGeom prst="rect">
            <a:avLst/>
          </a:prstGeom>
        </p:spPr>
      </p:pic>
    </p:spTree>
    <p:extLst>
      <p:ext uri="{BB962C8B-B14F-4D97-AF65-F5344CB8AC3E}">
        <p14:creationId xmlns:p14="http://schemas.microsoft.com/office/powerpoint/2010/main" val="3536348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687599"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2554793"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.5</a:t>
            </a:r>
            <a:r>
              <a:rPr lang="zh-CN" altLang="en-US" sz="2400" b="1" dirty="0">
                <a:solidFill>
                  <a:schemeClr val="bg1"/>
                </a:solidFill>
                <a:latin typeface="微软雅黑" panose="020B0503020204020204" pitchFamily="34" charset="-122"/>
                <a:ea typeface="微软雅黑" panose="020B0503020204020204" pitchFamily="34" charset="-122"/>
              </a:rPr>
              <a:t>防灾减灾规划</a:t>
            </a:r>
          </a:p>
        </p:txBody>
      </p:sp>
      <p:sp>
        <p:nvSpPr>
          <p:cNvPr id="9" name="矩形 8">
            <a:extLst>
              <a:ext uri="{FF2B5EF4-FFF2-40B4-BE49-F238E27FC236}">
                <a16:creationId xmlns:a16="http://schemas.microsoft.com/office/drawing/2014/main" id="{5912D908-AD20-423C-86A7-D5561C43672E}"/>
              </a:ext>
            </a:extLst>
          </p:cNvPr>
          <p:cNvSpPr/>
          <p:nvPr/>
        </p:nvSpPr>
        <p:spPr>
          <a:xfrm>
            <a:off x="869949" y="827133"/>
            <a:ext cx="2130711"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Public facility planning</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583D583F-4D2F-4365-A5C7-8CDFDA190AA4}"/>
              </a:ext>
            </a:extLst>
          </p:cNvPr>
          <p:cNvSpPr/>
          <p:nvPr/>
        </p:nvSpPr>
        <p:spPr>
          <a:xfrm>
            <a:off x="432972" y="1248806"/>
            <a:ext cx="6089039" cy="8803224"/>
          </a:xfrm>
          <a:prstGeom prst="rect">
            <a:avLst/>
          </a:prstGeom>
          <a:solidFill>
            <a:srgbClr val="DAE3F3"/>
          </a:solidFill>
        </p:spPr>
        <p:txBody>
          <a:bodyPr wrap="square">
            <a:noAutofit/>
          </a:bodyPr>
          <a:lstStyle/>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1</a:t>
            </a:r>
            <a:r>
              <a:rPr lang="zh-CN" altLang="en-US" sz="1400" b="1" kern="100" dirty="0">
                <a:latin typeface="微软雅黑" panose="020B0503020204020204" pitchFamily="34" charset="-122"/>
                <a:ea typeface="微软雅黑" panose="020B0503020204020204" pitchFamily="34" charset="-122"/>
              </a:rPr>
              <a:t>）消防工程规划</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消火栓布置</a:t>
            </a:r>
          </a:p>
          <a:p>
            <a:pPr>
              <a:lnSpc>
                <a:spcPct val="150000"/>
              </a:lnSpc>
            </a:pPr>
            <a:r>
              <a:rPr lang="zh-CN" altLang="en-US" sz="1400" kern="100" dirty="0">
                <a:latin typeface="微软雅黑" panose="020B0503020204020204" pitchFamily="34" charset="-122"/>
                <a:ea typeface="微软雅黑" panose="020B0503020204020204" pitchFamily="34" charset="-122"/>
              </a:rPr>
              <a:t>规划沿主次道路按照</a:t>
            </a:r>
            <a:r>
              <a:rPr lang="en-US" altLang="zh-CN" sz="1400" kern="100" dirty="0">
                <a:latin typeface="微软雅黑" panose="020B0503020204020204" pitchFamily="34" charset="-122"/>
                <a:ea typeface="微软雅黑" panose="020B0503020204020204" pitchFamily="34" charset="-122"/>
              </a:rPr>
              <a:t>120</a:t>
            </a:r>
            <a:r>
              <a:rPr lang="zh-CN" altLang="en-US" sz="1400" kern="100" dirty="0">
                <a:latin typeface="微软雅黑" panose="020B0503020204020204" pitchFamily="34" charset="-122"/>
                <a:ea typeface="微软雅黑" panose="020B0503020204020204" pitchFamily="34" charset="-122"/>
              </a:rPr>
              <a:t>米的间距设置消防栓。</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消防通道</a:t>
            </a:r>
          </a:p>
          <a:p>
            <a:pPr>
              <a:lnSpc>
                <a:spcPct val="150000"/>
              </a:lnSpc>
            </a:pPr>
            <a:r>
              <a:rPr lang="zh-CN" altLang="en-US" sz="1400" kern="100" dirty="0">
                <a:latin typeface="微软雅黑" panose="020B0503020204020204" pitchFamily="34" charset="-122"/>
                <a:ea typeface="微软雅黑" panose="020B0503020204020204" pitchFamily="34" charset="-122"/>
              </a:rPr>
              <a:t>消防通道的间距不大于</a:t>
            </a:r>
            <a:r>
              <a:rPr lang="en-US" altLang="zh-CN" sz="1400" kern="100" dirty="0">
                <a:latin typeface="微软雅黑" panose="020B0503020204020204" pitchFamily="34" charset="-122"/>
                <a:ea typeface="微软雅黑" panose="020B0503020204020204" pitchFamily="34" charset="-122"/>
              </a:rPr>
              <a:t>150</a:t>
            </a:r>
            <a:r>
              <a:rPr lang="zh-CN" altLang="en-US" sz="1400" kern="100" dirty="0">
                <a:latin typeface="微软雅黑" panose="020B0503020204020204" pitchFamily="34" charset="-122"/>
                <a:ea typeface="微软雅黑" panose="020B0503020204020204" pitchFamily="34" charset="-122"/>
              </a:rPr>
              <a:t>米，宽度不小于</a:t>
            </a:r>
            <a:r>
              <a:rPr lang="en-US" altLang="zh-CN" sz="1400" kern="100" dirty="0">
                <a:latin typeface="微软雅黑" panose="020B0503020204020204" pitchFamily="34" charset="-122"/>
                <a:ea typeface="微软雅黑" panose="020B0503020204020204" pitchFamily="34" charset="-122"/>
              </a:rPr>
              <a:t>6</a:t>
            </a:r>
            <a:r>
              <a:rPr lang="zh-CN" altLang="en-US" sz="1400" kern="100" dirty="0">
                <a:latin typeface="微软雅黑" panose="020B0503020204020204" pitchFamily="34" charset="-122"/>
                <a:ea typeface="微软雅黑" panose="020B0503020204020204" pitchFamily="34" charset="-122"/>
              </a:rPr>
              <a:t>米。长度超过</a:t>
            </a:r>
            <a:r>
              <a:rPr lang="en-US" altLang="zh-CN" sz="1400" kern="100" dirty="0">
                <a:latin typeface="微软雅黑" panose="020B0503020204020204" pitchFamily="34" charset="-122"/>
                <a:ea typeface="微软雅黑" panose="020B0503020204020204" pitchFamily="34" charset="-122"/>
              </a:rPr>
              <a:t>120</a:t>
            </a:r>
            <a:r>
              <a:rPr lang="zh-CN" altLang="en-US" sz="1400" kern="100" dirty="0">
                <a:latin typeface="微软雅黑" panose="020B0503020204020204" pitchFamily="34" charset="-122"/>
                <a:ea typeface="微软雅黑" panose="020B0503020204020204" pitchFamily="34" charset="-122"/>
              </a:rPr>
              <a:t>米的尽端式道路设</a:t>
            </a:r>
            <a:r>
              <a:rPr lang="en-US" altLang="zh-CN" sz="1400" kern="100" dirty="0">
                <a:latin typeface="微软雅黑" panose="020B0503020204020204" pitchFamily="34" charset="-122"/>
                <a:ea typeface="微软雅黑" panose="020B0503020204020204" pitchFamily="34" charset="-122"/>
              </a:rPr>
              <a:t>15×15</a:t>
            </a:r>
            <a:r>
              <a:rPr lang="zh-CN" altLang="en-US" sz="1400" kern="100" dirty="0">
                <a:latin typeface="微软雅黑" panose="020B0503020204020204" pitchFamily="34" charset="-122"/>
                <a:ea typeface="微软雅黑" panose="020B0503020204020204" pitchFamily="34" charset="-122"/>
              </a:rPr>
              <a:t>米的回车场或回车道。</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消防避难点</a:t>
            </a:r>
          </a:p>
          <a:p>
            <a:pPr>
              <a:lnSpc>
                <a:spcPct val="150000"/>
              </a:lnSpc>
            </a:pPr>
            <a:r>
              <a:rPr lang="zh-CN" altLang="en-US" sz="1400" kern="100" dirty="0">
                <a:latin typeface="微软雅黑" panose="020B0503020204020204" pitchFamily="34" charset="-122"/>
                <a:ea typeface="微软雅黑" panose="020B0503020204020204" pitchFamily="34" charset="-122"/>
              </a:rPr>
              <a:t>利用村庄公共绿地、广场、河流及道路两旁绿化带设置消防避难点，作为发生火灾时人们的避难场所。</a:t>
            </a: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2</a:t>
            </a:r>
            <a:r>
              <a:rPr lang="zh-CN" altLang="en-US" sz="1400" b="1" kern="100" dirty="0">
                <a:latin typeface="微软雅黑" panose="020B0503020204020204" pitchFamily="34" charset="-122"/>
                <a:ea typeface="微软雅黑" panose="020B0503020204020204" pitchFamily="34" charset="-122"/>
              </a:rPr>
              <a:t>）抗震防灾系统规划</a:t>
            </a:r>
          </a:p>
          <a:p>
            <a:pPr marL="285750" indent="-285750">
              <a:lnSpc>
                <a:spcPct val="150000"/>
              </a:lnSpc>
              <a:buFont typeface="Wingdings" panose="05000000000000000000" pitchFamily="2" charset="2"/>
              <a:buChar char="n"/>
            </a:pPr>
            <a:r>
              <a:rPr lang="zh-CN" altLang="en-US" sz="1400" kern="100" dirty="0">
                <a:latin typeface="微软雅黑" panose="020B0503020204020204" pitchFamily="34" charset="-122"/>
                <a:ea typeface="微软雅黑" panose="020B0503020204020204" pitchFamily="34" charset="-122"/>
              </a:rPr>
              <a:t>抗震设防标准</a:t>
            </a:r>
          </a:p>
          <a:p>
            <a:pPr>
              <a:lnSpc>
                <a:spcPct val="150000"/>
              </a:lnSpc>
            </a:pPr>
            <a:r>
              <a:rPr lang="zh-CN" altLang="en-US" sz="1400" kern="100" dirty="0">
                <a:latin typeface="微软雅黑" panose="020B0503020204020204" pitchFamily="34" charset="-122"/>
                <a:ea typeface="微软雅黑" panose="020B0503020204020204" pitchFamily="34" charset="-122"/>
              </a:rPr>
              <a:t>村庄内的建筑和有关附属建筑设施，应根据其不同的建筑性质和使用功能，严格按照国家</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建筑抗震设计规范</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的抗震设防要求执行，一般建筑物按</a:t>
            </a:r>
            <a:r>
              <a:rPr lang="en-US" altLang="zh-CN" sz="1400" kern="100" dirty="0">
                <a:latin typeface="微软雅黑" panose="020B0503020204020204" pitchFamily="34" charset="-122"/>
                <a:ea typeface="微软雅黑" panose="020B0503020204020204" pitchFamily="34" charset="-122"/>
              </a:rPr>
              <a:t>7</a:t>
            </a:r>
            <a:r>
              <a:rPr lang="zh-CN" altLang="en-US" sz="1400" kern="100" dirty="0">
                <a:latin typeface="微软雅黑" panose="020B0503020204020204" pitchFamily="34" charset="-122"/>
                <a:ea typeface="微软雅黑" panose="020B0503020204020204" pitchFamily="34" charset="-122"/>
              </a:rPr>
              <a:t>度设防，重要建筑物按</a:t>
            </a:r>
            <a:r>
              <a:rPr lang="en-US" altLang="zh-CN" sz="1400" kern="100" dirty="0">
                <a:latin typeface="微软雅黑" panose="020B0503020204020204" pitchFamily="34" charset="-122"/>
                <a:ea typeface="微软雅黑" panose="020B0503020204020204" pitchFamily="34" charset="-122"/>
              </a:rPr>
              <a:t>8</a:t>
            </a:r>
            <a:r>
              <a:rPr lang="zh-CN" altLang="en-US" sz="1400" kern="100" dirty="0">
                <a:latin typeface="微软雅黑" panose="020B0503020204020204" pitchFamily="34" charset="-122"/>
                <a:ea typeface="微软雅黑" panose="020B0503020204020204" pitchFamily="34" charset="-122"/>
              </a:rPr>
              <a:t>度设防；原有建筑达不到设防标准要有计划的拆除，如短期内不能拆除的要求采取加固措施。在规划中选择对抗震有利地形进行建设。健全完善生命线系统，保证生产和生活正常运转，并提供基本服务系统。提高生命线工程如供水、供电、通信、救护中心等设施的抗震能力，以利于抢险救灾工作顺利进行和居民生活的尽快恢复。</a:t>
            </a: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3</a:t>
            </a:r>
            <a:r>
              <a:rPr lang="zh-CN" altLang="en-US" sz="1400" b="1" kern="100" dirty="0">
                <a:latin typeface="微软雅黑" panose="020B0503020204020204" pitchFamily="34" charset="-122"/>
                <a:ea typeface="微软雅黑" panose="020B0503020204020204" pitchFamily="34" charset="-122"/>
              </a:rPr>
              <a:t>）防洪工程规划</a:t>
            </a:r>
          </a:p>
          <a:p>
            <a:pPr>
              <a:lnSpc>
                <a:spcPct val="150000"/>
              </a:lnSpc>
            </a:pPr>
            <a:r>
              <a:rPr lang="zh-CN" altLang="en-US" sz="1400" kern="100" dirty="0">
                <a:latin typeface="微软雅黑" panose="020B0503020204020204" pitchFamily="34" charset="-122"/>
                <a:ea typeface="微软雅黑" panose="020B0503020204020204" pitchFamily="34" charset="-122"/>
              </a:rPr>
              <a:t>根据</a:t>
            </a:r>
            <a:r>
              <a:rPr lang="en-US" altLang="zh-CN" sz="1400" kern="100" dirty="0">
                <a:latin typeface="微软雅黑" panose="020B0503020204020204" pitchFamily="34" charset="-122"/>
                <a:ea typeface="微软雅黑" panose="020B0503020204020204" pitchFamily="34" charset="-122"/>
              </a:rPr>
              <a:t>《</a:t>
            </a:r>
            <a:r>
              <a:rPr lang="zh-CN" altLang="en-US" sz="1400" kern="100" dirty="0">
                <a:latin typeface="微软雅黑" panose="020B0503020204020204" pitchFamily="34" charset="-122"/>
                <a:ea typeface="微软雅黑" panose="020B0503020204020204" pitchFamily="34" charset="-122"/>
              </a:rPr>
              <a:t>防洪标准</a:t>
            </a:r>
            <a:r>
              <a:rPr lang="en-US" altLang="zh-CN" sz="1400" kern="100" dirty="0">
                <a:latin typeface="微软雅黑" panose="020B0503020204020204" pitchFamily="34" charset="-122"/>
                <a:ea typeface="微软雅黑" panose="020B0503020204020204" pitchFamily="34" charset="-122"/>
              </a:rPr>
              <a:t>》GB50201‐2014 </a:t>
            </a:r>
            <a:r>
              <a:rPr lang="zh-CN" altLang="en-US" sz="1400" kern="100" dirty="0">
                <a:latin typeface="微软雅黑" panose="020B0503020204020204" pitchFamily="34" charset="-122"/>
                <a:ea typeface="微软雅黑" panose="020B0503020204020204" pitchFamily="34" charset="-122"/>
              </a:rPr>
              <a:t>规定的乡村防护区的等级和防洪标准，确定村庄的防洪标准重现期为</a:t>
            </a:r>
            <a:r>
              <a:rPr lang="en-US" altLang="zh-CN" sz="1400" kern="100" dirty="0">
                <a:latin typeface="微软雅黑" panose="020B0503020204020204" pitchFamily="34" charset="-122"/>
                <a:ea typeface="微软雅黑" panose="020B0503020204020204" pitchFamily="34" charset="-122"/>
              </a:rPr>
              <a:t>20</a:t>
            </a:r>
            <a:r>
              <a:rPr lang="zh-CN" altLang="en-US" sz="1400" kern="100" dirty="0">
                <a:latin typeface="微软雅黑" panose="020B0503020204020204" pitchFamily="34" charset="-122"/>
                <a:ea typeface="微软雅黑" panose="020B0503020204020204" pitchFamily="34" charset="-122"/>
              </a:rPr>
              <a:t>年。</a:t>
            </a:r>
            <a:endParaRPr lang="en-US" altLang="zh-CN" sz="1400" kern="100" dirty="0">
              <a:latin typeface="微软雅黑" panose="020B0503020204020204" pitchFamily="34" charset="-122"/>
              <a:ea typeface="微软雅黑" panose="020B0503020204020204" pitchFamily="34" charset="-122"/>
            </a:endParaRPr>
          </a:p>
          <a:p>
            <a:pPr>
              <a:lnSpc>
                <a:spcPct val="150000"/>
              </a:lnSpc>
            </a:pPr>
            <a:r>
              <a:rPr lang="zh-CN" altLang="en-US" sz="1400" b="1" kern="100" dirty="0">
                <a:latin typeface="微软雅黑" panose="020B0503020204020204" pitchFamily="34" charset="-122"/>
                <a:ea typeface="微软雅黑" panose="020B0503020204020204" pitchFamily="34" charset="-122"/>
              </a:rPr>
              <a:t>（</a:t>
            </a:r>
            <a:r>
              <a:rPr lang="en-US" altLang="zh-CN" sz="1400" b="1" kern="100" dirty="0">
                <a:latin typeface="微软雅黑" panose="020B0503020204020204" pitchFamily="34" charset="-122"/>
                <a:ea typeface="微软雅黑" panose="020B0503020204020204" pitchFamily="34" charset="-122"/>
              </a:rPr>
              <a:t>4</a:t>
            </a:r>
            <a:r>
              <a:rPr lang="zh-CN" altLang="en-US" sz="1400" b="1" kern="100" dirty="0">
                <a:latin typeface="微软雅黑" panose="020B0503020204020204" pitchFamily="34" charset="-122"/>
                <a:ea typeface="微软雅黑" panose="020B0503020204020204" pitchFamily="34" charset="-122"/>
              </a:rPr>
              <a:t>）地质防灾规划</a:t>
            </a:r>
            <a:endParaRPr lang="en-US" altLang="zh-CN" sz="1400" b="1" kern="100" dirty="0">
              <a:latin typeface="微软雅黑" panose="020B0503020204020204" pitchFamily="34" charset="-122"/>
              <a:ea typeface="微软雅黑" panose="020B0503020204020204" pitchFamily="34" charset="-122"/>
            </a:endParaRPr>
          </a:p>
          <a:p>
            <a:pPr>
              <a:lnSpc>
                <a:spcPct val="150000"/>
              </a:lnSpc>
            </a:pPr>
            <a:r>
              <a:rPr lang="zh-CN" altLang="en-US" sz="1400" kern="100" dirty="0">
                <a:latin typeface="微软雅黑" panose="020B0503020204020204" pitchFamily="34" charset="-122"/>
                <a:ea typeface="微软雅黑" panose="020B0503020204020204" pitchFamily="34" charset="-122"/>
              </a:rPr>
              <a:t>应贯彻执行“预防为主，避让与治理相结合”的原则。在进行开发建设时应避免大挖大填，应按规范进行挡护工程的设计和施工；各类建设用地安排应以可靠的工程地质勘察资料为依据。工程建设应尽量避让不良地质，消除地质灾害安全隐患。</a:t>
            </a:r>
            <a:endParaRPr lang="zh-CN" altLang="zh-CN" sz="1400" kern="1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3BE3748-5C1E-42E2-9A90-439157BD64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48905" y="8979164"/>
            <a:ext cx="970445" cy="1072866"/>
          </a:xfrm>
          <a:prstGeom prst="rect">
            <a:avLst/>
          </a:prstGeom>
        </p:spPr>
      </p:pic>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l="520" r="3685"/>
          <a:stretch/>
        </p:blipFill>
        <p:spPr>
          <a:xfrm>
            <a:off x="6522011" y="1602413"/>
            <a:ext cx="8556268" cy="8368108"/>
          </a:xfrm>
          <a:prstGeom prst="rect">
            <a:avLst/>
          </a:prstGeom>
        </p:spPr>
      </p:pic>
      <p:pic>
        <p:nvPicPr>
          <p:cNvPr id="4" name="图片 3"/>
          <p:cNvPicPr>
            <a:picLocks noChangeAspect="1"/>
          </p:cNvPicPr>
          <p:nvPr/>
        </p:nvPicPr>
        <p:blipFill>
          <a:blip r:embed="rId5"/>
          <a:stretch>
            <a:fillRect/>
          </a:stretch>
        </p:blipFill>
        <p:spPr>
          <a:xfrm>
            <a:off x="6640512" y="8409610"/>
            <a:ext cx="1309688" cy="1642420"/>
          </a:xfrm>
          <a:prstGeom prst="rect">
            <a:avLst/>
          </a:prstGeom>
        </p:spPr>
      </p:pic>
    </p:spTree>
    <p:extLst>
      <p:ext uri="{BB962C8B-B14F-4D97-AF65-F5344CB8AC3E}">
        <p14:creationId xmlns:p14="http://schemas.microsoft.com/office/powerpoint/2010/main" val="177911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8761B978-CDAE-4623-8A3B-13DD2CCA4B4A}"/>
              </a:ext>
            </a:extLst>
          </p:cNvPr>
          <p:cNvGrpSpPr/>
          <p:nvPr/>
        </p:nvGrpSpPr>
        <p:grpSpPr>
          <a:xfrm>
            <a:off x="432972" y="1836624"/>
            <a:ext cx="6765172" cy="7536138"/>
            <a:chOff x="254715" y="2922599"/>
            <a:chExt cx="6031324" cy="6718661"/>
          </a:xfrm>
        </p:grpSpPr>
        <p:grpSp>
          <p:nvGrpSpPr>
            <p:cNvPr id="4" name="组合 3">
              <a:extLst>
                <a:ext uri="{FF2B5EF4-FFF2-40B4-BE49-F238E27FC236}">
                  <a16:creationId xmlns:a16="http://schemas.microsoft.com/office/drawing/2014/main" id="{991B82B5-C132-43AE-95F8-10BF4F000CDD}"/>
                </a:ext>
              </a:extLst>
            </p:cNvPr>
            <p:cNvGrpSpPr/>
            <p:nvPr/>
          </p:nvGrpSpPr>
          <p:grpSpPr>
            <a:xfrm>
              <a:off x="254715" y="2922599"/>
              <a:ext cx="6031324" cy="6718661"/>
              <a:chOff x="254715" y="2922599"/>
              <a:chExt cx="6031324" cy="6718661"/>
            </a:xfrm>
          </p:grpSpPr>
          <p:sp>
            <p:nvSpPr>
              <p:cNvPr id="5" name="任意多边形: 形状 4">
                <a:extLst>
                  <a:ext uri="{FF2B5EF4-FFF2-40B4-BE49-F238E27FC236}">
                    <a16:creationId xmlns:a16="http://schemas.microsoft.com/office/drawing/2014/main" id="{4312C57E-98B8-45F2-B5F4-B1816DA9D55E}"/>
                  </a:ext>
                </a:extLst>
              </p:cNvPr>
              <p:cNvSpPr/>
              <p:nvPr/>
            </p:nvSpPr>
            <p:spPr>
              <a:xfrm rot="3205618">
                <a:off x="939571" y="7799238"/>
                <a:ext cx="2457628" cy="27773"/>
              </a:xfrm>
              <a:custGeom>
                <a:avLst/>
                <a:gdLst/>
                <a:ahLst/>
                <a:cxnLst/>
                <a:rect l="0" t="0" r="0" b="0"/>
                <a:pathLst>
                  <a:path>
                    <a:moveTo>
                      <a:pt x="0" y="13886"/>
                    </a:moveTo>
                    <a:lnTo>
                      <a:pt x="2457628"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任意多边形: 形状 5">
                <a:extLst>
                  <a:ext uri="{FF2B5EF4-FFF2-40B4-BE49-F238E27FC236}">
                    <a16:creationId xmlns:a16="http://schemas.microsoft.com/office/drawing/2014/main" id="{6900E794-CFD0-40A7-B06F-33850A42E374}"/>
                  </a:ext>
                </a:extLst>
              </p:cNvPr>
              <p:cNvSpPr/>
              <p:nvPr/>
            </p:nvSpPr>
            <p:spPr>
              <a:xfrm rot="1958989">
                <a:off x="1392626" y="7245209"/>
                <a:ext cx="2329481" cy="27773"/>
              </a:xfrm>
              <a:custGeom>
                <a:avLst/>
                <a:gdLst/>
                <a:ahLst/>
                <a:cxnLst/>
                <a:rect l="0" t="0" r="0" b="0"/>
                <a:pathLst>
                  <a:path>
                    <a:moveTo>
                      <a:pt x="0" y="13886"/>
                    </a:moveTo>
                    <a:lnTo>
                      <a:pt x="2329481"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7" name="任意多边形: 形状 6">
                <a:extLst>
                  <a:ext uri="{FF2B5EF4-FFF2-40B4-BE49-F238E27FC236}">
                    <a16:creationId xmlns:a16="http://schemas.microsoft.com/office/drawing/2014/main" id="{07B2149A-E28F-4707-8206-1267692A62CF}"/>
                  </a:ext>
                </a:extLst>
              </p:cNvPr>
              <p:cNvSpPr/>
              <p:nvPr/>
            </p:nvSpPr>
            <p:spPr>
              <a:xfrm rot="659661">
                <a:off x="1555249" y="6596414"/>
                <a:ext cx="2334594" cy="27773"/>
              </a:xfrm>
              <a:custGeom>
                <a:avLst/>
                <a:gdLst/>
                <a:ahLst/>
                <a:cxnLst/>
                <a:rect l="0" t="0" r="0" b="0"/>
                <a:pathLst>
                  <a:path>
                    <a:moveTo>
                      <a:pt x="0" y="13886"/>
                    </a:moveTo>
                    <a:lnTo>
                      <a:pt x="2334594"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任意多边形: 形状 10">
                <a:extLst>
                  <a:ext uri="{FF2B5EF4-FFF2-40B4-BE49-F238E27FC236}">
                    <a16:creationId xmlns:a16="http://schemas.microsoft.com/office/drawing/2014/main" id="{1EBBAB84-E4A8-4901-AA67-DBE556A84228}"/>
                  </a:ext>
                </a:extLst>
              </p:cNvPr>
              <p:cNvSpPr/>
              <p:nvPr/>
            </p:nvSpPr>
            <p:spPr>
              <a:xfrm rot="20940339">
                <a:off x="1555249" y="5939673"/>
                <a:ext cx="2334594" cy="27773"/>
              </a:xfrm>
              <a:custGeom>
                <a:avLst/>
                <a:gdLst/>
                <a:ahLst/>
                <a:cxnLst/>
                <a:rect l="0" t="0" r="0" b="0"/>
                <a:pathLst>
                  <a:path>
                    <a:moveTo>
                      <a:pt x="0" y="13886"/>
                    </a:moveTo>
                    <a:lnTo>
                      <a:pt x="2334594"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任意多边形: 形状 11">
                <a:extLst>
                  <a:ext uri="{FF2B5EF4-FFF2-40B4-BE49-F238E27FC236}">
                    <a16:creationId xmlns:a16="http://schemas.microsoft.com/office/drawing/2014/main" id="{2413AF31-31A1-426E-A6FD-4D7F2357F9A5}"/>
                  </a:ext>
                </a:extLst>
              </p:cNvPr>
              <p:cNvSpPr/>
              <p:nvPr/>
            </p:nvSpPr>
            <p:spPr>
              <a:xfrm rot="19641011">
                <a:off x="1392626" y="5290878"/>
                <a:ext cx="2329481" cy="27773"/>
              </a:xfrm>
              <a:custGeom>
                <a:avLst/>
                <a:gdLst/>
                <a:ahLst/>
                <a:cxnLst/>
                <a:rect l="0" t="0" r="0" b="0"/>
                <a:pathLst>
                  <a:path>
                    <a:moveTo>
                      <a:pt x="0" y="13886"/>
                    </a:moveTo>
                    <a:lnTo>
                      <a:pt x="2329481"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3" name="任意多边形: 形状 12">
                <a:extLst>
                  <a:ext uri="{FF2B5EF4-FFF2-40B4-BE49-F238E27FC236}">
                    <a16:creationId xmlns:a16="http://schemas.microsoft.com/office/drawing/2014/main" id="{73AB6E6C-5114-48CB-9097-60AC0AD8209E}"/>
                  </a:ext>
                </a:extLst>
              </p:cNvPr>
              <p:cNvSpPr/>
              <p:nvPr/>
            </p:nvSpPr>
            <p:spPr>
              <a:xfrm rot="18394382">
                <a:off x="939571" y="4736849"/>
                <a:ext cx="2457628" cy="27773"/>
              </a:xfrm>
              <a:custGeom>
                <a:avLst/>
                <a:gdLst/>
                <a:ahLst/>
                <a:cxnLst/>
                <a:rect l="0" t="0" r="0" b="0"/>
                <a:pathLst>
                  <a:path>
                    <a:moveTo>
                      <a:pt x="0" y="13886"/>
                    </a:moveTo>
                    <a:lnTo>
                      <a:pt x="2457628" y="13886"/>
                    </a:lnTo>
                  </a:path>
                </a:pathLst>
              </a:custGeom>
              <a:noFill/>
              <a:scene3d>
                <a:camera prst="orthographicFront">
                  <a:rot lat="0" lon="0" rev="0"/>
                </a:camera>
                <a:lightRig rig="contrasting" dir="t">
                  <a:rot lat="0" lon="0" rev="1200000"/>
                </a:lightRig>
              </a:scene3d>
              <a:sp3d z="-110000"/>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4" name="椭圆 13">
                <a:extLst>
                  <a:ext uri="{FF2B5EF4-FFF2-40B4-BE49-F238E27FC236}">
                    <a16:creationId xmlns:a16="http://schemas.microsoft.com/office/drawing/2014/main" id="{72E5D4EB-48FD-419E-A744-3A5CE2DA589D}"/>
                  </a:ext>
                </a:extLst>
              </p:cNvPr>
              <p:cNvSpPr/>
              <p:nvPr/>
            </p:nvSpPr>
            <p:spPr>
              <a:xfrm>
                <a:off x="254715" y="5504307"/>
                <a:ext cx="1555245" cy="1555245"/>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7" name="任意多边形: 形状 16">
                <a:extLst>
                  <a:ext uri="{FF2B5EF4-FFF2-40B4-BE49-F238E27FC236}">
                    <a16:creationId xmlns:a16="http://schemas.microsoft.com/office/drawing/2014/main" id="{89790562-0E30-4D5B-A1ED-6DB5BD533D6E}"/>
                  </a:ext>
                </a:extLst>
              </p:cNvPr>
              <p:cNvSpPr/>
              <p:nvPr/>
            </p:nvSpPr>
            <p:spPr>
              <a:xfrm>
                <a:off x="2712003" y="2922599"/>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19" name="任意多边形: 形状 18">
                <a:extLst>
                  <a:ext uri="{FF2B5EF4-FFF2-40B4-BE49-F238E27FC236}">
                    <a16:creationId xmlns:a16="http://schemas.microsoft.com/office/drawing/2014/main" id="{13610053-C41E-4A3C-A756-4464FAE68244}"/>
                  </a:ext>
                </a:extLst>
              </p:cNvPr>
              <p:cNvSpPr/>
              <p:nvPr/>
            </p:nvSpPr>
            <p:spPr>
              <a:xfrm>
                <a:off x="3738465" y="2922599"/>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a:p>
              <a:p>
                <a:pPr marL="228600" lvl="1" indent="-228600" algn="l" defTabSz="1200150">
                  <a:lnSpc>
                    <a:spcPct val="90000"/>
                  </a:lnSpc>
                  <a:spcBef>
                    <a:spcPct val="0"/>
                  </a:spcBef>
                  <a:spcAft>
                    <a:spcPct val="15000"/>
                  </a:spcAft>
                  <a:buChar char="•"/>
                </a:pPr>
                <a:endParaRPr lang="zh-CN" altLang="en-US" sz="2700" kern="1200" dirty="0"/>
              </a:p>
            </p:txBody>
          </p:sp>
          <p:sp>
            <p:nvSpPr>
              <p:cNvPr id="20" name="任意多边形: 形状 19">
                <a:extLst>
                  <a:ext uri="{FF2B5EF4-FFF2-40B4-BE49-F238E27FC236}">
                    <a16:creationId xmlns:a16="http://schemas.microsoft.com/office/drawing/2014/main" id="{CE23B342-B684-43F5-9987-B5EF838B1EFE}"/>
                  </a:ext>
                </a:extLst>
              </p:cNvPr>
              <p:cNvSpPr/>
              <p:nvPr/>
            </p:nvSpPr>
            <p:spPr>
              <a:xfrm>
                <a:off x="3464333" y="3958092"/>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dirty="0"/>
              </a:p>
            </p:txBody>
          </p:sp>
          <p:sp>
            <p:nvSpPr>
              <p:cNvPr id="22" name="任意多边形: 形状 21">
                <a:extLst>
                  <a:ext uri="{FF2B5EF4-FFF2-40B4-BE49-F238E27FC236}">
                    <a16:creationId xmlns:a16="http://schemas.microsoft.com/office/drawing/2014/main" id="{9A190A5B-E9EB-412B-8C91-309E4688EDD6}"/>
                  </a:ext>
                </a:extLst>
              </p:cNvPr>
              <p:cNvSpPr/>
              <p:nvPr/>
            </p:nvSpPr>
            <p:spPr>
              <a:xfrm>
                <a:off x="4490795" y="3958092"/>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a:p>
              <a:p>
                <a:pPr marL="228600" lvl="1" indent="-228600" algn="l" defTabSz="1200150">
                  <a:lnSpc>
                    <a:spcPct val="90000"/>
                  </a:lnSpc>
                  <a:spcBef>
                    <a:spcPct val="0"/>
                  </a:spcBef>
                  <a:spcAft>
                    <a:spcPct val="15000"/>
                  </a:spcAft>
                  <a:buChar char="•"/>
                </a:pPr>
                <a:endParaRPr lang="zh-CN" altLang="en-US" sz="2700" kern="1200"/>
              </a:p>
            </p:txBody>
          </p:sp>
          <p:sp>
            <p:nvSpPr>
              <p:cNvPr id="23" name="任意多边形: 形状 22">
                <a:extLst>
                  <a:ext uri="{FF2B5EF4-FFF2-40B4-BE49-F238E27FC236}">
                    <a16:creationId xmlns:a16="http://schemas.microsoft.com/office/drawing/2014/main" id="{4E3733C2-4695-4099-8204-CD315B813473}"/>
                  </a:ext>
                </a:extLst>
              </p:cNvPr>
              <p:cNvSpPr/>
              <p:nvPr/>
            </p:nvSpPr>
            <p:spPr>
              <a:xfrm>
                <a:off x="3859856" y="5175387"/>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24" name="任意多边形: 形状 23">
                <a:extLst>
                  <a:ext uri="{FF2B5EF4-FFF2-40B4-BE49-F238E27FC236}">
                    <a16:creationId xmlns:a16="http://schemas.microsoft.com/office/drawing/2014/main" id="{8970950F-56AF-4A18-AC8E-C1707FCAB988}"/>
                  </a:ext>
                </a:extLst>
              </p:cNvPr>
              <p:cNvSpPr/>
              <p:nvPr/>
            </p:nvSpPr>
            <p:spPr>
              <a:xfrm>
                <a:off x="4886318" y="5175387"/>
                <a:ext cx="1399721" cy="933147"/>
              </a:xfrm>
              <a:custGeom>
                <a:avLst/>
                <a:gdLst>
                  <a:gd name="connsiteX0" fmla="*/ 0 w 1399721"/>
                  <a:gd name="connsiteY0" fmla="*/ 0 h 933147"/>
                  <a:gd name="connsiteX1" fmla="*/ 1399721 w 1399721"/>
                  <a:gd name="connsiteY1" fmla="*/ 0 h 933147"/>
                  <a:gd name="connsiteX2" fmla="*/ 1399721 w 1399721"/>
                  <a:gd name="connsiteY2" fmla="*/ 933147 h 933147"/>
                  <a:gd name="connsiteX3" fmla="*/ 0 w 1399721"/>
                  <a:gd name="connsiteY3" fmla="*/ 933147 h 933147"/>
                  <a:gd name="connsiteX4" fmla="*/ 0 w 1399721"/>
                  <a:gd name="connsiteY4" fmla="*/ 0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721" h="933147">
                    <a:moveTo>
                      <a:pt x="0" y="0"/>
                    </a:moveTo>
                    <a:lnTo>
                      <a:pt x="1399721" y="0"/>
                    </a:lnTo>
                    <a:lnTo>
                      <a:pt x="1399721" y="933147"/>
                    </a:lnTo>
                    <a:lnTo>
                      <a:pt x="0" y="933147"/>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endParaRPr lang="zh-CN" altLang="en-US" sz="2700" kern="1200"/>
              </a:p>
              <a:p>
                <a:pPr marL="228600" lvl="1" indent="-228600" algn="l" defTabSz="1200150">
                  <a:lnSpc>
                    <a:spcPct val="90000"/>
                  </a:lnSpc>
                  <a:spcBef>
                    <a:spcPct val="0"/>
                  </a:spcBef>
                  <a:spcAft>
                    <a:spcPct val="15000"/>
                  </a:spcAft>
                  <a:buChar char="•"/>
                </a:pPr>
                <a:endParaRPr lang="zh-CN" altLang="en-US" sz="2700" kern="1200"/>
              </a:p>
            </p:txBody>
          </p:sp>
          <p:sp>
            <p:nvSpPr>
              <p:cNvPr id="25" name="任意多边形: 形状 24">
                <a:extLst>
                  <a:ext uri="{FF2B5EF4-FFF2-40B4-BE49-F238E27FC236}">
                    <a16:creationId xmlns:a16="http://schemas.microsoft.com/office/drawing/2014/main" id="{D00CE098-ED91-4BB0-9A70-CCAA46D004AC}"/>
                  </a:ext>
                </a:extLst>
              </p:cNvPr>
              <p:cNvSpPr/>
              <p:nvPr/>
            </p:nvSpPr>
            <p:spPr>
              <a:xfrm>
                <a:off x="3859856" y="6455326"/>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26" name="任意多边形: 形状 25">
                <a:extLst>
                  <a:ext uri="{FF2B5EF4-FFF2-40B4-BE49-F238E27FC236}">
                    <a16:creationId xmlns:a16="http://schemas.microsoft.com/office/drawing/2014/main" id="{BAAB5116-EEC0-4943-8FC3-A97B17E7B8D0}"/>
                  </a:ext>
                </a:extLst>
              </p:cNvPr>
              <p:cNvSpPr/>
              <p:nvPr/>
            </p:nvSpPr>
            <p:spPr>
              <a:xfrm>
                <a:off x="3464333" y="7672621"/>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sp>
            <p:nvSpPr>
              <p:cNvPr id="27" name="任意多边形: 形状 26">
                <a:extLst>
                  <a:ext uri="{FF2B5EF4-FFF2-40B4-BE49-F238E27FC236}">
                    <a16:creationId xmlns:a16="http://schemas.microsoft.com/office/drawing/2014/main" id="{8B7EA974-0852-467C-B6D9-DB47552252E3}"/>
                  </a:ext>
                </a:extLst>
              </p:cNvPr>
              <p:cNvSpPr/>
              <p:nvPr/>
            </p:nvSpPr>
            <p:spPr>
              <a:xfrm>
                <a:off x="2712003" y="8708113"/>
                <a:ext cx="933147" cy="933147"/>
              </a:xfrm>
              <a:custGeom>
                <a:avLst/>
                <a:gdLst>
                  <a:gd name="connsiteX0" fmla="*/ 0 w 933147"/>
                  <a:gd name="connsiteY0" fmla="*/ 466574 h 933147"/>
                  <a:gd name="connsiteX1" fmla="*/ 466574 w 933147"/>
                  <a:gd name="connsiteY1" fmla="*/ 0 h 933147"/>
                  <a:gd name="connsiteX2" fmla="*/ 933148 w 933147"/>
                  <a:gd name="connsiteY2" fmla="*/ 466574 h 933147"/>
                  <a:gd name="connsiteX3" fmla="*/ 466574 w 933147"/>
                  <a:gd name="connsiteY3" fmla="*/ 933148 h 933147"/>
                  <a:gd name="connsiteX4" fmla="*/ 0 w 933147"/>
                  <a:gd name="connsiteY4" fmla="*/ 466574 h 9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47" h="933147">
                    <a:moveTo>
                      <a:pt x="0" y="466574"/>
                    </a:moveTo>
                    <a:cubicBezTo>
                      <a:pt x="0" y="208892"/>
                      <a:pt x="208892" y="0"/>
                      <a:pt x="466574" y="0"/>
                    </a:cubicBezTo>
                    <a:cubicBezTo>
                      <a:pt x="724256" y="0"/>
                      <a:pt x="933148" y="208892"/>
                      <a:pt x="933148" y="466574"/>
                    </a:cubicBezTo>
                    <a:cubicBezTo>
                      <a:pt x="933148" y="724256"/>
                      <a:pt x="724256" y="933148"/>
                      <a:pt x="466574" y="933148"/>
                    </a:cubicBezTo>
                    <a:cubicBezTo>
                      <a:pt x="208892" y="933148"/>
                      <a:pt x="0" y="724256"/>
                      <a:pt x="0" y="46657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9991" tIns="149991" rIns="149991" bIns="149991" numCol="1" spcCol="1270" anchor="ctr" anchorCtr="0">
                <a:noAutofit/>
              </a:bodyPr>
              <a:lstStyle/>
              <a:p>
                <a:pPr marL="0" lvl="0" indent="0" algn="ctr" defTabSz="933450">
                  <a:lnSpc>
                    <a:spcPct val="90000"/>
                  </a:lnSpc>
                  <a:spcBef>
                    <a:spcPct val="0"/>
                  </a:spcBef>
                  <a:spcAft>
                    <a:spcPct val="35000"/>
                  </a:spcAft>
                  <a:buNone/>
                </a:pPr>
                <a:endParaRPr lang="zh-CN" altLang="en-US" sz="2100" kern="1200"/>
              </a:p>
            </p:txBody>
          </p:sp>
        </p:grpSp>
        <p:sp>
          <p:nvSpPr>
            <p:cNvPr id="28" name="矩形 27">
              <a:extLst>
                <a:ext uri="{FF2B5EF4-FFF2-40B4-BE49-F238E27FC236}">
                  <a16:creationId xmlns:a16="http://schemas.microsoft.com/office/drawing/2014/main" id="{A314A134-6BCC-41F3-9207-E2A2222C9DA3}"/>
                </a:ext>
              </a:extLst>
            </p:cNvPr>
            <p:cNvSpPr/>
            <p:nvPr/>
          </p:nvSpPr>
          <p:spPr>
            <a:xfrm>
              <a:off x="519330" y="6018361"/>
              <a:ext cx="1107996" cy="646331"/>
            </a:xfrm>
            <a:prstGeom prst="rect">
              <a:avLst/>
            </a:prstGeom>
          </p:spPr>
          <p:txBody>
            <a:bodyPr wrap="none">
              <a:spAutoFit/>
            </a:bodyPr>
            <a:lstStyle/>
            <a:p>
              <a:r>
                <a:rPr lang="zh-CN" altLang="en-US" sz="1800" b="1" dirty="0">
                  <a:latin typeface="微软雅黑" panose="020B0503020204020204" pitchFamily="34" charset="-122"/>
                  <a:ea typeface="微软雅黑" panose="020B0503020204020204" pitchFamily="34" charset="-122"/>
                </a:rPr>
                <a:t>村庄规划</a:t>
              </a:r>
              <a:endParaRPr lang="en-US" altLang="zh-CN" sz="1800" b="1" dirty="0">
                <a:latin typeface="微软雅黑" panose="020B0503020204020204" pitchFamily="34" charset="-122"/>
                <a:ea typeface="微软雅黑" panose="020B0503020204020204" pitchFamily="34" charset="-122"/>
              </a:endParaRPr>
            </a:p>
            <a:p>
              <a:r>
                <a:rPr lang="zh-CN" altLang="en-US" sz="1800" b="1" dirty="0">
                  <a:latin typeface="微软雅黑" panose="020B0503020204020204" pitchFamily="34" charset="-122"/>
                  <a:ea typeface="微软雅黑" panose="020B0503020204020204" pitchFamily="34" charset="-122"/>
                </a:rPr>
                <a:t>的新要求</a:t>
              </a:r>
              <a:endParaRPr lang="zh-CN" altLang="en-US" sz="1800" b="1" dirty="0"/>
            </a:p>
          </p:txBody>
        </p:sp>
        <p:sp>
          <p:nvSpPr>
            <p:cNvPr id="29" name="矩形 28">
              <a:extLst>
                <a:ext uri="{FF2B5EF4-FFF2-40B4-BE49-F238E27FC236}">
                  <a16:creationId xmlns:a16="http://schemas.microsoft.com/office/drawing/2014/main" id="{EC932A12-A243-4FFA-91CA-363FB7D927D5}"/>
                </a:ext>
              </a:extLst>
            </p:cNvPr>
            <p:cNvSpPr/>
            <p:nvPr/>
          </p:nvSpPr>
          <p:spPr>
            <a:xfrm>
              <a:off x="3833495" y="3062837"/>
              <a:ext cx="1210588" cy="400110"/>
            </a:xfrm>
            <a:prstGeom prst="rect">
              <a:avLst/>
            </a:prstGeom>
          </p:spPr>
          <p:txBody>
            <a:bodyPr wrap="none">
              <a:spAutoFit/>
            </a:bodyPr>
            <a:lstStyle/>
            <a:p>
              <a:r>
                <a:rPr lang="zh-CN" altLang="en-US" sz="2000" b="1" dirty="0"/>
                <a:t>多规合一</a:t>
              </a:r>
            </a:p>
          </p:txBody>
        </p:sp>
        <p:sp>
          <p:nvSpPr>
            <p:cNvPr id="30" name="矩形 29">
              <a:extLst>
                <a:ext uri="{FF2B5EF4-FFF2-40B4-BE49-F238E27FC236}">
                  <a16:creationId xmlns:a16="http://schemas.microsoft.com/office/drawing/2014/main" id="{A086B001-D519-44F9-ADD5-19A8616C6CDC}"/>
                </a:ext>
              </a:extLst>
            </p:cNvPr>
            <p:cNvSpPr/>
            <p:nvPr/>
          </p:nvSpPr>
          <p:spPr>
            <a:xfrm>
              <a:off x="4574476" y="4128496"/>
              <a:ext cx="1210588" cy="400110"/>
            </a:xfrm>
            <a:prstGeom prst="rect">
              <a:avLst/>
            </a:prstGeom>
          </p:spPr>
          <p:txBody>
            <a:bodyPr wrap="none">
              <a:spAutoFit/>
            </a:bodyPr>
            <a:lstStyle/>
            <a:p>
              <a:r>
                <a:rPr lang="zh-CN" altLang="en-US" sz="2000" b="1" dirty="0"/>
                <a:t>村民主体</a:t>
              </a:r>
            </a:p>
          </p:txBody>
        </p:sp>
        <p:sp>
          <p:nvSpPr>
            <p:cNvPr id="31" name="矩形 30">
              <a:extLst>
                <a:ext uri="{FF2B5EF4-FFF2-40B4-BE49-F238E27FC236}">
                  <a16:creationId xmlns:a16="http://schemas.microsoft.com/office/drawing/2014/main" id="{E04A0C01-7FDB-4F53-82A6-0578A3AFD3FD}"/>
                </a:ext>
              </a:extLst>
            </p:cNvPr>
            <p:cNvSpPr/>
            <p:nvPr/>
          </p:nvSpPr>
          <p:spPr>
            <a:xfrm>
              <a:off x="5021300" y="5441905"/>
              <a:ext cx="1210588" cy="400110"/>
            </a:xfrm>
            <a:prstGeom prst="rect">
              <a:avLst/>
            </a:prstGeom>
          </p:spPr>
          <p:txBody>
            <a:bodyPr wrap="none">
              <a:spAutoFit/>
            </a:bodyPr>
            <a:lstStyle/>
            <a:p>
              <a:r>
                <a:rPr lang="zh-CN" altLang="en-US" sz="2000" b="1" dirty="0"/>
                <a:t>成果简明</a:t>
              </a:r>
            </a:p>
          </p:txBody>
        </p:sp>
        <p:sp>
          <p:nvSpPr>
            <p:cNvPr id="32" name="矩形 31">
              <a:extLst>
                <a:ext uri="{FF2B5EF4-FFF2-40B4-BE49-F238E27FC236}">
                  <a16:creationId xmlns:a16="http://schemas.microsoft.com/office/drawing/2014/main" id="{B50EB5E7-3498-4B30-A61F-10F5662665E9}"/>
                </a:ext>
              </a:extLst>
            </p:cNvPr>
            <p:cNvSpPr/>
            <p:nvPr/>
          </p:nvSpPr>
          <p:spPr>
            <a:xfrm>
              <a:off x="4944116" y="6721844"/>
              <a:ext cx="1210588" cy="400110"/>
            </a:xfrm>
            <a:prstGeom prst="rect">
              <a:avLst/>
            </a:prstGeom>
          </p:spPr>
          <p:txBody>
            <a:bodyPr wrap="none">
              <a:spAutoFit/>
            </a:bodyPr>
            <a:lstStyle/>
            <a:p>
              <a:r>
                <a:rPr lang="zh-CN" altLang="en-US" sz="2000" b="1" dirty="0"/>
                <a:t>生态优先</a:t>
              </a:r>
            </a:p>
          </p:txBody>
        </p:sp>
        <p:sp>
          <p:nvSpPr>
            <p:cNvPr id="33" name="矩形 32">
              <a:extLst>
                <a:ext uri="{FF2B5EF4-FFF2-40B4-BE49-F238E27FC236}">
                  <a16:creationId xmlns:a16="http://schemas.microsoft.com/office/drawing/2014/main" id="{0A1D731E-04B0-4AED-A8D8-7B67C32EDEB5}"/>
                </a:ext>
              </a:extLst>
            </p:cNvPr>
            <p:cNvSpPr/>
            <p:nvPr/>
          </p:nvSpPr>
          <p:spPr>
            <a:xfrm>
              <a:off x="4574476" y="8036358"/>
              <a:ext cx="1210588" cy="400110"/>
            </a:xfrm>
            <a:prstGeom prst="rect">
              <a:avLst/>
            </a:prstGeom>
          </p:spPr>
          <p:txBody>
            <a:bodyPr wrap="none">
              <a:spAutoFit/>
            </a:bodyPr>
            <a:lstStyle/>
            <a:p>
              <a:r>
                <a:rPr lang="zh-CN" altLang="en-US" sz="2000" b="1" dirty="0"/>
                <a:t>地方特色</a:t>
              </a:r>
            </a:p>
          </p:txBody>
        </p:sp>
        <p:sp>
          <p:nvSpPr>
            <p:cNvPr id="34" name="矩形 33">
              <a:extLst>
                <a:ext uri="{FF2B5EF4-FFF2-40B4-BE49-F238E27FC236}">
                  <a16:creationId xmlns:a16="http://schemas.microsoft.com/office/drawing/2014/main" id="{1E1F6034-3E20-449A-934F-1A3891E855B0}"/>
                </a:ext>
              </a:extLst>
            </p:cNvPr>
            <p:cNvSpPr/>
            <p:nvPr/>
          </p:nvSpPr>
          <p:spPr>
            <a:xfrm>
              <a:off x="3924688" y="9131455"/>
              <a:ext cx="1210588" cy="400110"/>
            </a:xfrm>
            <a:prstGeom prst="rect">
              <a:avLst/>
            </a:prstGeom>
          </p:spPr>
          <p:txBody>
            <a:bodyPr wrap="none">
              <a:spAutoFit/>
            </a:bodyPr>
            <a:lstStyle/>
            <a:p>
              <a:r>
                <a:rPr lang="zh-CN" altLang="en-US" sz="2000" b="1" dirty="0"/>
                <a:t>因地制宜</a:t>
              </a:r>
            </a:p>
          </p:txBody>
        </p:sp>
      </p:grpSp>
      <p:sp>
        <p:nvSpPr>
          <p:cNvPr id="36" name="矩形 35">
            <a:extLst>
              <a:ext uri="{FF2B5EF4-FFF2-40B4-BE49-F238E27FC236}">
                <a16:creationId xmlns:a16="http://schemas.microsoft.com/office/drawing/2014/main" id="{8C8A52A3-9A26-4880-98DF-E054C3EEF2CC}"/>
              </a:ext>
            </a:extLst>
          </p:cNvPr>
          <p:cNvSpPr/>
          <p:nvPr/>
        </p:nvSpPr>
        <p:spPr>
          <a:xfrm>
            <a:off x="449882" y="1389884"/>
            <a:ext cx="1800493" cy="369332"/>
          </a:xfrm>
          <a:prstGeom prst="rect">
            <a:avLst/>
          </a:prstGeom>
        </p:spPr>
        <p:txBody>
          <a:bodyPr wrap="none">
            <a:spAutoFit/>
          </a:bodyPr>
          <a:lstStyle/>
          <a:p>
            <a:r>
              <a:rPr lang="zh-CN" altLang="en-US" sz="1800" b="1" dirty="0">
                <a:latin typeface="微软雅黑" panose="020B0503020204020204" pitchFamily="34" charset="-122"/>
                <a:ea typeface="微软雅黑" panose="020B0503020204020204" pitchFamily="34" charset="-122"/>
              </a:rPr>
              <a:t>村庄规划新要求</a:t>
            </a:r>
            <a:endParaRPr lang="zh-CN" altLang="en-US" sz="1800" b="1" dirty="0"/>
          </a:p>
        </p:txBody>
      </p:sp>
      <p:grpSp>
        <p:nvGrpSpPr>
          <p:cNvPr id="78" name="组合 77">
            <a:extLst>
              <a:ext uri="{FF2B5EF4-FFF2-40B4-BE49-F238E27FC236}">
                <a16:creationId xmlns:a16="http://schemas.microsoft.com/office/drawing/2014/main" id="{E0A8AF64-55E0-4AFA-BF42-6A16645FE823}"/>
              </a:ext>
            </a:extLst>
          </p:cNvPr>
          <p:cNvGrpSpPr/>
          <p:nvPr/>
        </p:nvGrpSpPr>
        <p:grpSpPr>
          <a:xfrm>
            <a:off x="6953029" y="1602413"/>
            <a:ext cx="7830864" cy="7770186"/>
            <a:chOff x="8661400" y="1998250"/>
            <a:chExt cx="6122492" cy="5625993"/>
          </a:xfrm>
        </p:grpSpPr>
        <p:sp>
          <p:nvSpPr>
            <p:cNvPr id="74" name="矩形 73">
              <a:extLst>
                <a:ext uri="{FF2B5EF4-FFF2-40B4-BE49-F238E27FC236}">
                  <a16:creationId xmlns:a16="http://schemas.microsoft.com/office/drawing/2014/main" id="{DB57C610-7E37-492B-92C4-E9927A64E403}"/>
                </a:ext>
              </a:extLst>
            </p:cNvPr>
            <p:cNvSpPr/>
            <p:nvPr/>
          </p:nvSpPr>
          <p:spPr>
            <a:xfrm>
              <a:off x="8661400" y="1998250"/>
              <a:ext cx="6122492" cy="7516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坚持县域一盘棋，推动各类规划在村域层面“多规合一”</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70" name="矩形 69">
              <a:extLst>
                <a:ext uri="{FF2B5EF4-FFF2-40B4-BE49-F238E27FC236}">
                  <a16:creationId xmlns:a16="http://schemas.microsoft.com/office/drawing/2014/main" id="{85479DFB-6AE5-4FE4-98B3-41782B654D9F}"/>
                </a:ext>
              </a:extLst>
            </p:cNvPr>
            <p:cNvSpPr/>
            <p:nvPr/>
          </p:nvSpPr>
          <p:spPr>
            <a:xfrm>
              <a:off x="8661400" y="2974033"/>
              <a:ext cx="6122491" cy="7516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发挥农民主体作用，充分尊重村民的知情权、决策权、监督权，打造各具特色、不同风格的美丽村庄</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68" name="矩形 67">
              <a:extLst>
                <a:ext uri="{FF2B5EF4-FFF2-40B4-BE49-F238E27FC236}">
                  <a16:creationId xmlns:a16="http://schemas.microsoft.com/office/drawing/2014/main" id="{89B18CC7-394A-40DF-8E5A-CB2056E6E5C4}"/>
                </a:ext>
              </a:extLst>
            </p:cNvPr>
            <p:cNvSpPr/>
            <p:nvPr/>
          </p:nvSpPr>
          <p:spPr>
            <a:xfrm>
              <a:off x="8661400" y="3939456"/>
              <a:ext cx="6122491" cy="7516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编制能用、管用、好用的实用性村庄规划。内容深度详略得当，不面面俱到，不贪大求全，规划成果要吸引人、看得懂、记得住、能落地、好监督，关键是要让村民能接受</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66" name="矩形 65">
              <a:extLst>
                <a:ext uri="{FF2B5EF4-FFF2-40B4-BE49-F238E27FC236}">
                  <a16:creationId xmlns:a16="http://schemas.microsoft.com/office/drawing/2014/main" id="{61886CCD-DD22-453D-A407-1A8BA5307F92}"/>
                </a:ext>
              </a:extLst>
            </p:cNvPr>
            <p:cNvSpPr/>
            <p:nvPr/>
          </p:nvSpPr>
          <p:spPr>
            <a:xfrm>
              <a:off x="8661400" y="4904879"/>
              <a:ext cx="6122491" cy="906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坚持生态优先、节约优先、保护优先，实现绿色发展和高质量发展；防止调减耕地和永久基本农田、破坏乡村生态环境、毁坏历史文化景观；做好土地存量管控，解决农村土地低效利用问题</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43ED4172-889D-40E0-9D9A-39FC5CE82B17}"/>
                </a:ext>
              </a:extLst>
            </p:cNvPr>
            <p:cNvSpPr/>
            <p:nvPr/>
          </p:nvSpPr>
          <p:spPr>
            <a:xfrm>
              <a:off x="8661400" y="5966281"/>
              <a:ext cx="6122491" cy="7516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zh-CN" altLang="en-US" sz="1400" b="1" dirty="0">
                  <a:solidFill>
                    <a:schemeClr val="tx1"/>
                  </a:solidFill>
                  <a:latin typeface="微软雅黑" panose="020B0503020204020204" pitchFamily="34" charset="-122"/>
                  <a:ea typeface="微软雅黑" panose="020B0503020204020204" pitchFamily="34" charset="-122"/>
                </a:rPr>
                <a:t>以</a:t>
              </a:r>
              <a:r>
                <a:rPr lang="zh-CN" altLang="en-US" sz="1600" b="1" dirty="0">
                  <a:solidFill>
                    <a:schemeClr val="tx1"/>
                  </a:solidFill>
                  <a:latin typeface="微软雅黑" panose="020B0503020204020204" pitchFamily="34" charset="-122"/>
                  <a:ea typeface="微软雅黑" panose="020B0503020204020204" pitchFamily="34" charset="-122"/>
                </a:rPr>
                <a:t>多样化为美，突出地方特点、文化特色和时代特征，保留村庄特有的民居风貌、农业景观、乡土文化</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745FC2F1-A618-496E-80A8-59A0CCF6BC65}"/>
                </a:ext>
              </a:extLst>
            </p:cNvPr>
            <p:cNvSpPr/>
            <p:nvPr/>
          </p:nvSpPr>
          <p:spPr>
            <a:xfrm>
              <a:off x="8661400" y="6872601"/>
              <a:ext cx="6122491" cy="751642"/>
            </a:xfrm>
            <a:prstGeom prst="rect">
              <a:avLst/>
            </a:prstGeom>
            <a:solidFill>
              <a:srgbClr val="CE2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根据村庄定位和国土空间开发保护的实际需求，抓住主要问题，聚焦重点，详略得当规划村庄发展，与当地经济水平和群众需求相适应</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40" name="文本框 39">
            <a:extLst>
              <a:ext uri="{FF2B5EF4-FFF2-40B4-BE49-F238E27FC236}">
                <a16:creationId xmlns:a16="http://schemas.microsoft.com/office/drawing/2014/main" id="{7D584286-61E4-46A2-A3DE-B6EC4E6FF0F4}"/>
              </a:ext>
            </a:extLst>
          </p:cNvPr>
          <p:cNvSpPr txBox="1"/>
          <p:nvPr/>
        </p:nvSpPr>
        <p:spPr>
          <a:xfrm>
            <a:off x="432972" y="370419"/>
            <a:ext cx="3355257"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07E97094-F2E2-45D9-8DC2-B3DAAA0D2006}"/>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 </a:t>
            </a:r>
            <a:r>
              <a:rPr lang="zh-CN" altLang="en-US" sz="2400" b="1" dirty="0">
                <a:solidFill>
                  <a:schemeClr val="bg1"/>
                </a:solidFill>
                <a:latin typeface="微软雅黑" panose="020B0503020204020204" pitchFamily="34" charset="-122"/>
                <a:ea typeface="微软雅黑" panose="020B0503020204020204" pitchFamily="34" charset="-122"/>
              </a:rPr>
              <a:t>村庄规划新政解读</a:t>
            </a:r>
          </a:p>
        </p:txBody>
      </p:sp>
      <p:sp>
        <p:nvSpPr>
          <p:cNvPr id="42" name="矩形 41">
            <a:extLst>
              <a:ext uri="{FF2B5EF4-FFF2-40B4-BE49-F238E27FC236}">
                <a16:creationId xmlns:a16="http://schemas.microsoft.com/office/drawing/2014/main" id="{E4895CF2-123D-4422-A7BD-E97AA82A704C}"/>
              </a:ext>
            </a:extLst>
          </p:cNvPr>
          <p:cNvSpPr/>
          <p:nvPr/>
        </p:nvSpPr>
        <p:spPr>
          <a:xfrm>
            <a:off x="869949" y="827133"/>
            <a:ext cx="2914580"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Interpretation of planning policy</a:t>
            </a:r>
            <a:endParaRPr lang="zh-CN" altLang="en-US" sz="14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256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3035765"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.6</a:t>
            </a:r>
            <a:r>
              <a:rPr lang="zh-CN" altLang="en-US" sz="2400" b="1" dirty="0">
                <a:solidFill>
                  <a:schemeClr val="bg1"/>
                </a:solidFill>
                <a:latin typeface="微软雅黑" panose="020B0503020204020204" pitchFamily="34" charset="-122"/>
                <a:ea typeface="微软雅黑" panose="020B0503020204020204" pitchFamily="34" charset="-122"/>
              </a:rPr>
              <a:t>景观提升规划</a:t>
            </a:r>
          </a:p>
        </p:txBody>
      </p:sp>
      <p:sp>
        <p:nvSpPr>
          <p:cNvPr id="9" name="矩形 8">
            <a:extLst>
              <a:ext uri="{FF2B5EF4-FFF2-40B4-BE49-F238E27FC236}">
                <a16:creationId xmlns:a16="http://schemas.microsoft.com/office/drawing/2014/main" id="{1D0D2A16-B989-4E14-AAB8-FD02E21A778F}"/>
              </a:ext>
            </a:extLst>
          </p:cNvPr>
          <p:cNvSpPr/>
          <p:nvPr/>
        </p:nvSpPr>
        <p:spPr>
          <a:xfrm>
            <a:off x="869949" y="827133"/>
            <a:ext cx="2598788"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Landscape upgrading plan</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F914DD1E-B6E1-40F6-BC19-6A9B0E01C3D4}"/>
              </a:ext>
            </a:extLst>
          </p:cNvPr>
          <p:cNvSpPr/>
          <p:nvPr/>
        </p:nvSpPr>
        <p:spPr>
          <a:xfrm>
            <a:off x="391886" y="1709737"/>
            <a:ext cx="7167789" cy="3563937"/>
          </a:xfrm>
          <a:prstGeom prst="rect">
            <a:avLst/>
          </a:prstGeom>
          <a:solidFill>
            <a:schemeClr val="accent1">
              <a:lumMod val="20000"/>
              <a:lumOff val="80000"/>
            </a:schemeClr>
          </a:solidFill>
        </p:spPr>
        <p:txBody>
          <a:bodyPr wrap="square">
            <a:noAutofit/>
          </a:bodyPr>
          <a:lstStyle/>
          <a:p>
            <a:pPr algn="just">
              <a:lnSpc>
                <a:spcPct val="150000"/>
              </a:lnSpc>
            </a:pP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）公共设施选型建议</a:t>
            </a:r>
          </a:p>
          <a:p>
            <a:pPr algn="just">
              <a:lnSpc>
                <a:spcPct val="150000"/>
              </a:lnSpc>
            </a:pPr>
            <a:r>
              <a:rPr lang="zh-CN" altLang="en-US"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包括导向标识、交通标识、公共标识和宣传标识、休憩座椅、石桌椅、凉亭、垃圾桶、广告牌、景观石、儿童玩具、雕塑等</a:t>
            </a: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a:t>
            </a:r>
          </a:p>
          <a:p>
            <a:pPr algn="just">
              <a:lnSpc>
                <a:spcPct val="150000"/>
              </a:lnSpc>
            </a:pP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）铺装选型建议</a:t>
            </a:r>
            <a:endParaRPr lang="en-US" altLang="zh-CN"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规划铺砖以性价比较高的铺砖为主，一些建筑废料可以回收利用用作铺砖，降低成本且增加实用性。</a:t>
            </a:r>
            <a:endParaRPr lang="en-US" altLang="zh-CN"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endParaRPr>
          </a:p>
          <a:p>
            <a:pPr algn="just">
              <a:lnSpc>
                <a:spcPct val="150000"/>
              </a:lnSpc>
            </a:pP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）植物选型建议</a:t>
            </a:r>
          </a:p>
          <a:p>
            <a:pPr algn="just">
              <a:lnSpc>
                <a:spcPct val="150000"/>
              </a:lnSpc>
            </a:pPr>
            <a:r>
              <a:rPr lang="zh-CN" altLang="en-US"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 规划绿地植物选择以本土植物为主，为丰富植物种类可适当引进其它适种树种。</a:t>
            </a:r>
            <a:endParaRPr lang="en-US" altLang="zh-CN"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cs typeface="黑体" panose="02010609060101010101" pitchFamily="49" charset="-122"/>
                <a:sym typeface="微软雅黑" panose="020B0503020204020204" pitchFamily="34" charset="-122"/>
              </a:rPr>
              <a:t>行道树以白蜡、白杨为主，乔木以槐树、合欢、栾树为主，花灌木以紫薇、连翘、海棠、小龙柏、月季为主，地被植物以八仙花、八宝、萱草为主。</a:t>
            </a:r>
            <a:endParaRPr lang="zh-CN" altLang="en-US" sz="1400" dirty="0">
              <a:latin typeface="微软雅黑" pitchFamily="34" charset="-122"/>
              <a:ea typeface="微软雅黑" pitchFamily="34" charset="-122"/>
              <a:cs typeface="+mn-ea"/>
              <a:sym typeface="微软雅黑" panose="020B0503020204020204" pitchFamily="34" charset="-122"/>
            </a:endParaRPr>
          </a:p>
        </p:txBody>
      </p:sp>
      <p:pic>
        <p:nvPicPr>
          <p:cNvPr id="23" name="Picture 2" descr="10——村庄植物配置示意图（带图框）">
            <a:extLst>
              <a:ext uri="{FF2B5EF4-FFF2-40B4-BE49-F238E27FC236}">
                <a16:creationId xmlns:a16="http://schemas.microsoft.com/office/drawing/2014/main" id="{8A3BA506-E075-4267-8A09-72C2D1EC81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1886" y="5464558"/>
            <a:ext cx="7167789" cy="467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grpSp>
        <p:nvGrpSpPr>
          <p:cNvPr id="24" name="Group 25">
            <a:extLst>
              <a:ext uri="{FF2B5EF4-FFF2-40B4-BE49-F238E27FC236}">
                <a16:creationId xmlns:a16="http://schemas.microsoft.com/office/drawing/2014/main" id="{3B2532AD-4CAD-4639-A110-E2290C3372C9}"/>
              </a:ext>
            </a:extLst>
          </p:cNvPr>
          <p:cNvGrpSpPr>
            <a:grpSpLocks/>
          </p:cNvGrpSpPr>
          <p:nvPr/>
        </p:nvGrpSpPr>
        <p:grpSpPr bwMode="auto">
          <a:xfrm>
            <a:off x="7689365" y="1709737"/>
            <a:ext cx="7093435" cy="3636169"/>
            <a:chOff x="227" y="1780"/>
            <a:chExt cx="9218" cy="4369"/>
          </a:xfrm>
        </p:grpSpPr>
        <p:grpSp>
          <p:nvGrpSpPr>
            <p:cNvPr id="25" name="组合 6">
              <a:extLst>
                <a:ext uri="{FF2B5EF4-FFF2-40B4-BE49-F238E27FC236}">
                  <a16:creationId xmlns:a16="http://schemas.microsoft.com/office/drawing/2014/main" id="{9A1592F7-4ED5-4964-925E-2ABDF2EA9E10}"/>
                </a:ext>
              </a:extLst>
            </p:cNvPr>
            <p:cNvGrpSpPr>
              <a:grpSpLocks/>
            </p:cNvGrpSpPr>
            <p:nvPr/>
          </p:nvGrpSpPr>
          <p:grpSpPr bwMode="auto">
            <a:xfrm>
              <a:off x="3480" y="3431"/>
              <a:ext cx="5883" cy="1270"/>
              <a:chOff x="2427089" y="2866429"/>
              <a:chExt cx="10265480" cy="2214563"/>
            </a:xfrm>
          </p:grpSpPr>
          <p:pic>
            <p:nvPicPr>
              <p:cNvPr id="39" name="Picture 3">
                <a:extLst>
                  <a:ext uri="{FF2B5EF4-FFF2-40B4-BE49-F238E27FC236}">
                    <a16:creationId xmlns:a16="http://schemas.microsoft.com/office/drawing/2014/main" id="{711DD746-74CB-4479-8298-BA9BBB6A49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7089" y="2866429"/>
                <a:ext cx="6090049"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4" descr="huge4e92f1797e503">
                <a:extLst>
                  <a:ext uri="{FF2B5EF4-FFF2-40B4-BE49-F238E27FC236}">
                    <a16:creationId xmlns:a16="http://schemas.microsoft.com/office/drawing/2014/main" id="{88F16293-2CAF-4BDE-A927-FD634E189F3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87294" y="2866429"/>
                <a:ext cx="41052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9" descr="16标识设计">
              <a:extLst>
                <a:ext uri="{FF2B5EF4-FFF2-40B4-BE49-F238E27FC236}">
                  <a16:creationId xmlns:a16="http://schemas.microsoft.com/office/drawing/2014/main" id="{4409DACC-3B30-4079-8E0C-831AF8BF27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55" y="1827"/>
              <a:ext cx="5990" cy="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9">
              <a:extLst>
                <a:ext uri="{FF2B5EF4-FFF2-40B4-BE49-F238E27FC236}">
                  <a16:creationId xmlns:a16="http://schemas.microsoft.com/office/drawing/2014/main" id="{489B583B-2770-4888-8603-356624246CED}"/>
                </a:ext>
              </a:extLst>
            </p:cNvPr>
            <p:cNvGrpSpPr>
              <a:grpSpLocks/>
            </p:cNvGrpSpPr>
            <p:nvPr/>
          </p:nvGrpSpPr>
          <p:grpSpPr bwMode="auto">
            <a:xfrm>
              <a:off x="3480" y="4844"/>
              <a:ext cx="5883" cy="1305"/>
              <a:chOff x="1100" y="3425"/>
              <a:chExt cx="3992" cy="885"/>
            </a:xfrm>
          </p:grpSpPr>
          <p:grpSp>
            <p:nvGrpSpPr>
              <p:cNvPr id="35" name="Group 10">
                <a:extLst>
                  <a:ext uri="{FF2B5EF4-FFF2-40B4-BE49-F238E27FC236}">
                    <a16:creationId xmlns:a16="http://schemas.microsoft.com/office/drawing/2014/main" id="{0B3A264C-2935-4433-BF6A-E3F12E43A893}"/>
                  </a:ext>
                </a:extLst>
              </p:cNvPr>
              <p:cNvGrpSpPr>
                <a:grpSpLocks/>
              </p:cNvGrpSpPr>
              <p:nvPr/>
            </p:nvGrpSpPr>
            <p:grpSpPr bwMode="auto">
              <a:xfrm>
                <a:off x="1100" y="3425"/>
                <a:ext cx="2857" cy="878"/>
                <a:chOff x="1100" y="3425"/>
                <a:chExt cx="2857" cy="878"/>
              </a:xfrm>
            </p:grpSpPr>
            <p:pic>
              <p:nvPicPr>
                <p:cNvPr id="37" name="Picture 11" descr="20150617132753295329">
                  <a:extLst>
                    <a:ext uri="{FF2B5EF4-FFF2-40B4-BE49-F238E27FC236}">
                      <a16:creationId xmlns:a16="http://schemas.microsoft.com/office/drawing/2014/main" id="{60946861-55DA-4766-B3F3-9541CFDC5D9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15" y="3425"/>
                  <a:ext cx="1542" cy="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wKhQiFUzAm6EORUxAAAAADNN0vc896">
                  <a:extLst>
                    <a:ext uri="{FF2B5EF4-FFF2-40B4-BE49-F238E27FC236}">
                      <a16:creationId xmlns:a16="http://schemas.microsoft.com/office/drawing/2014/main" id="{DAC7338C-76D3-484F-8986-194D26EB3F6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0" y="3426"/>
                  <a:ext cx="1270"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Picture 13" descr="riventon_round_granite_stone_garden_furniture_set_1__41342_zoom">
                <a:extLst>
                  <a:ext uri="{FF2B5EF4-FFF2-40B4-BE49-F238E27FC236}">
                    <a16:creationId xmlns:a16="http://schemas.microsoft.com/office/drawing/2014/main" id="{CA2AAA0D-BC57-4096-87EC-9B6D587A413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03" y="3425"/>
                <a:ext cx="108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4">
              <a:extLst>
                <a:ext uri="{FF2B5EF4-FFF2-40B4-BE49-F238E27FC236}">
                  <a16:creationId xmlns:a16="http://schemas.microsoft.com/office/drawing/2014/main" id="{64BCBAF9-CDD1-462E-AD92-ABE5A7E18F07}"/>
                </a:ext>
              </a:extLst>
            </p:cNvPr>
            <p:cNvGrpSpPr>
              <a:grpSpLocks/>
            </p:cNvGrpSpPr>
            <p:nvPr/>
          </p:nvGrpSpPr>
          <p:grpSpPr bwMode="auto">
            <a:xfrm>
              <a:off x="318" y="4910"/>
              <a:ext cx="3084" cy="1225"/>
              <a:chOff x="0" y="4820"/>
              <a:chExt cx="3411" cy="1355"/>
            </a:xfrm>
          </p:grpSpPr>
          <p:pic>
            <p:nvPicPr>
              <p:cNvPr id="33" name="Picture 8" descr="f975476_13f088cb51dg2_b">
                <a:extLst>
                  <a:ext uri="{FF2B5EF4-FFF2-40B4-BE49-F238E27FC236}">
                    <a16:creationId xmlns:a16="http://schemas.microsoft.com/office/drawing/2014/main" id="{B011CD1B-E617-405E-8431-09A109FFD00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79" y="4865"/>
                <a:ext cx="1732" cy="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4" descr="2012111414404715437">
                <a:extLst>
                  <a:ext uri="{FF2B5EF4-FFF2-40B4-BE49-F238E27FC236}">
                    <a16:creationId xmlns:a16="http://schemas.microsoft.com/office/drawing/2014/main" id="{BC86945A-DB3E-4B73-A77E-71324089ED0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4820"/>
                <a:ext cx="1578"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23">
              <a:extLst>
                <a:ext uri="{FF2B5EF4-FFF2-40B4-BE49-F238E27FC236}">
                  <a16:creationId xmlns:a16="http://schemas.microsoft.com/office/drawing/2014/main" id="{ACD5DF9A-8CCF-420B-AEAB-3380947DF42B}"/>
                </a:ext>
              </a:extLst>
            </p:cNvPr>
            <p:cNvGrpSpPr>
              <a:grpSpLocks/>
            </p:cNvGrpSpPr>
            <p:nvPr/>
          </p:nvGrpSpPr>
          <p:grpSpPr bwMode="auto">
            <a:xfrm>
              <a:off x="318" y="3540"/>
              <a:ext cx="3084" cy="1143"/>
              <a:chOff x="227" y="3549"/>
              <a:chExt cx="3116" cy="1155"/>
            </a:xfrm>
          </p:grpSpPr>
          <p:pic>
            <p:nvPicPr>
              <p:cNvPr id="31" name="Picture 15" descr="603ce4bcfa545e7c_5">
                <a:extLst>
                  <a:ext uri="{FF2B5EF4-FFF2-40B4-BE49-F238E27FC236}">
                    <a16:creationId xmlns:a16="http://schemas.microsoft.com/office/drawing/2014/main" id="{65EFD0B7-A900-4EF1-B8D9-513FAF7D7BF7}"/>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860" y="3569"/>
                <a:ext cx="1483"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descr="wKhQclRAyyyEXSJyAAAAAG-zAFE181">
                <a:extLst>
                  <a:ext uri="{FF2B5EF4-FFF2-40B4-BE49-F238E27FC236}">
                    <a16:creationId xmlns:a16="http://schemas.microsoft.com/office/drawing/2014/main" id="{EAEF5672-829B-4F9A-870F-6963E91CBAE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7" y="3549"/>
                <a:ext cx="1539" cy="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17" descr="16垃圾桶及灯具示意图">
              <a:extLst>
                <a:ext uri="{FF2B5EF4-FFF2-40B4-BE49-F238E27FC236}">
                  <a16:creationId xmlns:a16="http://schemas.microsoft.com/office/drawing/2014/main" id="{835AC5A6-9A10-4825-9462-47D9D2AA78C0}"/>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27" y="1780"/>
              <a:ext cx="3208" cy="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 name="Picture 2" descr="15">
            <a:extLst>
              <a:ext uri="{FF2B5EF4-FFF2-40B4-BE49-F238E27FC236}">
                <a16:creationId xmlns:a16="http://schemas.microsoft.com/office/drawing/2014/main" id="{721B44CC-A323-426E-BCEA-77B544DEDCB3}"/>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689365" y="5466167"/>
            <a:ext cx="7167789" cy="456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Tree>
    <p:extLst>
      <p:ext uri="{BB962C8B-B14F-4D97-AF65-F5344CB8AC3E}">
        <p14:creationId xmlns:p14="http://schemas.microsoft.com/office/powerpoint/2010/main" val="15161702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timgsa.baidu.com/timg?image&amp;quality=80&amp;size=b9999_10000&amp;sec=1492169137057&amp;di=55120282f820cff6e5da6343e99affc2&amp;imgtype=0&amp;src=http%3A%2F%2Fwww.puer.gov.cn%2FUpLoadFiles%2FImage%2F2014-04-04%2FOCL8W9OGPB%25C2%25CC%25C9%25AB%25BB%25B7%25B1%25A7%25D6%25D0%25B5%25C4%25B4%25E5%25D7%25AF.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a:ext>
            </a:extLst>
          </a:blip>
          <a:srcRect b="-178"/>
          <a:stretch/>
        </p:blipFill>
        <p:spPr bwMode="auto">
          <a:xfrm>
            <a:off x="0" y="-32173"/>
            <a:ext cx="6745181" cy="107440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D2EE76E5-03F5-4495-92F8-F10A1739A653}"/>
              </a:ext>
            </a:extLst>
          </p:cNvPr>
          <p:cNvSpPr/>
          <p:nvPr/>
        </p:nvSpPr>
        <p:spPr>
          <a:xfrm>
            <a:off x="0" y="-32173"/>
            <a:ext cx="6745179" cy="10723986"/>
          </a:xfrm>
          <a:prstGeom prst="rect">
            <a:avLst/>
          </a:prstGeom>
          <a:solidFill>
            <a:schemeClr val="bg1">
              <a:alpha val="54000"/>
            </a:schemeClr>
          </a:solidFill>
        </p:spPr>
        <p:txBody>
          <a:bodyPr wrap="square" rtlCol="0" anchor="ctr">
            <a:no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7" name="矩形 6"/>
          <p:cNvSpPr/>
          <p:nvPr/>
        </p:nvSpPr>
        <p:spPr>
          <a:xfrm>
            <a:off x="6745181" y="-32173"/>
            <a:ext cx="8374169" cy="10723986"/>
          </a:xfrm>
          <a:prstGeom prst="rect">
            <a:avLst/>
          </a:prstGeom>
          <a:solidFill>
            <a:schemeClr val="accent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9"/>
          </a:p>
        </p:txBody>
      </p:sp>
      <p:sp>
        <p:nvSpPr>
          <p:cNvPr id="8" name="矩形 7">
            <a:extLst>
              <a:ext uri="{FF2B5EF4-FFF2-40B4-BE49-F238E27FC236}">
                <a16:creationId xmlns:a16="http://schemas.microsoft.com/office/drawing/2014/main" id="{6C2309E6-874C-4A55-A4C4-18CA34EB2247}"/>
              </a:ext>
            </a:extLst>
          </p:cNvPr>
          <p:cNvSpPr/>
          <p:nvPr/>
        </p:nvSpPr>
        <p:spPr>
          <a:xfrm>
            <a:off x="12266562" y="5681588"/>
            <a:ext cx="3429309" cy="1477328"/>
          </a:xfrm>
          <a:prstGeom prst="rect">
            <a:avLst/>
          </a:prstGeom>
        </p:spPr>
        <p:txBody>
          <a:bodyPr wrap="square">
            <a:spAutoFit/>
          </a:bodyPr>
          <a:lstStyle/>
          <a:p>
            <a:pPr>
              <a:lnSpc>
                <a:spcPct val="150000"/>
              </a:lnSpc>
              <a:spcBef>
                <a:spcPct val="0"/>
              </a:spcBef>
              <a:buNone/>
            </a:pPr>
            <a:r>
              <a:rPr lang="en-US" altLang="zh-CN" sz="2000" b="1" dirty="0">
                <a:solidFill>
                  <a:schemeClr val="bg1"/>
                </a:solidFill>
                <a:latin typeface="微软雅黑" panose="020B0503020204020204" pitchFamily="34" charset="-122"/>
                <a:ea typeface="微软雅黑" panose="020B0503020204020204" pitchFamily="34" charset="-122"/>
              </a:rPr>
              <a:t>6.1 </a:t>
            </a:r>
            <a:r>
              <a:rPr lang="zh-CN" altLang="en-US" sz="2000" b="1" dirty="0">
                <a:solidFill>
                  <a:schemeClr val="bg1"/>
                </a:solidFill>
                <a:latin typeface="微软雅黑" panose="020B0503020204020204" pitchFamily="34" charset="-122"/>
                <a:ea typeface="微软雅黑" panose="020B0503020204020204" pitchFamily="34" charset="-122"/>
              </a:rPr>
              <a:t>近期建设规划</a:t>
            </a: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None/>
            </a:pPr>
            <a:r>
              <a:rPr lang="en-US" altLang="zh-CN" sz="2000" b="1" dirty="0">
                <a:solidFill>
                  <a:schemeClr val="bg1"/>
                </a:solidFill>
                <a:latin typeface="微软雅黑" panose="020B0503020204020204" pitchFamily="34" charset="-122"/>
                <a:ea typeface="微软雅黑" panose="020B0503020204020204" pitchFamily="34" charset="-122"/>
              </a:rPr>
              <a:t>6.2 </a:t>
            </a:r>
            <a:r>
              <a:rPr lang="zh-CN" altLang="en-US" sz="2000" b="1" dirty="0">
                <a:solidFill>
                  <a:schemeClr val="bg1"/>
                </a:solidFill>
                <a:latin typeface="微软雅黑" panose="020B0503020204020204" pitchFamily="34" charset="-122"/>
                <a:ea typeface="微软雅黑" panose="020B0503020204020204" pitchFamily="34" charset="-122"/>
              </a:rPr>
              <a:t>村庄规划管制规则</a:t>
            </a:r>
            <a:endParaRPr lang="en-US" altLang="zh-CN" sz="2000" b="1" dirty="0">
              <a:solidFill>
                <a:schemeClr val="bg1"/>
              </a:solidFill>
              <a:latin typeface="微软雅黑" panose="020B0503020204020204" pitchFamily="34" charset="-122"/>
              <a:ea typeface="微软雅黑" panose="020B0503020204020204" pitchFamily="34" charset="-122"/>
            </a:endParaRPr>
          </a:p>
          <a:p>
            <a:pPr>
              <a:lnSpc>
                <a:spcPct val="150000"/>
              </a:lnSpc>
              <a:spcBef>
                <a:spcPct val="0"/>
              </a:spcBef>
              <a:buNone/>
            </a:pPr>
            <a:r>
              <a:rPr lang="en-US" altLang="zh-CN" sz="2000" b="1" dirty="0">
                <a:solidFill>
                  <a:schemeClr val="bg1"/>
                </a:solidFill>
                <a:latin typeface="微软雅黑" panose="020B0503020204020204" pitchFamily="34" charset="-122"/>
                <a:ea typeface="微软雅黑" panose="020B0503020204020204" pitchFamily="34" charset="-122"/>
              </a:rPr>
              <a:t>6.3 </a:t>
            </a:r>
            <a:r>
              <a:rPr lang="zh-CN" altLang="en-US" sz="2000" b="1" dirty="0">
                <a:solidFill>
                  <a:schemeClr val="bg1"/>
                </a:solidFill>
                <a:latin typeface="微软雅黑" panose="020B0503020204020204" pitchFamily="34" charset="-122"/>
                <a:ea typeface="微软雅黑" panose="020B0503020204020204" pitchFamily="34" charset="-122"/>
              </a:rPr>
              <a:t>乡村文明建设</a:t>
            </a:r>
          </a:p>
        </p:txBody>
      </p:sp>
      <p:sp>
        <p:nvSpPr>
          <p:cNvPr id="10" name="文本框 1">
            <a:extLst>
              <a:ext uri="{FF2B5EF4-FFF2-40B4-BE49-F238E27FC236}">
                <a16:creationId xmlns:a16="http://schemas.microsoft.com/office/drawing/2014/main" id="{B1F81AE4-C221-40BE-B79C-11B70FB9E983}"/>
              </a:ext>
            </a:extLst>
          </p:cNvPr>
          <p:cNvSpPr txBox="1">
            <a:spLocks noChangeArrowheads="1"/>
          </p:cNvSpPr>
          <p:nvPr/>
        </p:nvSpPr>
        <p:spPr bwMode="auto">
          <a:xfrm>
            <a:off x="6745180" y="4410596"/>
            <a:ext cx="8374170" cy="830997"/>
          </a:xfrm>
          <a:prstGeom prst="rect">
            <a:avLst/>
          </a:prstGeom>
          <a:solidFill>
            <a:srgbClr val="18455C"/>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b="1" dirty="0">
                <a:solidFill>
                  <a:schemeClr val="bg1"/>
                </a:solidFill>
                <a:latin typeface="微软雅黑" panose="020B0503020204020204" pitchFamily="34" charset="-122"/>
                <a:ea typeface="微软雅黑" panose="020B0503020204020204" pitchFamily="34" charset="-122"/>
              </a:rPr>
              <a:t>第六章     实施策略</a:t>
            </a: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118" y="316705"/>
            <a:ext cx="1048515" cy="1596072"/>
          </a:xfrm>
          <a:prstGeom prst="rect">
            <a:avLst/>
          </a:prstGeom>
        </p:spPr>
      </p:pic>
    </p:spTree>
    <p:extLst>
      <p:ext uri="{BB962C8B-B14F-4D97-AF65-F5344CB8AC3E}">
        <p14:creationId xmlns:p14="http://schemas.microsoft.com/office/powerpoint/2010/main" val="1025323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00991DCB-193D-4888-A3E5-4AF790B7D03E}"/>
              </a:ext>
            </a:extLst>
          </p:cNvPr>
          <p:cNvGrpSpPr/>
          <p:nvPr/>
        </p:nvGrpSpPr>
        <p:grpSpPr>
          <a:xfrm>
            <a:off x="7148371" y="996410"/>
            <a:ext cx="7770467" cy="7319643"/>
            <a:chOff x="6096576" y="1469658"/>
            <a:chExt cx="9022774" cy="8499294"/>
          </a:xfrm>
        </p:grpSpPr>
        <p:pic>
          <p:nvPicPr>
            <p:cNvPr id="23" name="图片 22">
              <a:extLst>
                <a:ext uri="{FF2B5EF4-FFF2-40B4-BE49-F238E27FC236}">
                  <a16:creationId xmlns:a16="http://schemas.microsoft.com/office/drawing/2014/main" id="{88421998-3BA4-4E55-9062-B24FDC3A0C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576" y="1469658"/>
              <a:ext cx="9022774" cy="8499294"/>
            </a:xfrm>
            <a:prstGeom prst="rect">
              <a:avLst/>
            </a:prstGeom>
          </p:spPr>
        </p:pic>
        <p:pic>
          <p:nvPicPr>
            <p:cNvPr id="24" name="图片 23">
              <a:extLst>
                <a:ext uri="{FF2B5EF4-FFF2-40B4-BE49-F238E27FC236}">
                  <a16:creationId xmlns:a16="http://schemas.microsoft.com/office/drawing/2014/main" id="{03EC4CBE-2DFB-4A16-99E3-837A1F197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576" y="9034220"/>
              <a:ext cx="5240831" cy="909645"/>
            </a:xfrm>
            <a:prstGeom prst="rect">
              <a:avLst/>
            </a:prstGeom>
          </p:spPr>
        </p:pic>
      </p:grpSp>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878671"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6</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近期建设规划</a:t>
            </a:r>
          </a:p>
        </p:txBody>
      </p:sp>
      <p:sp>
        <p:nvSpPr>
          <p:cNvPr id="10" name="矩形 9">
            <a:extLst>
              <a:ext uri="{FF2B5EF4-FFF2-40B4-BE49-F238E27FC236}">
                <a16:creationId xmlns:a16="http://schemas.microsoft.com/office/drawing/2014/main" id="{3B67BA78-128F-4877-AF8E-C248F99E8534}"/>
              </a:ext>
            </a:extLst>
          </p:cNvPr>
          <p:cNvSpPr/>
          <p:nvPr/>
        </p:nvSpPr>
        <p:spPr>
          <a:xfrm>
            <a:off x="869949" y="827133"/>
            <a:ext cx="2441694"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Recent construction plan</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5D25BC22-BCE0-4DC3-B4D3-2CBF40C2A476}"/>
              </a:ext>
            </a:extLst>
          </p:cNvPr>
          <p:cNvSpPr/>
          <p:nvPr/>
        </p:nvSpPr>
        <p:spPr>
          <a:xfrm>
            <a:off x="538162" y="1288797"/>
            <a:ext cx="6499947" cy="7319643"/>
          </a:xfrm>
          <a:prstGeom prst="rect">
            <a:avLst/>
          </a:prstGeom>
          <a:noFill/>
        </p:spPr>
        <p:txBody>
          <a:bodyPr wrap="square">
            <a:noAutofit/>
          </a:bodyPr>
          <a:lstStyle/>
          <a:p>
            <a:pPr>
              <a:lnSpc>
                <a:spcPct val="150000"/>
              </a:lnSpc>
            </a:pPr>
            <a:r>
              <a:rPr lang="zh-CN" altLang="en-US" sz="1400" b="1" dirty="0">
                <a:latin typeface="微软雅黑" panose="020B0503020204020204" pitchFamily="34" charset="-122"/>
                <a:ea typeface="微软雅黑" panose="020B0503020204020204" pitchFamily="34" charset="-122"/>
              </a:rPr>
              <a:t>近期建设规划内容</a:t>
            </a:r>
            <a:endParaRPr lang="en-US" altLang="zh-CN" sz="1400" b="1" dirty="0">
              <a:latin typeface="微软雅黑" panose="020B0503020204020204" pitchFamily="34" charset="-122"/>
              <a:ea typeface="微软雅黑" panose="020B0503020204020204" pitchFamily="34" charset="-122"/>
            </a:endParaRPr>
          </a:p>
          <a:p>
            <a:pPr>
              <a:lnSpc>
                <a:spcPct val="150000"/>
              </a:lnSpc>
            </a:pPr>
            <a:endParaRPr lang="zh-CN" altLang="en-US" sz="1400" b="1"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农田整治：</a:t>
            </a:r>
            <a:r>
              <a:rPr lang="zh-CN" altLang="en-US" sz="1400" dirty="0">
                <a:latin typeface="微软雅黑" panose="020B0503020204020204" pitchFamily="34" charset="-122"/>
                <a:ea typeface="微软雅黑" panose="020B0503020204020204" pitchFamily="34" charset="-122"/>
              </a:rPr>
              <a:t>将规划范围内现状零星耕地、园地、林地通过土地整理、农田整治形成新增耕地纳入重点整理区域。</a:t>
            </a: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拆旧复垦：</a:t>
            </a:r>
            <a:r>
              <a:rPr lang="zh-CN" altLang="en-US" sz="1400" dirty="0">
                <a:latin typeface="微软雅黑" panose="020B0503020204020204" pitchFamily="34" charset="-122"/>
                <a:ea typeface="微软雅黑" panose="020B0503020204020204" pitchFamily="34" charset="-122"/>
              </a:rPr>
              <a:t>根据社区搬迁计划，近期将北张村西北侧建设用地复垦，主要包括拆除运送、土地平整、灌溉与排水、田间道路、农田防护与生态环境保持等。主要为原村址土地复垦。</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社区建设：</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规划近远期相结合，近期提高村民安置积极性，同时考虑村民居住需求不同，在北张村原址北侧新建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130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户</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层安置庭院以及社区服务中心作为启动区，通过新式农村住宅的建设，给村民带来新的气象。</a:t>
            </a: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endParaRPr lang="zh-CN" altLang="en-US"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生态修复整治：</a:t>
            </a:r>
            <a:r>
              <a:rPr lang="zh-CN" altLang="en-US" sz="1400" dirty="0">
                <a:latin typeface="微软雅黑" panose="020B0503020204020204" pitchFamily="34" charset="-122"/>
                <a:ea typeface="微软雅黑" panose="020B0503020204020204" pitchFamily="34" charset="-122"/>
              </a:rPr>
              <a:t>整治村域河流两侧防护绿地，修复和整治生态系统，优化水系、绿道、林网等生态空间布局。</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endParaRPr lang="zh-CN" altLang="en-US" sz="1400" dirty="0">
              <a:latin typeface="微软雅黑" panose="020B0503020204020204" pitchFamily="34" charset="-122"/>
              <a:ea typeface="微软雅黑" panose="020B0503020204020204" pitchFamily="34" charset="-122"/>
            </a:endParaRPr>
          </a:p>
          <a:p>
            <a:pPr marL="285750" lvl="0" indent="-285750">
              <a:lnSpc>
                <a:spcPct val="150000"/>
              </a:lnSpc>
              <a:buFont typeface="Wingdings" panose="05000000000000000000" pitchFamily="2" charset="2"/>
              <a:buChar char="n"/>
            </a:pPr>
            <a:r>
              <a:rPr lang="zh-CN" altLang="en-US" sz="1400" b="1" dirty="0">
                <a:latin typeface="微软雅黑" panose="020B0503020204020204" pitchFamily="34" charset="-122"/>
                <a:ea typeface="微软雅黑" panose="020B0503020204020204" pitchFamily="34" charset="-122"/>
              </a:rPr>
              <a:t>基础设施建设和公共服务设施建设：</a:t>
            </a:r>
            <a:r>
              <a:rPr lang="zh-CN" altLang="en-US" sz="1400" dirty="0">
                <a:latin typeface="微软雅黑" panose="020B0503020204020204" pitchFamily="34" charset="-122"/>
                <a:ea typeface="微软雅黑" panose="020B0503020204020204" pitchFamily="34" charset="-122"/>
              </a:rPr>
              <a:t>近期完成社区服务中心建设，新建公共厕所；整治排水沟渠，沿河景观、防洪整治。</a:t>
            </a:r>
          </a:p>
        </p:txBody>
      </p:sp>
      <p:sp>
        <p:nvSpPr>
          <p:cNvPr id="3" name="矩形 2">
            <a:extLst>
              <a:ext uri="{FF2B5EF4-FFF2-40B4-BE49-F238E27FC236}">
                <a16:creationId xmlns:a16="http://schemas.microsoft.com/office/drawing/2014/main" id="{5D342330-2FC0-4696-A34B-E770FD8D967A}"/>
              </a:ext>
            </a:extLst>
          </p:cNvPr>
          <p:cNvSpPr/>
          <p:nvPr/>
        </p:nvSpPr>
        <p:spPr>
          <a:xfrm>
            <a:off x="7139080" y="1053246"/>
            <a:ext cx="7970979" cy="7650256"/>
          </a:xfrm>
          <a:prstGeom prst="rect">
            <a:avLst/>
          </a:prstGeom>
          <a:solidFill>
            <a:schemeClr val="bg1">
              <a:alpha val="57000"/>
            </a:schemeClr>
          </a:solidFill>
        </p:spPr>
        <p:txBody>
          <a:bodyPr wrap="square" rtlCol="0" anchor="ctr">
            <a:spAutoFit/>
          </a:bodyPr>
          <a:lstStyle/>
          <a:p>
            <a:pPr algn="just" defTabSz="1475128">
              <a:lnSpc>
                <a:spcPct val="150000"/>
              </a:lnSpc>
            </a:pPr>
            <a:endParaRPr lang="zh-CN" altLang="en-US" sz="1400" b="1" dirty="0">
              <a:latin typeface="微软雅黑" pitchFamily="34" charset="-122"/>
              <a:ea typeface="微软雅黑" pitchFamily="34" charset="-122"/>
              <a:cs typeface="+mn-ea"/>
              <a:sym typeface="微软雅黑" panose="020B0503020204020204" pitchFamily="34" charset="-122"/>
            </a:endParaRPr>
          </a:p>
        </p:txBody>
      </p:sp>
      <p:sp>
        <p:nvSpPr>
          <p:cNvPr id="13" name="椭圆 12">
            <a:extLst>
              <a:ext uri="{FF2B5EF4-FFF2-40B4-BE49-F238E27FC236}">
                <a16:creationId xmlns:a16="http://schemas.microsoft.com/office/drawing/2014/main" id="{AB17B869-6F98-4676-B1FF-73145620D2AE}"/>
              </a:ext>
            </a:extLst>
          </p:cNvPr>
          <p:cNvSpPr/>
          <p:nvPr/>
        </p:nvSpPr>
        <p:spPr>
          <a:xfrm>
            <a:off x="8300837" y="2870207"/>
            <a:ext cx="310549" cy="310549"/>
          </a:xfrm>
          <a:prstGeom prst="ellipse">
            <a:avLst/>
          </a:prstGeom>
          <a:solidFill>
            <a:srgbClr val="FF0000"/>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721A06A8-34E4-4474-863A-AEA81EC60ADE}"/>
              </a:ext>
            </a:extLst>
          </p:cNvPr>
          <p:cNvSpPr/>
          <p:nvPr/>
        </p:nvSpPr>
        <p:spPr>
          <a:xfrm>
            <a:off x="9780283" y="4275948"/>
            <a:ext cx="358732" cy="358732"/>
          </a:xfrm>
          <a:prstGeom prst="ellipse">
            <a:avLst/>
          </a:prstGeom>
          <a:solidFill>
            <a:srgbClr val="00B0F0"/>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F9E5094C-2B74-4DED-AC64-3290A0849DFE}"/>
              </a:ext>
            </a:extLst>
          </p:cNvPr>
          <p:cNvSpPr/>
          <p:nvPr/>
        </p:nvSpPr>
        <p:spPr>
          <a:xfrm>
            <a:off x="9771523" y="3549287"/>
            <a:ext cx="358732" cy="358732"/>
          </a:xfrm>
          <a:prstGeom prst="ellipse">
            <a:avLst/>
          </a:prstGeom>
          <a:solidFill>
            <a:srgbClr val="00B0F0"/>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表格 11">
            <a:extLst>
              <a:ext uri="{FF2B5EF4-FFF2-40B4-BE49-F238E27FC236}">
                <a16:creationId xmlns:a16="http://schemas.microsoft.com/office/drawing/2014/main" id="{73F53443-A791-4DB8-BD0E-DBD0F8394B5D}"/>
              </a:ext>
            </a:extLst>
          </p:cNvPr>
          <p:cNvGraphicFramePr>
            <a:graphicFrameLocks noGrp="1"/>
          </p:cNvGraphicFramePr>
          <p:nvPr>
            <p:extLst>
              <p:ext uri="{D42A27DB-BD31-4B8C-83A1-F6EECF244321}">
                <p14:modId xmlns:p14="http://schemas.microsoft.com/office/powerpoint/2010/main" val="1099357980"/>
              </p:ext>
            </p:extLst>
          </p:nvPr>
        </p:nvGraphicFramePr>
        <p:xfrm>
          <a:off x="394880" y="8616888"/>
          <a:ext cx="14724470" cy="1803264"/>
        </p:xfrm>
        <a:graphic>
          <a:graphicData uri="http://schemas.openxmlformats.org/drawingml/2006/table">
            <a:tbl>
              <a:tblPr firstRow="1" firstCol="1" bandRow="1">
                <a:tableStyleId>{5C22544A-7EE6-4342-B048-85BDC9FD1C3A}</a:tableStyleId>
              </a:tblPr>
              <a:tblGrid>
                <a:gridCol w="2441746">
                  <a:extLst>
                    <a:ext uri="{9D8B030D-6E8A-4147-A177-3AD203B41FA5}">
                      <a16:colId xmlns:a16="http://schemas.microsoft.com/office/drawing/2014/main" val="1208644678"/>
                    </a:ext>
                  </a:extLst>
                </a:gridCol>
                <a:gridCol w="3410114">
                  <a:extLst>
                    <a:ext uri="{9D8B030D-6E8A-4147-A177-3AD203B41FA5}">
                      <a16:colId xmlns:a16="http://schemas.microsoft.com/office/drawing/2014/main" val="301901637"/>
                    </a:ext>
                  </a:extLst>
                </a:gridCol>
                <a:gridCol w="2871693">
                  <a:extLst>
                    <a:ext uri="{9D8B030D-6E8A-4147-A177-3AD203B41FA5}">
                      <a16:colId xmlns:a16="http://schemas.microsoft.com/office/drawing/2014/main" val="1632309323"/>
                    </a:ext>
                  </a:extLst>
                </a:gridCol>
                <a:gridCol w="2000306">
                  <a:extLst>
                    <a:ext uri="{9D8B030D-6E8A-4147-A177-3AD203B41FA5}">
                      <a16:colId xmlns:a16="http://schemas.microsoft.com/office/drawing/2014/main" val="4000488198"/>
                    </a:ext>
                  </a:extLst>
                </a:gridCol>
                <a:gridCol w="2111433">
                  <a:extLst>
                    <a:ext uri="{9D8B030D-6E8A-4147-A177-3AD203B41FA5}">
                      <a16:colId xmlns:a16="http://schemas.microsoft.com/office/drawing/2014/main" val="986889094"/>
                    </a:ext>
                  </a:extLst>
                </a:gridCol>
                <a:gridCol w="1889178">
                  <a:extLst>
                    <a:ext uri="{9D8B030D-6E8A-4147-A177-3AD203B41FA5}">
                      <a16:colId xmlns:a16="http://schemas.microsoft.com/office/drawing/2014/main" val="2007952629"/>
                    </a:ext>
                  </a:extLst>
                </a:gridCol>
              </a:tblGrid>
              <a:tr h="300544">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项目类型</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项目名称</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空间位置</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用地面积</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建筑面积</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a:effectLst/>
                          <a:latin typeface="微软雅黑" panose="020B0503020204020204" pitchFamily="34" charset="-122"/>
                          <a:ea typeface="微软雅黑" panose="020B0503020204020204" pitchFamily="34" charset="-122"/>
                        </a:rPr>
                        <a:t>建设方式</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042812496"/>
                  </a:ext>
                </a:extLst>
              </a:tr>
              <a:tr h="300544">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农田整治</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农田整理</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北张村</a:t>
                      </a: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新建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354374817"/>
                  </a:ext>
                </a:extLst>
              </a:tr>
              <a:tr h="300544">
                <a:tc>
                  <a:txBody>
                    <a:bodyPr/>
                    <a:lstStyle/>
                    <a:p>
                      <a:pPr algn="ctr" rtl="0" fontAlgn="ctr"/>
                      <a:r>
                        <a:rPr lang="zh-CN" altLang="en-US" sz="1400" b="1" i="0" u="none" strike="noStrike" dirty="0">
                          <a:solidFill>
                            <a:srgbClr val="FFFFFF"/>
                          </a:solidFill>
                          <a:effectLst/>
                          <a:latin typeface="微软雅黑" panose="020B0503020204020204" pitchFamily="34" charset="-122"/>
                          <a:ea typeface="微软雅黑" panose="020B0503020204020204" pitchFamily="34" charset="-122"/>
                        </a:rPr>
                        <a:t>折旧复垦</a:t>
                      </a: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北张村折旧复垦</a:t>
                      </a:r>
                    </a:p>
                  </a:txBody>
                  <a:tcPr marL="9525" marR="9525" marT="9525" marB="0" anchor="ctr"/>
                </a:tc>
                <a:tc>
                  <a:txBody>
                    <a:bodyPr/>
                    <a:lstStyle/>
                    <a:p>
                      <a:pPr algn="ctr" rtl="0" fontAlgn="ctr"/>
                      <a:r>
                        <a:rPr lang="zh-CN" altLang="en-US" sz="14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rPr>
                        <a:t>北张村西北侧</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b="0" i="0" u="none" strike="noStrike" dirty="0">
                          <a:solidFill>
                            <a:srgbClr val="000000"/>
                          </a:solidFill>
                          <a:effectLst/>
                          <a:latin typeface="微软雅黑" panose="020B0503020204020204" pitchFamily="34" charset="-122"/>
                          <a:ea typeface="微软雅黑" panose="020B0503020204020204" pitchFamily="34" charset="-122"/>
                        </a:rPr>
                        <a:t>---</a:t>
                      </a: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zh-CN" altLang="en-US" sz="1400" u="none" strike="noStrike" dirty="0">
                          <a:effectLst/>
                          <a:latin typeface="微软雅黑" panose="020B0503020204020204" pitchFamily="34" charset="-122"/>
                          <a:ea typeface="微软雅黑" panose="020B0503020204020204" pitchFamily="34" charset="-122"/>
                        </a:rPr>
                        <a:t>改造</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4051914672"/>
                  </a:ext>
                </a:extLst>
              </a:tr>
              <a:tr h="300544">
                <a:tc>
                  <a:txBody>
                    <a:bodyPr/>
                    <a:lstStyle/>
                    <a:p>
                      <a:pPr algn="ctr" rtl="0" fontAlgn="ctr"/>
                      <a:r>
                        <a:rPr lang="zh-CN" altLang="en-US" sz="1400" b="1" i="0" u="none" strike="noStrike" dirty="0">
                          <a:solidFill>
                            <a:srgbClr val="FFFFFF"/>
                          </a:solidFill>
                          <a:effectLst/>
                          <a:latin typeface="微软雅黑" panose="020B0503020204020204" pitchFamily="34" charset="-122"/>
                          <a:ea typeface="微软雅黑" panose="020B0503020204020204" pitchFamily="34" charset="-122"/>
                        </a:rPr>
                        <a:t>社区建设</a:t>
                      </a: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一期安置区建设</a:t>
                      </a: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北张村西侧</a:t>
                      </a: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zh-CN" altLang="en-US" sz="1400" u="none" strike="noStrike" dirty="0">
                          <a:effectLst/>
                          <a:latin typeface="微软雅黑" panose="020B0503020204020204" pitchFamily="34" charset="-122"/>
                          <a:ea typeface="微软雅黑" panose="020B0503020204020204" pitchFamily="34" charset="-122"/>
                        </a:rPr>
                        <a:t>新建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830606110"/>
                  </a:ext>
                </a:extLst>
              </a:tr>
              <a:tr h="300544">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基础设施和公服设施建设</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社区服务中心</a:t>
                      </a:r>
                    </a:p>
                  </a:txBody>
                  <a:tcPr marL="9525" marR="9525" marT="9525" marB="0" anchor="ctr"/>
                </a:tc>
                <a:tc>
                  <a:txBody>
                    <a:bodyPr/>
                    <a:lstStyle/>
                    <a:p>
                      <a:pPr algn="ctr" rtl="0"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北张村西侧</a:t>
                      </a: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新建</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3750418059"/>
                  </a:ext>
                </a:extLst>
              </a:tr>
              <a:tr h="300544">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生态修复</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河流沿岸整治</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村域内河流</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marL="0" marR="0" lvl="0" indent="0" algn="ctr" defTabSz="1069190" rtl="0" eaLnBrk="1" fontAlgn="ctr" latinLnBrk="0" hangingPunct="1">
                        <a:lnSpc>
                          <a:spcPct val="100000"/>
                        </a:lnSpc>
                        <a:spcBef>
                          <a:spcPts val="0"/>
                        </a:spcBef>
                        <a:spcAft>
                          <a:spcPts val="0"/>
                        </a:spcAft>
                        <a:buClrTx/>
                        <a:buSzTx/>
                        <a:buFontTx/>
                        <a:buNone/>
                        <a:tabLst/>
                        <a:defRPr/>
                      </a:pP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rtl="0" fontAlgn="ctr"/>
                      <a:r>
                        <a:rPr lang="zh-CN" altLang="en-US" sz="1400" u="none" strike="noStrike" dirty="0">
                          <a:effectLst/>
                          <a:latin typeface="微软雅黑" panose="020B0503020204020204" pitchFamily="34" charset="-122"/>
                          <a:ea typeface="微软雅黑" panose="020B0503020204020204" pitchFamily="34" charset="-122"/>
                        </a:rPr>
                        <a:t>整治</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2230055108"/>
                  </a:ext>
                </a:extLst>
              </a:tr>
            </a:tbl>
          </a:graphicData>
        </a:graphic>
      </p:graphicFrame>
    </p:spTree>
    <p:extLst>
      <p:ext uri="{BB962C8B-B14F-4D97-AF65-F5344CB8AC3E}">
        <p14:creationId xmlns:p14="http://schemas.microsoft.com/office/powerpoint/2010/main" val="1071564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3957EB3-AEDA-4BD8-9A8F-5014E551DFCC}"/>
              </a:ext>
            </a:extLst>
          </p:cNvPr>
          <p:cNvSpPr txBox="1"/>
          <p:nvPr/>
        </p:nvSpPr>
        <p:spPr>
          <a:xfrm>
            <a:off x="432972" y="370419"/>
            <a:ext cx="209961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6</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9E4A17A-FB28-472F-B537-29AA57EC99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乡村文明</a:t>
            </a:r>
          </a:p>
        </p:txBody>
      </p:sp>
      <p:sp>
        <p:nvSpPr>
          <p:cNvPr id="8" name="矩形 7">
            <a:extLst>
              <a:ext uri="{FF2B5EF4-FFF2-40B4-BE49-F238E27FC236}">
                <a16:creationId xmlns:a16="http://schemas.microsoft.com/office/drawing/2014/main" id="{E573949D-BFE9-4127-B7F1-F927B8598132}"/>
              </a:ext>
            </a:extLst>
          </p:cNvPr>
          <p:cNvSpPr/>
          <p:nvPr/>
        </p:nvSpPr>
        <p:spPr>
          <a:xfrm>
            <a:off x="869949" y="827133"/>
            <a:ext cx="1662635"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Rural civilization</a:t>
            </a:r>
            <a:endParaRPr lang="zh-CN" altLang="en-US" sz="1600" dirty="0">
              <a:solidFill>
                <a:srgbClr val="CFD5EA"/>
              </a:solidFill>
              <a:latin typeface="Arial" panose="020B0604020202020204" pitchFamily="34" charset="0"/>
              <a:cs typeface="Arial" panose="020B0604020202020204" pitchFamily="34" charset="0"/>
            </a:endParaRPr>
          </a:p>
        </p:txBody>
      </p:sp>
      <p:sp>
        <p:nvSpPr>
          <p:cNvPr id="9" name="标题 1">
            <a:extLst>
              <a:ext uri="{FF2B5EF4-FFF2-40B4-BE49-F238E27FC236}">
                <a16:creationId xmlns:a16="http://schemas.microsoft.com/office/drawing/2014/main" id="{1BAF67A7-B27B-407A-8B34-406C09BEC24B}"/>
              </a:ext>
            </a:extLst>
          </p:cNvPr>
          <p:cNvSpPr txBox="1"/>
          <p:nvPr/>
        </p:nvSpPr>
        <p:spPr>
          <a:xfrm>
            <a:off x="538164" y="1210454"/>
            <a:ext cx="5767986" cy="648072"/>
          </a:xfrm>
          <a:prstGeom prst="rect">
            <a:avLst/>
          </a:prstGeom>
        </p:spPr>
        <p:txBody>
          <a:bodyPr vert="horz" lIns="164267" tIns="82134" rIns="164267" bIns="82134" rtlCol="0" anchor="ctr">
            <a:noAutofit/>
          </a:bodyPr>
          <a:lstStyle>
            <a:lvl1pPr algn="ctr" defTabSz="1161415" rtl="0" eaLnBrk="1" latinLnBrk="0" hangingPunct="1">
              <a:spcBef>
                <a:spcPct val="0"/>
              </a:spcBef>
              <a:buNone/>
              <a:defRPr sz="5600" kern="1200">
                <a:solidFill>
                  <a:schemeClr val="tx1"/>
                </a:solidFill>
                <a:latin typeface="+mj-lt"/>
                <a:ea typeface="+mj-ea"/>
                <a:cs typeface="+mj-cs"/>
              </a:defRPr>
            </a:lvl1pPr>
          </a:lstStyle>
          <a:p>
            <a:pPr algn="l">
              <a:lnSpc>
                <a:spcPct val="150000"/>
              </a:lnSpc>
            </a:pPr>
            <a:r>
              <a:rPr lang="zh-CN" altLang="en-US" sz="1800" b="1" dirty="0">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rPr>
              <a:t>）村民公约</a:t>
            </a:r>
          </a:p>
        </p:txBody>
      </p:sp>
      <p:sp>
        <p:nvSpPr>
          <p:cNvPr id="10" name="TextBox 5">
            <a:extLst>
              <a:ext uri="{FF2B5EF4-FFF2-40B4-BE49-F238E27FC236}">
                <a16:creationId xmlns:a16="http://schemas.microsoft.com/office/drawing/2014/main" id="{FE515539-0605-4D93-B328-AAAC3B72C3C3}"/>
              </a:ext>
            </a:extLst>
          </p:cNvPr>
          <p:cNvSpPr txBox="1">
            <a:spLocks noChangeArrowheads="1"/>
          </p:cNvSpPr>
          <p:nvPr/>
        </p:nvSpPr>
        <p:spPr bwMode="auto">
          <a:xfrm>
            <a:off x="575081" y="1812992"/>
            <a:ext cx="14185493" cy="75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7513" tIns="73756" rIns="147513" bIns="73756">
            <a:spAutoFit/>
          </a:bodyPr>
          <a:lstStyle>
            <a:lvl1pPr algn="l">
              <a:defRPr sz="2900">
                <a:solidFill>
                  <a:schemeClr val="tx1"/>
                </a:solidFill>
                <a:latin typeface="Arial" pitchFamily="34" charset="0"/>
                <a:ea typeface="宋体" pitchFamily="2" charset="-122"/>
              </a:defRPr>
            </a:lvl1pPr>
            <a:lvl2pPr marL="742950" indent="-285750" algn="l">
              <a:defRPr sz="2900">
                <a:solidFill>
                  <a:schemeClr val="tx1"/>
                </a:solidFill>
                <a:latin typeface="Arial" pitchFamily="34" charset="0"/>
                <a:ea typeface="宋体" pitchFamily="2" charset="-122"/>
              </a:defRPr>
            </a:lvl2pPr>
            <a:lvl3pPr marL="1143000" indent="-228600" algn="l">
              <a:defRPr sz="2900">
                <a:solidFill>
                  <a:schemeClr val="tx1"/>
                </a:solidFill>
                <a:latin typeface="Arial" pitchFamily="34" charset="0"/>
                <a:ea typeface="宋体" pitchFamily="2" charset="-122"/>
              </a:defRPr>
            </a:lvl3pPr>
            <a:lvl4pPr marL="1600200" indent="-228600" algn="l">
              <a:defRPr sz="2900">
                <a:solidFill>
                  <a:schemeClr val="tx1"/>
                </a:solidFill>
                <a:latin typeface="Arial" pitchFamily="34" charset="0"/>
                <a:ea typeface="宋体" pitchFamily="2" charset="-122"/>
              </a:defRPr>
            </a:lvl4pPr>
            <a:lvl5pPr marL="2057400" indent="-228600" algn="l">
              <a:defRPr sz="2900">
                <a:solidFill>
                  <a:schemeClr val="tx1"/>
                </a:solidFill>
                <a:latin typeface="Arial" pitchFamily="34" charset="0"/>
                <a:ea typeface="宋体" pitchFamily="2" charset="-122"/>
              </a:defRPr>
            </a:lvl5pPr>
            <a:lvl6pPr marL="25146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9pPr>
          </a:lstStyle>
          <a:p>
            <a:pPr eaLnBrk="1" hangingPunct="1">
              <a:lnSpc>
                <a:spcPct val="150000"/>
              </a:lnSpc>
            </a:pPr>
            <a:r>
              <a:rPr lang="zh-CN" altLang="en-US" sz="1400" dirty="0">
                <a:latin typeface="微软雅黑" pitchFamily="34" charset="-122"/>
                <a:ea typeface="微软雅黑" pitchFamily="34" charset="-122"/>
              </a:rPr>
              <a:t>为打造美好靓丽、内涵丰富、和谐健康的村庄生活环境，建设美丽乡村，根据社区实际，特制定街道办事处</a:t>
            </a: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村民公约</a:t>
            </a: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，望相互监督、共同遵守。</a:t>
            </a:r>
          </a:p>
          <a:p>
            <a:pPr eaLnBrk="1" hangingPunct="1">
              <a:lnSpc>
                <a:spcPct val="150000"/>
              </a:lnSpc>
            </a:pPr>
            <a:endParaRPr lang="zh-CN" altLang="en-US" sz="1400" dirty="0">
              <a:latin typeface="微软雅黑" pitchFamily="34" charset="-122"/>
              <a:ea typeface="微软雅黑" pitchFamily="34" charset="-122"/>
            </a:endParaRPr>
          </a:p>
        </p:txBody>
      </p:sp>
      <p:grpSp>
        <p:nvGrpSpPr>
          <p:cNvPr id="11" name="组合 10">
            <a:extLst>
              <a:ext uri="{FF2B5EF4-FFF2-40B4-BE49-F238E27FC236}">
                <a16:creationId xmlns:a16="http://schemas.microsoft.com/office/drawing/2014/main" id="{D28177B1-BE69-409A-BC80-53C8952FDCD6}"/>
              </a:ext>
            </a:extLst>
          </p:cNvPr>
          <p:cNvGrpSpPr/>
          <p:nvPr/>
        </p:nvGrpSpPr>
        <p:grpSpPr>
          <a:xfrm>
            <a:off x="140131" y="2770080"/>
            <a:ext cx="6637888" cy="7185133"/>
            <a:chOff x="1038156" y="3043238"/>
            <a:chExt cx="5040313" cy="6856412"/>
          </a:xfrm>
        </p:grpSpPr>
        <p:sp>
          <p:nvSpPr>
            <p:cNvPr id="12" name="Rectangle 10">
              <a:extLst>
                <a:ext uri="{FF2B5EF4-FFF2-40B4-BE49-F238E27FC236}">
                  <a16:creationId xmlns:a16="http://schemas.microsoft.com/office/drawing/2014/main" id="{4637063A-5942-4126-82CE-C0F0474F5F85}"/>
                </a:ext>
              </a:extLst>
            </p:cNvPr>
            <p:cNvSpPr>
              <a:spLocks noChangeArrowheads="1"/>
            </p:cNvSpPr>
            <p:nvPr/>
          </p:nvSpPr>
          <p:spPr bwMode="auto">
            <a:xfrm>
              <a:off x="1368425" y="3043238"/>
              <a:ext cx="4379775" cy="6856412"/>
            </a:xfrm>
            <a:prstGeom prst="rect">
              <a:avLst/>
            </a:prstGeom>
            <a:solidFill>
              <a:schemeClr val="accent1">
                <a:lumMod val="40000"/>
                <a:lumOff val="60000"/>
              </a:schemeClr>
            </a:solidFill>
            <a:ln>
              <a:noFill/>
            </a:ln>
            <a:effectLst/>
          </p:spPr>
          <p:txBody>
            <a:bodyPr wrap="none" anchor="ctr"/>
            <a:lstStyle/>
            <a:p>
              <a:pPr algn="l" eaLnBrk="1" hangingPunct="1"/>
              <a:endParaRPr lang="zh-CN" altLang="en-US"/>
            </a:p>
          </p:txBody>
        </p:sp>
        <p:sp>
          <p:nvSpPr>
            <p:cNvPr id="13" name="Rectangle 11">
              <a:extLst>
                <a:ext uri="{FF2B5EF4-FFF2-40B4-BE49-F238E27FC236}">
                  <a16:creationId xmlns:a16="http://schemas.microsoft.com/office/drawing/2014/main" id="{06199E8C-4532-4683-AD28-8AB721B0A244}"/>
                </a:ext>
              </a:extLst>
            </p:cNvPr>
            <p:cNvSpPr>
              <a:spLocks noChangeArrowheads="1"/>
            </p:cNvSpPr>
            <p:nvPr/>
          </p:nvSpPr>
          <p:spPr bwMode="auto">
            <a:xfrm>
              <a:off x="1368425" y="5059363"/>
              <a:ext cx="4379774" cy="84820"/>
            </a:xfrm>
            <a:prstGeom prst="rect">
              <a:avLst/>
            </a:prstGeom>
            <a:solidFill>
              <a:schemeClr val="accent1">
                <a:lumMod val="75000"/>
              </a:schemeClr>
            </a:solidFill>
            <a:ln>
              <a:noFill/>
            </a:ln>
            <a:effectLst/>
          </p:spPr>
          <p:txBody>
            <a:bodyPr wrap="none" anchor="ctr"/>
            <a:lstStyle/>
            <a:p>
              <a:pPr algn="l" eaLnBrk="1" hangingPunct="1"/>
              <a:endParaRPr lang="zh-CN" altLang="en-US"/>
            </a:p>
          </p:txBody>
        </p:sp>
        <p:sp>
          <p:nvSpPr>
            <p:cNvPr id="14" name="Rectangle 12">
              <a:extLst>
                <a:ext uri="{FF2B5EF4-FFF2-40B4-BE49-F238E27FC236}">
                  <a16:creationId xmlns:a16="http://schemas.microsoft.com/office/drawing/2014/main" id="{949AEAE5-0BD5-4BBD-B150-7F0BE5CBBD61}"/>
                </a:ext>
              </a:extLst>
            </p:cNvPr>
            <p:cNvSpPr>
              <a:spLocks noChangeArrowheads="1"/>
            </p:cNvSpPr>
            <p:nvPr/>
          </p:nvSpPr>
          <p:spPr bwMode="auto">
            <a:xfrm>
              <a:off x="1038156" y="4163452"/>
              <a:ext cx="5040313" cy="5580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r>
                <a:rPr lang="zh-CN" altLang="en-US" sz="2000" dirty="0">
                  <a:ea typeface="黑体" pitchFamily="49" charset="-122"/>
                </a:rPr>
                <a:t>临沂市兰陵县磨山镇北张村村民公约</a:t>
              </a:r>
              <a:endParaRPr lang="en-US" altLang="zh-CN" sz="2000" dirty="0">
                <a:ea typeface="黑体" pitchFamily="49" charset="-122"/>
              </a:endParaRPr>
            </a:p>
            <a:p>
              <a:pPr indent="-735212">
                <a:buFont typeface="Arial" panose="020B0604020202020204" pitchFamily="34" charset="0"/>
                <a:buChar char="•"/>
                <a:defRPr/>
              </a:pPr>
              <a:endParaRPr lang="zh-CN" altLang="en-US" sz="1200" noProof="1">
                <a:solidFill>
                  <a:prstClr val="white"/>
                </a:solidFill>
                <a:latin typeface="微软雅黑" panose="020B0503020204020204" pitchFamily="34" charset="-122"/>
                <a:ea typeface="微软雅黑" panose="020B0503020204020204" pitchFamily="34" charset="-122"/>
                <a:sym typeface="+mn-ea"/>
              </a:endParaRPr>
            </a:p>
          </p:txBody>
        </p:sp>
        <p:sp>
          <p:nvSpPr>
            <p:cNvPr id="15" name="Rectangle 13">
              <a:extLst>
                <a:ext uri="{FF2B5EF4-FFF2-40B4-BE49-F238E27FC236}">
                  <a16:creationId xmlns:a16="http://schemas.microsoft.com/office/drawing/2014/main" id="{3E9211A7-2613-4B6D-95C4-9C40F53EE69A}"/>
                </a:ext>
              </a:extLst>
            </p:cNvPr>
            <p:cNvSpPr>
              <a:spLocks noChangeArrowheads="1"/>
            </p:cNvSpPr>
            <p:nvPr/>
          </p:nvSpPr>
          <p:spPr bwMode="auto">
            <a:xfrm>
              <a:off x="1038156" y="9298087"/>
              <a:ext cx="5040313" cy="46991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zh-CN" altLang="en-US" sz="1300" dirty="0">
                  <a:ea typeface="黑体" panose="02010609060101010101" pitchFamily="49" charset="-122"/>
                </a:rPr>
                <a:t>临沂市兰陵县磨山镇</a:t>
              </a:r>
              <a:endParaRPr lang="en-US" altLang="zh-CN" sz="1300" dirty="0">
                <a:ea typeface="黑体" panose="02010609060101010101" pitchFamily="49" charset="-122"/>
              </a:endParaRPr>
            </a:p>
            <a:p>
              <a:pPr algn="ctr">
                <a:defRPr/>
              </a:pPr>
              <a:r>
                <a:rPr lang="en-US" altLang="zh-CN" sz="1300" dirty="0">
                  <a:ea typeface="黑体" panose="02010609060101010101" pitchFamily="49" charset="-122"/>
                </a:rPr>
                <a:t>2020</a:t>
              </a:r>
              <a:r>
                <a:rPr lang="zh-CN" altLang="en-US" sz="1300" dirty="0">
                  <a:ea typeface="黑体" panose="02010609060101010101" pitchFamily="49" charset="-122"/>
                </a:rPr>
                <a:t>年</a:t>
              </a:r>
              <a:r>
                <a:rPr lang="en-US" altLang="zh-CN" sz="1300" dirty="0">
                  <a:ea typeface="黑体" panose="02010609060101010101" pitchFamily="49" charset="-122"/>
                </a:rPr>
                <a:t>10</a:t>
              </a:r>
              <a:r>
                <a:rPr lang="zh-CN" altLang="en-US" sz="1300" dirty="0">
                  <a:ea typeface="黑体" panose="02010609060101010101" pitchFamily="49" charset="-122"/>
                </a:rPr>
                <a:t>月</a:t>
              </a:r>
            </a:p>
          </p:txBody>
        </p:sp>
      </p:grpSp>
      <p:pic>
        <p:nvPicPr>
          <p:cNvPr id="22" name="图片 21">
            <a:extLst>
              <a:ext uri="{FF2B5EF4-FFF2-40B4-BE49-F238E27FC236}">
                <a16:creationId xmlns:a16="http://schemas.microsoft.com/office/drawing/2014/main" id="{18B368F6-3F07-4A8F-AABC-851FFD1B3C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6281" y="2770604"/>
            <a:ext cx="8314294" cy="4609307"/>
          </a:xfrm>
          <a:prstGeom prst="rect">
            <a:avLst/>
          </a:prstGeom>
        </p:spPr>
      </p:pic>
      <p:pic>
        <p:nvPicPr>
          <p:cNvPr id="23" name="图片 22">
            <a:extLst>
              <a:ext uri="{FF2B5EF4-FFF2-40B4-BE49-F238E27FC236}">
                <a16:creationId xmlns:a16="http://schemas.microsoft.com/office/drawing/2014/main" id="{02699300-BBCA-44FE-B089-BC1AD56283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2356" y="7930224"/>
            <a:ext cx="8248219" cy="2024989"/>
          </a:xfrm>
          <a:prstGeom prst="rect">
            <a:avLst/>
          </a:prstGeom>
        </p:spPr>
      </p:pic>
    </p:spTree>
    <p:extLst>
      <p:ext uri="{BB962C8B-B14F-4D97-AF65-F5344CB8AC3E}">
        <p14:creationId xmlns:p14="http://schemas.microsoft.com/office/powerpoint/2010/main" val="160016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a:extLst>
              <a:ext uri="{FF2B5EF4-FFF2-40B4-BE49-F238E27FC236}">
                <a16:creationId xmlns:a16="http://schemas.microsoft.com/office/drawing/2014/main" id="{8E4942E4-D1EF-497B-AEFB-4CC693C7B150}"/>
              </a:ext>
            </a:extLst>
          </p:cNvPr>
          <p:cNvSpPr txBox="1">
            <a:spLocks noChangeArrowheads="1"/>
          </p:cNvSpPr>
          <p:nvPr/>
        </p:nvSpPr>
        <p:spPr bwMode="auto">
          <a:xfrm>
            <a:off x="538163" y="1746250"/>
            <a:ext cx="5502029" cy="8208963"/>
          </a:xfrm>
          <a:prstGeom prst="rect">
            <a:avLst/>
          </a:prstGeom>
          <a:solidFill>
            <a:schemeClr val="accent5">
              <a:lumMod val="20000"/>
              <a:lumOff val="80000"/>
            </a:schemeClr>
          </a:solidFill>
          <a:ln>
            <a:noFill/>
          </a:ln>
        </p:spPr>
        <p:txBody>
          <a:bodyPr lIns="147513" tIns="73756" rIns="147513" bIns="73756">
            <a:noAutofit/>
          </a:bodyPr>
          <a:lstStyle>
            <a:lvl1pPr algn="l">
              <a:defRPr sz="2900">
                <a:solidFill>
                  <a:schemeClr val="tx1"/>
                </a:solidFill>
                <a:latin typeface="Arial" pitchFamily="34" charset="0"/>
                <a:ea typeface="宋体" pitchFamily="2" charset="-122"/>
              </a:defRPr>
            </a:lvl1pPr>
            <a:lvl2pPr marL="742950" indent="-285750" algn="l">
              <a:defRPr sz="2900">
                <a:solidFill>
                  <a:schemeClr val="tx1"/>
                </a:solidFill>
                <a:latin typeface="Arial" pitchFamily="34" charset="0"/>
                <a:ea typeface="宋体" pitchFamily="2" charset="-122"/>
              </a:defRPr>
            </a:lvl2pPr>
            <a:lvl3pPr marL="1143000" indent="-228600" algn="l">
              <a:defRPr sz="2900">
                <a:solidFill>
                  <a:schemeClr val="tx1"/>
                </a:solidFill>
                <a:latin typeface="Arial" pitchFamily="34" charset="0"/>
                <a:ea typeface="宋体" pitchFamily="2" charset="-122"/>
              </a:defRPr>
            </a:lvl3pPr>
            <a:lvl4pPr marL="1600200" indent="-228600" algn="l">
              <a:defRPr sz="2900">
                <a:solidFill>
                  <a:schemeClr val="tx1"/>
                </a:solidFill>
                <a:latin typeface="Arial" pitchFamily="34" charset="0"/>
                <a:ea typeface="宋体" pitchFamily="2" charset="-122"/>
              </a:defRPr>
            </a:lvl4pPr>
            <a:lvl5pPr marL="2057400" indent="-228600" algn="l">
              <a:defRPr sz="2900">
                <a:solidFill>
                  <a:schemeClr val="tx1"/>
                </a:solidFill>
                <a:latin typeface="Arial" pitchFamily="34" charset="0"/>
                <a:ea typeface="宋体" pitchFamily="2" charset="-122"/>
              </a:defRPr>
            </a:lvl5pPr>
            <a:lvl6pPr marL="25146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6pPr>
            <a:lvl7pPr marL="29718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7pPr>
            <a:lvl8pPr marL="34290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8pPr>
            <a:lvl9pPr marL="3886200" indent="-228600" defTabSz="1474788" eaLnBrk="0" fontAlgn="base" hangingPunct="0">
              <a:spcBef>
                <a:spcPct val="0"/>
              </a:spcBef>
              <a:spcAft>
                <a:spcPct val="0"/>
              </a:spcAft>
              <a:defRPr sz="2900">
                <a:solidFill>
                  <a:schemeClr val="tx1"/>
                </a:solidFill>
                <a:latin typeface="Arial" pitchFamily="34" charset="0"/>
                <a:ea typeface="宋体" pitchFamily="2" charset="-122"/>
              </a:defRPr>
            </a:lvl9pPr>
          </a:lstStyle>
          <a:p>
            <a:pPr eaLnBrk="1" hangingPunct="1">
              <a:lnSpc>
                <a:spcPct val="200000"/>
              </a:lnSpc>
            </a:pPr>
            <a:endParaRPr lang="en-US" altLang="zh-CN" sz="1400" dirty="0">
              <a:latin typeface="微软雅黑" pitchFamily="34" charset="-122"/>
              <a:ea typeface="微软雅黑" pitchFamily="34" charset="-122"/>
            </a:endParaRPr>
          </a:p>
          <a:p>
            <a:pPr eaLnBrk="1" hangingPunct="1">
              <a:lnSpc>
                <a:spcPct val="200000"/>
              </a:lnSpc>
            </a:pPr>
            <a:r>
              <a:rPr lang="zh-CN" altLang="en-US" sz="1400" dirty="0">
                <a:latin typeface="微软雅黑" pitchFamily="34" charset="-122"/>
                <a:ea typeface="微软雅黑" pitchFamily="34" charset="-122"/>
              </a:rPr>
              <a:t>根据村庄规划思路及发展需求，制定村庄文明宣传标语。</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a:t>
            </a:r>
            <a:r>
              <a:rPr lang="zh-CN" altLang="en-US" sz="1400" dirty="0">
                <a:latin typeface="微软雅黑" pitchFamily="34" charset="-122"/>
                <a:ea typeface="微软雅黑" pitchFamily="34" charset="-122"/>
              </a:rPr>
              <a:t>）先规划后建设，不规划不建设。</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）严禁占用耕地建房。</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）规划统筹、合理布局、节约土地、集约发展、先规划后建设。</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4</a:t>
            </a:r>
            <a:r>
              <a:rPr lang="zh-CN" altLang="en-US" sz="1400" dirty="0">
                <a:latin typeface="微软雅黑" pitchFamily="34" charset="-122"/>
                <a:ea typeface="微软雅黑" pitchFamily="34" charset="-122"/>
              </a:rPr>
              <a:t>）没有依法取得建房审批手续的，一律不得新建和扩建住宅。</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5</a:t>
            </a:r>
            <a:r>
              <a:rPr lang="zh-CN" altLang="en-US" sz="1400" dirty="0">
                <a:latin typeface="微软雅黑" pitchFamily="34" charset="-122"/>
                <a:ea typeface="微软雅黑" pitchFamily="34" charset="-122"/>
              </a:rPr>
              <a:t>）农村违规建房，不受法律保护，要依法强制拆除。</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6</a:t>
            </a:r>
            <a:r>
              <a:rPr lang="zh-CN" altLang="en-US" sz="1400" dirty="0">
                <a:latin typeface="微软雅黑" pitchFamily="34" charset="-122"/>
                <a:ea typeface="微软雅黑" pitchFamily="34" charset="-122"/>
              </a:rPr>
              <a:t>）合理合法建楼房，安全安心奔小康。</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7</a:t>
            </a:r>
            <a:r>
              <a:rPr lang="zh-CN" altLang="en-US" sz="1400" dirty="0">
                <a:latin typeface="微软雅黑" pitchFamily="34" charset="-122"/>
                <a:ea typeface="微软雅黑" pitchFamily="34" charset="-122"/>
              </a:rPr>
              <a:t>）规范农村建房，建设美丽乡村。</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8</a:t>
            </a:r>
            <a:r>
              <a:rPr lang="zh-CN" altLang="en-US" sz="1400" dirty="0">
                <a:latin typeface="微软雅黑" pitchFamily="34" charset="-122"/>
                <a:ea typeface="微软雅黑" pitchFamily="34" charset="-122"/>
              </a:rPr>
              <a:t>）坚持一户一宅，建新必须拆旧。</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9</a:t>
            </a:r>
            <a:r>
              <a:rPr lang="zh-CN" altLang="en-US" sz="1400" dirty="0">
                <a:latin typeface="微软雅黑" pitchFamily="34" charset="-122"/>
                <a:ea typeface="微软雅黑" pitchFamily="34" charset="-122"/>
              </a:rPr>
              <a:t>）同保一方耕地，共爱一个家园。</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10</a:t>
            </a:r>
            <a:r>
              <a:rPr lang="zh-CN" altLang="en-US" sz="1400" dirty="0">
                <a:latin typeface="微软雅黑" pitchFamily="34" charset="-122"/>
                <a:ea typeface="微软雅黑" pitchFamily="34" charset="-122"/>
              </a:rPr>
              <a:t>）要建房先审批，无审批不建房。</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11</a:t>
            </a:r>
            <a:r>
              <a:rPr lang="zh-CN" altLang="en-US" sz="1400" dirty="0">
                <a:latin typeface="微软雅黑" pitchFamily="34" charset="-122"/>
                <a:ea typeface="微软雅黑" pitchFamily="34" charset="-122"/>
              </a:rPr>
              <a:t>）村庄有规划、环境美如画、产业特色化、生活传佳话。</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12</a:t>
            </a:r>
            <a:r>
              <a:rPr lang="zh-CN" altLang="en-US" sz="1400" dirty="0">
                <a:latin typeface="微软雅黑" pitchFamily="34" charset="-122"/>
                <a:ea typeface="微软雅黑" pitchFamily="34" charset="-122"/>
              </a:rPr>
              <a:t>）培育新农民、发展新产业、树立新风尚、建设新家园。</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13</a:t>
            </a:r>
            <a:r>
              <a:rPr lang="zh-CN" altLang="en-US" sz="1400" dirty="0">
                <a:latin typeface="微软雅黑" pitchFamily="34" charset="-122"/>
                <a:ea typeface="微软雅黑" pitchFamily="34" charset="-122"/>
              </a:rPr>
              <a:t>）心要净化，屋要亮化，路要硬化，山要绿化，村要美化。</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14</a:t>
            </a:r>
            <a:r>
              <a:rPr lang="zh-CN" altLang="en-US" sz="1400" dirty="0">
                <a:latin typeface="微软雅黑" pitchFamily="34" charset="-122"/>
                <a:ea typeface="微软雅黑" pitchFamily="34" charset="-122"/>
              </a:rPr>
              <a:t>）共建美好乡村，共享美好生活。</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15</a:t>
            </a:r>
            <a:r>
              <a:rPr lang="zh-CN" altLang="en-US" sz="1400" dirty="0">
                <a:latin typeface="微软雅黑" pitchFamily="34" charset="-122"/>
                <a:ea typeface="微软雅黑" pitchFamily="34" charset="-122"/>
              </a:rPr>
              <a:t>）新政策，新农村，新农民，新形象。</a:t>
            </a:r>
          </a:p>
          <a:p>
            <a:pPr eaLnBrk="1" hangingPunct="1">
              <a:lnSpc>
                <a:spcPct val="200000"/>
              </a:lnSpc>
            </a:pPr>
            <a:r>
              <a:rPr lang="zh-CN" altLang="en-US" sz="1400" dirty="0">
                <a:latin typeface="微软雅黑" pitchFamily="34" charset="-122"/>
                <a:ea typeface="微软雅黑" pitchFamily="34" charset="-122"/>
              </a:rPr>
              <a:t>（</a:t>
            </a:r>
            <a:r>
              <a:rPr lang="en-US" altLang="zh-CN" sz="1400" dirty="0">
                <a:latin typeface="微软雅黑" pitchFamily="34" charset="-122"/>
                <a:ea typeface="微软雅黑" pitchFamily="34" charset="-122"/>
              </a:rPr>
              <a:t>16</a:t>
            </a:r>
            <a:r>
              <a:rPr lang="zh-CN" altLang="en-US" sz="1400" dirty="0">
                <a:latin typeface="微软雅黑" pitchFamily="34" charset="-122"/>
                <a:ea typeface="微软雅黑" pitchFamily="34" charset="-122"/>
              </a:rPr>
              <a:t>）保护乡村风情，培育特色乡村，建设美好家园。</a:t>
            </a:r>
          </a:p>
          <a:p>
            <a:pPr eaLnBrk="1" hangingPunct="1">
              <a:lnSpc>
                <a:spcPct val="200000"/>
              </a:lnSpc>
            </a:pPr>
            <a:endParaRPr lang="zh-CN" altLang="en-US" sz="1400" dirty="0">
              <a:latin typeface="微软雅黑" pitchFamily="34" charset="-122"/>
              <a:ea typeface="微软雅黑" pitchFamily="34" charset="-122"/>
            </a:endParaRPr>
          </a:p>
        </p:txBody>
      </p:sp>
      <p:sp>
        <p:nvSpPr>
          <p:cNvPr id="26" name="标题 1">
            <a:extLst>
              <a:ext uri="{FF2B5EF4-FFF2-40B4-BE49-F238E27FC236}">
                <a16:creationId xmlns:a16="http://schemas.microsoft.com/office/drawing/2014/main" id="{8E58E4B3-50FF-4D65-AA13-312CBAAAC7BF}"/>
              </a:ext>
            </a:extLst>
          </p:cNvPr>
          <p:cNvSpPr txBox="1"/>
          <p:nvPr/>
        </p:nvSpPr>
        <p:spPr>
          <a:xfrm>
            <a:off x="538163" y="1210454"/>
            <a:ext cx="5767987" cy="648072"/>
          </a:xfrm>
          <a:prstGeom prst="rect">
            <a:avLst/>
          </a:prstGeom>
        </p:spPr>
        <p:txBody>
          <a:bodyPr vert="horz" lIns="164267" tIns="82134" rIns="164267" bIns="82134" rtlCol="0" anchor="ctr">
            <a:noAutofit/>
          </a:bodyPr>
          <a:lstStyle>
            <a:lvl1pPr algn="ctr" defTabSz="1161415" rtl="0" eaLnBrk="1" latinLnBrk="0" hangingPunct="1">
              <a:spcBef>
                <a:spcPct val="0"/>
              </a:spcBef>
              <a:buNone/>
              <a:defRPr sz="5600" kern="1200">
                <a:solidFill>
                  <a:schemeClr val="tx1"/>
                </a:solidFill>
                <a:latin typeface="+mj-lt"/>
                <a:ea typeface="+mj-ea"/>
                <a:cs typeface="+mj-cs"/>
              </a:defRPr>
            </a:lvl1pPr>
          </a:lstStyle>
          <a:p>
            <a:pPr algn="l">
              <a:lnSpc>
                <a:spcPct val="150000"/>
              </a:lnSpc>
            </a:pPr>
            <a:r>
              <a:rPr lang="zh-CN" altLang="en-US" sz="1800" b="1" dirty="0">
                <a:latin typeface="微软雅黑" panose="020B0503020204020204" pitchFamily="34" charset="-122"/>
                <a:ea typeface="微软雅黑" panose="020B0503020204020204" pitchFamily="34" charset="-122"/>
              </a:rPr>
              <a:t>（</a:t>
            </a:r>
            <a:r>
              <a:rPr lang="en-US" altLang="zh-CN" sz="1800" b="1" dirty="0">
                <a:latin typeface="微软雅黑" panose="020B0503020204020204" pitchFamily="34" charset="-122"/>
                <a:ea typeface="微软雅黑" panose="020B0503020204020204" pitchFamily="34" charset="-122"/>
              </a:rPr>
              <a:t>2</a:t>
            </a:r>
            <a:r>
              <a:rPr lang="zh-CN" altLang="en-US" sz="1800" b="1" dirty="0">
                <a:latin typeface="微软雅黑" panose="020B0503020204020204" pitchFamily="34" charset="-122"/>
                <a:ea typeface="微软雅黑" panose="020B0503020204020204" pitchFamily="34" charset="-122"/>
              </a:rPr>
              <a:t>）宣传标语</a:t>
            </a:r>
          </a:p>
        </p:txBody>
      </p:sp>
      <p:grpSp>
        <p:nvGrpSpPr>
          <p:cNvPr id="2" name="组合 1">
            <a:extLst>
              <a:ext uri="{FF2B5EF4-FFF2-40B4-BE49-F238E27FC236}">
                <a16:creationId xmlns:a16="http://schemas.microsoft.com/office/drawing/2014/main" id="{8B0E778E-106D-4804-8B3D-7198FB8E5219}"/>
              </a:ext>
            </a:extLst>
          </p:cNvPr>
          <p:cNvGrpSpPr/>
          <p:nvPr/>
        </p:nvGrpSpPr>
        <p:grpSpPr>
          <a:xfrm>
            <a:off x="6150565" y="1746249"/>
            <a:ext cx="8610011" cy="8208963"/>
            <a:chOff x="6922004" y="1858526"/>
            <a:chExt cx="7838571" cy="7473456"/>
          </a:xfrm>
        </p:grpSpPr>
        <p:pic>
          <p:nvPicPr>
            <p:cNvPr id="25" name="Picture 8" descr="timg (1)">
              <a:extLst>
                <a:ext uri="{FF2B5EF4-FFF2-40B4-BE49-F238E27FC236}">
                  <a16:creationId xmlns:a16="http://schemas.microsoft.com/office/drawing/2014/main" id="{EA484B9F-0AAA-4302-AF5E-AD29956DD7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2004" y="6683528"/>
              <a:ext cx="7838530" cy="264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16">
              <a:extLst>
                <a:ext uri="{FF2B5EF4-FFF2-40B4-BE49-F238E27FC236}">
                  <a16:creationId xmlns:a16="http://schemas.microsoft.com/office/drawing/2014/main" id="{C04B4048-B4A8-4EF9-BF9C-5400355CE171}"/>
                </a:ext>
              </a:extLst>
            </p:cNvPr>
            <p:cNvGrpSpPr>
              <a:grpSpLocks/>
            </p:cNvGrpSpPr>
            <p:nvPr/>
          </p:nvGrpSpPr>
          <p:grpSpPr bwMode="auto">
            <a:xfrm>
              <a:off x="6942724" y="1858526"/>
              <a:ext cx="7817851" cy="4748953"/>
              <a:chOff x="4173" y="238"/>
              <a:chExt cx="4718" cy="2866"/>
            </a:xfrm>
          </p:grpSpPr>
          <p:pic>
            <p:nvPicPr>
              <p:cNvPr id="28" name="Picture 9" descr="timg S(3)">
                <a:extLst>
                  <a:ext uri="{FF2B5EF4-FFF2-40B4-BE49-F238E27FC236}">
                    <a16:creationId xmlns:a16="http://schemas.microsoft.com/office/drawing/2014/main" id="{ADB0F476-7FAD-4A88-959A-35130E1EF6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3" y="238"/>
                <a:ext cx="4718" cy="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QQ截图20170310201955">
                <a:extLst>
                  <a:ext uri="{FF2B5EF4-FFF2-40B4-BE49-F238E27FC236}">
                    <a16:creationId xmlns:a16="http://schemas.microsoft.com/office/drawing/2014/main" id="{796BE837-2EF5-4554-845B-9CFE449F53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8" y="1327"/>
                <a:ext cx="154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descr="QQ截图20170310202020">
                <a:extLst>
                  <a:ext uri="{FF2B5EF4-FFF2-40B4-BE49-F238E27FC236}">
                    <a16:creationId xmlns:a16="http://schemas.microsoft.com/office/drawing/2014/main" id="{AEC42DE3-E7B0-4A91-8002-BEC7B44B71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99" y="1327"/>
                <a:ext cx="154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文本框 21">
            <a:extLst>
              <a:ext uri="{FF2B5EF4-FFF2-40B4-BE49-F238E27FC236}">
                <a16:creationId xmlns:a16="http://schemas.microsoft.com/office/drawing/2014/main" id="{6B5D67DF-9B4B-45FA-8D74-0F862F2F85AC}"/>
              </a:ext>
            </a:extLst>
          </p:cNvPr>
          <p:cNvSpPr txBox="1"/>
          <p:nvPr/>
        </p:nvSpPr>
        <p:spPr>
          <a:xfrm>
            <a:off x="432972" y="370419"/>
            <a:ext cx="2099612"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6</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13426BE3-9A84-4ADC-BD2B-6066CC965E63}"/>
              </a:ext>
            </a:extLst>
          </p:cNvPr>
          <p:cNvSpPr txBox="1"/>
          <p:nvPr/>
        </p:nvSpPr>
        <p:spPr>
          <a:xfrm>
            <a:off x="768978" y="445656"/>
            <a:ext cx="46666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乡村文明</a:t>
            </a:r>
          </a:p>
        </p:txBody>
      </p:sp>
      <p:sp>
        <p:nvSpPr>
          <p:cNvPr id="31" name="矩形 30">
            <a:extLst>
              <a:ext uri="{FF2B5EF4-FFF2-40B4-BE49-F238E27FC236}">
                <a16:creationId xmlns:a16="http://schemas.microsoft.com/office/drawing/2014/main" id="{8712C388-D06E-4516-A72A-8816CC7EA9ED}"/>
              </a:ext>
            </a:extLst>
          </p:cNvPr>
          <p:cNvSpPr/>
          <p:nvPr/>
        </p:nvSpPr>
        <p:spPr>
          <a:xfrm>
            <a:off x="869949" y="827133"/>
            <a:ext cx="1662635" cy="338554"/>
          </a:xfrm>
          <a:prstGeom prst="rect">
            <a:avLst/>
          </a:prstGeom>
        </p:spPr>
        <p:txBody>
          <a:bodyPr wrap="none">
            <a:spAutoFit/>
          </a:bodyPr>
          <a:lstStyle/>
          <a:p>
            <a:r>
              <a:rPr lang="en-US" altLang="zh-CN" sz="1600" dirty="0">
                <a:solidFill>
                  <a:srgbClr val="CFD5EA"/>
                </a:solidFill>
                <a:latin typeface="Arial" panose="020B0604020202020204" pitchFamily="34" charset="0"/>
                <a:cs typeface="Arial" panose="020B0604020202020204" pitchFamily="34" charset="0"/>
              </a:rPr>
              <a:t>Rural civilization</a:t>
            </a:r>
            <a:endParaRPr lang="zh-CN" altLang="en-US" sz="1600"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8853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
            <a:extLst>
              <a:ext uri="{FF2B5EF4-FFF2-40B4-BE49-F238E27FC236}">
                <a16:creationId xmlns:a16="http://schemas.microsoft.com/office/drawing/2014/main" id="{916365C5-6848-4E70-B6D4-FAD6A1F77992}"/>
              </a:ext>
            </a:extLst>
          </p:cNvPr>
          <p:cNvSpPr>
            <a:spLocks noChangeArrowheads="1"/>
          </p:cNvSpPr>
          <p:nvPr/>
        </p:nvSpPr>
        <p:spPr bwMode="auto">
          <a:xfrm>
            <a:off x="432549" y="1342512"/>
            <a:ext cx="5300485"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1689B8"/>
                </a:solidFill>
                <a:latin typeface="微软雅黑" pitchFamily="34" charset="-122"/>
                <a:ea typeface="微软雅黑" pitchFamily="34" charset="-122"/>
                <a:sym typeface="微软雅黑" pitchFamily="34" charset="-122"/>
              </a:rPr>
              <a:t>（</a:t>
            </a:r>
            <a:r>
              <a:rPr lang="en-US" altLang="zh-CN" sz="1800" b="1" dirty="0">
                <a:solidFill>
                  <a:srgbClr val="1689B8"/>
                </a:solidFill>
                <a:latin typeface="微软雅黑" pitchFamily="34" charset="-122"/>
                <a:ea typeface="微软雅黑" pitchFamily="34" charset="-122"/>
                <a:sym typeface="微软雅黑" pitchFamily="34" charset="-122"/>
              </a:rPr>
              <a:t>1</a:t>
            </a:r>
            <a:r>
              <a:rPr lang="zh-CN" altLang="en-US" sz="1800" b="1" dirty="0">
                <a:solidFill>
                  <a:srgbClr val="1689B8"/>
                </a:solidFill>
                <a:latin typeface="微软雅黑" pitchFamily="34" charset="-122"/>
                <a:ea typeface="微软雅黑" pitchFamily="34" charset="-122"/>
                <a:sym typeface="微软雅黑" pitchFamily="34" charset="-122"/>
              </a:rPr>
              <a:t>）规划依据</a:t>
            </a:r>
          </a:p>
        </p:txBody>
      </p:sp>
      <p:sp>
        <p:nvSpPr>
          <p:cNvPr id="24" name="TextBox 1">
            <a:extLst>
              <a:ext uri="{FF2B5EF4-FFF2-40B4-BE49-F238E27FC236}">
                <a16:creationId xmlns:a16="http://schemas.microsoft.com/office/drawing/2014/main" id="{916365C5-6848-4E70-B6D4-FAD6A1F77992}"/>
              </a:ext>
            </a:extLst>
          </p:cNvPr>
          <p:cNvSpPr>
            <a:spLocks noChangeArrowheads="1"/>
          </p:cNvSpPr>
          <p:nvPr/>
        </p:nvSpPr>
        <p:spPr bwMode="auto">
          <a:xfrm>
            <a:off x="7751573" y="1342512"/>
            <a:ext cx="5300485"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1689B8"/>
                </a:solidFill>
                <a:latin typeface="微软雅黑" pitchFamily="34" charset="-122"/>
                <a:ea typeface="微软雅黑" pitchFamily="34" charset="-122"/>
                <a:sym typeface="微软雅黑" pitchFamily="34" charset="-122"/>
              </a:rPr>
              <a:t>（</a:t>
            </a:r>
            <a:r>
              <a:rPr lang="en-US" altLang="zh-CN" sz="1800" b="1" dirty="0">
                <a:solidFill>
                  <a:srgbClr val="1689B8"/>
                </a:solidFill>
                <a:latin typeface="微软雅黑" pitchFamily="34" charset="-122"/>
                <a:ea typeface="微软雅黑" pitchFamily="34" charset="-122"/>
                <a:sym typeface="微软雅黑" pitchFamily="34" charset="-122"/>
              </a:rPr>
              <a:t>2</a:t>
            </a:r>
            <a:r>
              <a:rPr lang="zh-CN" altLang="en-US" sz="1800" b="1" dirty="0">
                <a:solidFill>
                  <a:srgbClr val="1689B8"/>
                </a:solidFill>
                <a:latin typeface="微软雅黑" pitchFamily="34" charset="-122"/>
                <a:ea typeface="微软雅黑" pitchFamily="34" charset="-122"/>
                <a:sym typeface="微软雅黑" pitchFamily="34" charset="-122"/>
              </a:rPr>
              <a:t>）规划原则</a:t>
            </a:r>
          </a:p>
        </p:txBody>
      </p:sp>
      <p:sp>
        <p:nvSpPr>
          <p:cNvPr id="3" name="矩形 2"/>
          <p:cNvSpPr/>
          <p:nvPr/>
        </p:nvSpPr>
        <p:spPr>
          <a:xfrm>
            <a:off x="532192" y="1746250"/>
            <a:ext cx="7015146" cy="8208963"/>
          </a:xfrm>
          <a:prstGeom prst="rect">
            <a:avLst/>
          </a:prstGeom>
          <a:solidFill>
            <a:srgbClr val="1689B8">
              <a:alpha val="15000"/>
            </a:srgbClr>
          </a:solidFill>
        </p:spPr>
        <p:txBody>
          <a:bodyPr wrap="square">
            <a:noAutofit/>
          </a:bodyPr>
          <a:lstStyle/>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中华人民共和国城乡规划法</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年修正</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中华人民共和国土地管理法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年修订）</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中华人民共和国环境保护法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2014</a:t>
            </a:r>
            <a:r>
              <a:rPr lang="zh-CN" altLang="en-US" sz="1400" dirty="0">
                <a:latin typeface="微软雅黑" panose="020B0503020204020204" pitchFamily="34" charset="-122"/>
                <a:ea typeface="微软雅黑" panose="020B0503020204020204" pitchFamily="34" charset="-122"/>
              </a:rPr>
              <a:t>年修订）</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基本农田划定技术规程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TD/T1032-2011);</a:t>
            </a:r>
            <a:endParaRPr lang="zh-CN" altLang="en-US" sz="1400" dirty="0">
              <a:latin typeface="微软雅黑" panose="020B0503020204020204" pitchFamily="34" charset="-122"/>
              <a:ea typeface="微软雅黑" panose="020B0503020204020204" pitchFamily="34" charset="-122"/>
            </a:endParaRP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村镇规划卫生标准</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GB 18055-2000</a:t>
            </a:r>
            <a:r>
              <a:rPr lang="zh-CN" altLang="en-US" sz="1400" dirty="0">
                <a:latin typeface="微软雅黑" panose="020B0503020204020204" pitchFamily="34" charset="-122"/>
                <a:ea typeface="微软雅黑" panose="020B0503020204020204" pitchFamily="34" charset="-122"/>
              </a:rPr>
              <a:t>）；</a:t>
            </a:r>
          </a:p>
          <a:p>
            <a:pPr lvl="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住房城乡建设部关于做到</a:t>
            </a:r>
            <a:r>
              <a:rPr lang="en-US" altLang="zh-CN" sz="1400" dirty="0">
                <a:latin typeface="微软雅黑" panose="020B0503020204020204" pitchFamily="34" charset="-122"/>
                <a:ea typeface="微软雅黑" panose="020B0503020204020204" pitchFamily="34" charset="-122"/>
              </a:rPr>
              <a:t>2013</a:t>
            </a:r>
            <a:r>
              <a:rPr lang="zh-CN" altLang="en-US" sz="1400" dirty="0">
                <a:latin typeface="微软雅黑" panose="020B0503020204020204" pitchFamily="34" charset="-122"/>
                <a:ea typeface="微软雅黑" panose="020B0503020204020204" pitchFamily="34" charset="-122"/>
              </a:rPr>
              <a:t>年全国村庄规划试点工作的通知</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（建村函</a:t>
            </a:r>
            <a:r>
              <a:rPr lang="en-US" altLang="zh-CN" sz="1400" dirty="0">
                <a:latin typeface="微软雅黑" panose="020B0503020204020204" pitchFamily="34" charset="-122"/>
                <a:ea typeface="微软雅黑" panose="020B0503020204020204" pitchFamily="34" charset="-122"/>
              </a:rPr>
              <a:t>【2013】35</a:t>
            </a:r>
            <a:r>
              <a:rPr lang="zh-CN" altLang="en-US" sz="1400" dirty="0">
                <a:latin typeface="微软雅黑" panose="020B0503020204020204" pitchFamily="34" charset="-122"/>
                <a:ea typeface="微软雅黑" panose="020B0503020204020204" pitchFamily="34" charset="-122"/>
              </a:rPr>
              <a:t>号）；</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中共中央国务院关于加快发展现代农业进一步增强农村发展活力的若干意见</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2012</a:t>
            </a:r>
            <a:r>
              <a:rPr lang="zh-CN" altLang="en-US" sz="1400" dirty="0">
                <a:latin typeface="微软雅黑" panose="020B0503020204020204" pitchFamily="34" charset="-122"/>
                <a:ea typeface="微软雅黑" panose="020B0503020204020204" pitchFamily="34" charset="-122"/>
              </a:rPr>
              <a:t>年）；</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山东省城乡规划条例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2012</a:t>
            </a:r>
            <a:r>
              <a:rPr lang="zh-CN" altLang="en-US" sz="1400" dirty="0">
                <a:latin typeface="微软雅黑" panose="020B0503020204020204" pitchFamily="34" charset="-122"/>
                <a:ea typeface="微软雅黑" panose="020B0503020204020204" pitchFamily="34" charset="-122"/>
              </a:rPr>
              <a:t>年）；</a:t>
            </a:r>
          </a:p>
          <a:p>
            <a:pPr lvl="0" indent="-171450" defTabSz="912495">
              <a:lnSpc>
                <a:spcPct val="165000"/>
              </a:lnSpc>
              <a:buSzPct val="50000"/>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山东省人民政府关于修订</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山东省实施</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村庄和集镇规划建设管理条例</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办法</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的决定（山东省人民政府令第</a:t>
            </a:r>
            <a:r>
              <a:rPr lang="en-US" altLang="zh-CN" sz="1400" dirty="0">
                <a:latin typeface="微软雅黑" panose="020B0503020204020204" pitchFamily="34" charset="-122"/>
                <a:ea typeface="微软雅黑" panose="020B0503020204020204" pitchFamily="34" charset="-122"/>
              </a:rPr>
              <a:t>90</a:t>
            </a:r>
            <a:r>
              <a:rPr lang="zh-CN" altLang="en-US" sz="1400" dirty="0">
                <a:latin typeface="微软雅黑" panose="020B0503020204020204" pitchFamily="34" charset="-122"/>
                <a:ea typeface="微软雅黑" panose="020B0503020204020204" pitchFamily="34" charset="-122"/>
              </a:rPr>
              <a:t>号）；</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山东省村庄建设规划编制技术导则</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（试行，</a:t>
            </a:r>
            <a:r>
              <a:rPr lang="en-US" altLang="zh-CN" sz="1400" dirty="0">
                <a:latin typeface="微软雅黑" panose="020B0503020204020204" pitchFamily="34" charset="-122"/>
                <a:ea typeface="微软雅黑" panose="020B0503020204020204" pitchFamily="34" charset="-122"/>
              </a:rPr>
              <a:t>2006</a:t>
            </a:r>
            <a:r>
              <a:rPr lang="zh-CN" altLang="en-US" sz="1400" dirty="0">
                <a:latin typeface="微软雅黑" panose="020B0503020204020204" pitchFamily="34" charset="-122"/>
                <a:ea typeface="微软雅黑" panose="020B0503020204020204" pitchFamily="34" charset="-122"/>
              </a:rPr>
              <a:t>年）；</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山东省国土资源关于规范有序推进村庄规划编制促进乡村振兴的指导</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山东省村庄规划编制技术要点</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2016</a:t>
            </a:r>
            <a:r>
              <a:rPr lang="zh-CN" altLang="en-US"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山东省村庄规划编制导则（试行）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山东省乡村振兴战略规划（</a:t>
            </a:r>
            <a:r>
              <a:rPr lang="en-US" altLang="zh-CN" sz="1400" dirty="0">
                <a:latin typeface="微软雅黑" panose="020B0503020204020204" pitchFamily="34" charset="-122"/>
                <a:ea typeface="微软雅黑" panose="020B0503020204020204" pitchFamily="34" charset="-122"/>
              </a:rPr>
              <a:t>2018-2022</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兰陵县县城总体规划（</a:t>
            </a:r>
            <a:r>
              <a:rPr lang="en-US" altLang="zh-CN" sz="1400" dirty="0">
                <a:latin typeface="微软雅黑" panose="020B0503020204020204" pitchFamily="34" charset="-122"/>
                <a:ea typeface="微软雅黑" panose="020B0503020204020204" pitchFamily="34" charset="-122"/>
              </a:rPr>
              <a:t>2018-2035</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兰陵县县域乡村建设规划（</a:t>
            </a:r>
            <a:r>
              <a:rPr lang="en-US" altLang="zh-CN" sz="1400" dirty="0">
                <a:latin typeface="微软雅黑" panose="020B0503020204020204" pitchFamily="34" charset="-122"/>
                <a:ea typeface="微软雅黑" panose="020B0503020204020204" pitchFamily="34" charset="-122"/>
              </a:rPr>
              <a:t>2016-2030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兰陵县乡村旅游发展总体规划（</a:t>
            </a:r>
            <a:r>
              <a:rPr lang="en-US" altLang="zh-CN" sz="1400" dirty="0">
                <a:latin typeface="微软雅黑" panose="020B0503020204020204" pitchFamily="34" charset="-122"/>
                <a:ea typeface="微软雅黑" panose="020B0503020204020204" pitchFamily="34" charset="-122"/>
              </a:rPr>
              <a:t>2014-2025</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兰陵县磨山镇总体规划（</a:t>
            </a:r>
            <a:r>
              <a:rPr lang="en-US" altLang="zh-CN" sz="1400" dirty="0">
                <a:latin typeface="微软雅黑" panose="020B0503020204020204" pitchFamily="34" charset="-122"/>
                <a:ea typeface="微软雅黑" panose="020B0503020204020204" pitchFamily="34" charset="-122"/>
              </a:rPr>
              <a:t>2013-2030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兰陵县磨山镇土地利用总体规划（</a:t>
            </a:r>
            <a:r>
              <a:rPr lang="en-US" altLang="zh-CN" sz="1400" dirty="0">
                <a:latin typeface="微软雅黑" panose="020B0503020204020204" pitchFamily="34" charset="-122"/>
                <a:ea typeface="微软雅黑" panose="020B0503020204020204" pitchFamily="34" charset="-122"/>
              </a:rPr>
              <a:t>2006-2020</a:t>
            </a:r>
            <a:r>
              <a:rPr lang="zh-CN" altLang="en-US" sz="1400" dirty="0">
                <a:latin typeface="微软雅黑" panose="020B0503020204020204" pitchFamily="34" charset="-122"/>
                <a:ea typeface="微软雅黑" panose="020B0503020204020204" pitchFamily="34" charset="-122"/>
              </a:rPr>
              <a:t>年）</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lvl="0" indent="-171450" defTabSz="912495">
              <a:lnSpc>
                <a:spcPct val="165000"/>
              </a:lnSpc>
              <a:buSzPct val="50000"/>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规划村庄现状基础资料和镇政府关于本次规划的设想与意见。</a:t>
            </a:r>
            <a:endParaRPr lang="en-US" altLang="zh-CN" sz="1400" dirty="0">
              <a:latin typeface="微软雅黑" panose="020B0503020204020204" pitchFamily="34" charset="-122"/>
              <a:ea typeface="微软雅黑" panose="020B0503020204020204" pitchFamily="34" charset="-122"/>
            </a:endParaRPr>
          </a:p>
        </p:txBody>
      </p:sp>
      <p:sp>
        <p:nvSpPr>
          <p:cNvPr id="13" name="矩形 12"/>
          <p:cNvSpPr/>
          <p:nvPr/>
        </p:nvSpPr>
        <p:spPr>
          <a:xfrm>
            <a:off x="7780705" y="2416828"/>
            <a:ext cx="6943358" cy="1200329"/>
          </a:xfrm>
          <a:prstGeom prst="rect">
            <a:avLst/>
          </a:prstGeom>
        </p:spPr>
        <p:txBody>
          <a:bodyPr wrap="square">
            <a:spAutoFit/>
          </a:bodyPr>
          <a:lstStyle/>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a:p>
            <a:pPr lvl="0" indent="-171450" defTabSz="912495">
              <a:lnSpc>
                <a:spcPct val="150000"/>
              </a:lnSpc>
              <a:buSzPct val="50000"/>
              <a:buFont typeface="Wingdings" panose="05000000000000000000" pitchFamily="2" charset="2"/>
              <a:buChar char="l"/>
            </a:pPr>
            <a:endParaRPr lang="en-US" altLang="zh-CN" sz="1600" dirty="0">
              <a:solidFill>
                <a:prstClr val="black"/>
              </a:solidFill>
              <a:latin typeface="微软雅黑" panose="020B0503020204020204" pitchFamily="34" charset="-122"/>
              <a:ea typeface="微软雅黑" panose="020B0503020204020204" pitchFamily="34" charset="-122"/>
            </a:endParaRPr>
          </a:p>
        </p:txBody>
      </p:sp>
      <p:sp>
        <p:nvSpPr>
          <p:cNvPr id="14" name="TextBox 5">
            <a:extLst>
              <a:ext uri="{FF2B5EF4-FFF2-40B4-BE49-F238E27FC236}">
                <a16:creationId xmlns:a16="http://schemas.microsoft.com/office/drawing/2014/main" id="{36EB25AA-A9B9-4EFC-8EE4-475A72634527}"/>
              </a:ext>
            </a:extLst>
          </p:cNvPr>
          <p:cNvSpPr txBox="1"/>
          <p:nvPr/>
        </p:nvSpPr>
        <p:spPr>
          <a:xfrm>
            <a:off x="7864034" y="1744751"/>
            <a:ext cx="6655794" cy="8250609"/>
          </a:xfrm>
          <a:prstGeom prst="rect">
            <a:avLst/>
          </a:prstGeom>
          <a:solidFill>
            <a:schemeClr val="accent6">
              <a:lumMod val="20000"/>
              <a:lumOff val="80000"/>
            </a:schemeClr>
          </a:solidFill>
        </p:spPr>
        <p:txBody>
          <a:bodyPr wrap="square" lIns="147513" tIns="73756" rIns="147513" bIns="73756" rtlCol="0">
            <a:noAutofit/>
          </a:bodyPr>
          <a:lstStyle/>
          <a:p>
            <a:pPr>
              <a:lnSpc>
                <a:spcPct val="170000"/>
              </a:lnSpc>
            </a:pPr>
            <a:r>
              <a:rPr lang="en-US" altLang="zh-CN" sz="1600" b="1" dirty="0">
                <a:solidFill>
                  <a:srgbClr val="1689B8"/>
                </a:solidFill>
                <a:latin typeface="微软雅黑" panose="020B0503020204020204" pitchFamily="34" charset="-122"/>
                <a:ea typeface="微软雅黑" panose="020B0503020204020204" pitchFamily="34" charset="-122"/>
              </a:rPr>
              <a:t>——</a:t>
            </a:r>
            <a:r>
              <a:rPr lang="zh-CN" altLang="en-US" sz="1600" b="1" dirty="0">
                <a:solidFill>
                  <a:srgbClr val="1689B8"/>
                </a:solidFill>
                <a:latin typeface="微软雅黑" panose="020B0503020204020204" pitchFamily="34" charset="-122"/>
                <a:ea typeface="微软雅黑" panose="020B0503020204020204" pitchFamily="34" charset="-122"/>
              </a:rPr>
              <a:t>多规合一、统筹安排</a:t>
            </a:r>
          </a:p>
          <a:p>
            <a:pPr indent="457200">
              <a:lnSpc>
                <a:spcPct val="170000"/>
              </a:lnSpc>
            </a:pPr>
            <a:r>
              <a:rPr lang="zh-CN" altLang="en-US" sz="1400" dirty="0">
                <a:latin typeface="微软雅黑" panose="020B0503020204020204" pitchFamily="34" charset="-122"/>
                <a:ea typeface="微软雅黑" panose="020B0503020204020204" pitchFamily="34" charset="-122"/>
              </a:rPr>
              <a:t>在上位国土空间规划指导下，按照生态环境不破坏、耕地保有量不减少、建设用地规模不增加的要求，充分衔接环境保护、产业发展、村镇建设等相关规划，合理确定发展定位，统筹安排村域环境保护、文化传承、产业发展，以及基础设施和公共服务设施、农村居民点建设等各类空间。</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en-US" altLang="zh-CN" sz="1600" b="1" dirty="0">
              <a:solidFill>
                <a:srgbClr val="1689B8"/>
              </a:solidFill>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1689B8"/>
                </a:solidFill>
                <a:latin typeface="微软雅黑" panose="020B0503020204020204" pitchFamily="34" charset="-122"/>
                <a:ea typeface="微软雅黑" panose="020B0503020204020204" pitchFamily="34" charset="-122"/>
              </a:rPr>
              <a:t>——</a:t>
            </a:r>
            <a:r>
              <a:rPr lang="zh-CN" altLang="en-US" sz="1600" b="1" dirty="0">
                <a:solidFill>
                  <a:srgbClr val="1689B8"/>
                </a:solidFill>
                <a:latin typeface="微软雅黑" panose="020B0503020204020204" pitchFamily="34" charset="-122"/>
                <a:ea typeface="微软雅黑" panose="020B0503020204020204" pitchFamily="34" charset="-122"/>
              </a:rPr>
              <a:t>保护生态、绿色发展</a:t>
            </a:r>
            <a:endParaRPr lang="en-US" altLang="zh-CN" sz="1600" b="1" dirty="0">
              <a:solidFill>
                <a:srgbClr val="1689B8"/>
              </a:solidFill>
              <a:latin typeface="微软雅黑" panose="020B0503020204020204" pitchFamily="34" charset="-122"/>
              <a:ea typeface="微软雅黑" panose="020B0503020204020204" pitchFamily="34" charset="-122"/>
            </a:endParaRPr>
          </a:p>
          <a:p>
            <a:pPr indent="457200">
              <a:lnSpc>
                <a:spcPct val="170000"/>
              </a:lnSpc>
            </a:pPr>
            <a:r>
              <a:rPr lang="zh-CN" altLang="en-US" sz="1400" dirty="0">
                <a:latin typeface="微软雅黑" panose="020B0503020204020204" pitchFamily="34" charset="-122"/>
                <a:ea typeface="微软雅黑" panose="020B0503020204020204" pitchFamily="34" charset="-122"/>
              </a:rPr>
              <a:t>加强对各类生态保护地、地质遗迹、水源涵养区和优质耕地等的保护，整体推进山水林田湖草综合整治和生态修复，实现绿色发展、高质量发展。</a:t>
            </a:r>
            <a:endParaRPr lang="en-US" altLang="zh-CN" sz="1400" dirty="0">
              <a:latin typeface="微软雅黑" panose="020B0503020204020204" pitchFamily="34" charset="-122"/>
              <a:ea typeface="微软雅黑" panose="020B0503020204020204" pitchFamily="34" charset="-122"/>
            </a:endParaRPr>
          </a:p>
          <a:p>
            <a:pPr indent="457200">
              <a:lnSpc>
                <a:spcPct val="170000"/>
              </a:lnSpc>
            </a:pPr>
            <a:endParaRPr lang="en-US" altLang="zh-CN" sz="1400" dirty="0">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1689B8"/>
                </a:solidFill>
                <a:latin typeface="微软雅黑" panose="020B0503020204020204" pitchFamily="34" charset="-122"/>
                <a:ea typeface="微软雅黑" panose="020B0503020204020204" pitchFamily="34" charset="-122"/>
              </a:rPr>
              <a:t>——</a:t>
            </a:r>
            <a:r>
              <a:rPr lang="zh-CN" altLang="en-US" sz="1600" b="1" dirty="0">
                <a:solidFill>
                  <a:srgbClr val="1689B8"/>
                </a:solidFill>
                <a:latin typeface="微软雅黑" panose="020B0503020204020204" pitchFamily="34" charset="-122"/>
                <a:ea typeface="微软雅黑" panose="020B0503020204020204" pitchFamily="34" charset="-122"/>
              </a:rPr>
              <a:t>优化布局、节约集约</a:t>
            </a:r>
            <a:endParaRPr lang="en-US" altLang="zh-CN" sz="1600" b="1" dirty="0">
              <a:solidFill>
                <a:srgbClr val="1689B8"/>
              </a:solidFill>
              <a:latin typeface="微软雅黑" panose="020B0503020204020204" pitchFamily="34" charset="-122"/>
              <a:ea typeface="微软雅黑" panose="020B0503020204020204" pitchFamily="34" charset="-122"/>
            </a:endParaRPr>
          </a:p>
          <a:p>
            <a:pPr>
              <a:lnSpc>
                <a:spcPct val="170000"/>
              </a:lnSpc>
            </a:pPr>
            <a:r>
              <a:rPr lang="zh-CN" altLang="en-US" sz="1400" dirty="0">
                <a:latin typeface="微软雅黑" panose="020B0503020204020204" pitchFamily="34" charset="-122"/>
                <a:ea typeface="微软雅黑" panose="020B0503020204020204" pitchFamily="34" charset="-122"/>
              </a:rPr>
              <a:t>        优化村域国土空间保护利用格局，盘活利用村庄闲散用地，合理安排农村居民点建筑布局，提升土地资源节约集约利用水平。</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en-US" altLang="zh-CN" sz="1400" dirty="0">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1689B8"/>
                </a:solidFill>
                <a:latin typeface="微软雅黑" panose="020B0503020204020204" pitchFamily="34" charset="-122"/>
                <a:ea typeface="微软雅黑" panose="020B0503020204020204" pitchFamily="34" charset="-122"/>
              </a:rPr>
              <a:t>——</a:t>
            </a:r>
            <a:r>
              <a:rPr lang="zh-CN" altLang="en-US" sz="1600" b="1" dirty="0">
                <a:solidFill>
                  <a:srgbClr val="1689B8"/>
                </a:solidFill>
                <a:latin typeface="微软雅黑" panose="020B0503020204020204" pitchFamily="34" charset="-122"/>
                <a:ea typeface="微软雅黑" panose="020B0503020204020204" pitchFamily="34" charset="-122"/>
              </a:rPr>
              <a:t>传承文化、突出特色</a:t>
            </a:r>
            <a:endParaRPr lang="en-US" altLang="zh-CN" sz="1600" b="1" dirty="0">
              <a:solidFill>
                <a:srgbClr val="1689B8"/>
              </a:solidFill>
              <a:latin typeface="微软雅黑" panose="020B0503020204020204" pitchFamily="34" charset="-122"/>
              <a:ea typeface="微软雅黑" panose="020B0503020204020204" pitchFamily="34" charset="-122"/>
            </a:endParaRPr>
          </a:p>
          <a:p>
            <a:pPr>
              <a:lnSpc>
                <a:spcPct val="170000"/>
              </a:lnSpc>
            </a:pPr>
            <a:r>
              <a:rPr lang="zh-CN" altLang="en-US" sz="1400" dirty="0">
                <a:latin typeface="微软雅黑" panose="020B0503020204020204" pitchFamily="34" charset="-122"/>
                <a:ea typeface="微软雅黑" panose="020B0503020204020204" pitchFamily="34" charset="-122"/>
              </a:rPr>
              <a:t>        传承乡土文化，利用自然环境，保护特有的村庄肌理、建筑风貌、农业景观，突出文化特色和地域特色，营造具有地方特点的人居环境。 </a:t>
            </a:r>
            <a:endParaRPr lang="en-US" altLang="zh-CN" sz="1400" dirty="0">
              <a:latin typeface="微软雅黑" panose="020B0503020204020204" pitchFamily="34" charset="-122"/>
              <a:ea typeface="微软雅黑" panose="020B0503020204020204" pitchFamily="34" charset="-122"/>
            </a:endParaRPr>
          </a:p>
          <a:p>
            <a:pPr>
              <a:lnSpc>
                <a:spcPct val="170000"/>
              </a:lnSpc>
            </a:pPr>
            <a:endParaRPr lang="zh-CN" altLang="en-US" sz="1400" b="1" dirty="0">
              <a:solidFill>
                <a:srgbClr val="00B0F0"/>
              </a:solidFill>
              <a:latin typeface="微软雅黑" panose="020B0503020204020204" pitchFamily="34" charset="-122"/>
              <a:ea typeface="微软雅黑" panose="020B0503020204020204" pitchFamily="34" charset="-122"/>
            </a:endParaRPr>
          </a:p>
          <a:p>
            <a:pPr>
              <a:lnSpc>
                <a:spcPct val="170000"/>
              </a:lnSpc>
            </a:pPr>
            <a:r>
              <a:rPr lang="en-US" altLang="zh-CN" sz="1600" b="1" dirty="0">
                <a:solidFill>
                  <a:srgbClr val="1689B8"/>
                </a:solidFill>
                <a:latin typeface="微软雅黑" panose="020B0503020204020204" pitchFamily="34" charset="-122"/>
                <a:ea typeface="微软雅黑" panose="020B0503020204020204" pitchFamily="34" charset="-122"/>
              </a:rPr>
              <a:t>——</a:t>
            </a:r>
            <a:r>
              <a:rPr lang="zh-CN" altLang="en-US" sz="1600" b="1" dirty="0">
                <a:solidFill>
                  <a:srgbClr val="1689B8"/>
                </a:solidFill>
                <a:latin typeface="微软雅黑" panose="020B0503020204020204" pitchFamily="34" charset="-122"/>
                <a:ea typeface="微软雅黑" panose="020B0503020204020204" pitchFamily="34" charset="-122"/>
              </a:rPr>
              <a:t>尊重民意、简明实用</a:t>
            </a:r>
          </a:p>
          <a:p>
            <a:pPr indent="457200">
              <a:lnSpc>
                <a:spcPct val="170000"/>
              </a:lnSpc>
            </a:pPr>
            <a:r>
              <a:rPr lang="zh-CN" altLang="en-US" sz="1400" dirty="0">
                <a:latin typeface="微软雅黑" panose="020B0503020204020204" pitchFamily="34" charset="-122"/>
                <a:ea typeface="微软雅黑" panose="020B0503020204020204" pitchFamily="34" charset="-122"/>
              </a:rPr>
              <a:t>规划编制应体现村民主体地位，充分征求群众意见，保障村民的知情权、参与权和监督权；规划成果应简明扼要、通俗易懂，便于村民接受和执行。</a:t>
            </a:r>
          </a:p>
        </p:txBody>
      </p:sp>
      <p:sp>
        <p:nvSpPr>
          <p:cNvPr id="11" name="文本框 10">
            <a:extLst>
              <a:ext uri="{FF2B5EF4-FFF2-40B4-BE49-F238E27FC236}">
                <a16:creationId xmlns:a16="http://schemas.microsoft.com/office/drawing/2014/main" id="{9F037538-ABD1-49DD-91AE-D23D5AA1CDF4}"/>
              </a:ext>
            </a:extLst>
          </p:cNvPr>
          <p:cNvSpPr txBox="1"/>
          <p:nvPr/>
        </p:nvSpPr>
        <p:spPr>
          <a:xfrm>
            <a:off x="432972" y="370419"/>
            <a:ext cx="3045383"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55CBDD21-AC5F-4D4D-93B9-7BC6597298FF}"/>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 </a:t>
            </a:r>
            <a:r>
              <a:rPr lang="zh-CN" altLang="en-US" sz="2400" b="1" dirty="0">
                <a:solidFill>
                  <a:schemeClr val="bg1"/>
                </a:solidFill>
                <a:latin typeface="微软雅黑" panose="020B0503020204020204" pitchFamily="34" charset="-122"/>
                <a:ea typeface="微软雅黑" panose="020B0503020204020204" pitchFamily="34" charset="-122"/>
              </a:rPr>
              <a:t>规划依据与原则</a:t>
            </a:r>
          </a:p>
        </p:txBody>
      </p:sp>
      <p:graphicFrame>
        <p:nvGraphicFramePr>
          <p:cNvPr id="20" name="表格 19">
            <a:extLst>
              <a:ext uri="{FF2B5EF4-FFF2-40B4-BE49-F238E27FC236}">
                <a16:creationId xmlns:a16="http://schemas.microsoft.com/office/drawing/2014/main" id="{233A3446-0D5B-4ED0-B2DD-D851161A5B7D}"/>
              </a:ext>
            </a:extLst>
          </p:cNvPr>
          <p:cNvGraphicFramePr>
            <a:graphicFrameLocks noGrp="1"/>
          </p:cNvGraphicFramePr>
          <p:nvPr/>
        </p:nvGraphicFramePr>
        <p:xfrm>
          <a:off x="11640457" y="1190171"/>
          <a:ext cx="208280" cy="412242"/>
        </p:xfrm>
        <a:graphic>
          <a:graphicData uri="http://schemas.openxmlformats.org/drawingml/2006/table">
            <a:tbl>
              <a:tblPr/>
              <a:tblGrid>
                <a:gridCol w="208280">
                  <a:extLst>
                    <a:ext uri="{9D8B030D-6E8A-4147-A177-3AD203B41FA5}">
                      <a16:colId xmlns:a16="http://schemas.microsoft.com/office/drawing/2014/main" val="3421277424"/>
                    </a:ext>
                  </a:extLst>
                </a:gridCol>
              </a:tblGrid>
              <a:tr h="0">
                <a:tc>
                  <a:txBody>
                    <a:bodyPr/>
                    <a:lstStyle/>
                    <a:p>
                      <a:endParaRPr lang="zh-CN" alt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664353921"/>
                  </a:ext>
                </a:extLst>
              </a:tr>
            </a:tbl>
          </a:graphicData>
        </a:graphic>
      </p:graphicFrame>
      <p:sp>
        <p:nvSpPr>
          <p:cNvPr id="21" name="矩形 20">
            <a:extLst>
              <a:ext uri="{FF2B5EF4-FFF2-40B4-BE49-F238E27FC236}">
                <a16:creationId xmlns:a16="http://schemas.microsoft.com/office/drawing/2014/main" id="{1305E34E-06EB-496E-9707-37C196575910}"/>
              </a:ext>
            </a:extLst>
          </p:cNvPr>
          <p:cNvSpPr/>
          <p:nvPr/>
        </p:nvSpPr>
        <p:spPr>
          <a:xfrm>
            <a:off x="869949" y="827133"/>
            <a:ext cx="2608406"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Planning basis and principle</a:t>
            </a:r>
            <a:endParaRPr lang="zh-CN" altLang="en-US" sz="1400" b="1" dirty="0">
              <a:solidFill>
                <a:srgbClr val="CFD5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145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75D47E3-7BB7-47C0-9EBC-400676984E05}"/>
              </a:ext>
            </a:extLst>
          </p:cNvPr>
          <p:cNvPicPr>
            <a:picLocks noChangeAspect="1"/>
          </p:cNvPicPr>
          <p:nvPr/>
        </p:nvPicPr>
        <p:blipFill>
          <a:blip r:embed="rId3"/>
          <a:stretch>
            <a:fillRect/>
          </a:stretch>
        </p:blipFill>
        <p:spPr>
          <a:xfrm>
            <a:off x="6419447" y="1468582"/>
            <a:ext cx="8680632" cy="8252521"/>
          </a:xfrm>
          <a:prstGeom prst="rect">
            <a:avLst/>
          </a:prstGeom>
        </p:spPr>
      </p:pic>
      <p:sp>
        <p:nvSpPr>
          <p:cNvPr id="16" name="TextBox 1">
            <a:extLst>
              <a:ext uri="{FF2B5EF4-FFF2-40B4-BE49-F238E27FC236}">
                <a16:creationId xmlns:a16="http://schemas.microsoft.com/office/drawing/2014/main" id="{916365C5-6848-4E70-B6D4-FAD6A1F77992}"/>
              </a:ext>
            </a:extLst>
          </p:cNvPr>
          <p:cNvSpPr>
            <a:spLocks noChangeArrowheads="1"/>
          </p:cNvSpPr>
          <p:nvPr/>
        </p:nvSpPr>
        <p:spPr bwMode="auto">
          <a:xfrm>
            <a:off x="355243" y="4335865"/>
            <a:ext cx="4405443"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2</a:t>
            </a:r>
            <a:r>
              <a:rPr lang="zh-CN" altLang="en-US" sz="1800" b="1" dirty="0">
                <a:solidFill>
                  <a:srgbClr val="2E75B6"/>
                </a:solidFill>
                <a:latin typeface="微软雅黑" pitchFamily="34" charset="-122"/>
                <a:ea typeface="微软雅黑" pitchFamily="34" charset="-122"/>
                <a:sym typeface="微软雅黑" pitchFamily="34" charset="-122"/>
              </a:rPr>
              <a:t>）规划期限</a:t>
            </a:r>
          </a:p>
        </p:txBody>
      </p:sp>
      <p:sp>
        <p:nvSpPr>
          <p:cNvPr id="20" name="文本框 19">
            <a:extLst>
              <a:ext uri="{FF2B5EF4-FFF2-40B4-BE49-F238E27FC236}">
                <a16:creationId xmlns:a16="http://schemas.microsoft.com/office/drawing/2014/main" id="{660944A6-6CD8-4B39-BEC1-279F102FE70D}"/>
              </a:ext>
            </a:extLst>
          </p:cNvPr>
          <p:cNvSpPr txBox="1"/>
          <p:nvPr/>
        </p:nvSpPr>
        <p:spPr>
          <a:xfrm>
            <a:off x="538164" y="4738105"/>
            <a:ext cx="5682528" cy="1061829"/>
          </a:xfrm>
          <a:prstGeom prst="rect">
            <a:avLst/>
          </a:prstGeom>
          <a:noFill/>
        </p:spPr>
        <p:txBody>
          <a:bodyPr wrap="square" rtlCol="0">
            <a:spAutoFit/>
          </a:bodyPr>
          <a:lstStyle/>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规划期限：</a:t>
            </a:r>
            <a:r>
              <a:rPr lang="en-US" altLang="zh-CN" sz="1400" dirty="0">
                <a:solidFill>
                  <a:prstClr val="black"/>
                </a:solidFill>
                <a:latin typeface="微软雅黑" panose="020B0503020204020204" pitchFamily="34" charset="-122"/>
                <a:ea typeface="微软雅黑" panose="020B0503020204020204" pitchFamily="34" charset="-122"/>
              </a:rPr>
              <a:t>2020—2035</a:t>
            </a:r>
            <a:r>
              <a:rPr lang="zh-CN" altLang="en-US" sz="1400" dirty="0">
                <a:solidFill>
                  <a:prstClr val="black"/>
                </a:solidFill>
                <a:latin typeface="微软雅黑" panose="020B0503020204020204" pitchFamily="34" charset="-122"/>
                <a:ea typeface="微软雅黑" panose="020B0503020204020204" pitchFamily="34" charset="-122"/>
              </a:rPr>
              <a:t>年。</a:t>
            </a:r>
          </a:p>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近期：</a:t>
            </a:r>
            <a:r>
              <a:rPr lang="en-US" altLang="zh-CN" sz="1400" dirty="0">
                <a:solidFill>
                  <a:prstClr val="black"/>
                </a:solidFill>
                <a:latin typeface="微软雅黑" panose="020B0503020204020204" pitchFamily="34" charset="-122"/>
                <a:ea typeface="微软雅黑" panose="020B0503020204020204" pitchFamily="34" charset="-122"/>
              </a:rPr>
              <a:t>2020—2025</a:t>
            </a:r>
            <a:r>
              <a:rPr lang="zh-CN" altLang="en-US" sz="1400" dirty="0">
                <a:solidFill>
                  <a:prstClr val="black"/>
                </a:solidFill>
                <a:latin typeface="微软雅黑" panose="020B0503020204020204" pitchFamily="34" charset="-122"/>
                <a:ea typeface="微软雅黑" panose="020B0503020204020204" pitchFamily="34" charset="-122"/>
              </a:rPr>
              <a:t>年</a:t>
            </a:r>
          </a:p>
          <a:p>
            <a:pPr defTabSz="457200">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              远期：</a:t>
            </a:r>
            <a:r>
              <a:rPr lang="en-US" altLang="zh-CN" sz="1400" dirty="0">
                <a:solidFill>
                  <a:prstClr val="black"/>
                </a:solidFill>
                <a:latin typeface="微软雅黑" panose="020B0503020204020204" pitchFamily="34" charset="-122"/>
                <a:ea typeface="微软雅黑" panose="020B0503020204020204" pitchFamily="34" charset="-122"/>
              </a:rPr>
              <a:t>2026—2035</a:t>
            </a:r>
            <a:r>
              <a:rPr lang="zh-CN" altLang="en-US" sz="1400" dirty="0">
                <a:solidFill>
                  <a:prstClr val="black"/>
                </a:solidFill>
                <a:latin typeface="微软雅黑" panose="020B0503020204020204" pitchFamily="34" charset="-122"/>
                <a:ea typeface="微软雅黑" panose="020B0503020204020204" pitchFamily="34" charset="-122"/>
              </a:rPr>
              <a:t>年</a:t>
            </a:r>
          </a:p>
        </p:txBody>
      </p:sp>
      <p:sp>
        <p:nvSpPr>
          <p:cNvPr id="9" name="TextBox 1">
            <a:extLst>
              <a:ext uri="{FF2B5EF4-FFF2-40B4-BE49-F238E27FC236}">
                <a16:creationId xmlns:a16="http://schemas.microsoft.com/office/drawing/2014/main" id="{16D46211-E2A0-4EF4-8A98-4D8C92CAE72D}"/>
              </a:ext>
            </a:extLst>
          </p:cNvPr>
          <p:cNvSpPr>
            <a:spLocks noChangeArrowheads="1"/>
          </p:cNvSpPr>
          <p:nvPr/>
        </p:nvSpPr>
        <p:spPr bwMode="auto">
          <a:xfrm>
            <a:off x="355243" y="2069154"/>
            <a:ext cx="4652186"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1</a:t>
            </a:r>
            <a:r>
              <a:rPr lang="zh-CN" altLang="en-US" sz="1800" b="1" dirty="0">
                <a:solidFill>
                  <a:srgbClr val="2E75B6"/>
                </a:solidFill>
                <a:latin typeface="微软雅黑" pitchFamily="34" charset="-122"/>
                <a:ea typeface="微软雅黑" pitchFamily="34" charset="-122"/>
                <a:sym typeface="微软雅黑" pitchFamily="34" charset="-122"/>
              </a:rPr>
              <a:t>）规划范围</a:t>
            </a:r>
          </a:p>
        </p:txBody>
      </p:sp>
      <p:sp>
        <p:nvSpPr>
          <p:cNvPr id="12" name="文本框 11">
            <a:extLst>
              <a:ext uri="{FF2B5EF4-FFF2-40B4-BE49-F238E27FC236}">
                <a16:creationId xmlns:a16="http://schemas.microsoft.com/office/drawing/2014/main" id="{19E38FA3-7E9E-4CF1-8FE2-094D745033C9}"/>
              </a:ext>
            </a:extLst>
          </p:cNvPr>
          <p:cNvSpPr txBox="1"/>
          <p:nvPr/>
        </p:nvSpPr>
        <p:spPr>
          <a:xfrm>
            <a:off x="538164" y="2504703"/>
            <a:ext cx="5682528" cy="415498"/>
          </a:xfrm>
          <a:prstGeom prst="rect">
            <a:avLst/>
          </a:prstGeom>
          <a:noFill/>
        </p:spPr>
        <p:txBody>
          <a:bodyPr wrap="square" rtlCol="0">
            <a:spAutoFit/>
          </a:bodyPr>
          <a:lstStyle/>
          <a:p>
            <a:pPr defTabSz="457200">
              <a:lnSpc>
                <a:spcPct val="150000"/>
              </a:lnSpc>
            </a:pPr>
            <a:r>
              <a:rPr lang="zh-CN" altLang="en-US" sz="1400" dirty="0">
                <a:latin typeface="微软雅黑" panose="020B0503020204020204" pitchFamily="34" charset="-122"/>
                <a:ea typeface="微软雅黑" panose="020B0503020204020204" pitchFamily="34" charset="-122"/>
              </a:rPr>
              <a:t>       北张村村域全部国土空间，</a:t>
            </a:r>
            <a:r>
              <a:rPr lang="zh-CN" altLang="en-US" sz="1400" b="1" dirty="0">
                <a:latin typeface="微软雅黑" panose="020B0503020204020204" pitchFamily="34" charset="-122"/>
                <a:ea typeface="微软雅黑" panose="020B0503020204020204" pitchFamily="34" charset="-122"/>
              </a:rPr>
              <a:t>共计</a:t>
            </a:r>
            <a:r>
              <a:rPr lang="en-US" altLang="zh-CN" sz="1400" b="1" dirty="0">
                <a:latin typeface="微软雅黑" panose="020B0503020204020204" pitchFamily="34" charset="-122"/>
                <a:ea typeface="微软雅黑" panose="020B0503020204020204" pitchFamily="34" charset="-122"/>
              </a:rPr>
              <a:t>173.01</a:t>
            </a:r>
            <a:r>
              <a:rPr lang="zh-CN" altLang="en-US" sz="1400" b="1" dirty="0">
                <a:latin typeface="微软雅黑" panose="020B0503020204020204" pitchFamily="34" charset="-122"/>
                <a:ea typeface="微软雅黑" panose="020B0503020204020204" pitchFamily="34" charset="-122"/>
              </a:rPr>
              <a:t>公顷。</a:t>
            </a:r>
            <a:endParaRPr lang="en-US" altLang="zh-CN" sz="1400" b="1"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A0499010-6D8D-4BB9-9298-A464DA8616EB}"/>
              </a:ext>
            </a:extLst>
          </p:cNvPr>
          <p:cNvSpPr txBox="1"/>
          <p:nvPr/>
        </p:nvSpPr>
        <p:spPr>
          <a:xfrm>
            <a:off x="432972" y="370419"/>
            <a:ext cx="3250568" cy="769441"/>
          </a:xfrm>
          <a:prstGeom prst="rect">
            <a:avLst/>
          </a:prstGeom>
          <a:solidFill>
            <a:srgbClr val="18455C"/>
          </a:solid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451D743-7F70-4F15-B6C2-21A2A1A194ED}"/>
              </a:ext>
            </a:extLst>
          </p:cNvPr>
          <p:cNvSpPr txBox="1"/>
          <p:nvPr/>
        </p:nvSpPr>
        <p:spPr>
          <a:xfrm>
            <a:off x="768978" y="445656"/>
            <a:ext cx="3193422"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 </a:t>
            </a:r>
            <a:r>
              <a:rPr lang="zh-CN" altLang="en-US" sz="2400" b="1" dirty="0">
                <a:solidFill>
                  <a:schemeClr val="bg1"/>
                </a:solidFill>
                <a:latin typeface="微软雅黑" panose="020B0503020204020204" pitchFamily="34" charset="-122"/>
                <a:ea typeface="微软雅黑" panose="020B0503020204020204" pitchFamily="34" charset="-122"/>
              </a:rPr>
              <a:t>规划范围与期限</a:t>
            </a:r>
          </a:p>
        </p:txBody>
      </p:sp>
      <p:sp>
        <p:nvSpPr>
          <p:cNvPr id="21" name="矩形 20">
            <a:extLst>
              <a:ext uri="{FF2B5EF4-FFF2-40B4-BE49-F238E27FC236}">
                <a16:creationId xmlns:a16="http://schemas.microsoft.com/office/drawing/2014/main" id="{68EF8FB3-A8B4-4A7F-B196-AF8C062CE6D8}"/>
              </a:ext>
            </a:extLst>
          </p:cNvPr>
          <p:cNvSpPr/>
          <p:nvPr/>
        </p:nvSpPr>
        <p:spPr>
          <a:xfrm>
            <a:off x="869949" y="827133"/>
            <a:ext cx="2646878" cy="307777"/>
          </a:xfrm>
          <a:prstGeom prst="rect">
            <a:avLst/>
          </a:prstGeom>
        </p:spPr>
        <p:txBody>
          <a:bodyPr wrap="none">
            <a:spAutoFit/>
          </a:bodyPr>
          <a:lstStyle/>
          <a:p>
            <a:r>
              <a:rPr lang="en-US" altLang="zh-CN" sz="1400" b="1" dirty="0">
                <a:solidFill>
                  <a:srgbClr val="CFD5EA"/>
                </a:solidFill>
                <a:latin typeface="Arial" panose="020B0604020202020204" pitchFamily="34" charset="0"/>
                <a:cs typeface="Arial" panose="020B0604020202020204" pitchFamily="34" charset="0"/>
              </a:rPr>
              <a:t>Planning scope and deadline</a:t>
            </a:r>
            <a:endParaRPr lang="zh-CN" altLang="en-US" sz="1400" b="1" dirty="0">
              <a:solidFill>
                <a:srgbClr val="CFD5EA"/>
              </a:solidFill>
              <a:latin typeface="Arial" panose="020B0604020202020204" pitchFamily="34" charset="0"/>
              <a:cs typeface="Arial" panose="020B0604020202020204" pitchFamily="34" charset="0"/>
            </a:endParaRPr>
          </a:p>
        </p:txBody>
      </p:sp>
      <p:sp>
        <p:nvSpPr>
          <p:cNvPr id="15" name="TextBox 1">
            <a:extLst>
              <a:ext uri="{FF2B5EF4-FFF2-40B4-BE49-F238E27FC236}">
                <a16:creationId xmlns:a16="http://schemas.microsoft.com/office/drawing/2014/main" id="{54D39F36-7D45-4318-AE03-38542D673EAB}"/>
              </a:ext>
            </a:extLst>
          </p:cNvPr>
          <p:cNvSpPr>
            <a:spLocks noChangeArrowheads="1"/>
          </p:cNvSpPr>
          <p:nvPr/>
        </p:nvSpPr>
        <p:spPr bwMode="auto">
          <a:xfrm>
            <a:off x="355243" y="6523396"/>
            <a:ext cx="5575612" cy="402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124029" tIns="62015" rIns="124029" bIns="62015">
            <a:spAutoFit/>
          </a:bodyPr>
          <a:lstStyle/>
          <a:p>
            <a:r>
              <a:rPr lang="zh-CN" altLang="en-US" sz="1800" b="1" dirty="0">
                <a:solidFill>
                  <a:srgbClr val="2E75B6"/>
                </a:solidFill>
                <a:latin typeface="微软雅黑" pitchFamily="34" charset="-122"/>
                <a:ea typeface="微软雅黑" pitchFamily="34" charset="-122"/>
                <a:sym typeface="微软雅黑" pitchFamily="34" charset="-122"/>
              </a:rPr>
              <a:t>（</a:t>
            </a:r>
            <a:r>
              <a:rPr lang="en-US" altLang="zh-CN" sz="1800" b="1" dirty="0">
                <a:solidFill>
                  <a:srgbClr val="2E75B6"/>
                </a:solidFill>
                <a:latin typeface="微软雅黑" pitchFamily="34" charset="-122"/>
                <a:ea typeface="微软雅黑" pitchFamily="34" charset="-122"/>
                <a:sym typeface="微软雅黑" pitchFamily="34" charset="-122"/>
              </a:rPr>
              <a:t>3</a:t>
            </a:r>
            <a:r>
              <a:rPr lang="zh-CN" altLang="en-US" sz="1800" b="1" dirty="0">
                <a:solidFill>
                  <a:srgbClr val="2E75B6"/>
                </a:solidFill>
                <a:latin typeface="微软雅黑" pitchFamily="34" charset="-122"/>
                <a:ea typeface="微软雅黑" pitchFamily="34" charset="-122"/>
                <a:sym typeface="微软雅黑" pitchFamily="34" charset="-122"/>
              </a:rPr>
              <a:t>）工作底图</a:t>
            </a:r>
          </a:p>
        </p:txBody>
      </p:sp>
      <p:sp>
        <p:nvSpPr>
          <p:cNvPr id="17" name="文本框 16">
            <a:extLst>
              <a:ext uri="{FF2B5EF4-FFF2-40B4-BE49-F238E27FC236}">
                <a16:creationId xmlns:a16="http://schemas.microsoft.com/office/drawing/2014/main" id="{B95835E1-EFF5-4C62-B361-0A9DE3FFFEBE}"/>
              </a:ext>
            </a:extLst>
          </p:cNvPr>
          <p:cNvSpPr txBox="1"/>
          <p:nvPr/>
        </p:nvSpPr>
        <p:spPr>
          <a:xfrm>
            <a:off x="538164" y="6958945"/>
            <a:ext cx="5682528" cy="2031325"/>
          </a:xfrm>
          <a:prstGeom prst="rect">
            <a:avLst/>
          </a:prstGeom>
          <a:noFill/>
        </p:spPr>
        <p:txBody>
          <a:bodyPr wrap="square" rtlCol="0">
            <a:spAutoFit/>
          </a:bodyPr>
          <a:lstStyle/>
          <a:p>
            <a:pPr marL="285750" indent="-285750" defTabSz="457200">
              <a:lnSpc>
                <a:spcPct val="15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rPr>
              <a:t>统一坐标体系：本次规划采用</a:t>
            </a:r>
            <a:r>
              <a:rPr lang="en-US" altLang="zh-CN" sz="1400" dirty="0">
                <a:latin typeface="微软雅黑" panose="020B0503020204020204" pitchFamily="34" charset="-122"/>
                <a:ea typeface="微软雅黑" panose="020B0503020204020204" pitchFamily="34" charset="-122"/>
              </a:rPr>
              <a:t>2000</a:t>
            </a:r>
            <a:r>
              <a:rPr lang="zh-CN" altLang="en-US" sz="1400" dirty="0">
                <a:latin typeface="微软雅黑" panose="020B0503020204020204" pitchFamily="34" charset="-122"/>
                <a:ea typeface="微软雅黑" panose="020B0503020204020204" pitchFamily="34" charset="-122"/>
              </a:rPr>
              <a:t>国家大地坐标系（</a:t>
            </a:r>
            <a:r>
              <a:rPr lang="en-US" altLang="zh-CN" sz="1400" dirty="0">
                <a:latin typeface="微软雅黑" panose="020B0503020204020204" pitchFamily="34" charset="-122"/>
                <a:ea typeface="微软雅黑" panose="020B0503020204020204" pitchFamily="34" charset="-122"/>
              </a:rPr>
              <a:t>CGCS2000</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1985</a:t>
            </a:r>
            <a:r>
              <a:rPr lang="zh-CN" altLang="en-US" sz="1400" dirty="0">
                <a:latin typeface="微软雅黑" panose="020B0503020204020204" pitchFamily="34" charset="-122"/>
                <a:ea typeface="微软雅黑" panose="020B0503020204020204" pitchFamily="34" charset="-122"/>
              </a:rPr>
              <a:t>国家高程基准，三度分带高斯克里格投影。</a:t>
            </a:r>
            <a:endParaRPr lang="en-US" altLang="zh-CN" sz="1400" dirty="0">
              <a:latin typeface="微软雅黑" panose="020B0503020204020204" pitchFamily="34" charset="-122"/>
              <a:ea typeface="微软雅黑" panose="020B0503020204020204" pitchFamily="34" charset="-122"/>
            </a:endParaRPr>
          </a:p>
          <a:p>
            <a:pPr marL="285750" indent="-285750" defTabSz="457200">
              <a:lnSpc>
                <a:spcPct val="150000"/>
              </a:lnSpc>
              <a:buFont typeface="Wingdings" panose="05000000000000000000" pitchFamily="2" charset="2"/>
              <a:buChar char="n"/>
            </a:pPr>
            <a:endParaRPr lang="en-US" altLang="zh-CN" sz="1400" dirty="0">
              <a:latin typeface="微软雅黑" panose="020B0503020204020204" pitchFamily="34" charset="-122"/>
              <a:ea typeface="微软雅黑" panose="020B0503020204020204" pitchFamily="34" charset="-122"/>
            </a:endParaRPr>
          </a:p>
          <a:p>
            <a:pPr marL="285750" indent="-285750" defTabSz="457200">
              <a:lnSpc>
                <a:spcPct val="15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rPr>
              <a:t>统一地图底数：本次规划采用第三次全国国土调查数据成果和国土数字正射影像图作为工作底图，并用农村地籍调查数据、实地调查等作补充。地形图采用</a:t>
            </a:r>
            <a:r>
              <a:rPr lang="en-US" altLang="zh-CN" sz="1400" dirty="0">
                <a:latin typeface="微软雅黑" panose="020B0503020204020204" pitchFamily="34" charset="-122"/>
                <a:ea typeface="微软雅黑" panose="020B0503020204020204" pitchFamily="34" charset="-122"/>
              </a:rPr>
              <a:t>1:500</a:t>
            </a:r>
            <a:r>
              <a:rPr lang="zh-CN" altLang="en-US" sz="1400" dirty="0">
                <a:latin typeface="微软雅黑" panose="020B0503020204020204" pitchFamily="34" charset="-122"/>
                <a:ea typeface="微软雅黑" panose="020B0503020204020204" pitchFamily="34" charset="-122"/>
              </a:rPr>
              <a:t>（村庄居民点）实测工作底图</a:t>
            </a:r>
            <a:endParaRPr lang="en-US" altLang="zh-CN" sz="1400"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A43E8228-2BE9-4B1F-A060-48EFA26360EC}"/>
              </a:ext>
            </a:extLst>
          </p:cNvPr>
          <p:cNvSpPr/>
          <p:nvPr/>
        </p:nvSpPr>
        <p:spPr>
          <a:xfrm>
            <a:off x="7622296" y="3857667"/>
            <a:ext cx="723275" cy="307777"/>
          </a:xfrm>
          <a:prstGeom prst="rect">
            <a:avLst/>
          </a:prstGeom>
          <a:solidFill>
            <a:srgbClr val="FFFFFF">
              <a:alpha val="50196"/>
            </a:srgbClr>
          </a:solidFill>
        </p:spPr>
        <p:txBody>
          <a:bodyPr wrap="none">
            <a:spAutoFit/>
          </a:bodyPr>
          <a:lstStyle/>
          <a:p>
            <a:pPr algn="r"/>
            <a:r>
              <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rPr>
              <a:t>北张村</a:t>
            </a:r>
          </a:p>
        </p:txBody>
      </p:sp>
    </p:spTree>
    <p:extLst>
      <p:ext uri="{BB962C8B-B14F-4D97-AF65-F5344CB8AC3E}">
        <p14:creationId xmlns:p14="http://schemas.microsoft.com/office/powerpoint/2010/main" val="421585530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40000"/>
            <a:lumOff val="60000"/>
          </a:schemeClr>
        </a:solidFill>
      </a:spPr>
      <a:bodyPr wrap="square">
        <a:spAutoFit/>
      </a:bodyPr>
      <a:lstStyle>
        <a:defPPr algn="just" defTabSz="1475128">
          <a:lnSpc>
            <a:spcPct val="150000"/>
          </a:lnSpc>
          <a:defRPr sz="1400" b="1" dirty="0">
            <a:latin typeface="微软雅黑" pitchFamily="34" charset="-122"/>
            <a:ea typeface="微软雅黑" pitchFamily="34" charset="-122"/>
            <a:cs typeface="+mn-ea"/>
            <a:sym typeface="微软雅黑" panose="020B0503020204020204" pitchFamily="34" charset="-122"/>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5503046</TotalTime>
  <Words>14687</Words>
  <Application>Microsoft Office PowerPoint</Application>
  <PresentationFormat>自定义</PresentationFormat>
  <Paragraphs>1800</Paragraphs>
  <Slides>74</Slides>
  <Notes>69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74</vt:i4>
      </vt:variant>
    </vt:vector>
  </HeadingPairs>
  <TitlesOfParts>
    <vt:vector size="86" baseType="lpstr">
      <vt:lpstr>等线</vt:lpstr>
      <vt:lpstr>等线 Light</vt:lpstr>
      <vt:lpstr>黑体</vt:lpstr>
      <vt:lpstr>华文细黑</vt:lpstr>
      <vt:lpstr>宋体</vt:lpstr>
      <vt:lpstr>微软雅黑</vt:lpstr>
      <vt:lpstr>Arial</vt:lpstr>
      <vt:lpstr>Calibri</vt:lpstr>
      <vt:lpstr>Impact</vt:lpstr>
      <vt:lpstr>Rockwell Extra Bold</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孙文龙</dc:creator>
  <cp:lastModifiedBy>wei na</cp:lastModifiedBy>
  <cp:revision>1096</cp:revision>
  <dcterms:created xsi:type="dcterms:W3CDTF">2019-06-14T10:10:35Z</dcterms:created>
  <dcterms:modified xsi:type="dcterms:W3CDTF">2020-10-28T09:29:26Z</dcterms:modified>
</cp:coreProperties>
</file>