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1" r:id="rId2"/>
  </p:sldMasterIdLst>
  <p:notesMasterIdLst>
    <p:notesMasterId r:id="rId69"/>
  </p:notesMasterIdLst>
  <p:sldIdLst>
    <p:sldId id="345" r:id="rId3"/>
    <p:sldId id="292" r:id="rId4"/>
    <p:sldId id="293" r:id="rId5"/>
    <p:sldId id="346" r:id="rId6"/>
    <p:sldId id="347" r:id="rId7"/>
    <p:sldId id="350" r:id="rId8"/>
    <p:sldId id="349" r:id="rId9"/>
    <p:sldId id="351" r:id="rId10"/>
    <p:sldId id="352" r:id="rId11"/>
    <p:sldId id="353" r:id="rId12"/>
    <p:sldId id="3544" r:id="rId13"/>
    <p:sldId id="372" r:id="rId14"/>
    <p:sldId id="355" r:id="rId15"/>
    <p:sldId id="358" r:id="rId16"/>
    <p:sldId id="360" r:id="rId17"/>
    <p:sldId id="367" r:id="rId18"/>
    <p:sldId id="409" r:id="rId19"/>
    <p:sldId id="362" r:id="rId20"/>
    <p:sldId id="363" r:id="rId21"/>
    <p:sldId id="373" r:id="rId22"/>
    <p:sldId id="3447" r:id="rId23"/>
    <p:sldId id="368" r:id="rId24"/>
    <p:sldId id="369" r:id="rId25"/>
    <p:sldId id="370" r:id="rId26"/>
    <p:sldId id="374" r:id="rId27"/>
    <p:sldId id="378" r:id="rId28"/>
    <p:sldId id="385" r:id="rId29"/>
    <p:sldId id="386" r:id="rId30"/>
    <p:sldId id="387" r:id="rId31"/>
    <p:sldId id="417" r:id="rId32"/>
    <p:sldId id="388" r:id="rId33"/>
    <p:sldId id="389" r:id="rId34"/>
    <p:sldId id="382" r:id="rId35"/>
    <p:sldId id="390" r:id="rId36"/>
    <p:sldId id="391" r:id="rId37"/>
    <p:sldId id="3448" r:id="rId38"/>
    <p:sldId id="3449" r:id="rId39"/>
    <p:sldId id="3450" r:id="rId40"/>
    <p:sldId id="392" r:id="rId41"/>
    <p:sldId id="3451" r:id="rId42"/>
    <p:sldId id="375" r:id="rId43"/>
    <p:sldId id="379" r:id="rId44"/>
    <p:sldId id="3472" r:id="rId45"/>
    <p:sldId id="3473" r:id="rId46"/>
    <p:sldId id="3474" r:id="rId47"/>
    <p:sldId id="3470" r:id="rId48"/>
    <p:sldId id="3471" r:id="rId49"/>
    <p:sldId id="3476" r:id="rId50"/>
    <p:sldId id="3477" r:id="rId51"/>
    <p:sldId id="3527" r:id="rId52"/>
    <p:sldId id="3528" r:id="rId53"/>
    <p:sldId id="3530" r:id="rId54"/>
    <p:sldId id="3531" r:id="rId55"/>
    <p:sldId id="395" r:id="rId56"/>
    <p:sldId id="3532" r:id="rId57"/>
    <p:sldId id="3533" r:id="rId58"/>
    <p:sldId id="3534" r:id="rId59"/>
    <p:sldId id="3535" r:id="rId60"/>
    <p:sldId id="3536" r:id="rId61"/>
    <p:sldId id="3538" r:id="rId62"/>
    <p:sldId id="3537" r:id="rId63"/>
    <p:sldId id="3539" r:id="rId64"/>
    <p:sldId id="3540" r:id="rId65"/>
    <p:sldId id="3541" r:id="rId66"/>
    <p:sldId id="3542" r:id="rId67"/>
    <p:sldId id="3543" r:id="rId68"/>
  </p:sldIdLst>
  <p:sldSz cx="15125700" cy="10693400"/>
  <p:notesSz cx="15125700" cy="10693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40">
          <p15:clr>
            <a:srgbClr val="A4A3A4"/>
          </p15:clr>
        </p15:guide>
        <p15:guide id="3" orient="horz" pos="6248" userDrawn="1">
          <p15:clr>
            <a:srgbClr val="A4A3A4"/>
          </p15:clr>
        </p15:guide>
        <p15:guide id="4" pos="9276" userDrawn="1">
          <p15:clr>
            <a:srgbClr val="A4A3A4"/>
          </p15:clr>
        </p15:guide>
        <p15:guide id="5" orient="horz" pos="1256" userDrawn="1">
          <p15:clr>
            <a:srgbClr val="A4A3A4"/>
          </p15:clr>
        </p15:guide>
        <p15:guide id="6" pos="3228" userDrawn="1">
          <p15:clr>
            <a:srgbClr val="A4A3A4"/>
          </p15:clr>
        </p15:guide>
        <p15:guide id="7" pos="3132" userDrawn="1">
          <p15:clr>
            <a:srgbClr val="A4A3A4"/>
          </p15:clr>
        </p15:guide>
        <p15:guide id="8" pos="252" userDrawn="1">
          <p15:clr>
            <a:srgbClr val="A4A3A4"/>
          </p15:clr>
        </p15:guide>
        <p15:guide id="9" pos="3564" userDrawn="1">
          <p15:clr>
            <a:srgbClr val="A4A3A4"/>
          </p15:clr>
        </p15:guide>
        <p15:guide id="10" pos="3420" userDrawn="1">
          <p15:clr>
            <a:srgbClr val="A4A3A4"/>
          </p15:clr>
        </p15:guide>
        <p15:guide id="11" orient="horz" pos="60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17C"/>
    <a:srgbClr val="F7657D"/>
    <a:srgbClr val="002060"/>
    <a:srgbClr val="17375E"/>
    <a:srgbClr val="FF3300"/>
    <a:srgbClr val="DCE6F2"/>
    <a:srgbClr val="C6D3CA"/>
    <a:srgbClr val="E7EFE7"/>
    <a:srgbClr val="F4E9E9"/>
    <a:srgbClr val="E6B9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82884" autoAdjust="0"/>
  </p:normalViewPr>
  <p:slideViewPr>
    <p:cSldViewPr>
      <p:cViewPr varScale="1">
        <p:scale>
          <a:sx n="36" d="100"/>
          <a:sy n="36" d="100"/>
        </p:scale>
        <p:origin x="1452" y="44"/>
      </p:cViewPr>
      <p:guideLst>
        <p:guide orient="horz" pos="2840"/>
        <p:guide orient="horz" pos="6248"/>
        <p:guide pos="9276"/>
        <p:guide orient="horz" pos="1256"/>
        <p:guide pos="3228"/>
        <p:guide pos="3132"/>
        <p:guide pos="252"/>
        <p:guide pos="3564"/>
        <p:guide pos="3420"/>
        <p:guide orient="horz" pos="6008"/>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72" d="100"/>
          <a:sy n="72" d="100"/>
        </p:scale>
        <p:origin x="220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Pt>
            <c:idx val="0"/>
            <c:invertIfNegative val="0"/>
            <c:bubble3D val="0"/>
            <c:spPr>
              <a:solidFill>
                <a:srgbClr val="F7657D"/>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4-3591-4277-98E6-23AD9C106E0E}"/>
              </c:ext>
            </c:extLst>
          </c:dPt>
          <c:dPt>
            <c:idx val="1"/>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3591-4277-98E6-23AD9C106E0E}"/>
              </c:ext>
            </c:extLst>
          </c:dPt>
          <c:dPt>
            <c:idx val="2"/>
            <c:invertIfNegative val="0"/>
            <c:bubble3D val="0"/>
            <c:spPr>
              <a:solidFill>
                <a:srgbClr val="F7657D"/>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3591-4277-98E6-23AD9C106E0E}"/>
              </c:ext>
            </c:extLst>
          </c:dPt>
          <c:dPt>
            <c:idx val="3"/>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6-3591-4277-98E6-23AD9C106E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村庄环境</c:v>
                </c:pt>
                <c:pt idx="1">
                  <c:v>村庄安全</c:v>
                </c:pt>
                <c:pt idx="2">
                  <c:v>基础建设</c:v>
                </c:pt>
                <c:pt idx="3">
                  <c:v>村庄产业</c:v>
                </c:pt>
              </c:strCache>
            </c:strRef>
          </c:cat>
          <c:val>
            <c:numRef>
              <c:f>Sheet1!$B$2:$B$5</c:f>
              <c:numCache>
                <c:formatCode>0%</c:formatCode>
                <c:ptCount val="4"/>
                <c:pt idx="0">
                  <c:v>0.56999999999999995</c:v>
                </c:pt>
                <c:pt idx="1">
                  <c:v>0.15</c:v>
                </c:pt>
                <c:pt idx="2">
                  <c:v>0.67</c:v>
                </c:pt>
                <c:pt idx="3">
                  <c:v>0.41</c:v>
                </c:pt>
              </c:numCache>
            </c:numRef>
          </c:val>
          <c:extLst>
            <c:ext xmlns:c16="http://schemas.microsoft.com/office/drawing/2014/chart" uri="{C3380CC4-5D6E-409C-BE32-E72D297353CC}">
              <c16:uniqueId val="{00000000-3591-4277-98E6-23AD9C106E0E}"/>
            </c:ext>
          </c:extLst>
        </c:ser>
        <c:dLbls>
          <c:dLblPos val="outEnd"/>
          <c:showLegendKey val="0"/>
          <c:showVal val="1"/>
          <c:showCatName val="0"/>
          <c:showSerName val="0"/>
          <c:showPercent val="0"/>
          <c:showBubbleSize val="0"/>
        </c:dLbls>
        <c:gapWidth val="100"/>
        <c:overlap val="-24"/>
        <c:axId val="407110736"/>
        <c:axId val="407111064"/>
      </c:barChart>
      <c:catAx>
        <c:axId val="4071107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crossAx val="407111064"/>
        <c:crosses val="autoZero"/>
        <c:auto val="1"/>
        <c:lblAlgn val="ctr"/>
        <c:lblOffset val="100"/>
        <c:noMultiLvlLbl val="0"/>
      </c:catAx>
      <c:valAx>
        <c:axId val="40711106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crossAx val="40711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2060"/>
            </a:solidFill>
            <a:ln>
              <a:noFill/>
            </a:ln>
            <a:effectLst>
              <a:outerShdw blurRad="40000" dist="23000" dir="5400000" rotWithShape="0">
                <a:srgbClr val="000000">
                  <a:alpha val="35000"/>
                </a:srgbClr>
              </a:outerShdw>
            </a:effectLst>
          </c:spPr>
          <c:invertIfNegative val="0"/>
          <c:dPt>
            <c:idx val="0"/>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4-3591-4277-98E6-23AD9C106E0E}"/>
              </c:ext>
            </c:extLst>
          </c:dPt>
          <c:dPt>
            <c:idx val="1"/>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3591-4277-98E6-23AD9C106E0E}"/>
              </c:ext>
            </c:extLst>
          </c:dPt>
          <c:dPt>
            <c:idx val="2"/>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3591-4277-98E6-23AD9C106E0E}"/>
              </c:ext>
            </c:extLst>
          </c:dPt>
          <c:dPt>
            <c:idx val="3"/>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6-3591-4277-98E6-23AD9C106E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种植</c:v>
                </c:pt>
                <c:pt idx="1">
                  <c:v>养殖</c:v>
                </c:pt>
                <c:pt idx="2">
                  <c:v>务工</c:v>
                </c:pt>
                <c:pt idx="3">
                  <c:v>其他产业</c:v>
                </c:pt>
              </c:strCache>
            </c:strRef>
          </c:cat>
          <c:val>
            <c:numRef>
              <c:f>Sheet1!$B$2:$B$5</c:f>
              <c:numCache>
                <c:formatCode>0%</c:formatCode>
                <c:ptCount val="4"/>
                <c:pt idx="0">
                  <c:v>0.41</c:v>
                </c:pt>
                <c:pt idx="1">
                  <c:v>0.09</c:v>
                </c:pt>
                <c:pt idx="2">
                  <c:v>0.42</c:v>
                </c:pt>
                <c:pt idx="3">
                  <c:v>0.08</c:v>
                </c:pt>
              </c:numCache>
            </c:numRef>
          </c:val>
          <c:extLst>
            <c:ext xmlns:c16="http://schemas.microsoft.com/office/drawing/2014/chart" uri="{C3380CC4-5D6E-409C-BE32-E72D297353CC}">
              <c16:uniqueId val="{00000000-3591-4277-98E6-23AD9C106E0E}"/>
            </c:ext>
          </c:extLst>
        </c:ser>
        <c:dLbls>
          <c:dLblPos val="outEnd"/>
          <c:showLegendKey val="0"/>
          <c:showVal val="1"/>
          <c:showCatName val="0"/>
          <c:showSerName val="0"/>
          <c:showPercent val="0"/>
          <c:showBubbleSize val="0"/>
        </c:dLbls>
        <c:gapWidth val="100"/>
        <c:overlap val="-24"/>
        <c:axId val="407110736"/>
        <c:axId val="407111064"/>
      </c:barChart>
      <c:catAx>
        <c:axId val="4071107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crossAx val="407111064"/>
        <c:crosses val="autoZero"/>
        <c:auto val="1"/>
        <c:lblAlgn val="ctr"/>
        <c:lblOffset val="100"/>
        <c:noMultiLvlLbl val="0"/>
      </c:catAx>
      <c:valAx>
        <c:axId val="40711106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crossAx val="40711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2060"/>
            </a:solidFill>
            <a:ln>
              <a:noFill/>
            </a:ln>
            <a:effectLst>
              <a:outerShdw blurRad="40000" dist="23000" dir="5400000" rotWithShape="0">
                <a:srgbClr val="000000">
                  <a:alpha val="35000"/>
                </a:srgbClr>
              </a:outerShdw>
            </a:effectLst>
          </c:spPr>
          <c:invertIfNegative val="0"/>
          <c:dPt>
            <c:idx val="0"/>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4-3591-4277-98E6-23AD9C106E0E}"/>
              </c:ext>
            </c:extLst>
          </c:dPt>
          <c:dPt>
            <c:idx val="1"/>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3591-4277-98E6-23AD9C106E0E}"/>
              </c:ext>
            </c:extLst>
          </c:dPt>
          <c:dPt>
            <c:idx val="2"/>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3591-4277-98E6-23AD9C106E0E}"/>
              </c:ext>
            </c:extLst>
          </c:dPt>
          <c:dPt>
            <c:idx val="3"/>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6-3591-4277-98E6-23AD9C106E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Sheet1!$A$2:$A$4</c:f>
              <c:strCache>
                <c:ptCount val="3"/>
                <c:pt idx="0">
                  <c:v>愿意</c:v>
                </c:pt>
                <c:pt idx="1">
                  <c:v>看政策</c:v>
                </c:pt>
                <c:pt idx="2">
                  <c:v>不愿意</c:v>
                </c:pt>
              </c:strCache>
            </c:strRef>
          </c:cat>
          <c:val>
            <c:numRef>
              <c:f>Sheet1!$B$2:$B$4</c:f>
              <c:numCache>
                <c:formatCode>0%</c:formatCode>
                <c:ptCount val="3"/>
                <c:pt idx="0">
                  <c:v>0.46</c:v>
                </c:pt>
                <c:pt idx="1">
                  <c:v>0.24</c:v>
                </c:pt>
                <c:pt idx="2">
                  <c:v>0.3</c:v>
                </c:pt>
              </c:numCache>
            </c:numRef>
          </c:val>
          <c:extLst>
            <c:ext xmlns:c16="http://schemas.microsoft.com/office/drawing/2014/chart" uri="{C3380CC4-5D6E-409C-BE32-E72D297353CC}">
              <c16:uniqueId val="{00000000-3591-4277-98E6-23AD9C106E0E}"/>
            </c:ext>
          </c:extLst>
        </c:ser>
        <c:dLbls>
          <c:dLblPos val="outEnd"/>
          <c:showLegendKey val="0"/>
          <c:showVal val="1"/>
          <c:showCatName val="0"/>
          <c:showSerName val="0"/>
          <c:showPercent val="0"/>
          <c:showBubbleSize val="0"/>
        </c:dLbls>
        <c:gapWidth val="100"/>
        <c:overlap val="-24"/>
        <c:axId val="407110736"/>
        <c:axId val="407111064"/>
      </c:barChart>
      <c:catAx>
        <c:axId val="4071107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crossAx val="407111064"/>
        <c:crosses val="autoZero"/>
        <c:auto val="1"/>
        <c:lblAlgn val="ctr"/>
        <c:lblOffset val="100"/>
        <c:noMultiLvlLbl val="0"/>
      </c:catAx>
      <c:valAx>
        <c:axId val="40711106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crossAx val="40711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Pt>
            <c:idx val="0"/>
            <c:invertIfNegative val="0"/>
            <c:bubble3D val="0"/>
            <c:spPr>
              <a:solidFill>
                <a:srgbClr val="F7657D"/>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4-3591-4277-98E6-23AD9C106E0E}"/>
              </c:ext>
            </c:extLst>
          </c:dPt>
          <c:dPt>
            <c:idx val="1"/>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3591-4277-98E6-23AD9C106E0E}"/>
              </c:ext>
            </c:extLst>
          </c:dPt>
          <c:dPt>
            <c:idx val="2"/>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3591-4277-98E6-23AD9C106E0E}"/>
              </c:ext>
            </c:extLst>
          </c:dPt>
          <c:dPt>
            <c:idx val="3"/>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6-3591-4277-98E6-23AD9C106E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Sheet1!$A$2:$A$4</c:f>
              <c:strCache>
                <c:ptCount val="3"/>
                <c:pt idx="0">
                  <c:v>低层</c:v>
                </c:pt>
                <c:pt idx="1">
                  <c:v>多层</c:v>
                </c:pt>
                <c:pt idx="2">
                  <c:v>小高层</c:v>
                </c:pt>
              </c:strCache>
            </c:strRef>
          </c:cat>
          <c:val>
            <c:numRef>
              <c:f>Sheet1!$B$2:$B$4</c:f>
              <c:numCache>
                <c:formatCode>0%</c:formatCode>
                <c:ptCount val="3"/>
                <c:pt idx="0">
                  <c:v>0.52</c:v>
                </c:pt>
                <c:pt idx="1">
                  <c:v>0.41</c:v>
                </c:pt>
                <c:pt idx="2">
                  <c:v>7.0000000000000007E-2</c:v>
                </c:pt>
              </c:numCache>
            </c:numRef>
          </c:val>
          <c:extLst>
            <c:ext xmlns:c16="http://schemas.microsoft.com/office/drawing/2014/chart" uri="{C3380CC4-5D6E-409C-BE32-E72D297353CC}">
              <c16:uniqueId val="{00000000-3591-4277-98E6-23AD9C106E0E}"/>
            </c:ext>
          </c:extLst>
        </c:ser>
        <c:dLbls>
          <c:dLblPos val="outEnd"/>
          <c:showLegendKey val="0"/>
          <c:showVal val="1"/>
          <c:showCatName val="0"/>
          <c:showSerName val="0"/>
          <c:showPercent val="0"/>
          <c:showBubbleSize val="0"/>
        </c:dLbls>
        <c:gapWidth val="100"/>
        <c:overlap val="-24"/>
        <c:axId val="407110736"/>
        <c:axId val="407111064"/>
      </c:barChart>
      <c:catAx>
        <c:axId val="4071107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crossAx val="407111064"/>
        <c:crosses val="autoZero"/>
        <c:auto val="1"/>
        <c:lblAlgn val="ctr"/>
        <c:lblOffset val="100"/>
        <c:noMultiLvlLbl val="0"/>
      </c:catAx>
      <c:valAx>
        <c:axId val="40711106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crossAx val="40711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2060"/>
            </a:solidFill>
            <a:ln>
              <a:noFill/>
            </a:ln>
            <a:effectLst>
              <a:outerShdw blurRad="40000" dist="23000" dir="5400000" rotWithShape="0">
                <a:srgbClr val="000000">
                  <a:alpha val="35000"/>
                </a:srgbClr>
              </a:outerShdw>
            </a:effectLst>
          </c:spPr>
          <c:invertIfNegative val="0"/>
          <c:dPt>
            <c:idx val="0"/>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4-3591-4277-98E6-23AD9C106E0E}"/>
              </c:ext>
            </c:extLst>
          </c:dPt>
          <c:dPt>
            <c:idx val="1"/>
            <c:invertIfNegative val="0"/>
            <c:bubble3D val="0"/>
            <c:spPr>
              <a:solidFill>
                <a:srgbClr val="F7657D"/>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3591-4277-98E6-23AD9C106E0E}"/>
              </c:ext>
            </c:extLst>
          </c:dPt>
          <c:dPt>
            <c:idx val="2"/>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3591-4277-98E6-23AD9C106E0E}"/>
              </c:ext>
            </c:extLst>
          </c:dPt>
          <c:dPt>
            <c:idx val="3"/>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6-3591-4277-98E6-23AD9C106E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Sheet1!$A$2:$A$3</c:f>
              <c:strCache>
                <c:ptCount val="2"/>
                <c:pt idx="0">
                  <c:v>村民居住满意度</c:v>
                </c:pt>
                <c:pt idx="1">
                  <c:v>村民迁居意愿</c:v>
                </c:pt>
              </c:strCache>
            </c:strRef>
          </c:cat>
          <c:val>
            <c:numRef>
              <c:f>Sheet1!$B$2:$B$3</c:f>
              <c:numCache>
                <c:formatCode>0%</c:formatCode>
                <c:ptCount val="2"/>
                <c:pt idx="0">
                  <c:v>0.35</c:v>
                </c:pt>
                <c:pt idx="1">
                  <c:v>0.98</c:v>
                </c:pt>
              </c:numCache>
            </c:numRef>
          </c:val>
          <c:extLst>
            <c:ext xmlns:c16="http://schemas.microsoft.com/office/drawing/2014/chart" uri="{C3380CC4-5D6E-409C-BE32-E72D297353CC}">
              <c16:uniqueId val="{00000000-3591-4277-98E6-23AD9C106E0E}"/>
            </c:ext>
          </c:extLst>
        </c:ser>
        <c:dLbls>
          <c:dLblPos val="outEnd"/>
          <c:showLegendKey val="0"/>
          <c:showVal val="1"/>
          <c:showCatName val="0"/>
          <c:showSerName val="0"/>
          <c:showPercent val="0"/>
          <c:showBubbleSize val="0"/>
        </c:dLbls>
        <c:gapWidth val="100"/>
        <c:overlap val="-24"/>
        <c:axId val="407110736"/>
        <c:axId val="407111064"/>
      </c:barChart>
      <c:catAx>
        <c:axId val="4071107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crossAx val="407111064"/>
        <c:crosses val="autoZero"/>
        <c:auto val="1"/>
        <c:lblAlgn val="ctr"/>
        <c:lblOffset val="100"/>
        <c:noMultiLvlLbl val="0"/>
      </c:catAx>
      <c:valAx>
        <c:axId val="40711106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crossAx val="40711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2060"/>
            </a:solidFill>
            <a:ln>
              <a:noFill/>
            </a:ln>
            <a:effectLst>
              <a:outerShdw blurRad="40000" dist="23000" dir="5400000" rotWithShape="0">
                <a:srgbClr val="000000">
                  <a:alpha val="35000"/>
                </a:srgbClr>
              </a:outerShdw>
            </a:effectLst>
          </c:spPr>
          <c:invertIfNegative val="0"/>
          <c:dPt>
            <c:idx val="0"/>
            <c:invertIfNegative val="0"/>
            <c:bubble3D val="0"/>
            <c:spPr>
              <a:solidFill>
                <a:srgbClr val="F7657D"/>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4-3591-4277-98E6-23AD9C106E0E}"/>
              </c:ext>
            </c:extLst>
          </c:dPt>
          <c:dPt>
            <c:idx val="1"/>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3591-4277-98E6-23AD9C106E0E}"/>
              </c:ext>
            </c:extLst>
          </c:dPt>
          <c:dPt>
            <c:idx val="2"/>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3591-4277-98E6-23AD9C106E0E}"/>
              </c:ext>
            </c:extLst>
          </c:dPt>
          <c:dPt>
            <c:idx val="3"/>
            <c:invertIfNegative val="0"/>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6-3591-4277-98E6-23AD9C106E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Sheet1!$A$2:$A$4</c:f>
              <c:strCache>
                <c:ptCount val="3"/>
                <c:pt idx="0">
                  <c:v>本村</c:v>
                </c:pt>
                <c:pt idx="1">
                  <c:v>邻村</c:v>
                </c:pt>
                <c:pt idx="2">
                  <c:v>镇区</c:v>
                </c:pt>
              </c:strCache>
            </c:strRef>
          </c:cat>
          <c:val>
            <c:numRef>
              <c:f>Sheet1!$B$2:$B$4</c:f>
              <c:numCache>
                <c:formatCode>0%</c:formatCode>
                <c:ptCount val="3"/>
                <c:pt idx="0">
                  <c:v>0.89</c:v>
                </c:pt>
                <c:pt idx="1">
                  <c:v>0.03</c:v>
                </c:pt>
                <c:pt idx="2">
                  <c:v>0.08</c:v>
                </c:pt>
              </c:numCache>
            </c:numRef>
          </c:val>
          <c:extLst>
            <c:ext xmlns:c16="http://schemas.microsoft.com/office/drawing/2014/chart" uri="{C3380CC4-5D6E-409C-BE32-E72D297353CC}">
              <c16:uniqueId val="{00000000-3591-4277-98E6-23AD9C106E0E}"/>
            </c:ext>
          </c:extLst>
        </c:ser>
        <c:dLbls>
          <c:dLblPos val="outEnd"/>
          <c:showLegendKey val="0"/>
          <c:showVal val="1"/>
          <c:showCatName val="0"/>
          <c:showSerName val="0"/>
          <c:showPercent val="0"/>
          <c:showBubbleSize val="0"/>
        </c:dLbls>
        <c:gapWidth val="100"/>
        <c:overlap val="-24"/>
        <c:axId val="407110736"/>
        <c:axId val="407111064"/>
      </c:barChart>
      <c:catAx>
        <c:axId val="4071107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crossAx val="407111064"/>
        <c:crosses val="autoZero"/>
        <c:auto val="1"/>
        <c:lblAlgn val="ctr"/>
        <c:lblOffset val="100"/>
        <c:noMultiLvlLbl val="0"/>
      </c:catAx>
      <c:valAx>
        <c:axId val="40711106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crossAx val="40711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本次汇报从项目背景、分析评价、目标定位、村域空间规划、村庄建设规划和实施策划六个方面展开</a:t>
            </a:r>
          </a:p>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通过问卷调查，了解到，</a:t>
            </a:r>
            <a:r>
              <a:rPr lang="zh-CN" altLang="en-US"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村民对现状的满意度不高，村民的迁居意愿强烈（</a:t>
            </a:r>
            <a:r>
              <a:rPr lang="en-US" altLang="zh-CN"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98%</a:t>
            </a:r>
            <a:r>
              <a:rPr lang="zh-CN" altLang="en-US"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）。规划方案也是充分考虑遵从村民意愿要求等</a:t>
            </a:r>
            <a:endParaRPr lang="zh-CN" altLang="en-US" dirty="0"/>
          </a:p>
          <a:p>
            <a:endParaRPr dirty="0"/>
          </a:p>
        </p:txBody>
      </p:sp>
    </p:spTree>
    <p:extLst>
      <p:ext uri="{BB962C8B-B14F-4D97-AF65-F5344CB8AC3E}">
        <p14:creationId xmlns:p14="http://schemas.microsoft.com/office/powerpoint/2010/main" val="3387023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第二部为分析评价</a:t>
            </a:r>
            <a:endParaRPr dirty="0"/>
          </a:p>
        </p:txBody>
      </p:sp>
    </p:spTree>
    <p:extLst>
      <p:ext uri="{BB962C8B-B14F-4D97-AF65-F5344CB8AC3E}">
        <p14:creationId xmlns:p14="http://schemas.microsoft.com/office/powerpoint/2010/main" val="775785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rgbClr val="1689B8"/>
                </a:solidFill>
                <a:latin typeface="微软雅黑" pitchFamily="34" charset="-122"/>
                <a:ea typeface="微软雅黑" pitchFamily="34" charset="-122"/>
                <a:sym typeface="微软雅黑" pitchFamily="34" charset="-122"/>
              </a:rPr>
              <a:t>通过上位规划解读，</a:t>
            </a:r>
            <a:r>
              <a:rPr lang="zh-CN" altLang="en-US" sz="1200" b="1" dirty="0">
                <a:solidFill>
                  <a:schemeClr val="bg1"/>
                </a:solidFill>
                <a:latin typeface="微软雅黑" panose="020B0503020204020204" pitchFamily="34" charset="-122"/>
                <a:ea typeface="微软雅黑" panose="020B0503020204020204" pitchFamily="34" charset="-122"/>
              </a:rPr>
              <a:t>确定石良社区位于生态修复区和农产品种植区之间，属于农业型村庄</a:t>
            </a:r>
          </a:p>
          <a:p>
            <a:endParaRPr dirty="0"/>
          </a:p>
        </p:txBody>
      </p:sp>
    </p:spTree>
    <p:extLst>
      <p:ext uri="{BB962C8B-B14F-4D97-AF65-F5344CB8AC3E}">
        <p14:creationId xmlns:p14="http://schemas.microsoft.com/office/powerpoint/2010/main" val="1938908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zh-CN" altLang="en-US" dirty="0"/>
              <a:t>从区位层面看，</a:t>
            </a:r>
            <a:r>
              <a:rPr lang="zh-CN" altLang="en-US" sz="1200" dirty="0">
                <a:latin typeface="微软雅黑" panose="020B0503020204020204" pitchFamily="34" charset="-122"/>
                <a:ea typeface="微软雅黑" panose="020B0503020204020204" pitchFamily="34" charset="-122"/>
              </a:rPr>
              <a:t>石良社区</a:t>
            </a:r>
            <a:r>
              <a:rPr lang="zh-CN" altLang="en-US" sz="1200" b="1" dirty="0">
                <a:latin typeface="微软雅黑" panose="020B0503020204020204" pitchFamily="34" charset="-122"/>
                <a:ea typeface="微软雅黑" panose="020B0503020204020204" pitchFamily="34" charset="-122"/>
              </a:rPr>
              <a:t>紧邻兰陵县城和磨山镇镇区路网四通八达，交通十分便利</a:t>
            </a:r>
            <a:endParaRPr dirty="0"/>
          </a:p>
        </p:txBody>
      </p:sp>
    </p:spTree>
    <p:extLst>
      <p:ext uri="{BB962C8B-B14F-4D97-AF65-F5344CB8AC3E}">
        <p14:creationId xmlns:p14="http://schemas.microsoft.com/office/powerpoint/2010/main" val="3840086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根据最新</a:t>
            </a:r>
            <a:r>
              <a:rPr lang="en-US" altLang="zh-CN" dirty="0"/>
              <a:t>《</a:t>
            </a:r>
            <a:r>
              <a:rPr lang="zh-CN" altLang="en-US" dirty="0"/>
              <a:t>村庄规划编制导则</a:t>
            </a:r>
            <a:r>
              <a:rPr lang="en-US" altLang="zh-CN" dirty="0"/>
              <a:t>》</a:t>
            </a:r>
            <a:r>
              <a:rPr lang="zh-CN" altLang="en-US" dirty="0"/>
              <a:t>要求，以三调为基础，本次石良社区用地主要由农林用地、建设用地和自然保护保留地构成。</a:t>
            </a:r>
          </a:p>
          <a:p>
            <a:endParaRPr dirty="0"/>
          </a:p>
        </p:txBody>
      </p:sp>
    </p:spTree>
    <p:extLst>
      <p:ext uri="{BB962C8B-B14F-4D97-AF65-F5344CB8AC3E}">
        <p14:creationId xmlns:p14="http://schemas.microsoft.com/office/powerpoint/2010/main" val="2616078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从村域交通来看，村庄内部主要道路质量较好，均已硬化。但</a:t>
            </a:r>
            <a:r>
              <a:rPr lang="zh-CN" altLang="en-US" sz="1200" dirty="0">
                <a:latin typeface="微软雅黑" panose="020B0503020204020204" pitchFamily="34" charset="-122"/>
                <a:ea typeface="微软雅黑" panose="020B0503020204020204" pitchFamily="34" charset="-122"/>
              </a:rPr>
              <a:t>村内支路大都未硬化，且断头路较多，通达性较差</a:t>
            </a:r>
            <a:endParaRPr lang="zh-CN" altLang="en-US" dirty="0"/>
          </a:p>
          <a:p>
            <a:endParaRPr dirty="0"/>
          </a:p>
        </p:txBody>
      </p:sp>
    </p:spTree>
    <p:extLst>
      <p:ext uri="{BB962C8B-B14F-4D97-AF65-F5344CB8AC3E}">
        <p14:creationId xmlns:p14="http://schemas.microsoft.com/office/powerpoint/2010/main" val="2113968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zh-CN" altLang="en-US" sz="1200" dirty="0">
                <a:solidFill>
                  <a:prstClr val="black"/>
                </a:solidFill>
                <a:latin typeface="微软雅黑" panose="020B0503020204020204" pitchFamily="34" charset="-122"/>
                <a:ea typeface="微软雅黑" panose="020B0503020204020204" pitchFamily="34" charset="-122"/>
                <a:cs typeface="+mn-ea"/>
                <a:sym typeface="+mn-lt"/>
              </a:rPr>
              <a:t>从现状建设看，现状建筑整体一般，部分建筑质量较差</a:t>
            </a:r>
            <a:endParaRPr dirty="0"/>
          </a:p>
        </p:txBody>
      </p:sp>
    </p:spTree>
    <p:extLst>
      <p:ext uri="{BB962C8B-B14F-4D97-AF65-F5344CB8AC3E}">
        <p14:creationId xmlns:p14="http://schemas.microsoft.com/office/powerpoint/2010/main" val="1974015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zh-CN" altLang="en-US" dirty="0"/>
              <a:t>公共服务设施方面，基本的公共服务设施相对齐全，基础设施相对完善但有待提升、村庄环境质量一般，</a:t>
            </a:r>
            <a:endParaRPr dirty="0"/>
          </a:p>
        </p:txBody>
      </p:sp>
    </p:spTree>
    <p:extLst>
      <p:ext uri="{BB962C8B-B14F-4D97-AF65-F5344CB8AC3E}">
        <p14:creationId xmlns:p14="http://schemas.microsoft.com/office/powerpoint/2010/main" val="3732159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algn="l">
              <a:lnSpc>
                <a:spcPct val="150000"/>
              </a:lnSpc>
            </a:pPr>
            <a:r>
              <a:rPr lang="zh-CN" altLang="en-US" sz="1200" b="1" dirty="0">
                <a:solidFill>
                  <a:srgbClr val="C00000"/>
                </a:solidFill>
                <a:latin typeface="微软雅黑" panose="020B0503020204020204" pitchFamily="34" charset="-122"/>
                <a:ea typeface="微软雅黑" panose="020B0503020204020204" pitchFamily="34" charset="-122"/>
              </a:rPr>
              <a:t>总之，村居建筑质量整体一般，风格相对统一；村庄公共活动空间不足；市政设施不完善，缺乏污水处理设施；村居环境差，亟待提升</a:t>
            </a:r>
            <a:endParaRPr lang="en-US" altLang="zh-CN" sz="1200" b="1" dirty="0">
              <a:solidFill>
                <a:srgbClr val="C00000"/>
              </a:solidFill>
              <a:latin typeface="微软雅黑" panose="020B0503020204020204" pitchFamily="34" charset="-122"/>
              <a:ea typeface="微软雅黑" panose="020B0503020204020204" pitchFamily="34" charset="-122"/>
            </a:endParaRPr>
          </a:p>
          <a:p>
            <a:pPr marL="0" indent="0">
              <a:lnSpc>
                <a:spcPct val="150000"/>
              </a:lnSpc>
              <a:buFont typeface="+mj-lt"/>
              <a:buNone/>
            </a:pPr>
            <a:r>
              <a:rPr lang="zh-CN" altLang="en-US" sz="1200" b="1" dirty="0">
                <a:solidFill>
                  <a:srgbClr val="C00000"/>
                </a:solidFill>
                <a:latin typeface="微软雅黑" panose="020B0503020204020204" pitchFamily="34" charset="-122"/>
                <a:ea typeface="微软雅黑" panose="020B0503020204020204" pitchFamily="34" charset="-122"/>
              </a:rPr>
              <a:t>针对以上问题，希望通过</a:t>
            </a:r>
            <a:r>
              <a:rPr lang="zh-CN" altLang="en-US" sz="1200" dirty="0">
                <a:latin typeface="微软雅黑" panose="020B0503020204020204" pitchFamily="34" charset="-122"/>
                <a:ea typeface="微软雅黑" panose="020B0503020204020204" pitchFamily="34" charset="-122"/>
              </a:rPr>
              <a:t>加强村域范围空间用途管制和村庄范围建设管控；关注生态环境保护和土地整治；加强村容村貌整治；实现基础设施共建共享和产业协调发展。四方面得以解决</a:t>
            </a:r>
            <a:endParaRPr lang="en-US" altLang="zh-CN" sz="1200" dirty="0">
              <a:latin typeface="微软雅黑" panose="020B0503020204020204" pitchFamily="34" charset="-122"/>
              <a:ea typeface="微软雅黑" panose="020B0503020204020204" pitchFamily="34" charset="-122"/>
            </a:endParaRPr>
          </a:p>
          <a:p>
            <a:pPr algn="l">
              <a:lnSpc>
                <a:spcPct val="150000"/>
              </a:lnSpc>
            </a:pPr>
            <a:endParaRPr dirty="0"/>
          </a:p>
        </p:txBody>
      </p:sp>
    </p:spTree>
    <p:extLst>
      <p:ext uri="{BB962C8B-B14F-4D97-AF65-F5344CB8AC3E}">
        <p14:creationId xmlns:p14="http://schemas.microsoft.com/office/powerpoint/2010/main" val="1871678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首先确定目标定位</a:t>
            </a:r>
          </a:p>
          <a:p>
            <a:endParaRPr dirty="0"/>
          </a:p>
        </p:txBody>
      </p:sp>
    </p:spTree>
    <p:extLst>
      <p:ext uri="{BB962C8B-B14F-4D97-AF65-F5344CB8AC3E}">
        <p14:creationId xmlns:p14="http://schemas.microsoft.com/office/powerpoint/2010/main" val="1977239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首先是项目背景</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10150" y="1336675"/>
            <a:ext cx="5105400" cy="3608388"/>
          </a:xfrm>
          <a:prstGeom prst="rect">
            <a:avLst/>
          </a:prstGeom>
          <a:noFill/>
          <a:ln w="12700">
            <a:solidFill>
              <a:prstClr val="black"/>
            </a:solidFill>
          </a:ln>
        </p:spPr>
      </p:sp>
      <p:sp>
        <p:nvSpPr>
          <p:cNvPr id="3" name="备注占位符 2"/>
          <p:cNvSpPr>
            <a:spLocks noGrp="1"/>
          </p:cNvSpPr>
          <p:nvPr>
            <p:ph type="body" idx="1"/>
          </p:nvPr>
        </p:nvSpPr>
        <p:spPr>
          <a:xfrm>
            <a:off x="1512888" y="5146675"/>
            <a:ext cx="12099925" cy="42100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0070C0"/>
                </a:solidFill>
                <a:latin typeface="微软雅黑" panose="020B0503020204020204" pitchFamily="34" charset="-122"/>
                <a:ea typeface="微软雅黑" panose="020B0503020204020204" pitchFamily="34" charset="-122"/>
              </a:rPr>
              <a:t>通过对相关政策的理解及先进的村庄发展模式进行研究</a:t>
            </a:r>
            <a:endParaRPr lang="en-US" altLang="zh-CN" sz="1200" b="1" dirty="0">
              <a:solidFill>
                <a:srgbClr val="0070C0"/>
              </a:solidFill>
              <a:latin typeface="微软雅黑" panose="020B0503020204020204" pitchFamily="34" charset="-122"/>
              <a:ea typeface="微软雅黑" panose="020B0503020204020204" pitchFamily="34" charset="-122"/>
            </a:endParaRPr>
          </a:p>
          <a:p>
            <a:endParaRPr lang="zh-CN" altLang="en-US" dirty="0"/>
          </a:p>
        </p:txBody>
      </p:sp>
    </p:spTree>
    <p:extLst>
      <p:ext uri="{BB962C8B-B14F-4D97-AF65-F5344CB8AC3E}">
        <p14:creationId xmlns:p14="http://schemas.microsoft.com/office/powerpoint/2010/main" val="2197277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zh-CN" altLang="en-US" dirty="0"/>
              <a:t>并基于村庄、乡镇的发展现状，确定石良社区的发展类型为</a:t>
            </a:r>
            <a:r>
              <a:rPr lang="zh-CN" altLang="en-US" sz="1200" b="1" dirty="0">
                <a:solidFill>
                  <a:srgbClr val="FFFF00"/>
                </a:solidFill>
                <a:latin typeface="微软雅黑" panose="020B0503020204020204" pitchFamily="34" charset="-122"/>
                <a:ea typeface="微软雅黑" panose="020B0503020204020204" pitchFamily="34" charset="-122"/>
                <a:cs typeface="微软雅黑"/>
              </a:rPr>
              <a:t>集聚发展类。同时，力争将石良社区建设成为临沂三产融合发展示范点</a:t>
            </a:r>
          </a:p>
          <a:p>
            <a:r>
              <a:rPr lang="zh-CN" altLang="en-US" sz="1200" b="1" dirty="0">
                <a:solidFill>
                  <a:srgbClr val="FFFF00"/>
                </a:solidFill>
                <a:latin typeface="微软雅黑" panose="020B0503020204020204" pitchFamily="34" charset="-122"/>
                <a:ea typeface="微软雅黑" panose="020B0503020204020204" pitchFamily="34" charset="-122"/>
                <a:cs typeface="微软雅黑"/>
              </a:rPr>
              <a:t>生态、宜居、宜业的现代化村落</a:t>
            </a:r>
          </a:p>
          <a:p>
            <a:endParaRPr dirty="0"/>
          </a:p>
        </p:txBody>
      </p:sp>
    </p:spTree>
    <p:extLst>
      <p:ext uri="{BB962C8B-B14F-4D97-AF65-F5344CB8AC3E}">
        <p14:creationId xmlns:p14="http://schemas.microsoft.com/office/powerpoint/2010/main" val="807691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同时根据村庄发展态势，未来农村人口是下降的趋势，规划预测</a:t>
            </a:r>
            <a:r>
              <a:rPr lang="zh-CN" altLang="en-US" sz="1200" b="1" dirty="0">
                <a:solidFill>
                  <a:schemeClr val="bg1"/>
                </a:solidFill>
                <a:latin typeface="微软雅黑" panose="020B0503020204020204" pitchFamily="34" charset="-122"/>
                <a:ea typeface="微软雅黑" panose="020B0503020204020204" pitchFamily="34" charset="-122"/>
              </a:rPr>
              <a:t>近期</a:t>
            </a:r>
            <a:r>
              <a:rPr lang="en-US" altLang="zh-CN" sz="1200" b="1" dirty="0">
                <a:solidFill>
                  <a:schemeClr val="bg1"/>
                </a:solidFill>
                <a:latin typeface="微软雅黑" panose="020B0503020204020204" pitchFamily="34" charset="-122"/>
                <a:ea typeface="微软雅黑" panose="020B0503020204020204" pitchFamily="34" charset="-122"/>
              </a:rPr>
              <a:t>2025</a:t>
            </a:r>
            <a:r>
              <a:rPr lang="zh-CN" altLang="en-US" sz="1200" b="1" dirty="0">
                <a:solidFill>
                  <a:schemeClr val="bg1"/>
                </a:solidFill>
                <a:latin typeface="微软雅黑" panose="020B0503020204020204" pitchFamily="34" charset="-122"/>
                <a:ea typeface="微软雅黑" panose="020B0503020204020204" pitchFamily="34" charset="-122"/>
              </a:rPr>
              <a:t>年，总人口为</a:t>
            </a:r>
            <a:r>
              <a:rPr lang="en-US" altLang="zh-CN" sz="1200" b="1" dirty="0">
                <a:solidFill>
                  <a:schemeClr val="bg1"/>
                </a:solidFill>
                <a:latin typeface="微软雅黑" panose="020B0503020204020204" pitchFamily="34" charset="-122"/>
                <a:ea typeface="微软雅黑" panose="020B0503020204020204" pitchFamily="34" charset="-122"/>
              </a:rPr>
              <a:t>6350</a:t>
            </a:r>
            <a:r>
              <a:rPr lang="zh-CN" altLang="en-US" sz="1200" b="1" dirty="0">
                <a:solidFill>
                  <a:schemeClr val="bg1"/>
                </a:solidFill>
                <a:latin typeface="微软雅黑" panose="020B0503020204020204" pitchFamily="34" charset="-122"/>
                <a:ea typeface="微软雅黑" panose="020B0503020204020204" pitchFamily="34" charset="-122"/>
              </a:rPr>
              <a:t>人；远期</a:t>
            </a:r>
            <a:r>
              <a:rPr lang="en-US" altLang="zh-CN" sz="1200" b="1" dirty="0">
                <a:solidFill>
                  <a:schemeClr val="bg1"/>
                </a:solidFill>
                <a:latin typeface="微软雅黑" panose="020B0503020204020204" pitchFamily="34" charset="-122"/>
                <a:ea typeface="微软雅黑" panose="020B0503020204020204" pitchFamily="34" charset="-122"/>
              </a:rPr>
              <a:t>2035</a:t>
            </a:r>
            <a:r>
              <a:rPr lang="zh-CN" altLang="en-US" sz="1200" b="1" dirty="0">
                <a:solidFill>
                  <a:schemeClr val="bg1"/>
                </a:solidFill>
                <a:latin typeface="微软雅黑" panose="020B0503020204020204" pitchFamily="34" charset="-122"/>
                <a:ea typeface="微软雅黑" panose="020B0503020204020204" pitchFamily="34" charset="-122"/>
              </a:rPr>
              <a:t>年，总人口为</a:t>
            </a:r>
            <a:r>
              <a:rPr lang="en-US" altLang="zh-CN" sz="1200" b="1" dirty="0">
                <a:solidFill>
                  <a:schemeClr val="bg1"/>
                </a:solidFill>
                <a:latin typeface="微软雅黑" panose="020B0503020204020204" pitchFamily="34" charset="-122"/>
                <a:ea typeface="微软雅黑" panose="020B0503020204020204" pitchFamily="34" charset="-122"/>
              </a:rPr>
              <a:t>6100</a:t>
            </a:r>
            <a:r>
              <a:rPr lang="zh-CN" altLang="en-US" sz="1200" b="1" dirty="0">
                <a:solidFill>
                  <a:schemeClr val="bg1"/>
                </a:solidFill>
                <a:latin typeface="微软雅黑" panose="020B0503020204020204" pitchFamily="34" charset="-122"/>
                <a:ea typeface="微软雅黑" panose="020B0503020204020204" pitchFamily="34" charset="-122"/>
              </a:rPr>
              <a:t>人。</a:t>
            </a:r>
            <a:endParaRPr lang="en-US" altLang="zh-CN" sz="1200" b="1" dirty="0">
              <a:solidFill>
                <a:schemeClr val="bg1"/>
              </a:solidFill>
              <a:latin typeface="微软雅黑" panose="020B0503020204020204" pitchFamily="34" charset="-122"/>
              <a:ea typeface="微软雅黑" panose="020B0503020204020204" pitchFamily="34" charset="-122"/>
            </a:endParaRPr>
          </a:p>
          <a:p>
            <a:endParaRPr dirty="0"/>
          </a:p>
        </p:txBody>
      </p:sp>
    </p:spTree>
    <p:extLst>
      <p:ext uri="{BB962C8B-B14F-4D97-AF65-F5344CB8AC3E}">
        <p14:creationId xmlns:p14="http://schemas.microsoft.com/office/powerpoint/2010/main" val="2955257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同时我们提出相应的规划控制指标，建设用地总面积和户均、人均建设用地面积均下降，保障耕地保有量不下降</a:t>
            </a:r>
          </a:p>
          <a:p>
            <a:endParaRPr dirty="0"/>
          </a:p>
        </p:txBody>
      </p:sp>
    </p:spTree>
    <p:extLst>
      <p:ext uri="{BB962C8B-B14F-4D97-AF65-F5344CB8AC3E}">
        <p14:creationId xmlns:p14="http://schemas.microsoft.com/office/powerpoint/2010/main" val="1492471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3872464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国家一直强调保证</a:t>
            </a:r>
            <a:r>
              <a:rPr lang="en-US" altLang="zh-CN" dirty="0"/>
              <a:t>18</a:t>
            </a:r>
            <a:r>
              <a:rPr lang="zh-CN" altLang="en-US" dirty="0"/>
              <a:t>亿亩耕地，因此，对于耕地部分要求极为严格，国家要求</a:t>
            </a:r>
            <a:r>
              <a:rPr lang="en-US" altLang="zh-CN" dirty="0"/>
              <a:t>80%</a:t>
            </a:r>
            <a:r>
              <a:rPr lang="zh-CN" altLang="en-US" dirty="0"/>
              <a:t>以上的耕地永久基本农田，本次划定基本农田</a:t>
            </a:r>
            <a:r>
              <a:rPr lang="en-US" altLang="zh-CN" dirty="0"/>
              <a:t>130.01</a:t>
            </a:r>
            <a:r>
              <a:rPr lang="zh-CN" altLang="en-US" dirty="0"/>
              <a:t>亩，对永久基本农田严格控制</a:t>
            </a:r>
          </a:p>
          <a:p>
            <a:endParaRPr dirty="0"/>
          </a:p>
        </p:txBody>
      </p:sp>
    </p:spTree>
    <p:extLst>
      <p:ext uri="{BB962C8B-B14F-4D97-AF65-F5344CB8AC3E}">
        <p14:creationId xmlns:p14="http://schemas.microsoft.com/office/powerpoint/2010/main" val="3285409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本次土地整治的主要内容包括：</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建设用地整理、农用地整理和未利用地开发</a:t>
            </a:r>
            <a:r>
              <a:rPr lang="zh-CN" altLang="en-US" sz="1100" b="1"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dirty="0"/>
          </a:p>
        </p:txBody>
      </p:sp>
    </p:spTree>
    <p:extLst>
      <p:ext uri="{BB962C8B-B14F-4D97-AF65-F5344CB8AC3E}">
        <p14:creationId xmlns:p14="http://schemas.microsoft.com/office/powerpoint/2010/main" val="3220635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通过本次建设用地整理，新增耕地</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44.3</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公顷。</a:t>
            </a:r>
          </a:p>
          <a:p>
            <a:endParaRPr dirty="0"/>
          </a:p>
        </p:txBody>
      </p:sp>
    </p:spTree>
    <p:extLst>
      <p:ext uri="{BB962C8B-B14F-4D97-AF65-F5344CB8AC3E}">
        <p14:creationId xmlns:p14="http://schemas.microsoft.com/office/powerpoint/2010/main" val="2554101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通过本次农用地整理，促进社区建设和产业发展，设计整理的农用地</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11.48</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公顷。</a:t>
            </a:r>
          </a:p>
          <a:p>
            <a:endParaRPr dirty="0"/>
          </a:p>
        </p:txBody>
      </p:sp>
    </p:spTree>
    <p:extLst>
      <p:ext uri="{BB962C8B-B14F-4D97-AF65-F5344CB8AC3E}">
        <p14:creationId xmlns:p14="http://schemas.microsoft.com/office/powerpoint/2010/main" val="4253287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zh-CN" altLang="en-US" dirty="0"/>
              <a:t>结合社区建设，对部分未利用地进行开发</a:t>
            </a:r>
            <a:endParaRPr dirty="0"/>
          </a:p>
        </p:txBody>
      </p:sp>
    </p:spTree>
    <p:extLst>
      <p:ext uri="{BB962C8B-B14F-4D97-AF65-F5344CB8AC3E}">
        <p14:creationId xmlns:p14="http://schemas.microsoft.com/office/powerpoint/2010/main" val="2874088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latin typeface="微软雅黑" panose="020B0503020204020204" pitchFamily="34" charset="-122"/>
                <a:ea typeface="微软雅黑" panose="020B0503020204020204" pitchFamily="34" charset="-122"/>
              </a:rPr>
              <a:t>2019</a:t>
            </a:r>
            <a:r>
              <a:rPr lang="zh-CN" altLang="en-US" sz="1200" dirty="0">
                <a:solidFill>
                  <a:prstClr val="black"/>
                </a:solidFill>
                <a:latin typeface="微软雅黑" panose="020B0503020204020204" pitchFamily="34" charset="-122"/>
                <a:ea typeface="微软雅黑" panose="020B0503020204020204" pitchFamily="34" charset="-122"/>
              </a:rPr>
              <a:t>年</a:t>
            </a:r>
            <a:r>
              <a:rPr lang="en-US" altLang="zh-CN" sz="1200" dirty="0">
                <a:solidFill>
                  <a:prstClr val="black"/>
                </a:solidFill>
                <a:latin typeface="微软雅黑" panose="020B0503020204020204" pitchFamily="34" charset="-122"/>
                <a:ea typeface="微软雅黑" panose="020B0503020204020204" pitchFamily="34" charset="-122"/>
              </a:rPr>
              <a:t>5</a:t>
            </a:r>
            <a:r>
              <a:rPr lang="zh-CN" altLang="en-US" sz="1200" dirty="0">
                <a:solidFill>
                  <a:prstClr val="black"/>
                </a:solidFill>
                <a:latin typeface="微软雅黑" panose="020B0503020204020204" pitchFamily="34" charset="-122"/>
                <a:ea typeface="微软雅黑" panose="020B0503020204020204" pitchFamily="34" charset="-122"/>
              </a:rPr>
              <a:t>月</a:t>
            </a:r>
            <a:r>
              <a:rPr lang="en-US" altLang="zh-CN" sz="1200" dirty="0">
                <a:solidFill>
                  <a:prstClr val="black"/>
                </a:solidFill>
                <a:latin typeface="微软雅黑" panose="020B0503020204020204" pitchFamily="34" charset="-122"/>
                <a:ea typeface="微软雅黑" panose="020B0503020204020204" pitchFamily="34" charset="-122"/>
              </a:rPr>
              <a:t>9</a:t>
            </a:r>
            <a:r>
              <a:rPr lang="zh-CN" altLang="en-US" sz="1200" dirty="0">
                <a:solidFill>
                  <a:prstClr val="black"/>
                </a:solidFill>
                <a:latin typeface="微软雅黑" panose="020B0503020204020204" pitchFamily="34" charset="-122"/>
                <a:ea typeface="微软雅黑" panose="020B0503020204020204" pitchFamily="34" charset="-122"/>
              </a:rPr>
              <a:t>日，</a:t>
            </a:r>
            <a:r>
              <a:rPr lang="zh-CN" altLang="en-US" sz="1200" b="1" dirty="0">
                <a:solidFill>
                  <a:prstClr val="black"/>
                </a:solidFill>
                <a:latin typeface="微软雅黑" panose="020B0503020204020204" pitchFamily="34" charset="-122"/>
                <a:ea typeface="微软雅黑" panose="020B0503020204020204" pitchFamily="34" charset="-122"/>
              </a:rPr>
              <a:t>国务院印发了</a:t>
            </a:r>
            <a:r>
              <a:rPr lang="en-US" altLang="zh-CN" sz="1200" b="1" dirty="0">
                <a:solidFill>
                  <a:prstClr val="black"/>
                </a:solidFill>
                <a:latin typeface="微软雅黑" panose="020B0503020204020204" pitchFamily="34" charset="-122"/>
                <a:ea typeface="微软雅黑" panose="020B0503020204020204" pitchFamily="34" charset="-122"/>
              </a:rPr>
              <a:t>《</a:t>
            </a:r>
            <a:r>
              <a:rPr lang="zh-CN" altLang="en-US" sz="1200" b="1" dirty="0">
                <a:solidFill>
                  <a:prstClr val="black"/>
                </a:solidFill>
                <a:latin typeface="微软雅黑" panose="020B0503020204020204" pitchFamily="34" charset="-122"/>
                <a:ea typeface="微软雅黑" panose="020B0503020204020204" pitchFamily="34" charset="-122"/>
              </a:rPr>
              <a:t>关于建立国土空间规划体系并监督实施的若干意见</a:t>
            </a:r>
            <a:r>
              <a:rPr lang="en-US" altLang="zh-CN" sz="1200" b="1" dirty="0">
                <a:solidFill>
                  <a:prstClr val="black"/>
                </a:solidFill>
                <a:latin typeface="微软雅黑" panose="020B0503020204020204" pitchFamily="34" charset="-122"/>
                <a:ea typeface="微软雅黑" panose="020B0503020204020204" pitchFamily="34" charset="-122"/>
              </a:rPr>
              <a:t>》</a:t>
            </a:r>
            <a:r>
              <a:rPr lang="zh-CN" altLang="en-US" sz="1200" b="1" dirty="0">
                <a:solidFill>
                  <a:prstClr val="black"/>
                </a:solidFill>
                <a:latin typeface="微软雅黑" panose="020B0503020204020204" pitchFamily="34" charset="-122"/>
                <a:ea typeface="微软雅黑" panose="020B0503020204020204" pitchFamily="34" charset="-122"/>
              </a:rPr>
              <a:t>（中发</a:t>
            </a:r>
            <a:r>
              <a:rPr lang="en-US" altLang="zh-CN" sz="1200" b="1" dirty="0">
                <a:solidFill>
                  <a:prstClr val="black"/>
                </a:solidFill>
                <a:latin typeface="微软雅黑" panose="020B0503020204020204" pitchFamily="34" charset="-122"/>
                <a:ea typeface="微软雅黑" panose="020B0503020204020204" pitchFamily="34" charset="-122"/>
              </a:rPr>
              <a:t>[2019]18</a:t>
            </a:r>
            <a:r>
              <a:rPr lang="zh-CN" altLang="en-US" sz="1200" b="1" dirty="0">
                <a:solidFill>
                  <a:prstClr val="black"/>
                </a:solidFill>
                <a:latin typeface="微软雅黑" panose="020B0503020204020204" pitchFamily="34" charset="-122"/>
                <a:ea typeface="微软雅黑" panose="020B0503020204020204" pitchFamily="34" charset="-122"/>
              </a:rPr>
              <a:t>号），</a:t>
            </a:r>
            <a:r>
              <a:rPr lang="zh-CN" altLang="en-US" sz="1200" b="1" dirty="0">
                <a:solidFill>
                  <a:srgbClr val="FF0000"/>
                </a:solidFill>
                <a:latin typeface="微软雅黑" panose="020B0503020204020204" pitchFamily="34" charset="-122"/>
                <a:ea typeface="微软雅黑" panose="020B0503020204020204" pitchFamily="34" charset="-122"/>
              </a:rPr>
              <a:t>明确村庄规划是法定规划。</a:t>
            </a:r>
            <a:endParaRPr lang="en-US" altLang="zh-CN" sz="12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48648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最后形成本次村域用地布局方案，</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规划石良社区村域</a:t>
            </a:r>
            <a:r>
              <a:rPr lang="zh-CN" altLang="en-US" sz="1200" b="1" dirty="0">
                <a:solidFill>
                  <a:srgbClr val="C00000"/>
                </a:solidFill>
                <a:latin typeface="微软雅黑" panose="020B0503020204020204" pitchFamily="34" charset="-122"/>
                <a:ea typeface="微软雅黑" panose="020B0503020204020204" pitchFamily="34" charset="-122"/>
              </a:rPr>
              <a:t>土地总面积</a:t>
            </a:r>
            <a:r>
              <a:rPr lang="en-US" altLang="zh-CN" sz="1200" b="1" dirty="0">
                <a:solidFill>
                  <a:srgbClr val="C00000"/>
                </a:solidFill>
                <a:latin typeface="微软雅黑" panose="020B0503020204020204" pitchFamily="34" charset="-122"/>
                <a:ea typeface="微软雅黑" panose="020B0503020204020204" pitchFamily="34" charset="-122"/>
              </a:rPr>
              <a:t>681.45</a:t>
            </a:r>
            <a:r>
              <a:rPr lang="zh-CN" altLang="en-US" sz="1200" b="1" dirty="0">
                <a:solidFill>
                  <a:srgbClr val="C00000"/>
                </a:solidFill>
                <a:latin typeface="微软雅黑" panose="020B0503020204020204" pitchFamily="34" charset="-122"/>
                <a:ea typeface="微软雅黑" panose="020B0503020204020204" pitchFamily="34" charset="-122"/>
              </a:rPr>
              <a:t>公顷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，包括农业用地</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540.81</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公顷，建设用地</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132.60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公顷。自然保护保留</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8.03</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公顷。</a:t>
            </a:r>
            <a:endParaRPr lang="zh-CN" altLang="en-US" dirty="0"/>
          </a:p>
          <a:p>
            <a:endParaRPr dirty="0"/>
          </a:p>
        </p:txBody>
      </p:sp>
    </p:spTree>
    <p:extLst>
      <p:ext uri="{BB962C8B-B14F-4D97-AF65-F5344CB8AC3E}">
        <p14:creationId xmlns:p14="http://schemas.microsoft.com/office/powerpoint/2010/main" val="2039673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通过本次规划，社区国土空间用地中耕地面积增多，建设用地面积减少。</a:t>
            </a:r>
          </a:p>
          <a:p>
            <a:endParaRPr dirty="0"/>
          </a:p>
        </p:txBody>
      </p:sp>
    </p:spTree>
    <p:extLst>
      <p:ext uri="{BB962C8B-B14F-4D97-AF65-F5344CB8AC3E}">
        <p14:creationId xmlns:p14="http://schemas.microsoft.com/office/powerpoint/2010/main" val="4016885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该部分直接读就行</a:t>
            </a:r>
          </a:p>
          <a:p>
            <a:endParaRPr dirty="0"/>
          </a:p>
        </p:txBody>
      </p:sp>
    </p:spTree>
    <p:extLst>
      <p:ext uri="{BB962C8B-B14F-4D97-AF65-F5344CB8AC3E}">
        <p14:creationId xmlns:p14="http://schemas.microsoft.com/office/powerpoint/2010/main" val="4110640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该部分直接读就行</a:t>
            </a:r>
          </a:p>
          <a:p>
            <a:endParaRPr dirty="0"/>
          </a:p>
        </p:txBody>
      </p:sp>
    </p:spTree>
    <p:extLst>
      <p:ext uri="{BB962C8B-B14F-4D97-AF65-F5344CB8AC3E}">
        <p14:creationId xmlns:p14="http://schemas.microsoft.com/office/powerpoint/2010/main" val="3471474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zh-CN" altLang="en-US" dirty="0"/>
              <a:t>简单介绍</a:t>
            </a:r>
            <a:endParaRPr dirty="0"/>
          </a:p>
        </p:txBody>
      </p:sp>
    </p:spTree>
    <p:extLst>
      <p:ext uri="{BB962C8B-B14F-4D97-AF65-F5344CB8AC3E}">
        <p14:creationId xmlns:p14="http://schemas.microsoft.com/office/powerpoint/2010/main" val="1616741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简单介绍</a:t>
            </a:r>
          </a:p>
          <a:p>
            <a:endParaRPr dirty="0"/>
          </a:p>
        </p:txBody>
      </p:sp>
    </p:spTree>
    <p:extLst>
      <p:ext uri="{BB962C8B-B14F-4D97-AF65-F5344CB8AC3E}">
        <p14:creationId xmlns:p14="http://schemas.microsoft.com/office/powerpoint/2010/main" val="2687744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简单介绍</a:t>
            </a:r>
          </a:p>
          <a:p>
            <a:endParaRPr dirty="0"/>
          </a:p>
        </p:txBody>
      </p:sp>
    </p:spTree>
    <p:extLst>
      <p:ext uri="{BB962C8B-B14F-4D97-AF65-F5344CB8AC3E}">
        <p14:creationId xmlns:p14="http://schemas.microsoft.com/office/powerpoint/2010/main" val="1976695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简单介绍</a:t>
            </a:r>
          </a:p>
          <a:p>
            <a:endParaRPr dirty="0"/>
          </a:p>
        </p:txBody>
      </p:sp>
    </p:spTree>
    <p:extLst>
      <p:ext uri="{BB962C8B-B14F-4D97-AF65-F5344CB8AC3E}">
        <p14:creationId xmlns:p14="http://schemas.microsoft.com/office/powerpoint/2010/main" val="62660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简单介绍</a:t>
            </a:r>
          </a:p>
          <a:p>
            <a:endParaRPr dirty="0"/>
          </a:p>
        </p:txBody>
      </p:sp>
    </p:spTree>
    <p:extLst>
      <p:ext uri="{BB962C8B-B14F-4D97-AF65-F5344CB8AC3E}">
        <p14:creationId xmlns:p14="http://schemas.microsoft.com/office/powerpoint/2010/main" val="9520848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简单介绍</a:t>
            </a:r>
          </a:p>
          <a:p>
            <a:endParaRPr dirty="0"/>
          </a:p>
        </p:txBody>
      </p:sp>
    </p:spTree>
    <p:extLst>
      <p:ext uri="{BB962C8B-B14F-4D97-AF65-F5344CB8AC3E}">
        <p14:creationId xmlns:p14="http://schemas.microsoft.com/office/powerpoint/2010/main" val="1748028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国家、省也是相继出台多个政策，明确村庄规划的要求。同时山东省多部分联合下发</a:t>
            </a:r>
            <a:r>
              <a:rPr lang="zh-CN" altLang="en-US" sz="1200" dirty="0">
                <a:latin typeface="微软雅黑" panose="020B0503020204020204" pitchFamily="34" charset="-122"/>
                <a:ea typeface="微软雅黑" panose="020B0503020204020204" pitchFamily="34" charset="-122"/>
              </a:rPr>
              <a:t>关于组织开展 </a:t>
            </a:r>
            <a:r>
              <a:rPr lang="en-US" altLang="zh-CN" sz="1200" dirty="0">
                <a:latin typeface="微软雅黑" panose="020B0503020204020204" pitchFamily="34" charset="-122"/>
                <a:ea typeface="微软雅黑" panose="020B0503020204020204" pitchFamily="34" charset="-122"/>
              </a:rPr>
              <a:t>2020 </a:t>
            </a:r>
            <a:r>
              <a:rPr lang="zh-CN" altLang="en-US" sz="1200" dirty="0">
                <a:latin typeface="微软雅黑" panose="020B0503020204020204" pitchFamily="34" charset="-122"/>
                <a:ea typeface="微软雅黑" panose="020B0503020204020204" pitchFamily="34" charset="-122"/>
              </a:rPr>
              <a:t>年山东省“乡村振兴 齐鲁样板”</a:t>
            </a:r>
            <a:r>
              <a:rPr lang="zh-CN" altLang="en-US" sz="1200" b="1" dirty="0">
                <a:latin typeface="微软雅黑" panose="020B0503020204020204" pitchFamily="34" charset="-122"/>
                <a:ea typeface="微软雅黑" panose="020B0503020204020204" pitchFamily="34" charset="-122"/>
              </a:rPr>
              <a:t>村庄规划设计大赛的的通知，对于村庄规划也是极为重视</a:t>
            </a:r>
            <a:endParaRPr lang="zh-CN" altLang="en-US" dirty="0"/>
          </a:p>
        </p:txBody>
      </p:sp>
    </p:spTree>
    <p:extLst>
      <p:ext uri="{BB962C8B-B14F-4D97-AF65-F5344CB8AC3E}">
        <p14:creationId xmlns:p14="http://schemas.microsoft.com/office/powerpoint/2010/main" val="1287603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9603645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zh-CN" altLang="en-US" dirty="0"/>
              <a:t>遵循村民意愿，按照就近安置原则，规划东西石良各自在原址进行安置。安置建筑采用</a:t>
            </a:r>
            <a:r>
              <a:rPr lang="en-US" altLang="zh-CN" dirty="0"/>
              <a:t>6</a:t>
            </a:r>
            <a:r>
              <a:rPr lang="zh-CN" altLang="en-US" dirty="0"/>
              <a:t>层和</a:t>
            </a:r>
            <a:r>
              <a:rPr lang="en-US" altLang="zh-CN" dirty="0"/>
              <a:t>2</a:t>
            </a:r>
            <a:r>
              <a:rPr lang="zh-CN" altLang="en-US" dirty="0"/>
              <a:t>层的形式，以满足不同村民的居住需求，同时结合现有的小学、幼儿园以及规划社区服务中心，完善社区服务设施，形成和谐幸福的石良社区</a:t>
            </a:r>
            <a:endParaRPr dirty="0"/>
          </a:p>
        </p:txBody>
      </p:sp>
    </p:spTree>
    <p:extLst>
      <p:ext uri="{BB962C8B-B14F-4D97-AF65-F5344CB8AC3E}">
        <p14:creationId xmlns:p14="http://schemas.microsoft.com/office/powerpoint/2010/main" val="3299447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10150" y="1336675"/>
            <a:ext cx="5105400" cy="3608388"/>
          </a:xfrm>
          <a:prstGeom prst="rect">
            <a:avLst/>
          </a:prstGeom>
          <a:noFill/>
          <a:ln w="12700">
            <a:solidFill>
              <a:prstClr val="black"/>
            </a:solidFill>
          </a:ln>
        </p:spPr>
      </p:sp>
      <p:sp>
        <p:nvSpPr>
          <p:cNvPr id="3" name="备注占位符 2"/>
          <p:cNvSpPr>
            <a:spLocks noGrp="1"/>
          </p:cNvSpPr>
          <p:nvPr>
            <p:ph type="body" idx="1"/>
          </p:nvPr>
        </p:nvSpPr>
        <p:spPr>
          <a:xfrm>
            <a:off x="1512888" y="5146675"/>
            <a:ext cx="12099925" cy="42100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本次二层住宅</a:t>
            </a:r>
            <a:r>
              <a:rPr lang="zh-CN" altLang="en-US" sz="1200" b="1" dirty="0">
                <a:solidFill>
                  <a:srgbClr val="000000"/>
                </a:solidFill>
                <a:latin typeface="微软雅黑" panose="020B0503020204020204" pitchFamily="34" charset="-122"/>
                <a:ea typeface="微软雅黑" panose="020B0503020204020204" pitchFamily="34" charset="-122"/>
              </a:rPr>
              <a:t>占地面积：</a:t>
            </a:r>
            <a:r>
              <a:rPr lang="en-US" altLang="zh-CN" sz="1200" b="1" dirty="0">
                <a:solidFill>
                  <a:srgbClr val="000000"/>
                </a:solidFill>
                <a:latin typeface="微软雅黑" panose="020B0503020204020204" pitchFamily="34" charset="-122"/>
                <a:ea typeface="微软雅黑" panose="020B0503020204020204" pitchFamily="34" charset="-122"/>
              </a:rPr>
              <a:t>177</a:t>
            </a:r>
            <a:r>
              <a:rPr lang="zh-CN" altLang="en-US" sz="1200" b="1" dirty="0">
                <a:solidFill>
                  <a:srgbClr val="000000"/>
                </a:solidFill>
                <a:latin typeface="微软雅黑" panose="020B0503020204020204" pitchFamily="34" charset="-122"/>
                <a:ea typeface="微软雅黑" panose="020B0503020204020204" pitchFamily="34" charset="-122"/>
              </a:rPr>
              <a:t>平方米，建筑面积：</a:t>
            </a:r>
            <a:r>
              <a:rPr lang="en-US" altLang="zh-CN" sz="1200" b="1" dirty="0">
                <a:solidFill>
                  <a:srgbClr val="000000"/>
                </a:solidFill>
                <a:latin typeface="微软雅黑" panose="020B0503020204020204" pitchFamily="34" charset="-122"/>
                <a:ea typeface="微软雅黑" panose="020B0503020204020204" pitchFamily="34" charset="-122"/>
              </a:rPr>
              <a:t>165</a:t>
            </a:r>
            <a:r>
              <a:rPr lang="zh-CN" altLang="en-US" sz="1200" b="1" dirty="0">
                <a:solidFill>
                  <a:srgbClr val="000000"/>
                </a:solidFill>
                <a:latin typeface="微软雅黑" panose="020B0503020204020204" pitchFamily="34" charset="-122"/>
                <a:ea typeface="微软雅黑" panose="020B0503020204020204" pitchFamily="34" charset="-122"/>
              </a:rPr>
              <a:t>平方米</a:t>
            </a:r>
            <a:endParaRPr lang="en-US" altLang="zh-CN" sz="1200" b="1" dirty="0">
              <a:solidFill>
                <a:srgbClr val="000000"/>
              </a:solidFill>
              <a:latin typeface="微软雅黑" panose="020B0503020204020204" pitchFamily="34" charset="-122"/>
              <a:ea typeface="微软雅黑" panose="020B0503020204020204" pitchFamily="34" charset="-122"/>
            </a:endParaRPr>
          </a:p>
          <a:p>
            <a:endParaRPr lang="zh-CN" altLang="en-US" dirty="0"/>
          </a:p>
        </p:txBody>
      </p:sp>
    </p:spTree>
    <p:extLst>
      <p:ext uri="{BB962C8B-B14F-4D97-AF65-F5344CB8AC3E}">
        <p14:creationId xmlns:p14="http://schemas.microsoft.com/office/powerpoint/2010/main" val="637120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10150" y="1336675"/>
            <a:ext cx="5105400" cy="3608388"/>
          </a:xfrm>
          <a:prstGeom prst="rect">
            <a:avLst/>
          </a:prstGeom>
          <a:noFill/>
          <a:ln w="12700">
            <a:solidFill>
              <a:prstClr val="black"/>
            </a:solidFill>
          </a:ln>
        </p:spPr>
      </p:sp>
      <p:sp>
        <p:nvSpPr>
          <p:cNvPr id="3" name="备注占位符 2"/>
          <p:cNvSpPr>
            <a:spLocks noGrp="1"/>
          </p:cNvSpPr>
          <p:nvPr>
            <p:ph type="body" idx="1"/>
          </p:nvPr>
        </p:nvSpPr>
        <p:spPr>
          <a:xfrm>
            <a:off x="1512888" y="5146675"/>
            <a:ext cx="12099925" cy="42100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本次二层住宅采取红砖白墙红瓦的整体效果，与鲁南地区风貌相协调</a:t>
            </a:r>
          </a:p>
          <a:p>
            <a:endParaRPr lang="zh-CN" altLang="en-US" dirty="0"/>
          </a:p>
        </p:txBody>
      </p:sp>
    </p:spTree>
    <p:extLst>
      <p:ext uri="{BB962C8B-B14F-4D97-AF65-F5344CB8AC3E}">
        <p14:creationId xmlns:p14="http://schemas.microsoft.com/office/powerpoint/2010/main" val="4050982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10150" y="1336675"/>
            <a:ext cx="5105400" cy="3608388"/>
          </a:xfrm>
          <a:prstGeom prst="rect">
            <a:avLst/>
          </a:prstGeom>
          <a:noFill/>
          <a:ln w="12700">
            <a:solidFill>
              <a:prstClr val="black"/>
            </a:solidFill>
          </a:ln>
        </p:spPr>
      </p:sp>
      <p:sp>
        <p:nvSpPr>
          <p:cNvPr id="3" name="备注占位符 2"/>
          <p:cNvSpPr>
            <a:spLocks noGrp="1"/>
          </p:cNvSpPr>
          <p:nvPr>
            <p:ph type="body" idx="1"/>
          </p:nvPr>
        </p:nvSpPr>
        <p:spPr>
          <a:xfrm>
            <a:off x="1512888" y="5146675"/>
            <a:ext cx="12099925" cy="42100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000000"/>
                </a:solidFill>
                <a:latin typeface="微软雅黑" panose="020B0503020204020204" pitchFamily="34" charset="-122"/>
                <a:ea typeface="微软雅黑" panose="020B0503020204020204" pitchFamily="34" charset="-122"/>
              </a:rPr>
              <a:t>另提供一个相似户型选型，以供不同需求的村民选择</a:t>
            </a:r>
            <a:endParaRPr lang="en-US" altLang="zh-CN" sz="1200" b="1" dirty="0">
              <a:solidFill>
                <a:srgbClr val="000000"/>
              </a:solidFill>
              <a:latin typeface="微软雅黑" panose="020B0503020204020204" pitchFamily="34" charset="-122"/>
              <a:ea typeface="微软雅黑" panose="020B0503020204020204" pitchFamily="34" charset="-122"/>
            </a:endParaRPr>
          </a:p>
          <a:p>
            <a:endParaRPr lang="zh-CN" altLang="en-US" dirty="0"/>
          </a:p>
        </p:txBody>
      </p:sp>
    </p:spTree>
    <p:extLst>
      <p:ext uri="{BB962C8B-B14F-4D97-AF65-F5344CB8AC3E}">
        <p14:creationId xmlns:p14="http://schemas.microsoft.com/office/powerpoint/2010/main" val="22623985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10150" y="1336675"/>
            <a:ext cx="5105400" cy="3608388"/>
          </a:xfrm>
          <a:prstGeom prst="rect">
            <a:avLst/>
          </a:prstGeom>
          <a:noFill/>
          <a:ln w="12700">
            <a:solidFill>
              <a:prstClr val="black"/>
            </a:solidFill>
          </a:ln>
        </p:spPr>
      </p:sp>
      <p:sp>
        <p:nvSpPr>
          <p:cNvPr id="3" name="备注占位符 2"/>
          <p:cNvSpPr>
            <a:spLocks noGrp="1"/>
          </p:cNvSpPr>
          <p:nvPr>
            <p:ph type="body" idx="1"/>
          </p:nvPr>
        </p:nvSpPr>
        <p:spPr>
          <a:xfrm>
            <a:off x="1512888" y="5146675"/>
            <a:ext cx="12099925" cy="42100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住宅采取灰砖黑瓦的整体效果</a:t>
            </a:r>
          </a:p>
        </p:txBody>
      </p:sp>
    </p:spTree>
    <p:extLst>
      <p:ext uri="{BB962C8B-B14F-4D97-AF65-F5344CB8AC3E}">
        <p14:creationId xmlns:p14="http://schemas.microsoft.com/office/powerpoint/2010/main" val="14869110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10150" y="1336675"/>
            <a:ext cx="5105400" cy="3608388"/>
          </a:xfrm>
          <a:prstGeom prst="rect">
            <a:avLst/>
          </a:prstGeom>
          <a:noFill/>
          <a:ln w="12700">
            <a:solidFill>
              <a:prstClr val="black"/>
            </a:solidFill>
          </a:ln>
        </p:spPr>
      </p:sp>
      <p:sp>
        <p:nvSpPr>
          <p:cNvPr id="3" name="备注占位符 2"/>
          <p:cNvSpPr>
            <a:spLocks noGrp="1"/>
          </p:cNvSpPr>
          <p:nvPr>
            <p:ph type="body" idx="1"/>
          </p:nvPr>
        </p:nvSpPr>
        <p:spPr>
          <a:xfrm>
            <a:off x="1512888" y="5146675"/>
            <a:ext cx="12099925" cy="42100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这是本次多层住宅的平面</a:t>
            </a:r>
          </a:p>
          <a:p>
            <a:endParaRPr lang="zh-CN" altLang="en-US" dirty="0"/>
          </a:p>
        </p:txBody>
      </p:sp>
    </p:spTree>
    <p:extLst>
      <p:ext uri="{BB962C8B-B14F-4D97-AF65-F5344CB8AC3E}">
        <p14:creationId xmlns:p14="http://schemas.microsoft.com/office/powerpoint/2010/main" val="366023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10150" y="1336675"/>
            <a:ext cx="5105400" cy="3608388"/>
          </a:xfrm>
          <a:prstGeom prst="rect">
            <a:avLst/>
          </a:prstGeom>
          <a:noFill/>
          <a:ln w="12700">
            <a:solidFill>
              <a:prstClr val="black"/>
            </a:solidFill>
          </a:ln>
        </p:spPr>
      </p:sp>
      <p:sp>
        <p:nvSpPr>
          <p:cNvPr id="3" name="备注占位符 2"/>
          <p:cNvSpPr>
            <a:spLocks noGrp="1"/>
          </p:cNvSpPr>
          <p:nvPr>
            <p:ph type="body" idx="1"/>
          </p:nvPr>
        </p:nvSpPr>
        <p:spPr>
          <a:xfrm>
            <a:off x="1512888" y="5146675"/>
            <a:ext cx="12099925" cy="42100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整体效果采用中式风格，与鲁南地区建筑风貌相协调</a:t>
            </a:r>
          </a:p>
          <a:p>
            <a:endParaRPr lang="zh-CN" altLang="en-US" dirty="0"/>
          </a:p>
        </p:txBody>
      </p:sp>
    </p:spTree>
    <p:extLst>
      <p:ext uri="{BB962C8B-B14F-4D97-AF65-F5344CB8AC3E}">
        <p14:creationId xmlns:p14="http://schemas.microsoft.com/office/powerpoint/2010/main" val="17757524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10150" y="1336675"/>
            <a:ext cx="5105400" cy="3608388"/>
          </a:xfrm>
          <a:prstGeom prst="rect">
            <a:avLst/>
          </a:prstGeom>
          <a:noFill/>
          <a:ln w="12700">
            <a:solidFill>
              <a:prstClr val="black"/>
            </a:solidFill>
          </a:ln>
        </p:spPr>
      </p:sp>
      <p:sp>
        <p:nvSpPr>
          <p:cNvPr id="3" name="备注占位符 2"/>
          <p:cNvSpPr>
            <a:spLocks noGrp="1"/>
          </p:cNvSpPr>
          <p:nvPr>
            <p:ph type="body" idx="1"/>
          </p:nvPr>
        </p:nvSpPr>
        <p:spPr>
          <a:xfrm>
            <a:off x="1512888" y="5146675"/>
            <a:ext cx="12099925" cy="4210050"/>
          </a:xfrm>
          <a:prstGeom prst="rect">
            <a:avLst/>
          </a:prstGeom>
        </p:spPr>
        <p:txBody>
          <a:bodyPr/>
          <a:lstStyle/>
          <a:p>
            <a:r>
              <a:rPr lang="zh-CN" altLang="en-US" dirty="0"/>
              <a:t>同时对社区主要服务设施提出意向引导</a:t>
            </a:r>
          </a:p>
        </p:txBody>
      </p:sp>
    </p:spTree>
    <p:extLst>
      <p:ext uri="{BB962C8B-B14F-4D97-AF65-F5344CB8AC3E}">
        <p14:creationId xmlns:p14="http://schemas.microsoft.com/office/powerpoint/2010/main" val="2153969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10150" y="1336675"/>
            <a:ext cx="5105400" cy="3608388"/>
          </a:xfrm>
          <a:prstGeom prst="rect">
            <a:avLst/>
          </a:prstGeom>
          <a:noFill/>
          <a:ln w="12700">
            <a:solidFill>
              <a:prstClr val="black"/>
            </a:solidFill>
          </a:ln>
        </p:spPr>
      </p:sp>
      <p:sp>
        <p:nvSpPr>
          <p:cNvPr id="3" name="备注占位符 2"/>
          <p:cNvSpPr>
            <a:spLocks noGrp="1"/>
          </p:cNvSpPr>
          <p:nvPr>
            <p:ph type="body" idx="1"/>
          </p:nvPr>
        </p:nvSpPr>
        <p:spPr>
          <a:xfrm>
            <a:off x="1512888" y="5146675"/>
            <a:ext cx="12099925" cy="4210050"/>
          </a:xfrm>
          <a:prstGeom prst="rect">
            <a:avLst/>
          </a:prstGeom>
        </p:spPr>
        <p:txBody>
          <a:bodyPr/>
          <a:lstStyle/>
          <a:p>
            <a:pP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为满足村民对于住房需求，结合现状建筑质量好的住宅建筑，规划布置“低层、多层”等不同类型的安置住宅楼，其中：</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规划新建</a:t>
            </a:r>
            <a:r>
              <a:rPr lang="en-US" altLang="zh-CN" sz="1400" b="1" dirty="0">
                <a:solidFill>
                  <a:srgbClr val="E0017C"/>
                </a:solidFill>
                <a:latin typeface="微软雅黑" panose="020B0503020204020204" pitchFamily="34" charset="-122"/>
                <a:ea typeface="微软雅黑" panose="020B0503020204020204" pitchFamily="34" charset="-122"/>
              </a:rPr>
              <a:t>55</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栋“</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5+1</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”多层安置楼房；</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规划新建</a:t>
            </a:r>
            <a:r>
              <a:rPr lang="en-US" altLang="zh-CN" sz="1400" b="1" dirty="0">
                <a:solidFill>
                  <a:srgbClr val="E0017C"/>
                </a:solidFill>
                <a:latin typeface="微软雅黑" panose="020B0503020204020204" pitchFamily="34" charset="-122"/>
                <a:ea typeface="微软雅黑" panose="020B0503020204020204" pitchFamily="34" charset="-122"/>
              </a:rPr>
              <a:t>168</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栋</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层安置房。</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在社区服务中心南侧规划新建一处社区超市，并沿街配置商业设施。</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结合社区建设新建</a:t>
            </a:r>
            <a:r>
              <a:rPr lang="zh-CN" altLang="en-US" sz="1400" b="1" dirty="0">
                <a:solidFill>
                  <a:srgbClr val="E0017C"/>
                </a:solidFill>
                <a:latin typeface="微软雅黑" panose="020B0503020204020204" pitchFamily="34" charset="-122"/>
                <a:ea typeface="微软雅黑" panose="020B0503020204020204" pitchFamily="34" charset="-122"/>
              </a:rPr>
              <a:t>两</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处幼儿园，并对现状小学进行完善。</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dirty="0"/>
          </a:p>
        </p:txBody>
      </p:sp>
    </p:spTree>
    <p:extLst>
      <p:ext uri="{BB962C8B-B14F-4D97-AF65-F5344CB8AC3E}">
        <p14:creationId xmlns:p14="http://schemas.microsoft.com/office/powerpoint/2010/main" val="4236967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2019</a:t>
            </a:r>
            <a:r>
              <a:rPr lang="zh-CN" altLang="en-US" dirty="0"/>
              <a:t>年山东省出台</a:t>
            </a:r>
            <a:r>
              <a:rPr lang="en-US" altLang="zh-CN" sz="1200" b="1" dirty="0">
                <a:solidFill>
                  <a:srgbClr val="C00000"/>
                </a:solidFill>
                <a:latin typeface="微软雅黑" pitchFamily="34" charset="-122"/>
                <a:ea typeface="微软雅黑" pitchFamily="34" charset="-122"/>
                <a:sym typeface="微软雅黑" pitchFamily="34" charset="-122"/>
              </a:rPr>
              <a:t>《</a:t>
            </a:r>
            <a:r>
              <a:rPr lang="zh-CN" altLang="en-US" sz="1200" b="1" dirty="0">
                <a:solidFill>
                  <a:srgbClr val="C00000"/>
                </a:solidFill>
                <a:latin typeface="微软雅黑" pitchFamily="34" charset="-122"/>
                <a:ea typeface="微软雅黑" pitchFamily="34" charset="-122"/>
                <a:sym typeface="微软雅黑" pitchFamily="34" charset="-122"/>
              </a:rPr>
              <a:t>山东省村庄规划编制导则（试行）</a:t>
            </a:r>
            <a:r>
              <a:rPr lang="en-US" altLang="zh-CN" sz="1200" b="1" dirty="0">
                <a:solidFill>
                  <a:srgbClr val="C00000"/>
                </a:solidFill>
                <a:latin typeface="微软雅黑" pitchFamily="34" charset="-122"/>
                <a:ea typeface="微软雅黑" pitchFamily="34" charset="-122"/>
                <a:sym typeface="微软雅黑" pitchFamily="34" charset="-122"/>
              </a:rPr>
              <a:t>》</a:t>
            </a:r>
            <a:r>
              <a:rPr lang="zh-CN" altLang="en-US" sz="1200" b="1" dirty="0">
                <a:solidFill>
                  <a:srgbClr val="C00000"/>
                </a:solidFill>
                <a:latin typeface="微软雅黑" pitchFamily="34" charset="-122"/>
                <a:ea typeface="微软雅黑" pitchFamily="34" charset="-122"/>
                <a:sym typeface="微软雅黑" pitchFamily="34" charset="-122"/>
              </a:rPr>
              <a:t>明确村庄规划编制的相关要求。</a:t>
            </a:r>
            <a:endParaRPr lang="zh-CN" altLang="en-US" dirty="0"/>
          </a:p>
          <a:p>
            <a:endParaRPr dirty="0"/>
          </a:p>
        </p:txBody>
      </p:sp>
    </p:spTree>
    <p:extLst>
      <p:ext uri="{BB962C8B-B14F-4D97-AF65-F5344CB8AC3E}">
        <p14:creationId xmlns:p14="http://schemas.microsoft.com/office/powerpoint/2010/main" val="27742792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10150" y="1336675"/>
            <a:ext cx="5105400" cy="3608388"/>
          </a:xfrm>
          <a:prstGeom prst="rect">
            <a:avLst/>
          </a:prstGeom>
          <a:noFill/>
          <a:ln w="12700">
            <a:solidFill>
              <a:prstClr val="black"/>
            </a:solidFill>
          </a:ln>
        </p:spPr>
      </p:sp>
      <p:sp>
        <p:nvSpPr>
          <p:cNvPr id="3" name="备注占位符 2"/>
          <p:cNvSpPr>
            <a:spLocks noGrp="1"/>
          </p:cNvSpPr>
          <p:nvPr>
            <p:ph type="body" idx="1"/>
          </p:nvPr>
        </p:nvSpPr>
        <p:spPr>
          <a:xfrm>
            <a:off x="1512888" y="5146675"/>
            <a:ext cx="12099925" cy="4210050"/>
          </a:xfrm>
          <a:prstGeom prst="rect">
            <a:avLst/>
          </a:prstGeom>
        </p:spPr>
        <p:txBody>
          <a:bodyPr/>
          <a:lstStyle/>
          <a:p>
            <a:r>
              <a:rPr lang="zh-CN" altLang="en-US" dirty="0"/>
              <a:t>为便于村民住宅更新的推进，规划提出启动阶段、提升阶段和完善阶段不同时序，并提出相应要求。</a:t>
            </a:r>
          </a:p>
          <a:p>
            <a:endParaRPr lang="zh-CN" altLang="en-US" dirty="0"/>
          </a:p>
        </p:txBody>
      </p:sp>
    </p:spTree>
    <p:extLst>
      <p:ext uri="{BB962C8B-B14F-4D97-AF65-F5344CB8AC3E}">
        <p14:creationId xmlns:p14="http://schemas.microsoft.com/office/powerpoint/2010/main" val="40032444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道路方面也是形成</a:t>
            </a:r>
            <a:r>
              <a:rPr lang="zh-CN" altLang="en-US" sz="1200" b="1" dirty="0">
                <a:solidFill>
                  <a:srgbClr val="C00000"/>
                </a:solidFill>
                <a:latin typeface="微软雅黑" panose="020B0503020204020204" pitchFamily="34" charset="-122"/>
                <a:ea typeface="微软雅黑" panose="020B0503020204020204" pitchFamily="34" charset="-122"/>
              </a:rPr>
              <a:t>对外交通道路、主要道路、次要道路、宅间道路</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”的三级道路系统。</a:t>
            </a:r>
            <a:endParaRPr lang="zh-CN" altLang="en-US" dirty="0"/>
          </a:p>
          <a:p>
            <a:endParaRPr dirty="0"/>
          </a:p>
        </p:txBody>
      </p:sp>
    </p:spTree>
    <p:extLst>
      <p:ext uri="{BB962C8B-B14F-4D97-AF65-F5344CB8AC3E}">
        <p14:creationId xmlns:p14="http://schemas.microsoft.com/office/powerpoint/2010/main" val="11400851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给水方面，规划远期用水量</a:t>
            </a:r>
            <a:r>
              <a:rPr lang="en-US" altLang="zh-CN" sz="1200" b="1" dirty="0">
                <a:latin typeface="微软雅黑" panose="020B0503020204020204" pitchFamily="34" charset="-122"/>
                <a:ea typeface="微软雅黑" panose="020B0503020204020204" pitchFamily="34" charset="-122"/>
                <a:cs typeface="+mn-ea"/>
                <a:sym typeface="+mn-lt"/>
              </a:rPr>
              <a:t>915m³/d</a:t>
            </a:r>
            <a:r>
              <a:rPr lang="zh-CN" altLang="en-US" sz="1200" b="1" dirty="0">
                <a:latin typeface="微软雅黑" panose="020B0503020204020204" pitchFamily="34" charset="-122"/>
                <a:ea typeface="微软雅黑" panose="020B0503020204020204" pitchFamily="34" charset="-122"/>
                <a:cs typeface="+mn-ea"/>
                <a:sym typeface="+mn-lt"/>
              </a:rPr>
              <a:t>，</a:t>
            </a:r>
            <a:endParaRPr lang="en-US" altLang="zh-CN" sz="1200" b="1" dirty="0">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微软雅黑" panose="020B0503020204020204" pitchFamily="34" charset="-122"/>
                <a:ea typeface="微软雅黑" panose="020B0503020204020204" pitchFamily="34" charset="-122"/>
              </a:rPr>
              <a:t>规划水源为接自磨山镇镇区给水管网。</a:t>
            </a:r>
            <a:endParaRPr lang="en-US" altLang="zh-CN" sz="1200" dirty="0">
              <a:solidFill>
                <a:prstClr val="black"/>
              </a:solidFill>
              <a:latin typeface="微软雅黑" panose="020B0503020204020204" pitchFamily="34" charset="-122"/>
              <a:ea typeface="微软雅黑" panose="020B0503020204020204" pitchFamily="34" charset="-122"/>
            </a:endParaRPr>
          </a:p>
          <a:p>
            <a:endParaRPr dirty="0"/>
          </a:p>
        </p:txBody>
      </p:sp>
    </p:spTree>
    <p:extLst>
      <p:ext uri="{BB962C8B-B14F-4D97-AF65-F5344CB8AC3E}">
        <p14:creationId xmlns:p14="http://schemas.microsoft.com/office/powerpoint/2010/main" val="29819987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a:lnSpc>
                <a:spcPct val="150000"/>
              </a:lnSpc>
            </a:pPr>
            <a:r>
              <a:rPr lang="zh-CN" altLang="en-US" dirty="0"/>
              <a:t>污水方面，确定</a:t>
            </a:r>
            <a:r>
              <a:rPr lang="zh-CN" altLang="en-US" sz="1200" dirty="0">
                <a:latin typeface="微软雅黑" panose="020B0503020204020204" pitchFamily="34" charset="-122"/>
                <a:ea typeface="微软雅黑" panose="020B0503020204020204" pitchFamily="34" charset="-122"/>
                <a:cs typeface="+mn-ea"/>
                <a:sym typeface="+mn-lt"/>
              </a:rPr>
              <a:t>生活污水量远期为</a:t>
            </a:r>
            <a:r>
              <a:rPr lang="en-US" altLang="zh-CN" sz="1200" dirty="0">
                <a:latin typeface="微软雅黑" panose="020B0503020204020204" pitchFamily="34" charset="-122"/>
                <a:ea typeface="微软雅黑" panose="020B0503020204020204" pitchFamily="34" charset="-122"/>
                <a:cs typeface="+mn-ea"/>
                <a:sym typeface="+mn-lt"/>
              </a:rPr>
              <a:t>732</a:t>
            </a:r>
            <a:r>
              <a:rPr lang="zh-CN" altLang="en-US" sz="1200" dirty="0">
                <a:latin typeface="微软雅黑" panose="020B0503020204020204" pitchFamily="34" charset="-122"/>
                <a:ea typeface="微软雅黑" panose="020B0503020204020204" pitchFamily="34" charset="-122"/>
                <a:cs typeface="+mn-ea"/>
                <a:sym typeface="+mn-lt"/>
              </a:rPr>
              <a:t>立方米</a:t>
            </a:r>
            <a:r>
              <a:rPr lang="en-US" altLang="zh-CN" sz="1200" dirty="0">
                <a:latin typeface="微软雅黑" panose="020B0503020204020204" pitchFamily="34" charset="-122"/>
                <a:ea typeface="微软雅黑" panose="020B0503020204020204" pitchFamily="34" charset="-122"/>
                <a:cs typeface="+mn-ea"/>
                <a:sym typeface="+mn-lt"/>
              </a:rPr>
              <a:t>/</a:t>
            </a:r>
            <a:r>
              <a:rPr lang="zh-CN" altLang="en-US" sz="1200" dirty="0">
                <a:latin typeface="微软雅黑" panose="020B0503020204020204" pitchFamily="34" charset="-122"/>
                <a:ea typeface="微软雅黑" panose="020B0503020204020204" pitchFamily="34" charset="-122"/>
                <a:cs typeface="+mn-ea"/>
                <a:sym typeface="+mn-lt"/>
              </a:rPr>
              <a:t>日。</a:t>
            </a:r>
            <a:r>
              <a:rPr lang="zh-CN" altLang="en-US" sz="1200" kern="100" dirty="0">
                <a:latin typeface="微软雅黑" panose="020B0503020204020204" pitchFamily="34" charset="-122"/>
                <a:ea typeface="微软雅黑" panose="020B0503020204020204" pitchFamily="34" charset="-122"/>
                <a:cs typeface="+mn-cs"/>
                <a:sym typeface="+mn-lt"/>
              </a:rPr>
              <a:t>同时</a:t>
            </a:r>
            <a:r>
              <a:rPr lang="zh-CN" altLang="en-US" sz="1200" kern="100" dirty="0">
                <a:latin typeface="微软雅黑" panose="020B0503020204020204" pitchFamily="34" charset="-122"/>
                <a:ea typeface="微软雅黑" panose="020B0503020204020204" pitchFamily="34" charset="-122"/>
              </a:rPr>
              <a:t>规划在村庄中部建设</a:t>
            </a:r>
            <a:r>
              <a:rPr lang="en-US" altLang="zh-CN" sz="1200" kern="100" dirty="0">
                <a:latin typeface="微软雅黑" panose="020B0503020204020204" pitchFamily="34" charset="-122"/>
                <a:ea typeface="微软雅黑" panose="020B0503020204020204" pitchFamily="34" charset="-122"/>
              </a:rPr>
              <a:t>1</a:t>
            </a:r>
            <a:r>
              <a:rPr lang="zh-CN" altLang="en-US" sz="1200" kern="100" dirty="0">
                <a:latin typeface="微软雅黑" panose="020B0503020204020204" pitchFamily="34" charset="-122"/>
                <a:ea typeface="微软雅黑" panose="020B0503020204020204" pitchFamily="34" charset="-122"/>
              </a:rPr>
              <a:t>处小型无动力污水处理设站，在村庄铺设污水管线，收集收集生活污水至污水处理站，经处理合格后再排放。</a:t>
            </a:r>
            <a:endParaRPr lang="en-US" altLang="zh-CN" sz="1200" kern="100" dirty="0">
              <a:latin typeface="微软雅黑" panose="020B0503020204020204" pitchFamily="34" charset="-122"/>
              <a:ea typeface="微软雅黑" panose="020B0503020204020204" pitchFamily="34" charset="-122"/>
            </a:endParaRPr>
          </a:p>
          <a:p>
            <a:endParaRPr dirty="0"/>
          </a:p>
        </p:txBody>
      </p:sp>
    </p:spTree>
    <p:extLst>
      <p:ext uri="{BB962C8B-B14F-4D97-AF65-F5344CB8AC3E}">
        <p14:creationId xmlns:p14="http://schemas.microsoft.com/office/powerpoint/2010/main" val="37569119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本次对雨水也是做了相应的规划要求</a:t>
            </a:r>
          </a:p>
          <a:p>
            <a:endParaRPr dirty="0"/>
          </a:p>
        </p:txBody>
      </p:sp>
    </p:spTree>
    <p:extLst>
      <p:ext uri="{BB962C8B-B14F-4D97-AF65-F5344CB8AC3E}">
        <p14:creationId xmlns:p14="http://schemas.microsoft.com/office/powerpoint/2010/main" val="10623378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电力方面，也是进行测算，</a:t>
            </a:r>
            <a:r>
              <a:rPr lang="zh-CN" altLang="en-US" sz="1200" dirty="0">
                <a:latin typeface="微软雅黑" panose="020B0503020204020204" pitchFamily="34" charset="-122"/>
                <a:ea typeface="微软雅黑" panose="020B0503020204020204" pitchFamily="34" charset="-122"/>
                <a:cs typeface="+mn-ea"/>
                <a:sym typeface="+mn-lt"/>
              </a:rPr>
              <a:t>远期用电负荷为</a:t>
            </a:r>
            <a:r>
              <a:rPr lang="en-US" altLang="zh-CN" sz="1200" dirty="0">
                <a:latin typeface="微软雅黑" panose="020B0503020204020204" pitchFamily="34" charset="-122"/>
                <a:ea typeface="微软雅黑" panose="020B0503020204020204" pitchFamily="34" charset="-122"/>
                <a:cs typeface="+mn-ea"/>
                <a:sym typeface="+mn-lt"/>
              </a:rPr>
              <a:t>4.5</a:t>
            </a:r>
            <a:r>
              <a:rPr lang="zh-CN" altLang="en-US" sz="1200" dirty="0">
                <a:latin typeface="微软雅黑" panose="020B0503020204020204" pitchFamily="34" charset="-122"/>
                <a:ea typeface="微软雅黑" panose="020B0503020204020204" pitchFamily="34" charset="-122"/>
                <a:cs typeface="+mn-ea"/>
                <a:sym typeface="+mn-lt"/>
              </a:rPr>
              <a:t>兆瓦。</a:t>
            </a:r>
            <a:endParaRPr lang="en-US" altLang="zh-CN" sz="1200" dirty="0">
              <a:latin typeface="微软雅黑" panose="020B0503020204020204" pitchFamily="34" charset="-122"/>
              <a:ea typeface="微软雅黑" panose="020B0503020204020204" pitchFamily="34" charset="-122"/>
              <a:cs typeface="+mn-ea"/>
              <a:sym typeface="+mn-lt"/>
            </a:endParaRPr>
          </a:p>
          <a:p>
            <a:endParaRPr dirty="0"/>
          </a:p>
        </p:txBody>
      </p:sp>
    </p:spTree>
    <p:extLst>
      <p:ext uri="{BB962C8B-B14F-4D97-AF65-F5344CB8AC3E}">
        <p14:creationId xmlns:p14="http://schemas.microsoft.com/office/powerpoint/2010/main" val="1319130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同时也对电信</a:t>
            </a:r>
          </a:p>
          <a:p>
            <a:endParaRPr dirty="0"/>
          </a:p>
        </p:txBody>
      </p:sp>
    </p:spTree>
    <p:extLst>
      <p:ext uri="{BB962C8B-B14F-4D97-AF65-F5344CB8AC3E}">
        <p14:creationId xmlns:p14="http://schemas.microsoft.com/office/powerpoint/2010/main" val="14037419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zh-CN" altLang="en-US" dirty="0"/>
              <a:t>燃气等做了布局规划</a:t>
            </a:r>
            <a:endParaRPr dirty="0"/>
          </a:p>
        </p:txBody>
      </p:sp>
    </p:spTree>
    <p:extLst>
      <p:ext uri="{BB962C8B-B14F-4D97-AF65-F5344CB8AC3E}">
        <p14:creationId xmlns:p14="http://schemas.microsoft.com/office/powerpoint/2010/main" val="37878577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结合相关规范。对环境卫生方面也是提出相应的布局要求</a:t>
            </a:r>
          </a:p>
          <a:p>
            <a:endParaRPr dirty="0"/>
          </a:p>
        </p:txBody>
      </p:sp>
    </p:spTree>
    <p:extLst>
      <p:ext uri="{BB962C8B-B14F-4D97-AF65-F5344CB8AC3E}">
        <p14:creationId xmlns:p14="http://schemas.microsoft.com/office/powerpoint/2010/main" val="15258675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结合</a:t>
            </a:r>
            <a:r>
              <a:rPr lang="en-US" altLang="zh-CN" sz="1200" kern="100" dirty="0">
                <a:latin typeface="微软雅黑" panose="020B0503020204020204" pitchFamily="34" charset="-122"/>
                <a:ea typeface="微软雅黑" panose="020B0503020204020204" pitchFamily="34" charset="-122"/>
              </a:rPr>
              <a:t>《</a:t>
            </a:r>
            <a:r>
              <a:rPr lang="zh-CN" altLang="en-US" sz="1200" kern="100" dirty="0">
                <a:latin typeface="微软雅黑" panose="020B0503020204020204" pitchFamily="34" charset="-122"/>
                <a:ea typeface="微软雅黑" panose="020B0503020204020204" pitchFamily="34" charset="-122"/>
              </a:rPr>
              <a:t>山东省村庄规划编制导则（试行）</a:t>
            </a:r>
            <a:r>
              <a:rPr lang="en-US" altLang="zh-CN" sz="1200" kern="100" dirty="0">
                <a:latin typeface="微软雅黑" panose="020B0503020204020204" pitchFamily="34" charset="-122"/>
                <a:ea typeface="微软雅黑" panose="020B0503020204020204" pitchFamily="34" charset="-122"/>
              </a:rPr>
              <a:t>》</a:t>
            </a:r>
            <a:r>
              <a:rPr lang="zh-CN" altLang="en-US" sz="1200" kern="100" dirty="0">
                <a:latin typeface="微软雅黑" panose="020B0503020204020204" pitchFamily="34" charset="-122"/>
                <a:ea typeface="微软雅黑" panose="020B0503020204020204" pitchFamily="34" charset="-122"/>
              </a:rPr>
              <a:t>的要求，提出公共服务设施相关配套要求</a:t>
            </a:r>
            <a:endParaRPr lang="zh-CN" altLang="en-US" dirty="0"/>
          </a:p>
          <a:p>
            <a:endParaRPr dirty="0"/>
          </a:p>
        </p:txBody>
      </p:sp>
    </p:spTree>
    <p:extLst>
      <p:ext uri="{BB962C8B-B14F-4D97-AF65-F5344CB8AC3E}">
        <p14:creationId xmlns:p14="http://schemas.microsoft.com/office/powerpoint/2010/main" val="1077167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zh-CN" altLang="en-US" dirty="0"/>
              <a:t>总之、新时期的村庄规划是“多规合一、村民主体、生态优先、地方特色和因地制宜”的规划</a:t>
            </a:r>
          </a:p>
        </p:txBody>
      </p:sp>
    </p:spTree>
    <p:extLst>
      <p:ext uri="{BB962C8B-B14F-4D97-AF65-F5344CB8AC3E}">
        <p14:creationId xmlns:p14="http://schemas.microsoft.com/office/powerpoint/2010/main" val="2043288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消防方面，也是从消防工程、抗震、防洪以及地质灾害等方面提出相应的控制措施及要求</a:t>
            </a:r>
          </a:p>
          <a:p>
            <a:endParaRPr dirty="0"/>
          </a:p>
        </p:txBody>
      </p:sp>
    </p:spTree>
    <p:extLst>
      <p:ext uri="{BB962C8B-B14F-4D97-AF65-F5344CB8AC3E}">
        <p14:creationId xmlns:p14="http://schemas.microsoft.com/office/powerpoint/2010/main" val="5958563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287319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zh-CN" altLang="en-US" dirty="0"/>
              <a:t>照读</a:t>
            </a:r>
            <a:endParaRPr dirty="0"/>
          </a:p>
        </p:txBody>
      </p:sp>
    </p:spTree>
    <p:extLst>
      <p:ext uri="{BB962C8B-B14F-4D97-AF65-F5344CB8AC3E}">
        <p14:creationId xmlns:p14="http://schemas.microsoft.com/office/powerpoint/2010/main" val="15094730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zh-CN" altLang="en-US" dirty="0"/>
              <a:t>并形成村庄规划管制规则</a:t>
            </a:r>
            <a:endParaRPr dirty="0"/>
          </a:p>
        </p:txBody>
      </p:sp>
    </p:spTree>
    <p:extLst>
      <p:ext uri="{BB962C8B-B14F-4D97-AF65-F5344CB8AC3E}">
        <p14:creationId xmlns:p14="http://schemas.microsoft.com/office/powerpoint/2010/main" val="1971345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本次也是依据相关法律法规及上位规划编制本次石良社区村庄规划，同时本着</a:t>
            </a:r>
            <a:r>
              <a:rPr lang="zh-CN" altLang="en-US" sz="1200" b="1" dirty="0">
                <a:solidFill>
                  <a:srgbClr val="1689B8"/>
                </a:solidFill>
                <a:latin typeface="微软雅黑" panose="020B0503020204020204" pitchFamily="34" charset="-122"/>
                <a:ea typeface="微软雅黑" panose="020B0503020204020204" pitchFamily="34" charset="-122"/>
              </a:rPr>
              <a:t>多规合一、统筹安排；保护生态、绿色发展；优化布局、节约集约；传承文化、突出特色；尊重民意、简明实用的原则编制规划</a:t>
            </a:r>
            <a:endParaRPr lang="en-US" altLang="zh-CN" sz="1200" b="1" dirty="0">
              <a:solidFill>
                <a:srgbClr val="1689B8"/>
              </a:solidFill>
              <a:latin typeface="微软雅黑" panose="020B0503020204020204" pitchFamily="34" charset="-122"/>
              <a:ea typeface="微软雅黑" panose="020B0503020204020204" pitchFamily="34" charset="-122"/>
            </a:endParaRPr>
          </a:p>
          <a:p>
            <a:endParaRPr dirty="0"/>
          </a:p>
        </p:txBody>
      </p:sp>
    </p:spTree>
    <p:extLst>
      <p:ext uri="{BB962C8B-B14F-4D97-AF65-F5344CB8AC3E}">
        <p14:creationId xmlns:p14="http://schemas.microsoft.com/office/powerpoint/2010/main" val="1391017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本次规划范围为</a:t>
            </a:r>
            <a:r>
              <a:rPr lang="zh-CN" altLang="en-US" sz="1200" dirty="0">
                <a:latin typeface="微软雅黑" panose="020B0503020204020204" pitchFamily="34" charset="-122"/>
                <a:ea typeface="微软雅黑" panose="020B0503020204020204" pitchFamily="34" charset="-122"/>
              </a:rPr>
              <a:t>石良社区村域全部国土空间，</a:t>
            </a:r>
            <a:r>
              <a:rPr lang="zh-CN" altLang="en-US" sz="1200" b="1" dirty="0">
                <a:latin typeface="微软雅黑" panose="020B0503020204020204" pitchFamily="34" charset="-122"/>
                <a:ea typeface="微软雅黑" panose="020B0503020204020204" pitchFamily="34" charset="-122"/>
              </a:rPr>
              <a:t>共计</a:t>
            </a:r>
            <a:r>
              <a:rPr lang="en-US" altLang="zh-CN" sz="1200" b="1" dirty="0">
                <a:latin typeface="微软雅黑" panose="020B0503020204020204" pitchFamily="34" charset="-122"/>
                <a:ea typeface="微软雅黑" panose="020B0503020204020204" pitchFamily="34" charset="-122"/>
              </a:rPr>
              <a:t>681.45</a:t>
            </a:r>
            <a:r>
              <a:rPr lang="zh-CN" altLang="en-US" sz="1200" b="1" dirty="0">
                <a:latin typeface="微软雅黑" panose="020B0503020204020204" pitchFamily="34" charset="-122"/>
                <a:ea typeface="微软雅黑" panose="020B0503020204020204" pitchFamily="34" charset="-122"/>
              </a:rPr>
              <a:t>公顷。远期至</a:t>
            </a:r>
            <a:r>
              <a:rPr lang="en-US" altLang="zh-CN" sz="1200" b="1" dirty="0">
                <a:latin typeface="微软雅黑" panose="020B0503020204020204" pitchFamily="34" charset="-122"/>
                <a:ea typeface="微软雅黑" panose="020B0503020204020204" pitchFamily="34" charset="-122"/>
              </a:rPr>
              <a:t>2035</a:t>
            </a:r>
            <a:r>
              <a:rPr lang="zh-CN" altLang="en-US" sz="1200" b="1" dirty="0">
                <a:latin typeface="微软雅黑" panose="020B0503020204020204" pitchFamily="34" charset="-122"/>
                <a:ea typeface="微软雅黑" panose="020B0503020204020204" pitchFamily="34" charset="-122"/>
              </a:rPr>
              <a:t>年</a:t>
            </a:r>
            <a:endParaRPr lang="en-US" altLang="zh-CN" sz="1200" b="1" dirty="0">
              <a:latin typeface="微软雅黑" panose="020B0503020204020204" pitchFamily="34" charset="-122"/>
              <a:ea typeface="微软雅黑" panose="020B0503020204020204" pitchFamily="34" charset="-122"/>
            </a:endParaRPr>
          </a:p>
          <a:p>
            <a:endParaRPr dirty="0"/>
          </a:p>
        </p:txBody>
      </p:sp>
    </p:spTree>
    <p:extLst>
      <p:ext uri="{BB962C8B-B14F-4D97-AF65-F5344CB8AC3E}">
        <p14:creationId xmlns:p14="http://schemas.microsoft.com/office/powerpoint/2010/main" val="3045452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zh-CN" altLang="en-US" dirty="0"/>
              <a:t>这次本次的技术路线，遵循技术路线，我们进行了现场勘探、村民座谈、入户访谈等方式了解村民意愿</a:t>
            </a:r>
          </a:p>
          <a:p>
            <a:endParaRPr dirty="0"/>
          </a:p>
        </p:txBody>
      </p:sp>
    </p:spTree>
    <p:extLst>
      <p:ext uri="{BB962C8B-B14F-4D97-AF65-F5344CB8AC3E}">
        <p14:creationId xmlns:p14="http://schemas.microsoft.com/office/powerpoint/2010/main" val="2381165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32389" y="397348"/>
            <a:ext cx="14060921" cy="381000"/>
          </a:xfrm>
          <a:prstGeom prst="rect">
            <a:avLst/>
          </a:prstGeom>
        </p:spPr>
        <p:txBody>
          <a:bodyPr lIns="0" tIns="0" rIns="0" bIns="0"/>
          <a:lstStyle>
            <a:lvl1pPr>
              <a:defRPr sz="3000" b="1" i="0">
                <a:solidFill>
                  <a:srgbClr val="6B6361"/>
                </a:solidFill>
                <a:latin typeface="微软雅黑" panose="020B0503020204020204" charset="-122"/>
                <a:cs typeface="微软雅黑" panose="020B0503020204020204" charset="-122"/>
              </a:defRPr>
            </a:lvl1pPr>
          </a:lstStyle>
          <a:p>
            <a:endParaRPr/>
          </a:p>
        </p:txBody>
      </p:sp>
      <p:sp>
        <p:nvSpPr>
          <p:cNvPr id="3" name="Holder 3"/>
          <p:cNvSpPr>
            <a:spLocks noGrp="1"/>
          </p:cNvSpPr>
          <p:nvPr>
            <p:ph type="body" idx="1"/>
          </p:nvPr>
        </p:nvSpPr>
        <p:spPr/>
        <p:txBody>
          <a:bodyPr lIns="0" tIns="0" rIns="0" bIns="0"/>
          <a:lstStyle>
            <a:lvl1pPr>
              <a:defRPr sz="4000" b="1" i="0">
                <a:solidFill>
                  <a:srgbClr val="231F20"/>
                </a:solidFill>
                <a:latin typeface="微软雅黑" panose="020B0503020204020204" charset="-122"/>
                <a:cs typeface="微软雅黑" panose="020B0503020204020204" charset="-122"/>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10/28/2020</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383412-ED84-4635-BD1C-AD5DF0AABD3F}"/>
              </a:ext>
            </a:extLst>
          </p:cNvPr>
          <p:cNvSpPr>
            <a:spLocks noGrp="1"/>
          </p:cNvSpPr>
          <p:nvPr>
            <p:ph type="title"/>
          </p:nvPr>
        </p:nvSpPr>
        <p:spPr>
          <a:xfrm>
            <a:off x="1041400" y="569913"/>
            <a:ext cx="13046075" cy="206692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D6EADCB-2962-45B2-97AB-5AFCB96D1163}"/>
              </a:ext>
            </a:extLst>
          </p:cNvPr>
          <p:cNvSpPr>
            <a:spLocks noGrp="1"/>
          </p:cNvSpPr>
          <p:nvPr>
            <p:ph type="body" idx="1"/>
          </p:nvPr>
        </p:nvSpPr>
        <p:spPr>
          <a:xfrm>
            <a:off x="1041400" y="2620963"/>
            <a:ext cx="6399213" cy="1285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9C56465-D372-4871-8EC9-FA54371CA45E}"/>
              </a:ext>
            </a:extLst>
          </p:cNvPr>
          <p:cNvSpPr>
            <a:spLocks noGrp="1"/>
          </p:cNvSpPr>
          <p:nvPr>
            <p:ph sz="half" idx="2"/>
          </p:nvPr>
        </p:nvSpPr>
        <p:spPr>
          <a:xfrm>
            <a:off x="1041400" y="3906838"/>
            <a:ext cx="6399213" cy="574516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71F0AFC-D5F3-48F6-8ED3-E18E3750D614}"/>
              </a:ext>
            </a:extLst>
          </p:cNvPr>
          <p:cNvSpPr>
            <a:spLocks noGrp="1"/>
          </p:cNvSpPr>
          <p:nvPr>
            <p:ph type="body" sz="quarter" idx="3"/>
          </p:nvPr>
        </p:nvSpPr>
        <p:spPr>
          <a:xfrm>
            <a:off x="7658100" y="2620963"/>
            <a:ext cx="6429375" cy="1285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90A763-6BD0-4BB6-BE6F-014D8894AECA}"/>
              </a:ext>
            </a:extLst>
          </p:cNvPr>
          <p:cNvSpPr>
            <a:spLocks noGrp="1"/>
          </p:cNvSpPr>
          <p:nvPr>
            <p:ph sz="quarter" idx="4"/>
          </p:nvPr>
        </p:nvSpPr>
        <p:spPr>
          <a:xfrm>
            <a:off x="7658100" y="3906838"/>
            <a:ext cx="6429375" cy="574516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3CD58C-CA5D-446C-A967-FF440758E217}"/>
              </a:ext>
            </a:extLst>
          </p:cNvPr>
          <p:cNvSpPr>
            <a:spLocks noGrp="1"/>
          </p:cNvSpPr>
          <p:nvPr>
            <p:ph type="dt" sz="half" idx="10"/>
          </p:nvPr>
        </p:nvSpPr>
        <p:spPr/>
        <p:txBody>
          <a:bodyPr/>
          <a:lstStyle/>
          <a:p>
            <a:fld id="{DD6F76D2-0C69-4F0C-94AE-E81F4E01CEEE}" type="datetimeFigureOut">
              <a:rPr lang="zh-CN" altLang="en-US" smtClean="0"/>
              <a:t>2020/10/28</a:t>
            </a:fld>
            <a:endParaRPr lang="zh-CN" altLang="en-US"/>
          </a:p>
        </p:txBody>
      </p:sp>
      <p:sp>
        <p:nvSpPr>
          <p:cNvPr id="8" name="页脚占位符 7">
            <a:extLst>
              <a:ext uri="{FF2B5EF4-FFF2-40B4-BE49-F238E27FC236}">
                <a16:creationId xmlns:a16="http://schemas.microsoft.com/office/drawing/2014/main" id="{904A37E4-FA93-4BD1-AB2A-FE144D9810C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5E171E-D6E3-4EC3-890E-2F618BF41024}"/>
              </a:ext>
            </a:extLst>
          </p:cNvPr>
          <p:cNvSpPr>
            <a:spLocks noGrp="1"/>
          </p:cNvSpPr>
          <p:nvPr>
            <p:ph type="sldNum" sz="quarter" idx="12"/>
          </p:nvPr>
        </p:nvSpPr>
        <p:spPr/>
        <p:txBody>
          <a:bodyPr/>
          <a:lstStyle/>
          <a:p>
            <a:fld id="{FBB00EE5-D62C-4CD7-9549-3A0B4F5D8EC2}" type="slidenum">
              <a:rPr lang="zh-CN" altLang="en-US" smtClean="0"/>
              <a:t>‹#›</a:t>
            </a:fld>
            <a:endParaRPr lang="zh-CN" altLang="en-US"/>
          </a:p>
        </p:txBody>
      </p:sp>
    </p:spTree>
    <p:extLst>
      <p:ext uri="{BB962C8B-B14F-4D97-AF65-F5344CB8AC3E}">
        <p14:creationId xmlns:p14="http://schemas.microsoft.com/office/powerpoint/2010/main" val="3965146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2FFB32-54A9-49B0-A4BA-396DC665C22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8F5D024-B9D5-4CC7-B77E-FC1F90E09EEB}"/>
              </a:ext>
            </a:extLst>
          </p:cNvPr>
          <p:cNvSpPr>
            <a:spLocks noGrp="1"/>
          </p:cNvSpPr>
          <p:nvPr>
            <p:ph type="dt" sz="half" idx="10"/>
          </p:nvPr>
        </p:nvSpPr>
        <p:spPr/>
        <p:txBody>
          <a:bodyPr/>
          <a:lstStyle/>
          <a:p>
            <a:fld id="{DD6F76D2-0C69-4F0C-94AE-E81F4E01CEEE}" type="datetimeFigureOut">
              <a:rPr lang="zh-CN" altLang="en-US" smtClean="0"/>
              <a:t>2020/10/28</a:t>
            </a:fld>
            <a:endParaRPr lang="zh-CN" altLang="en-US"/>
          </a:p>
        </p:txBody>
      </p:sp>
      <p:sp>
        <p:nvSpPr>
          <p:cNvPr id="4" name="页脚占位符 3">
            <a:extLst>
              <a:ext uri="{FF2B5EF4-FFF2-40B4-BE49-F238E27FC236}">
                <a16:creationId xmlns:a16="http://schemas.microsoft.com/office/drawing/2014/main" id="{D92D3EF8-0C5B-4769-AC0A-2686CE10472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065B26D-4673-4606-A1A0-2EED61A65D74}"/>
              </a:ext>
            </a:extLst>
          </p:cNvPr>
          <p:cNvSpPr>
            <a:spLocks noGrp="1"/>
          </p:cNvSpPr>
          <p:nvPr>
            <p:ph type="sldNum" sz="quarter" idx="12"/>
          </p:nvPr>
        </p:nvSpPr>
        <p:spPr/>
        <p:txBody>
          <a:bodyPr/>
          <a:lstStyle/>
          <a:p>
            <a:fld id="{FBB00EE5-D62C-4CD7-9549-3A0B4F5D8EC2}" type="slidenum">
              <a:rPr lang="zh-CN" altLang="en-US" smtClean="0"/>
              <a:t>‹#›</a:t>
            </a:fld>
            <a:endParaRPr lang="zh-CN" altLang="en-US"/>
          </a:p>
        </p:txBody>
      </p:sp>
    </p:spTree>
    <p:extLst>
      <p:ext uri="{BB962C8B-B14F-4D97-AF65-F5344CB8AC3E}">
        <p14:creationId xmlns:p14="http://schemas.microsoft.com/office/powerpoint/2010/main" val="3003719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25DE6A9-E31E-4A92-8E6F-75D6F599E12D}"/>
              </a:ext>
            </a:extLst>
          </p:cNvPr>
          <p:cNvSpPr>
            <a:spLocks noGrp="1"/>
          </p:cNvSpPr>
          <p:nvPr>
            <p:ph type="dt" sz="half" idx="10"/>
          </p:nvPr>
        </p:nvSpPr>
        <p:spPr/>
        <p:txBody>
          <a:bodyPr/>
          <a:lstStyle/>
          <a:p>
            <a:fld id="{DD6F76D2-0C69-4F0C-94AE-E81F4E01CEEE}" type="datetimeFigureOut">
              <a:rPr lang="zh-CN" altLang="en-US" smtClean="0"/>
              <a:t>2020/10/28</a:t>
            </a:fld>
            <a:endParaRPr lang="zh-CN" altLang="en-US"/>
          </a:p>
        </p:txBody>
      </p:sp>
      <p:sp>
        <p:nvSpPr>
          <p:cNvPr id="3" name="页脚占位符 2">
            <a:extLst>
              <a:ext uri="{FF2B5EF4-FFF2-40B4-BE49-F238E27FC236}">
                <a16:creationId xmlns:a16="http://schemas.microsoft.com/office/drawing/2014/main" id="{89D1AEE9-1067-4A16-BAC5-2F697F68CB5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055115E-EC7C-465D-A8CD-35E6271336AB}"/>
              </a:ext>
            </a:extLst>
          </p:cNvPr>
          <p:cNvSpPr>
            <a:spLocks noGrp="1"/>
          </p:cNvSpPr>
          <p:nvPr>
            <p:ph type="sldNum" sz="quarter" idx="12"/>
          </p:nvPr>
        </p:nvSpPr>
        <p:spPr/>
        <p:txBody>
          <a:bodyPr/>
          <a:lstStyle/>
          <a:p>
            <a:fld id="{FBB00EE5-D62C-4CD7-9549-3A0B4F5D8EC2}" type="slidenum">
              <a:rPr lang="zh-CN" altLang="en-US" smtClean="0"/>
              <a:t>‹#›</a:t>
            </a:fld>
            <a:endParaRPr lang="zh-CN" altLang="en-US"/>
          </a:p>
        </p:txBody>
      </p:sp>
    </p:spTree>
    <p:extLst>
      <p:ext uri="{BB962C8B-B14F-4D97-AF65-F5344CB8AC3E}">
        <p14:creationId xmlns:p14="http://schemas.microsoft.com/office/powerpoint/2010/main" val="2255333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DE12AE-3623-4932-B675-BFB5519F24B1}"/>
              </a:ext>
            </a:extLst>
          </p:cNvPr>
          <p:cNvSpPr>
            <a:spLocks noGrp="1"/>
          </p:cNvSpPr>
          <p:nvPr>
            <p:ph type="title"/>
          </p:nvPr>
        </p:nvSpPr>
        <p:spPr>
          <a:xfrm>
            <a:off x="1041400" y="712788"/>
            <a:ext cx="4878388" cy="249555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A3C3E3A-AD21-4798-9CB9-5F1D2C82D304}"/>
              </a:ext>
            </a:extLst>
          </p:cNvPr>
          <p:cNvSpPr>
            <a:spLocks noGrp="1"/>
          </p:cNvSpPr>
          <p:nvPr>
            <p:ph idx="1"/>
          </p:nvPr>
        </p:nvSpPr>
        <p:spPr>
          <a:xfrm>
            <a:off x="6430963" y="1539875"/>
            <a:ext cx="7656512" cy="7599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5DBC8D2-A09A-4823-9FD4-7BFF108F9B62}"/>
              </a:ext>
            </a:extLst>
          </p:cNvPr>
          <p:cNvSpPr>
            <a:spLocks noGrp="1"/>
          </p:cNvSpPr>
          <p:nvPr>
            <p:ph type="body" sz="half" idx="2"/>
          </p:nvPr>
        </p:nvSpPr>
        <p:spPr>
          <a:xfrm>
            <a:off x="1041400" y="3208338"/>
            <a:ext cx="4878388" cy="5943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DF766B-40A6-418A-B93F-C3DDF04EF4A4}"/>
              </a:ext>
            </a:extLst>
          </p:cNvPr>
          <p:cNvSpPr>
            <a:spLocks noGrp="1"/>
          </p:cNvSpPr>
          <p:nvPr>
            <p:ph type="dt" sz="half" idx="10"/>
          </p:nvPr>
        </p:nvSpPr>
        <p:spPr/>
        <p:txBody>
          <a:bodyPr/>
          <a:lstStyle/>
          <a:p>
            <a:fld id="{DD6F76D2-0C69-4F0C-94AE-E81F4E01CEEE}" type="datetimeFigureOut">
              <a:rPr lang="zh-CN" altLang="en-US" smtClean="0"/>
              <a:t>2020/10/28</a:t>
            </a:fld>
            <a:endParaRPr lang="zh-CN" altLang="en-US"/>
          </a:p>
        </p:txBody>
      </p:sp>
      <p:sp>
        <p:nvSpPr>
          <p:cNvPr id="6" name="页脚占位符 5">
            <a:extLst>
              <a:ext uri="{FF2B5EF4-FFF2-40B4-BE49-F238E27FC236}">
                <a16:creationId xmlns:a16="http://schemas.microsoft.com/office/drawing/2014/main" id="{5A619D0E-4EB7-4FA9-B3D1-6237BD9280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FB38D7-0B4A-445D-8C7B-E43DF13C4C70}"/>
              </a:ext>
            </a:extLst>
          </p:cNvPr>
          <p:cNvSpPr>
            <a:spLocks noGrp="1"/>
          </p:cNvSpPr>
          <p:nvPr>
            <p:ph type="sldNum" sz="quarter" idx="12"/>
          </p:nvPr>
        </p:nvSpPr>
        <p:spPr/>
        <p:txBody>
          <a:bodyPr/>
          <a:lstStyle/>
          <a:p>
            <a:fld id="{FBB00EE5-D62C-4CD7-9549-3A0B4F5D8EC2}" type="slidenum">
              <a:rPr lang="zh-CN" altLang="en-US" smtClean="0"/>
              <a:t>‹#›</a:t>
            </a:fld>
            <a:endParaRPr lang="zh-CN" altLang="en-US"/>
          </a:p>
        </p:txBody>
      </p:sp>
    </p:spTree>
    <p:extLst>
      <p:ext uri="{BB962C8B-B14F-4D97-AF65-F5344CB8AC3E}">
        <p14:creationId xmlns:p14="http://schemas.microsoft.com/office/powerpoint/2010/main" val="1008433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F11A7-92C1-4C17-91E3-8E29097645D5}"/>
              </a:ext>
            </a:extLst>
          </p:cNvPr>
          <p:cNvSpPr>
            <a:spLocks noGrp="1"/>
          </p:cNvSpPr>
          <p:nvPr>
            <p:ph type="title"/>
          </p:nvPr>
        </p:nvSpPr>
        <p:spPr>
          <a:xfrm>
            <a:off x="1041400" y="712788"/>
            <a:ext cx="4878388" cy="249555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F4583F-637F-4AFA-B12F-F2C4159411EA}"/>
              </a:ext>
            </a:extLst>
          </p:cNvPr>
          <p:cNvSpPr>
            <a:spLocks noGrp="1"/>
          </p:cNvSpPr>
          <p:nvPr>
            <p:ph type="pic" idx="1"/>
          </p:nvPr>
        </p:nvSpPr>
        <p:spPr>
          <a:xfrm>
            <a:off x="6430963" y="1539875"/>
            <a:ext cx="7656512" cy="75993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CCA401-3570-4BA9-AA53-236D2AD3E718}"/>
              </a:ext>
            </a:extLst>
          </p:cNvPr>
          <p:cNvSpPr>
            <a:spLocks noGrp="1"/>
          </p:cNvSpPr>
          <p:nvPr>
            <p:ph type="body" sz="half" idx="2"/>
          </p:nvPr>
        </p:nvSpPr>
        <p:spPr>
          <a:xfrm>
            <a:off x="1041400" y="3208338"/>
            <a:ext cx="4878388" cy="5943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49B83BA-FD74-4C65-8A2F-7FB529C65DAD}"/>
              </a:ext>
            </a:extLst>
          </p:cNvPr>
          <p:cNvSpPr>
            <a:spLocks noGrp="1"/>
          </p:cNvSpPr>
          <p:nvPr>
            <p:ph type="dt" sz="half" idx="10"/>
          </p:nvPr>
        </p:nvSpPr>
        <p:spPr/>
        <p:txBody>
          <a:bodyPr/>
          <a:lstStyle/>
          <a:p>
            <a:fld id="{DD6F76D2-0C69-4F0C-94AE-E81F4E01CEEE}" type="datetimeFigureOut">
              <a:rPr lang="zh-CN" altLang="en-US" smtClean="0"/>
              <a:t>2020/10/28</a:t>
            </a:fld>
            <a:endParaRPr lang="zh-CN" altLang="en-US"/>
          </a:p>
        </p:txBody>
      </p:sp>
      <p:sp>
        <p:nvSpPr>
          <p:cNvPr id="6" name="页脚占位符 5">
            <a:extLst>
              <a:ext uri="{FF2B5EF4-FFF2-40B4-BE49-F238E27FC236}">
                <a16:creationId xmlns:a16="http://schemas.microsoft.com/office/drawing/2014/main" id="{F2D49B9C-56AC-42E7-8E3F-3832B4C526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5134C88-C7CB-4E45-B1B0-3858A79EFB5A}"/>
              </a:ext>
            </a:extLst>
          </p:cNvPr>
          <p:cNvSpPr>
            <a:spLocks noGrp="1"/>
          </p:cNvSpPr>
          <p:nvPr>
            <p:ph type="sldNum" sz="quarter" idx="12"/>
          </p:nvPr>
        </p:nvSpPr>
        <p:spPr/>
        <p:txBody>
          <a:bodyPr/>
          <a:lstStyle/>
          <a:p>
            <a:fld id="{FBB00EE5-D62C-4CD7-9549-3A0B4F5D8EC2}" type="slidenum">
              <a:rPr lang="zh-CN" altLang="en-US" smtClean="0"/>
              <a:t>‹#›</a:t>
            </a:fld>
            <a:endParaRPr lang="zh-CN" altLang="en-US"/>
          </a:p>
        </p:txBody>
      </p:sp>
    </p:spTree>
    <p:extLst>
      <p:ext uri="{BB962C8B-B14F-4D97-AF65-F5344CB8AC3E}">
        <p14:creationId xmlns:p14="http://schemas.microsoft.com/office/powerpoint/2010/main" val="138300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9A8C6-2624-46FF-A41C-7ABCF257846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7FE72E7-3435-4466-BBBD-22105339DC7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556D65-654F-4BF6-A762-9948211848FF}"/>
              </a:ext>
            </a:extLst>
          </p:cNvPr>
          <p:cNvSpPr>
            <a:spLocks noGrp="1"/>
          </p:cNvSpPr>
          <p:nvPr>
            <p:ph type="dt" sz="half" idx="10"/>
          </p:nvPr>
        </p:nvSpPr>
        <p:spPr/>
        <p:txBody>
          <a:bodyPr/>
          <a:lstStyle/>
          <a:p>
            <a:fld id="{DD6F76D2-0C69-4F0C-94AE-E81F4E01CEEE}" type="datetimeFigureOut">
              <a:rPr lang="zh-CN" altLang="en-US" smtClean="0"/>
              <a:t>2020/10/28</a:t>
            </a:fld>
            <a:endParaRPr lang="zh-CN" altLang="en-US"/>
          </a:p>
        </p:txBody>
      </p:sp>
      <p:sp>
        <p:nvSpPr>
          <p:cNvPr id="5" name="页脚占位符 4">
            <a:extLst>
              <a:ext uri="{FF2B5EF4-FFF2-40B4-BE49-F238E27FC236}">
                <a16:creationId xmlns:a16="http://schemas.microsoft.com/office/drawing/2014/main" id="{00765CD5-7FFF-4D15-98D5-407AEF6CC0B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5DD784-5AC2-468D-BD47-26DD018DBB0A}"/>
              </a:ext>
            </a:extLst>
          </p:cNvPr>
          <p:cNvSpPr>
            <a:spLocks noGrp="1"/>
          </p:cNvSpPr>
          <p:nvPr>
            <p:ph type="sldNum" sz="quarter" idx="12"/>
          </p:nvPr>
        </p:nvSpPr>
        <p:spPr/>
        <p:txBody>
          <a:bodyPr/>
          <a:lstStyle/>
          <a:p>
            <a:fld id="{FBB00EE5-D62C-4CD7-9549-3A0B4F5D8EC2}" type="slidenum">
              <a:rPr lang="zh-CN" altLang="en-US" smtClean="0"/>
              <a:t>‹#›</a:t>
            </a:fld>
            <a:endParaRPr lang="zh-CN" altLang="en-US"/>
          </a:p>
        </p:txBody>
      </p:sp>
    </p:spTree>
    <p:extLst>
      <p:ext uri="{BB962C8B-B14F-4D97-AF65-F5344CB8AC3E}">
        <p14:creationId xmlns:p14="http://schemas.microsoft.com/office/powerpoint/2010/main" val="3516997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8FF3E9-8CDA-4F09-98ED-420DE8A08C63}"/>
              </a:ext>
            </a:extLst>
          </p:cNvPr>
          <p:cNvSpPr>
            <a:spLocks noGrp="1"/>
          </p:cNvSpPr>
          <p:nvPr>
            <p:ph type="title" orient="vert"/>
          </p:nvPr>
        </p:nvSpPr>
        <p:spPr>
          <a:xfrm>
            <a:off x="10825163" y="569913"/>
            <a:ext cx="3260725" cy="9061450"/>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5AA4E08-C71E-4CF3-B120-80D83A16DF39}"/>
              </a:ext>
            </a:extLst>
          </p:cNvPr>
          <p:cNvSpPr>
            <a:spLocks noGrp="1"/>
          </p:cNvSpPr>
          <p:nvPr>
            <p:ph type="body" orient="vert" idx="1"/>
          </p:nvPr>
        </p:nvSpPr>
        <p:spPr>
          <a:xfrm>
            <a:off x="1039813" y="569913"/>
            <a:ext cx="9632950" cy="906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A02AF16-CF91-4019-87E0-43E56A29AFBC}"/>
              </a:ext>
            </a:extLst>
          </p:cNvPr>
          <p:cNvSpPr>
            <a:spLocks noGrp="1"/>
          </p:cNvSpPr>
          <p:nvPr>
            <p:ph type="dt" sz="half" idx="10"/>
          </p:nvPr>
        </p:nvSpPr>
        <p:spPr/>
        <p:txBody>
          <a:bodyPr/>
          <a:lstStyle/>
          <a:p>
            <a:fld id="{DD6F76D2-0C69-4F0C-94AE-E81F4E01CEEE}" type="datetimeFigureOut">
              <a:rPr lang="zh-CN" altLang="en-US" smtClean="0"/>
              <a:t>2020/10/28</a:t>
            </a:fld>
            <a:endParaRPr lang="zh-CN" altLang="en-US"/>
          </a:p>
        </p:txBody>
      </p:sp>
      <p:sp>
        <p:nvSpPr>
          <p:cNvPr id="5" name="页脚占位符 4">
            <a:extLst>
              <a:ext uri="{FF2B5EF4-FFF2-40B4-BE49-F238E27FC236}">
                <a16:creationId xmlns:a16="http://schemas.microsoft.com/office/drawing/2014/main" id="{52BF02E6-EA86-4FF2-AF46-1EAC1BED297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DF2E20F-2E9D-4EA0-AD67-1C6D4B987506}"/>
              </a:ext>
            </a:extLst>
          </p:cNvPr>
          <p:cNvSpPr>
            <a:spLocks noGrp="1"/>
          </p:cNvSpPr>
          <p:nvPr>
            <p:ph type="sldNum" sz="quarter" idx="12"/>
          </p:nvPr>
        </p:nvSpPr>
        <p:spPr/>
        <p:txBody>
          <a:bodyPr/>
          <a:lstStyle/>
          <a:p>
            <a:fld id="{FBB00EE5-D62C-4CD7-9549-3A0B4F5D8EC2}" type="slidenum">
              <a:rPr lang="zh-CN" altLang="en-US" smtClean="0"/>
              <a:t>‹#›</a:t>
            </a:fld>
            <a:endParaRPr lang="zh-CN" altLang="en-US"/>
          </a:p>
        </p:txBody>
      </p:sp>
    </p:spTree>
    <p:extLst>
      <p:ext uri="{BB962C8B-B14F-4D97-AF65-F5344CB8AC3E}">
        <p14:creationId xmlns:p14="http://schemas.microsoft.com/office/powerpoint/2010/main" val="125562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32389" y="397348"/>
            <a:ext cx="14060921" cy="381000"/>
          </a:xfrm>
          <a:prstGeom prst="rect">
            <a:avLst/>
          </a:prstGeom>
        </p:spPr>
        <p:txBody>
          <a:bodyPr lIns="0" tIns="0" rIns="0" bIns="0"/>
          <a:lstStyle>
            <a:lvl1pPr>
              <a:defRPr sz="3000" b="1" i="0">
                <a:solidFill>
                  <a:srgbClr val="6B6361"/>
                </a:solidFill>
                <a:latin typeface="微软雅黑" panose="020B0503020204020204" charset="-122"/>
                <a:cs typeface="微软雅黑" panose="020B0503020204020204" charset="-122"/>
              </a:defRPr>
            </a:lvl1pPr>
          </a:lstStyle>
          <a:p>
            <a:endParaRPr/>
          </a:p>
        </p:txBody>
      </p:sp>
      <p:sp>
        <p:nvSpPr>
          <p:cNvPr id="3" name="Holder 3"/>
          <p:cNvSpPr>
            <a:spLocks noGrp="1"/>
          </p:cNvSpPr>
          <p:nvPr>
            <p:ph sz="half" idx="2"/>
          </p:nvPr>
        </p:nvSpPr>
        <p:spPr>
          <a:xfrm>
            <a:off x="756285" y="2459482"/>
            <a:ext cx="657967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789735" y="2459482"/>
            <a:ext cx="657967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10/28/2020</a:t>
            </a:fld>
            <a:endParaRPr lang="en-US"/>
          </a:p>
        </p:txBody>
      </p:sp>
      <p:sp>
        <p:nvSpPr>
          <p:cNvPr id="7" name="Holder 7"/>
          <p:cNvSpPr>
            <a:spLocks noGrp="1"/>
          </p:cNvSpPr>
          <p:nvPr>
            <p:ph type="sldNum" sz="quarter" idx="7"/>
          </p:nvPr>
        </p:nvSpPr>
        <p:spPr>
          <a:xfrm>
            <a:off x="14192250" y="10238036"/>
            <a:ext cx="414087" cy="184666"/>
          </a:xfrm>
          <a:prstGeom prst="rect">
            <a:avLst/>
          </a:prstGeom>
        </p:spPr>
        <p:txBody>
          <a:bodyPr lIns="0" tIns="0" rIns="0" bIns="0"/>
          <a:lstStyle>
            <a:lvl1pPr>
              <a:defRPr sz="1200" b="0" i="0">
                <a:solidFill>
                  <a:schemeClr val="tx1"/>
                </a:solidFill>
                <a:latin typeface="微软雅黑" panose="020B0503020204020204" charset="-122"/>
                <a:cs typeface="微软雅黑" panose="020B0503020204020204" charset="-122"/>
              </a:defRPr>
            </a:lvl1pPr>
          </a:lstStyle>
          <a:p>
            <a:pPr marL="203835">
              <a:lnSpc>
                <a:spcPct val="100000"/>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10/28/2020</a:t>
            </a:fld>
            <a:endParaRPr lang="en-US"/>
          </a:p>
        </p:txBody>
      </p:sp>
      <p:sp>
        <p:nvSpPr>
          <p:cNvPr id="4" name="Holder 4"/>
          <p:cNvSpPr>
            <a:spLocks noGrp="1"/>
          </p:cNvSpPr>
          <p:nvPr>
            <p:ph type="sldNum" sz="quarter" idx="7"/>
          </p:nvPr>
        </p:nvSpPr>
        <p:spPr>
          <a:xfrm>
            <a:off x="14192250" y="10238036"/>
            <a:ext cx="414087" cy="184666"/>
          </a:xfrm>
          <a:prstGeom prst="rect">
            <a:avLst/>
          </a:prstGeom>
        </p:spPr>
        <p:txBody>
          <a:bodyPr lIns="0" tIns="0" rIns="0" bIns="0"/>
          <a:lstStyle>
            <a:lvl1pPr>
              <a:defRPr sz="1200" b="0" i="0">
                <a:solidFill>
                  <a:schemeClr val="tx1"/>
                </a:solidFill>
                <a:latin typeface="微软雅黑" panose="020B0503020204020204" charset="-122"/>
                <a:cs typeface="微软雅黑" panose="020B0503020204020204" charset="-122"/>
              </a:defRPr>
            </a:lvl1pPr>
          </a:lstStyle>
          <a:p>
            <a:pPr marL="203835">
              <a:lnSpc>
                <a:spcPct val="100000"/>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F6D9BC-2D27-411E-A3A9-45C2DDA04A44}"/>
              </a:ext>
            </a:extLst>
          </p:cNvPr>
          <p:cNvSpPr>
            <a:spLocks noGrp="1"/>
          </p:cNvSpPr>
          <p:nvPr>
            <p:ph type="dt" sz="half" idx="10"/>
          </p:nvPr>
        </p:nvSpPr>
        <p:spPr/>
        <p:txBody>
          <a:bodyPr/>
          <a:lstStyle/>
          <a:p>
            <a:fld id="{2920B326-147A-4DC7-BCDF-ACA6E65AA420}" type="datetimeFigureOut">
              <a:rPr lang="zh-CN" altLang="en-US" smtClean="0"/>
              <a:t>2020/10/28</a:t>
            </a:fld>
            <a:endParaRPr lang="zh-CN" altLang="en-US"/>
          </a:p>
        </p:txBody>
      </p:sp>
      <p:sp>
        <p:nvSpPr>
          <p:cNvPr id="3" name="页脚占位符 2">
            <a:extLst>
              <a:ext uri="{FF2B5EF4-FFF2-40B4-BE49-F238E27FC236}">
                <a16:creationId xmlns:a16="http://schemas.microsoft.com/office/drawing/2014/main" id="{398176DE-9195-4865-87A0-2F157028D8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C0DDCE5-0B3C-4DFC-B28C-8EA3FBE8530B}"/>
              </a:ext>
            </a:extLst>
          </p:cNvPr>
          <p:cNvSpPr>
            <a:spLocks noGrp="1"/>
          </p:cNvSpPr>
          <p:nvPr>
            <p:ph type="sldNum" sz="quarter" idx="12"/>
          </p:nvPr>
        </p:nvSpPr>
        <p:spPr>
          <a:xfrm>
            <a:off x="10559732" y="8394700"/>
            <a:ext cx="3403600" cy="569912"/>
          </a:xfrm>
          <a:prstGeom prst="rect">
            <a:avLst/>
          </a:prstGeom>
        </p:spPr>
        <p:txBody>
          <a:bodyPr/>
          <a:lstStyle/>
          <a:p>
            <a:fld id="{AD136534-D450-4DFF-A330-ED985B175A58}" type="slidenum">
              <a:rPr lang="zh-CN" altLang="en-US" smtClean="0"/>
              <a:t>‹#›</a:t>
            </a:fld>
            <a:endParaRPr lang="zh-CN" altLang="en-US"/>
          </a:p>
        </p:txBody>
      </p:sp>
    </p:spTree>
    <p:extLst>
      <p:ext uri="{BB962C8B-B14F-4D97-AF65-F5344CB8AC3E}">
        <p14:creationId xmlns:p14="http://schemas.microsoft.com/office/powerpoint/2010/main" val="410378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cxnSp>
        <p:nvCxnSpPr>
          <p:cNvPr id="22" name="直接连接符 21">
            <a:extLst>
              <a:ext uri="{FF2B5EF4-FFF2-40B4-BE49-F238E27FC236}">
                <a16:creationId xmlns:a16="http://schemas.microsoft.com/office/drawing/2014/main" id="{76356DBA-7E8B-45DA-BBFC-BFCC054A0B01}"/>
              </a:ext>
            </a:extLst>
          </p:cNvPr>
          <p:cNvCxnSpPr>
            <a:cxnSpLocks/>
          </p:cNvCxnSpPr>
          <p:nvPr userDrawn="1"/>
        </p:nvCxnSpPr>
        <p:spPr>
          <a:xfrm>
            <a:off x="13825626" y="10212089"/>
            <a:ext cx="0" cy="22904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611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3533A-E458-4AF6-917D-7336D76DA36E}"/>
              </a:ext>
            </a:extLst>
          </p:cNvPr>
          <p:cNvSpPr>
            <a:spLocks noGrp="1"/>
          </p:cNvSpPr>
          <p:nvPr>
            <p:ph type="ctrTitle"/>
          </p:nvPr>
        </p:nvSpPr>
        <p:spPr>
          <a:xfrm>
            <a:off x="1890713" y="1749425"/>
            <a:ext cx="11344275" cy="3724275"/>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E35EA48-0AC4-4C97-A3CF-FF256A4F37EE}"/>
              </a:ext>
            </a:extLst>
          </p:cNvPr>
          <p:cNvSpPr>
            <a:spLocks noGrp="1"/>
          </p:cNvSpPr>
          <p:nvPr>
            <p:ph type="subTitle" idx="1"/>
          </p:nvPr>
        </p:nvSpPr>
        <p:spPr>
          <a:xfrm>
            <a:off x="1890713" y="5616575"/>
            <a:ext cx="11344275" cy="25812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7322B4C-A382-483C-9CAF-BD279929888C}"/>
              </a:ext>
            </a:extLst>
          </p:cNvPr>
          <p:cNvSpPr>
            <a:spLocks noGrp="1"/>
          </p:cNvSpPr>
          <p:nvPr>
            <p:ph type="dt" sz="half" idx="10"/>
          </p:nvPr>
        </p:nvSpPr>
        <p:spPr/>
        <p:txBody>
          <a:bodyPr/>
          <a:lstStyle/>
          <a:p>
            <a:fld id="{DD6F76D2-0C69-4F0C-94AE-E81F4E01CEEE}" type="datetimeFigureOut">
              <a:rPr lang="zh-CN" altLang="en-US" smtClean="0"/>
              <a:t>2020/10/28</a:t>
            </a:fld>
            <a:endParaRPr lang="zh-CN" altLang="en-US"/>
          </a:p>
        </p:txBody>
      </p:sp>
      <p:sp>
        <p:nvSpPr>
          <p:cNvPr id="5" name="页脚占位符 4">
            <a:extLst>
              <a:ext uri="{FF2B5EF4-FFF2-40B4-BE49-F238E27FC236}">
                <a16:creationId xmlns:a16="http://schemas.microsoft.com/office/drawing/2014/main" id="{60FFA40A-850E-4559-A335-5150A9A4BCF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AA59C4E-6B99-4CC8-B8E6-233213878BBF}"/>
              </a:ext>
            </a:extLst>
          </p:cNvPr>
          <p:cNvSpPr>
            <a:spLocks noGrp="1"/>
          </p:cNvSpPr>
          <p:nvPr>
            <p:ph type="sldNum" sz="quarter" idx="12"/>
          </p:nvPr>
        </p:nvSpPr>
        <p:spPr/>
        <p:txBody>
          <a:bodyPr/>
          <a:lstStyle/>
          <a:p>
            <a:fld id="{FBB00EE5-D62C-4CD7-9549-3A0B4F5D8EC2}" type="slidenum">
              <a:rPr lang="zh-CN" altLang="en-US" smtClean="0"/>
              <a:t>‹#›</a:t>
            </a:fld>
            <a:endParaRPr lang="zh-CN" altLang="en-US"/>
          </a:p>
        </p:txBody>
      </p:sp>
    </p:spTree>
    <p:extLst>
      <p:ext uri="{BB962C8B-B14F-4D97-AF65-F5344CB8AC3E}">
        <p14:creationId xmlns:p14="http://schemas.microsoft.com/office/powerpoint/2010/main" val="69062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F71EBE-DA7C-47C1-BB10-8549C8727B1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6ACEE6-3A96-4F57-8D88-5C66AB664B2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DD7B5E-1AA7-4E36-9D87-E1C28FFADAA9}"/>
              </a:ext>
            </a:extLst>
          </p:cNvPr>
          <p:cNvSpPr>
            <a:spLocks noGrp="1"/>
          </p:cNvSpPr>
          <p:nvPr>
            <p:ph type="dt" sz="half" idx="10"/>
          </p:nvPr>
        </p:nvSpPr>
        <p:spPr/>
        <p:txBody>
          <a:bodyPr/>
          <a:lstStyle/>
          <a:p>
            <a:fld id="{DD6F76D2-0C69-4F0C-94AE-E81F4E01CEEE}" type="datetimeFigureOut">
              <a:rPr lang="zh-CN" altLang="en-US" smtClean="0"/>
              <a:t>2020/10/28</a:t>
            </a:fld>
            <a:endParaRPr lang="zh-CN" altLang="en-US"/>
          </a:p>
        </p:txBody>
      </p:sp>
      <p:sp>
        <p:nvSpPr>
          <p:cNvPr id="5" name="页脚占位符 4">
            <a:extLst>
              <a:ext uri="{FF2B5EF4-FFF2-40B4-BE49-F238E27FC236}">
                <a16:creationId xmlns:a16="http://schemas.microsoft.com/office/drawing/2014/main" id="{7899FAD3-55D2-41A9-AA83-E30D89B597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14B29AA-9EF7-44D3-B92C-2E58808C1E00}"/>
              </a:ext>
            </a:extLst>
          </p:cNvPr>
          <p:cNvSpPr>
            <a:spLocks noGrp="1"/>
          </p:cNvSpPr>
          <p:nvPr>
            <p:ph type="sldNum" sz="quarter" idx="12"/>
          </p:nvPr>
        </p:nvSpPr>
        <p:spPr/>
        <p:txBody>
          <a:bodyPr/>
          <a:lstStyle/>
          <a:p>
            <a:fld id="{FBB00EE5-D62C-4CD7-9549-3A0B4F5D8EC2}" type="slidenum">
              <a:rPr lang="zh-CN" altLang="en-US" smtClean="0"/>
              <a:t>‹#›</a:t>
            </a:fld>
            <a:endParaRPr lang="zh-CN" altLang="en-US"/>
          </a:p>
        </p:txBody>
      </p:sp>
    </p:spTree>
    <p:extLst>
      <p:ext uri="{BB962C8B-B14F-4D97-AF65-F5344CB8AC3E}">
        <p14:creationId xmlns:p14="http://schemas.microsoft.com/office/powerpoint/2010/main" val="1289394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0C9A2-5F12-4A43-8B5E-9BA3C07E897A}"/>
              </a:ext>
            </a:extLst>
          </p:cNvPr>
          <p:cNvSpPr>
            <a:spLocks noGrp="1"/>
          </p:cNvSpPr>
          <p:nvPr>
            <p:ph type="title"/>
          </p:nvPr>
        </p:nvSpPr>
        <p:spPr>
          <a:xfrm>
            <a:off x="1031875" y="2665413"/>
            <a:ext cx="13046075" cy="4448175"/>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43B9592-EFAD-4922-8EA2-78339E3E6C67}"/>
              </a:ext>
            </a:extLst>
          </p:cNvPr>
          <p:cNvSpPr>
            <a:spLocks noGrp="1"/>
          </p:cNvSpPr>
          <p:nvPr>
            <p:ph type="body" idx="1"/>
          </p:nvPr>
        </p:nvSpPr>
        <p:spPr>
          <a:xfrm>
            <a:off x="1031875" y="7156450"/>
            <a:ext cx="13046075" cy="23383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CD9BA34-E111-4AB8-9201-1FFF2C0BFF15}"/>
              </a:ext>
            </a:extLst>
          </p:cNvPr>
          <p:cNvSpPr>
            <a:spLocks noGrp="1"/>
          </p:cNvSpPr>
          <p:nvPr>
            <p:ph type="dt" sz="half" idx="10"/>
          </p:nvPr>
        </p:nvSpPr>
        <p:spPr/>
        <p:txBody>
          <a:bodyPr/>
          <a:lstStyle/>
          <a:p>
            <a:fld id="{DD6F76D2-0C69-4F0C-94AE-E81F4E01CEEE}" type="datetimeFigureOut">
              <a:rPr lang="zh-CN" altLang="en-US" smtClean="0"/>
              <a:t>2020/10/28</a:t>
            </a:fld>
            <a:endParaRPr lang="zh-CN" altLang="en-US"/>
          </a:p>
        </p:txBody>
      </p:sp>
      <p:sp>
        <p:nvSpPr>
          <p:cNvPr id="5" name="页脚占位符 4">
            <a:extLst>
              <a:ext uri="{FF2B5EF4-FFF2-40B4-BE49-F238E27FC236}">
                <a16:creationId xmlns:a16="http://schemas.microsoft.com/office/drawing/2014/main" id="{E500E5E7-D4CF-4A99-8504-22CDACFCCF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0857BE-1B15-4FC6-B040-694F52E279E4}"/>
              </a:ext>
            </a:extLst>
          </p:cNvPr>
          <p:cNvSpPr>
            <a:spLocks noGrp="1"/>
          </p:cNvSpPr>
          <p:nvPr>
            <p:ph type="sldNum" sz="quarter" idx="12"/>
          </p:nvPr>
        </p:nvSpPr>
        <p:spPr/>
        <p:txBody>
          <a:bodyPr/>
          <a:lstStyle/>
          <a:p>
            <a:fld id="{FBB00EE5-D62C-4CD7-9549-3A0B4F5D8EC2}" type="slidenum">
              <a:rPr lang="zh-CN" altLang="en-US" smtClean="0"/>
              <a:t>‹#›</a:t>
            </a:fld>
            <a:endParaRPr lang="zh-CN" altLang="en-US"/>
          </a:p>
        </p:txBody>
      </p:sp>
    </p:spTree>
    <p:extLst>
      <p:ext uri="{BB962C8B-B14F-4D97-AF65-F5344CB8AC3E}">
        <p14:creationId xmlns:p14="http://schemas.microsoft.com/office/powerpoint/2010/main" val="2875167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7E0E4E-253F-4BA9-8E2D-6AD7BC75E28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7EB6CC-94FE-42CA-A0F3-2ECA378D5DA7}"/>
              </a:ext>
            </a:extLst>
          </p:cNvPr>
          <p:cNvSpPr>
            <a:spLocks noGrp="1"/>
          </p:cNvSpPr>
          <p:nvPr>
            <p:ph sz="half" idx="1"/>
          </p:nvPr>
        </p:nvSpPr>
        <p:spPr>
          <a:xfrm>
            <a:off x="1039813" y="2846388"/>
            <a:ext cx="6446837" cy="678497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0A7D037-4883-4DE1-8B50-6BAEE54605EC}"/>
              </a:ext>
            </a:extLst>
          </p:cNvPr>
          <p:cNvSpPr>
            <a:spLocks noGrp="1"/>
          </p:cNvSpPr>
          <p:nvPr>
            <p:ph sz="half" idx="2"/>
          </p:nvPr>
        </p:nvSpPr>
        <p:spPr>
          <a:xfrm>
            <a:off x="7639050" y="2846388"/>
            <a:ext cx="6446838" cy="678497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D20E67A-1CB0-414E-852B-E0EED12D0C7F}"/>
              </a:ext>
            </a:extLst>
          </p:cNvPr>
          <p:cNvSpPr>
            <a:spLocks noGrp="1"/>
          </p:cNvSpPr>
          <p:nvPr>
            <p:ph type="dt" sz="half" idx="10"/>
          </p:nvPr>
        </p:nvSpPr>
        <p:spPr/>
        <p:txBody>
          <a:bodyPr/>
          <a:lstStyle/>
          <a:p>
            <a:fld id="{DD6F76D2-0C69-4F0C-94AE-E81F4E01CEEE}" type="datetimeFigureOut">
              <a:rPr lang="zh-CN" altLang="en-US" smtClean="0"/>
              <a:t>2020/10/28</a:t>
            </a:fld>
            <a:endParaRPr lang="zh-CN" altLang="en-US"/>
          </a:p>
        </p:txBody>
      </p:sp>
      <p:sp>
        <p:nvSpPr>
          <p:cNvPr id="6" name="页脚占位符 5">
            <a:extLst>
              <a:ext uri="{FF2B5EF4-FFF2-40B4-BE49-F238E27FC236}">
                <a16:creationId xmlns:a16="http://schemas.microsoft.com/office/drawing/2014/main" id="{F86CD056-51EC-41D6-A4CA-7692A2EB6C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0A9C4C-8BE3-4938-A829-78FDFDE7F984}"/>
              </a:ext>
            </a:extLst>
          </p:cNvPr>
          <p:cNvSpPr>
            <a:spLocks noGrp="1"/>
          </p:cNvSpPr>
          <p:nvPr>
            <p:ph type="sldNum" sz="quarter" idx="12"/>
          </p:nvPr>
        </p:nvSpPr>
        <p:spPr/>
        <p:txBody>
          <a:bodyPr/>
          <a:lstStyle/>
          <a:p>
            <a:fld id="{FBB00EE5-D62C-4CD7-9549-3A0B4F5D8EC2}" type="slidenum">
              <a:rPr lang="zh-CN" altLang="en-US" smtClean="0"/>
              <a:t>‹#›</a:t>
            </a:fld>
            <a:endParaRPr lang="zh-CN" altLang="en-US"/>
          </a:p>
        </p:txBody>
      </p:sp>
    </p:spTree>
    <p:extLst>
      <p:ext uri="{BB962C8B-B14F-4D97-AF65-F5344CB8AC3E}">
        <p14:creationId xmlns:p14="http://schemas.microsoft.com/office/powerpoint/2010/main" val="24639891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object 5">
            <a:extLst>
              <a:ext uri="{FF2B5EF4-FFF2-40B4-BE49-F238E27FC236}">
                <a16:creationId xmlns:a16="http://schemas.microsoft.com/office/drawing/2014/main" id="{22DE0AC0-159C-4553-B37C-FD7A6801B658}"/>
              </a:ext>
            </a:extLst>
          </p:cNvPr>
          <p:cNvSpPr/>
          <p:nvPr userDrawn="1"/>
        </p:nvSpPr>
        <p:spPr>
          <a:xfrm>
            <a:off x="14192251" y="10214525"/>
            <a:ext cx="344012" cy="231687"/>
          </a:xfrm>
          <a:custGeom>
            <a:avLst/>
            <a:gdLst/>
            <a:ahLst/>
            <a:cxnLst/>
            <a:rect l="l" t="t" r="r" b="b"/>
            <a:pathLst>
              <a:path w="396240" h="396240">
                <a:moveTo>
                  <a:pt x="395998" y="0"/>
                </a:moveTo>
                <a:lnTo>
                  <a:pt x="0" y="0"/>
                </a:lnTo>
                <a:lnTo>
                  <a:pt x="0" y="395998"/>
                </a:lnTo>
                <a:lnTo>
                  <a:pt x="395998" y="395998"/>
                </a:lnTo>
                <a:lnTo>
                  <a:pt x="395998" y="0"/>
                </a:lnTo>
                <a:close/>
              </a:path>
            </a:pathLst>
          </a:custGeom>
          <a:solidFill>
            <a:schemeClr val="bg1">
              <a:lumMod val="85000"/>
            </a:schemeClr>
          </a:solidFill>
        </p:spPr>
        <p:txBody>
          <a:bodyPr wrap="square" lIns="0" tIns="0" rIns="0" bIns="0" rtlCol="0"/>
          <a:lstStyle/>
          <a:p>
            <a:endParaRPr/>
          </a:p>
        </p:txBody>
      </p:sp>
      <p:sp>
        <p:nvSpPr>
          <p:cNvPr id="3" name="Holder 3"/>
          <p:cNvSpPr>
            <a:spLocks noGrp="1"/>
          </p:cNvSpPr>
          <p:nvPr>
            <p:ph type="body" idx="1"/>
          </p:nvPr>
        </p:nvSpPr>
        <p:spPr>
          <a:xfrm>
            <a:off x="4511635" y="4545856"/>
            <a:ext cx="6102428" cy="2463800"/>
          </a:xfrm>
          <a:prstGeom prst="rect">
            <a:avLst/>
          </a:prstGeom>
        </p:spPr>
        <p:txBody>
          <a:bodyPr wrap="square" lIns="0" tIns="0" rIns="0" bIns="0">
            <a:spAutoFit/>
          </a:bodyPr>
          <a:lstStyle>
            <a:lvl1pPr>
              <a:defRPr sz="4000" b="1" i="0">
                <a:solidFill>
                  <a:srgbClr val="231F20"/>
                </a:solidFill>
                <a:latin typeface="微软雅黑" panose="020B0503020204020204" charset="-122"/>
                <a:cs typeface="微软雅黑" panose="020B0503020204020204" charset="-122"/>
              </a:defRPr>
            </a:lvl1pPr>
          </a:lstStyle>
          <a:p>
            <a:endParaRPr dirty="0"/>
          </a:p>
        </p:txBody>
      </p:sp>
      <p:sp>
        <p:nvSpPr>
          <p:cNvPr id="4" name="Holder 4"/>
          <p:cNvSpPr>
            <a:spLocks noGrp="1"/>
          </p:cNvSpPr>
          <p:nvPr>
            <p:ph type="ftr" sz="quarter" idx="5"/>
          </p:nvPr>
        </p:nvSpPr>
        <p:spPr>
          <a:xfrm>
            <a:off x="5142738" y="9944862"/>
            <a:ext cx="484022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56285" y="9944862"/>
            <a:ext cx="3478911"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10/28/2020</a:t>
            </a:fld>
            <a:endParaRPr lang="en-US"/>
          </a:p>
        </p:txBody>
      </p:sp>
      <p:sp>
        <p:nvSpPr>
          <p:cNvPr id="9" name="object 6">
            <a:extLst>
              <a:ext uri="{FF2B5EF4-FFF2-40B4-BE49-F238E27FC236}">
                <a16:creationId xmlns:a16="http://schemas.microsoft.com/office/drawing/2014/main" id="{64DBC5B2-560D-4998-A7FE-9BD6BBD474D1}"/>
              </a:ext>
            </a:extLst>
          </p:cNvPr>
          <p:cNvSpPr txBox="1"/>
          <p:nvPr userDrawn="1"/>
        </p:nvSpPr>
        <p:spPr>
          <a:xfrm>
            <a:off x="9925050" y="283270"/>
            <a:ext cx="4605087" cy="320601"/>
          </a:xfrm>
          <a:prstGeom prst="rect">
            <a:avLst/>
          </a:prstGeom>
        </p:spPr>
        <p:txBody>
          <a:bodyPr vert="horz" wrap="square" lIns="0" tIns="0" rIns="0" bIns="0" rtlCol="0">
            <a:spAutoFit/>
          </a:bodyPr>
          <a:lstStyle/>
          <a:p>
            <a:pPr marL="12700">
              <a:lnSpc>
                <a:spcPct val="100000"/>
              </a:lnSpc>
            </a:pPr>
            <a:r>
              <a:rPr lang="zh-CN" altLang="en-US" sz="11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charset="-122"/>
              </a:rPr>
              <a:t>临沂市兰陵县磨山镇石良社区村庄规划（</a:t>
            </a:r>
            <a:r>
              <a:rPr lang="en-US" altLang="zh-CN" sz="11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charset="-122"/>
              </a:rPr>
              <a:t>2020-2035</a:t>
            </a:r>
            <a:r>
              <a:rPr lang="zh-CN" altLang="en-US" sz="11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charset="-122"/>
              </a:rPr>
              <a:t>年）</a:t>
            </a:r>
            <a:r>
              <a:rPr lang="en-US" altLang="zh-CN" sz="11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charset="-122"/>
              </a:rPr>
              <a:t>——</a:t>
            </a:r>
            <a:r>
              <a:rPr lang="zh-CN" altLang="en-US" sz="11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charset="-122"/>
              </a:rPr>
              <a:t>专家评审稿</a:t>
            </a:r>
            <a:endParaRPr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charset="-122"/>
            </a:endParaRPr>
          </a:p>
          <a:p>
            <a:pPr marL="12700" algn="r">
              <a:lnSpc>
                <a:spcPct val="100000"/>
              </a:lnSpc>
              <a:spcBef>
                <a:spcPts val="100"/>
              </a:spcBef>
            </a:pPr>
            <a:r>
              <a:rPr lang="en-US" sz="900" b="1" spc="-35" dirty="0">
                <a:solidFill>
                  <a:srgbClr val="808285"/>
                </a:solidFill>
                <a:latin typeface="Arial" panose="020B0604020202020204"/>
                <a:cs typeface="Arial" panose="020B0604020202020204"/>
              </a:rPr>
              <a:t>Village planning of </a:t>
            </a:r>
            <a:r>
              <a:rPr lang="en-US" sz="900" b="1" spc="-35" dirty="0" err="1">
                <a:solidFill>
                  <a:srgbClr val="808285"/>
                </a:solidFill>
                <a:latin typeface="Arial" panose="020B0604020202020204"/>
                <a:cs typeface="Arial" panose="020B0604020202020204"/>
              </a:rPr>
              <a:t>Shiliang</a:t>
            </a:r>
            <a:r>
              <a:rPr lang="en-US" sz="900" b="1" spc="-35" dirty="0">
                <a:solidFill>
                  <a:srgbClr val="808285"/>
                </a:solidFill>
                <a:latin typeface="Arial" panose="020B0604020202020204"/>
                <a:cs typeface="Arial" panose="020B0604020202020204"/>
              </a:rPr>
              <a:t> community in </a:t>
            </a:r>
            <a:r>
              <a:rPr lang="en-US" sz="900" b="1" spc="-35" dirty="0" err="1">
                <a:solidFill>
                  <a:srgbClr val="808285"/>
                </a:solidFill>
                <a:latin typeface="Arial" panose="020B0604020202020204"/>
                <a:cs typeface="Arial" panose="020B0604020202020204"/>
              </a:rPr>
              <a:t>Moshan</a:t>
            </a:r>
            <a:r>
              <a:rPr lang="en-US" sz="900" b="1" spc="-35" dirty="0">
                <a:solidFill>
                  <a:srgbClr val="808285"/>
                </a:solidFill>
                <a:latin typeface="Arial" panose="020B0604020202020204"/>
                <a:cs typeface="Arial" panose="020B0604020202020204"/>
              </a:rPr>
              <a:t> Town, </a:t>
            </a:r>
            <a:r>
              <a:rPr lang="en-US" sz="900" b="1" spc="-35" dirty="0" err="1">
                <a:solidFill>
                  <a:srgbClr val="808285"/>
                </a:solidFill>
                <a:latin typeface="Arial" panose="020B0604020202020204"/>
                <a:cs typeface="Arial" panose="020B0604020202020204"/>
              </a:rPr>
              <a:t>Lanling</a:t>
            </a:r>
            <a:r>
              <a:rPr lang="en-US" sz="900" b="1" spc="-35" dirty="0">
                <a:solidFill>
                  <a:srgbClr val="808285"/>
                </a:solidFill>
                <a:latin typeface="Arial" panose="020B0604020202020204"/>
                <a:cs typeface="Arial" panose="020B0604020202020204"/>
              </a:rPr>
              <a:t> County</a:t>
            </a:r>
            <a:endParaRPr sz="900" dirty="0">
              <a:latin typeface="Arial" panose="020B0604020202020204"/>
              <a:cs typeface="Arial" panose="020B0604020202020204"/>
            </a:endParaRPr>
          </a:p>
        </p:txBody>
      </p:sp>
      <p:sp>
        <p:nvSpPr>
          <p:cNvPr id="13" name="矩形 12">
            <a:extLst>
              <a:ext uri="{FF2B5EF4-FFF2-40B4-BE49-F238E27FC236}">
                <a16:creationId xmlns:a16="http://schemas.microsoft.com/office/drawing/2014/main" id="{EB7BBE47-5BF6-4628-8834-8C4995F5AC05}"/>
              </a:ext>
            </a:extLst>
          </p:cNvPr>
          <p:cNvSpPr/>
          <p:nvPr userDrawn="1"/>
        </p:nvSpPr>
        <p:spPr>
          <a:xfrm>
            <a:off x="317533" y="213868"/>
            <a:ext cx="1835118" cy="638389"/>
          </a:xfrm>
          <a:prstGeom prst="rect">
            <a:avLst/>
          </a:prstGeom>
          <a:solidFill>
            <a:srgbClr val="00206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21FBF0BA-A288-4455-A38A-FAF15E8009A5}"/>
              </a:ext>
            </a:extLst>
          </p:cNvPr>
          <p:cNvSpPr/>
          <p:nvPr userDrawn="1"/>
        </p:nvSpPr>
        <p:spPr>
          <a:xfrm>
            <a:off x="-6350" y="213868"/>
            <a:ext cx="213681" cy="638389"/>
          </a:xfrm>
          <a:prstGeom prst="rect">
            <a:avLst/>
          </a:prstGeom>
          <a:solidFill>
            <a:srgbClr val="00206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5F2542C3-13E3-4DAE-86F6-D3F0690D69FA}"/>
              </a:ext>
            </a:extLst>
          </p:cNvPr>
          <p:cNvSpPr/>
          <p:nvPr userDrawn="1"/>
        </p:nvSpPr>
        <p:spPr>
          <a:xfrm>
            <a:off x="14075569" y="10212197"/>
            <a:ext cx="76200" cy="231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Holder 7">
            <a:extLst>
              <a:ext uri="{FF2B5EF4-FFF2-40B4-BE49-F238E27FC236}">
                <a16:creationId xmlns:a16="http://schemas.microsoft.com/office/drawing/2014/main" id="{1DE1885C-1551-494E-99E9-1485962E7948}"/>
              </a:ext>
            </a:extLst>
          </p:cNvPr>
          <p:cNvSpPr>
            <a:spLocks noGrp="1"/>
          </p:cNvSpPr>
          <p:nvPr>
            <p:ph type="sldNum" sz="quarter" idx="4"/>
          </p:nvPr>
        </p:nvSpPr>
        <p:spPr>
          <a:xfrm>
            <a:off x="14192250" y="10238036"/>
            <a:ext cx="414087" cy="184666"/>
          </a:xfrm>
          <a:prstGeom prst="rect">
            <a:avLst/>
          </a:prstGeom>
        </p:spPr>
        <p:txBody>
          <a:bodyPr lIns="0" tIns="0" rIns="0" bIns="0"/>
          <a:lstStyle>
            <a:lvl1pPr>
              <a:defRPr sz="1200" b="0" i="0">
                <a:solidFill>
                  <a:schemeClr val="tx1"/>
                </a:solidFill>
                <a:latin typeface="微软雅黑" panose="020B0503020204020204" charset="-122"/>
                <a:cs typeface="微软雅黑" panose="020B0503020204020204" charset="-122"/>
              </a:defRPr>
            </a:lvl1pPr>
          </a:lstStyle>
          <a:p>
            <a:pPr marL="203835">
              <a:lnSpc>
                <a:spcPct val="100000"/>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78" r:id="rId4"/>
    <p:sldLayoutId id="214748369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FF7B026-C1B8-41AA-A7B5-DFDB1AD99E13}"/>
              </a:ext>
            </a:extLst>
          </p:cNvPr>
          <p:cNvSpPr>
            <a:spLocks noGrp="1"/>
          </p:cNvSpPr>
          <p:nvPr>
            <p:ph type="title"/>
          </p:nvPr>
        </p:nvSpPr>
        <p:spPr>
          <a:xfrm>
            <a:off x="1039813" y="569913"/>
            <a:ext cx="13046075" cy="206692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B60CA8E-5444-4CF5-BB5F-FB0D90DA2B7A}"/>
              </a:ext>
            </a:extLst>
          </p:cNvPr>
          <p:cNvSpPr>
            <a:spLocks noGrp="1"/>
          </p:cNvSpPr>
          <p:nvPr>
            <p:ph type="body" idx="1"/>
          </p:nvPr>
        </p:nvSpPr>
        <p:spPr>
          <a:xfrm>
            <a:off x="1039813" y="2846388"/>
            <a:ext cx="13046075" cy="6784975"/>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749E6A-8C44-4656-A081-1556743982C0}"/>
              </a:ext>
            </a:extLst>
          </p:cNvPr>
          <p:cNvSpPr>
            <a:spLocks noGrp="1"/>
          </p:cNvSpPr>
          <p:nvPr>
            <p:ph type="dt" sz="half" idx="2"/>
          </p:nvPr>
        </p:nvSpPr>
        <p:spPr>
          <a:xfrm>
            <a:off x="1039813" y="9910763"/>
            <a:ext cx="3403600" cy="569912"/>
          </a:xfrm>
          <a:prstGeom prst="rect">
            <a:avLst/>
          </a:prstGeom>
        </p:spPr>
        <p:txBody>
          <a:bodyPr vert="horz" lIns="91440" tIns="45720" rIns="91440" bIns="45720" rtlCol="0" anchor="ctr"/>
          <a:lstStyle>
            <a:lvl1pPr algn="l">
              <a:defRPr sz="1200">
                <a:solidFill>
                  <a:schemeClr val="tx1">
                    <a:tint val="75000"/>
                  </a:schemeClr>
                </a:solidFill>
              </a:defRPr>
            </a:lvl1pPr>
          </a:lstStyle>
          <a:p>
            <a:fld id="{DD6F76D2-0C69-4F0C-94AE-E81F4E01CEEE}" type="datetimeFigureOut">
              <a:rPr lang="zh-CN" altLang="en-US" smtClean="0"/>
              <a:t>2020/10/28</a:t>
            </a:fld>
            <a:endParaRPr lang="zh-CN" altLang="en-US"/>
          </a:p>
        </p:txBody>
      </p:sp>
      <p:sp>
        <p:nvSpPr>
          <p:cNvPr id="5" name="页脚占位符 4">
            <a:extLst>
              <a:ext uri="{FF2B5EF4-FFF2-40B4-BE49-F238E27FC236}">
                <a16:creationId xmlns:a16="http://schemas.microsoft.com/office/drawing/2014/main" id="{C8210BB9-57CD-436B-BEAF-6C5C94BC88C4}"/>
              </a:ext>
            </a:extLst>
          </p:cNvPr>
          <p:cNvSpPr>
            <a:spLocks noGrp="1"/>
          </p:cNvSpPr>
          <p:nvPr>
            <p:ph type="ftr" sz="quarter" idx="3"/>
          </p:nvPr>
        </p:nvSpPr>
        <p:spPr>
          <a:xfrm>
            <a:off x="5010150" y="9910763"/>
            <a:ext cx="5105400" cy="5699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4BB6914-5330-4604-B3F8-258B37FCE090}"/>
              </a:ext>
            </a:extLst>
          </p:cNvPr>
          <p:cNvSpPr>
            <a:spLocks noGrp="1"/>
          </p:cNvSpPr>
          <p:nvPr>
            <p:ph type="sldNum" sz="quarter" idx="4"/>
          </p:nvPr>
        </p:nvSpPr>
        <p:spPr>
          <a:xfrm>
            <a:off x="10682288" y="9910763"/>
            <a:ext cx="3403600" cy="569912"/>
          </a:xfrm>
          <a:prstGeom prst="rect">
            <a:avLst/>
          </a:prstGeom>
        </p:spPr>
        <p:txBody>
          <a:bodyPr vert="horz" lIns="91440" tIns="45720" rIns="91440" bIns="45720" rtlCol="0" anchor="ctr"/>
          <a:lstStyle>
            <a:lvl1pPr algn="r">
              <a:defRPr sz="1200">
                <a:solidFill>
                  <a:schemeClr val="tx1">
                    <a:tint val="75000"/>
                  </a:schemeClr>
                </a:solidFill>
              </a:defRPr>
            </a:lvl1pPr>
          </a:lstStyle>
          <a:p>
            <a:fld id="{FBB00EE5-D62C-4CD7-9549-3A0B4F5D8EC2}" type="slidenum">
              <a:rPr lang="zh-CN" altLang="en-US" smtClean="0"/>
              <a:t>‹#›</a:t>
            </a:fld>
            <a:endParaRPr lang="zh-CN" altLang="en-US"/>
          </a:p>
        </p:txBody>
      </p:sp>
    </p:spTree>
    <p:extLst>
      <p:ext uri="{BB962C8B-B14F-4D97-AF65-F5344CB8AC3E}">
        <p14:creationId xmlns:p14="http://schemas.microsoft.com/office/powerpoint/2010/main" val="129062517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61.jpe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3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78.jpeg"/><Relationship Id="rId5" Type="http://schemas.openxmlformats.org/officeDocument/2006/relationships/image" Target="../media/image77.jpg"/><Relationship Id="rId4" Type="http://schemas.openxmlformats.org/officeDocument/2006/relationships/image" Target="../media/image76.jpeg"/><Relationship Id="rId9"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95.emf"/></Relationships>
</file>

<file path=ppt/slides/_rels/slide4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01.jpeg"/></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5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6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6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6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28.png"/></Relationships>
</file>

<file path=ppt/slides/_rels/slide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E0185DF-0398-4FD6-92C3-5F0296E2D756}"/>
              </a:ext>
            </a:extLst>
          </p:cNvPr>
          <p:cNvPicPr>
            <a:picLocks noChangeAspect="1" noChangeArrowheads="1"/>
          </p:cNvPicPr>
          <p:nvPr/>
        </p:nvPicPr>
        <p:blipFill rotWithShape="1">
          <a:blip r:embed="rId3" cstate="screen">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bwMode="auto">
          <a:xfrm>
            <a:off x="4954120" y="317498"/>
            <a:ext cx="10171579" cy="6345573"/>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4"/>
          <p:cNvSpPr txBox="1">
            <a:spLocks noChangeArrowheads="1"/>
          </p:cNvSpPr>
          <p:nvPr/>
        </p:nvSpPr>
        <p:spPr bwMode="auto">
          <a:xfrm>
            <a:off x="4954120" y="6794500"/>
            <a:ext cx="10153650" cy="923330"/>
          </a:xfrm>
          <a:prstGeom prst="rect">
            <a:avLst/>
          </a:prstGeom>
          <a:noFill/>
          <a:ln>
            <a:noFill/>
          </a:ln>
        </p:spPr>
        <p:txBody>
          <a:bodyPr wrap="square" lIns="180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None/>
            </a:pPr>
            <a:r>
              <a:rPr lang="zh-CN" altLang="en-US" sz="3600" b="1" dirty="0">
                <a:solidFill>
                  <a:srgbClr val="002060"/>
                </a:solidFill>
                <a:latin typeface="微软雅黑" panose="020B0503020204020204" pitchFamily="34" charset="-122"/>
                <a:ea typeface="微软雅黑" panose="020B0503020204020204" pitchFamily="34" charset="-122"/>
              </a:rPr>
              <a:t>兰陵县磨山镇</a:t>
            </a:r>
            <a:r>
              <a:rPr lang="zh-CN" altLang="en-US" sz="5400" b="1" dirty="0">
                <a:solidFill>
                  <a:schemeClr val="accent4">
                    <a:lumMod val="60000"/>
                    <a:lumOff val="40000"/>
                  </a:schemeClr>
                </a:solidFill>
                <a:effectLst>
                  <a:outerShdw blurRad="38100" dist="38100" dir="2700000" algn="tl">
                    <a:srgbClr val="000000">
                      <a:alpha val="43137"/>
                    </a:srgbClr>
                  </a:outerShdw>
                </a:effectLst>
                <a:latin typeface="华光超粗黑_CNKI" panose="02000500000000000000" pitchFamily="2" charset="-122"/>
                <a:ea typeface="华光超粗黑_CNKI" panose="02000500000000000000" pitchFamily="2" charset="-122"/>
              </a:rPr>
              <a:t>石良社区</a:t>
            </a:r>
            <a:r>
              <a:rPr lang="zh-CN" altLang="en-US" sz="3600" b="1" dirty="0">
                <a:solidFill>
                  <a:srgbClr val="002060"/>
                </a:solidFill>
                <a:latin typeface="微软雅黑" panose="020B0503020204020204" pitchFamily="34" charset="-122"/>
                <a:ea typeface="微软雅黑" panose="020B0503020204020204" pitchFamily="34" charset="-122"/>
              </a:rPr>
              <a:t>村庄规划</a:t>
            </a:r>
            <a:r>
              <a:rPr lang="zh-CN" altLang="en-US" sz="2400" b="1" dirty="0">
                <a:solidFill>
                  <a:srgbClr val="002060"/>
                </a:solidFill>
                <a:latin typeface="微软雅黑" panose="020B0503020204020204" pitchFamily="34" charset="-122"/>
                <a:ea typeface="微软雅黑" panose="020B0503020204020204" pitchFamily="34" charset="-122"/>
              </a:rPr>
              <a:t>（</a:t>
            </a:r>
            <a:r>
              <a:rPr lang="en-US" altLang="zh-CN" sz="2400" b="1" dirty="0">
                <a:solidFill>
                  <a:srgbClr val="002060"/>
                </a:solidFill>
                <a:latin typeface="微软雅黑" panose="020B0503020204020204" pitchFamily="34" charset="-122"/>
                <a:ea typeface="微软雅黑" panose="020B0503020204020204" pitchFamily="34" charset="-122"/>
              </a:rPr>
              <a:t>2020-2035</a:t>
            </a:r>
            <a:r>
              <a:rPr lang="zh-CN" altLang="en-US" sz="2400" b="1" dirty="0">
                <a:solidFill>
                  <a:srgbClr val="002060"/>
                </a:solidFill>
                <a:latin typeface="微软雅黑" panose="020B0503020204020204" pitchFamily="34" charset="-122"/>
                <a:ea typeface="微软雅黑" panose="020B0503020204020204" pitchFamily="34" charset="-122"/>
              </a:rPr>
              <a:t>）</a:t>
            </a:r>
            <a:endParaRPr lang="zh-CN" altLang="en-US" sz="4000" b="1" dirty="0">
              <a:solidFill>
                <a:srgbClr val="002060"/>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46FA94F6-BC7C-4F35-A075-B5417A2ED214}"/>
              </a:ext>
            </a:extLst>
          </p:cNvPr>
          <p:cNvSpPr/>
          <p:nvPr/>
        </p:nvSpPr>
        <p:spPr>
          <a:xfrm>
            <a:off x="0" y="0"/>
            <a:ext cx="4972050" cy="10693400"/>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606AEEC7-1C2E-49F6-B2B8-497369E66DB0}"/>
              </a:ext>
            </a:extLst>
          </p:cNvPr>
          <p:cNvSpPr/>
          <p:nvPr/>
        </p:nvSpPr>
        <p:spPr>
          <a:xfrm>
            <a:off x="5021661" y="7747270"/>
            <a:ext cx="9274206" cy="369332"/>
          </a:xfrm>
          <a:prstGeom prst="rect">
            <a:avLst/>
          </a:prstGeom>
        </p:spPr>
        <p:txBody>
          <a:bodyPr wrap="none">
            <a:spAutoFit/>
          </a:bodyPr>
          <a:lstStyle/>
          <a:p>
            <a:r>
              <a:rPr lang="zh-CN" altLang="en-US" dirty="0">
                <a:solidFill>
                  <a:schemeClr val="bg1">
                    <a:lumMod val="75000"/>
                  </a:schemeClr>
                </a:solidFill>
                <a:latin typeface="Swis721 Blk BT" panose="020B0904030502020204" pitchFamily="34" charset="0"/>
              </a:rPr>
              <a:t>Village planning of Shiliang community in Moshan Town, Lanling County</a:t>
            </a:r>
          </a:p>
        </p:txBody>
      </p:sp>
      <p:sp>
        <p:nvSpPr>
          <p:cNvPr id="10" name="文本框 9">
            <a:extLst>
              <a:ext uri="{FF2B5EF4-FFF2-40B4-BE49-F238E27FC236}">
                <a16:creationId xmlns:a16="http://schemas.microsoft.com/office/drawing/2014/main" id="{F7A5A679-A770-409A-A9DF-00303516C716}"/>
              </a:ext>
            </a:extLst>
          </p:cNvPr>
          <p:cNvSpPr txBox="1"/>
          <p:nvPr/>
        </p:nvSpPr>
        <p:spPr>
          <a:xfrm>
            <a:off x="171450" y="8523534"/>
            <a:ext cx="5058641" cy="2123658"/>
          </a:xfrm>
          <a:prstGeom prst="rect">
            <a:avLst/>
          </a:prstGeom>
          <a:noFill/>
        </p:spPr>
        <p:txBody>
          <a:bodyPr wrap="square" rtlCol="0">
            <a:spAutoFit/>
          </a:bodyPr>
          <a:lstStyle/>
          <a:p>
            <a:r>
              <a:rPr lang="en-US" altLang="zh-CN" sz="6600" b="1" dirty="0">
                <a:solidFill>
                  <a:schemeClr val="bg1">
                    <a:lumMod val="95000"/>
                  </a:schemeClr>
                </a:solidFill>
                <a:latin typeface="Impact" panose="020B0806030902050204" pitchFamily="34" charset="0"/>
                <a:ea typeface="华光标题黑_CNKI" panose="02000500000000000000" pitchFamily="2" charset="-122"/>
              </a:rPr>
              <a:t>VILLAGE</a:t>
            </a:r>
            <a:r>
              <a:rPr lang="zh-CN" altLang="en-US" sz="6600" b="1" dirty="0">
                <a:solidFill>
                  <a:schemeClr val="bg1">
                    <a:lumMod val="95000"/>
                  </a:schemeClr>
                </a:solidFill>
                <a:latin typeface="Impact" panose="020B0806030902050204" pitchFamily="34" charset="0"/>
                <a:ea typeface="华光标题黑_CNKI" panose="02000500000000000000" pitchFamily="2" charset="-122"/>
              </a:rPr>
              <a:t> </a:t>
            </a:r>
            <a:r>
              <a:rPr lang="en-US" altLang="zh-CN" sz="6600" b="1" dirty="0">
                <a:solidFill>
                  <a:schemeClr val="bg1">
                    <a:lumMod val="95000"/>
                  </a:schemeClr>
                </a:solidFill>
                <a:latin typeface="Impact" panose="020B0806030902050204" pitchFamily="34" charset="0"/>
                <a:ea typeface="华光标题黑_CNKI" panose="02000500000000000000" pitchFamily="2" charset="-122"/>
              </a:rPr>
              <a:t>PLANNING</a:t>
            </a:r>
            <a:endParaRPr lang="zh-CN" altLang="en-US" sz="6600" b="1" dirty="0">
              <a:solidFill>
                <a:schemeClr val="bg1">
                  <a:lumMod val="95000"/>
                </a:schemeClr>
              </a:solidFill>
              <a:latin typeface="Impact" panose="020B0806030902050204" pitchFamily="34" charset="0"/>
              <a:ea typeface="华光标题黑_CNKI" panose="02000500000000000000" pitchFamily="2" charset="-122"/>
            </a:endParaRPr>
          </a:p>
        </p:txBody>
      </p:sp>
      <p:sp>
        <p:nvSpPr>
          <p:cNvPr id="8" name="文本框 7">
            <a:extLst>
              <a:ext uri="{FF2B5EF4-FFF2-40B4-BE49-F238E27FC236}">
                <a16:creationId xmlns:a16="http://schemas.microsoft.com/office/drawing/2014/main" id="{46F19DED-D04E-4A1A-9098-8B7B9252B5D8}"/>
              </a:ext>
            </a:extLst>
          </p:cNvPr>
          <p:cNvSpPr txBox="1"/>
          <p:nvPr/>
        </p:nvSpPr>
        <p:spPr>
          <a:xfrm>
            <a:off x="1978642" y="7002338"/>
            <a:ext cx="3030071" cy="1200329"/>
          </a:xfrm>
          <a:prstGeom prst="rect">
            <a:avLst/>
          </a:prstGeom>
          <a:noFill/>
        </p:spPr>
        <p:txBody>
          <a:bodyPr wrap="square" rtlCol="0">
            <a:spAutoFit/>
          </a:bodyPr>
          <a:lstStyle/>
          <a:p>
            <a:r>
              <a:rPr lang="zh-CN" altLang="en-US" sz="7200" b="1" dirty="0">
                <a:solidFill>
                  <a:schemeClr val="bg1"/>
                </a:solidFill>
                <a:latin typeface="方正汉真广标简体" panose="02000000000000000000" pitchFamily="2" charset="-122"/>
                <a:ea typeface="方正汉真广标简体" panose="02000000000000000000" pitchFamily="2" charset="-122"/>
              </a:rPr>
              <a:t>临沂市</a:t>
            </a:r>
          </a:p>
        </p:txBody>
      </p:sp>
      <p:sp>
        <p:nvSpPr>
          <p:cNvPr id="12" name="矩形 11">
            <a:extLst>
              <a:ext uri="{FF2B5EF4-FFF2-40B4-BE49-F238E27FC236}">
                <a16:creationId xmlns:a16="http://schemas.microsoft.com/office/drawing/2014/main" id="{4D639302-568D-40E0-BC63-2A5547D454C7}"/>
              </a:ext>
            </a:extLst>
          </p:cNvPr>
          <p:cNvSpPr/>
          <p:nvPr/>
        </p:nvSpPr>
        <p:spPr>
          <a:xfrm>
            <a:off x="0" y="698500"/>
            <a:ext cx="451485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85C05612-BEA8-4928-BB6C-1910701A0264}"/>
              </a:ext>
            </a:extLst>
          </p:cNvPr>
          <p:cNvSpPr/>
          <p:nvPr/>
        </p:nvSpPr>
        <p:spPr>
          <a:xfrm>
            <a:off x="0" y="994463"/>
            <a:ext cx="451485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CA20F474-5D1D-435E-97DD-9CE901484BC7}"/>
              </a:ext>
            </a:extLst>
          </p:cNvPr>
          <p:cNvSpPr/>
          <p:nvPr/>
        </p:nvSpPr>
        <p:spPr>
          <a:xfrm>
            <a:off x="0" y="-1423"/>
            <a:ext cx="4514850" cy="556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13030">
              <a:lnSpc>
                <a:spcPct val="100000"/>
              </a:lnSpc>
            </a:pPr>
            <a:fld id="{81D60167-4931-47E6-BA6A-407CBD079E47}" type="slidenum">
              <a:rPr sz="1400" dirty="0"/>
              <a:t>10</a:t>
            </a:fld>
            <a:endParaRPr sz="1400" dirty="0"/>
          </a:p>
        </p:txBody>
      </p:sp>
      <p:sp>
        <p:nvSpPr>
          <p:cNvPr id="9" name="文本框 8">
            <a:extLst>
              <a:ext uri="{FF2B5EF4-FFF2-40B4-BE49-F238E27FC236}">
                <a16:creationId xmlns:a16="http://schemas.microsoft.com/office/drawing/2014/main" id="{27D0726C-2CAF-4607-8B20-E4AA9CC4A930}"/>
              </a:ext>
            </a:extLst>
          </p:cNvPr>
          <p:cNvSpPr txBox="1"/>
          <p:nvPr/>
        </p:nvSpPr>
        <p:spPr>
          <a:xfrm>
            <a:off x="358875" y="1129331"/>
            <a:ext cx="4464496"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1.5 </a:t>
            </a:r>
            <a:r>
              <a:rPr lang="zh-CN" altLang="en-US" sz="2400" b="1" dirty="0">
                <a:latin typeface="微软雅黑" panose="020B0503020204020204" pitchFamily="34" charset="-122"/>
                <a:ea typeface="微软雅黑" panose="020B0503020204020204" pitchFamily="34" charset="-122"/>
              </a:rPr>
              <a:t>现状调研概况</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调研方法</a:t>
            </a:r>
          </a:p>
        </p:txBody>
      </p:sp>
      <p:cxnSp>
        <p:nvCxnSpPr>
          <p:cNvPr id="20" name="直接箭头连接符 19">
            <a:extLst>
              <a:ext uri="{FF2B5EF4-FFF2-40B4-BE49-F238E27FC236}">
                <a16:creationId xmlns:a16="http://schemas.microsoft.com/office/drawing/2014/main" id="{FE53CA12-8D8A-4AF3-8BE8-1A012F97775A}"/>
              </a:ext>
            </a:extLst>
          </p:cNvPr>
          <p:cNvCxnSpPr>
            <a:cxnSpLocks/>
          </p:cNvCxnSpPr>
          <p:nvPr/>
        </p:nvCxnSpPr>
        <p:spPr>
          <a:xfrm>
            <a:off x="631065" y="2822278"/>
            <a:ext cx="0" cy="6182022"/>
          </a:xfrm>
          <a:prstGeom prst="straightConnector1">
            <a:avLst/>
          </a:prstGeom>
          <a:ln w="317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id="{854425D9-F89D-4BEA-AAD4-F601D01F31AF}"/>
              </a:ext>
            </a:extLst>
          </p:cNvPr>
          <p:cNvSpPr/>
          <p:nvPr/>
        </p:nvSpPr>
        <p:spPr>
          <a:xfrm>
            <a:off x="457200" y="3013240"/>
            <a:ext cx="311777" cy="31177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FCBA9A26-58E5-4307-9FA7-F0062DA14312}"/>
              </a:ext>
            </a:extLst>
          </p:cNvPr>
          <p:cNvSpPr txBox="1"/>
          <p:nvPr/>
        </p:nvSpPr>
        <p:spPr>
          <a:xfrm>
            <a:off x="839810" y="2990167"/>
            <a:ext cx="1184853"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现状调查</a:t>
            </a:r>
          </a:p>
        </p:txBody>
      </p:sp>
      <p:sp>
        <p:nvSpPr>
          <p:cNvPr id="23" name="椭圆 22">
            <a:extLst>
              <a:ext uri="{FF2B5EF4-FFF2-40B4-BE49-F238E27FC236}">
                <a16:creationId xmlns:a16="http://schemas.microsoft.com/office/drawing/2014/main" id="{FBC0B150-2CD6-47D9-A489-66B66E4ABDC9}"/>
              </a:ext>
            </a:extLst>
          </p:cNvPr>
          <p:cNvSpPr/>
          <p:nvPr/>
        </p:nvSpPr>
        <p:spPr>
          <a:xfrm>
            <a:off x="457200" y="4257143"/>
            <a:ext cx="311777" cy="31177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7885F714-A2D6-4F24-A226-114F7E78D60A}"/>
              </a:ext>
            </a:extLst>
          </p:cNvPr>
          <p:cNvSpPr txBox="1"/>
          <p:nvPr/>
        </p:nvSpPr>
        <p:spPr>
          <a:xfrm>
            <a:off x="839810" y="4234070"/>
            <a:ext cx="1184853"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规划编制</a:t>
            </a:r>
          </a:p>
        </p:txBody>
      </p:sp>
      <p:sp>
        <p:nvSpPr>
          <p:cNvPr id="25" name="椭圆 24">
            <a:extLst>
              <a:ext uri="{FF2B5EF4-FFF2-40B4-BE49-F238E27FC236}">
                <a16:creationId xmlns:a16="http://schemas.microsoft.com/office/drawing/2014/main" id="{793ABB18-5C3A-4DD2-B25C-EC0440CADEBF}"/>
              </a:ext>
            </a:extLst>
          </p:cNvPr>
          <p:cNvSpPr/>
          <p:nvPr/>
        </p:nvSpPr>
        <p:spPr>
          <a:xfrm>
            <a:off x="484488" y="5501046"/>
            <a:ext cx="311777" cy="31177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A2DC874F-348D-4B71-8F97-05B36B42918A}"/>
              </a:ext>
            </a:extLst>
          </p:cNvPr>
          <p:cNvSpPr txBox="1"/>
          <p:nvPr/>
        </p:nvSpPr>
        <p:spPr>
          <a:xfrm>
            <a:off x="839810" y="5477973"/>
            <a:ext cx="1184853" cy="369332"/>
          </a:xfrm>
          <a:prstGeom prst="rect">
            <a:avLst/>
          </a:prstGeom>
          <a:noFill/>
        </p:spPr>
        <p:txBody>
          <a:bodyPr wrap="square" rtlCol="0">
            <a:spAutoFit/>
          </a:bodyPr>
          <a:lstStyle/>
          <a:p>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批前公示</a:t>
            </a:r>
          </a:p>
        </p:txBody>
      </p:sp>
      <p:sp>
        <p:nvSpPr>
          <p:cNvPr id="27" name="椭圆 26">
            <a:extLst>
              <a:ext uri="{FF2B5EF4-FFF2-40B4-BE49-F238E27FC236}">
                <a16:creationId xmlns:a16="http://schemas.microsoft.com/office/drawing/2014/main" id="{3B96E1BC-8486-4016-B8DF-430FD50DD4CA}"/>
              </a:ext>
            </a:extLst>
          </p:cNvPr>
          <p:cNvSpPr/>
          <p:nvPr/>
        </p:nvSpPr>
        <p:spPr>
          <a:xfrm>
            <a:off x="472375" y="6944297"/>
            <a:ext cx="311777" cy="31177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49EFE54D-6DAA-400A-9D1C-92E44DAA42E2}"/>
              </a:ext>
            </a:extLst>
          </p:cNvPr>
          <p:cNvSpPr txBox="1"/>
          <p:nvPr/>
        </p:nvSpPr>
        <p:spPr>
          <a:xfrm>
            <a:off x="839810" y="6921224"/>
            <a:ext cx="1184853" cy="369332"/>
          </a:xfrm>
          <a:prstGeom prst="rect">
            <a:avLst/>
          </a:prstGeom>
          <a:noFill/>
        </p:spPr>
        <p:txBody>
          <a:bodyPr wrap="square" rtlCol="0">
            <a:spAutoFit/>
          </a:bodyPr>
          <a:lstStyle/>
          <a:p>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审查报批</a:t>
            </a:r>
          </a:p>
        </p:txBody>
      </p:sp>
      <p:cxnSp>
        <p:nvCxnSpPr>
          <p:cNvPr id="29" name="直接箭头连接符 28">
            <a:extLst>
              <a:ext uri="{FF2B5EF4-FFF2-40B4-BE49-F238E27FC236}">
                <a16:creationId xmlns:a16="http://schemas.microsoft.com/office/drawing/2014/main" id="{C6438F8D-D26D-43F7-AB1B-C0934258FEA3}"/>
              </a:ext>
            </a:extLst>
          </p:cNvPr>
          <p:cNvCxnSpPr/>
          <p:nvPr/>
        </p:nvCxnSpPr>
        <p:spPr>
          <a:xfrm>
            <a:off x="2189408" y="3154907"/>
            <a:ext cx="5254581"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0" name="椭圆 29">
            <a:extLst>
              <a:ext uri="{FF2B5EF4-FFF2-40B4-BE49-F238E27FC236}">
                <a16:creationId xmlns:a16="http://schemas.microsoft.com/office/drawing/2014/main" id="{CA99A96A-D1FE-4499-B949-C84A5AE04BA9}"/>
              </a:ext>
            </a:extLst>
          </p:cNvPr>
          <p:cNvSpPr/>
          <p:nvPr/>
        </p:nvSpPr>
        <p:spPr>
          <a:xfrm>
            <a:off x="2895192" y="3026118"/>
            <a:ext cx="257578" cy="2575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076595BA-FBD7-4A65-8E5C-4AA46AA2F939}"/>
              </a:ext>
            </a:extLst>
          </p:cNvPr>
          <p:cNvSpPr txBox="1"/>
          <p:nvPr/>
        </p:nvSpPr>
        <p:spPr>
          <a:xfrm>
            <a:off x="2238371" y="2652632"/>
            <a:ext cx="1571220" cy="338554"/>
          </a:xfrm>
          <a:prstGeom prst="rect">
            <a:avLst/>
          </a:prstGeom>
          <a:noFill/>
        </p:spPr>
        <p:txBody>
          <a:bodyPr wrap="square" rtlCol="0">
            <a:spAutoFit/>
          </a:bodyPr>
          <a:lstStyle/>
          <a:p>
            <a:r>
              <a:rPr lang="zh-CN" altLang="en-US" sz="1600" dirty="0">
                <a:solidFill>
                  <a:srgbClr val="00B0F0"/>
                </a:solidFill>
                <a:latin typeface="微软雅黑" panose="020B0503020204020204" pitchFamily="34" charset="-122"/>
                <a:ea typeface="微软雅黑" panose="020B0503020204020204" pitchFamily="34" charset="-122"/>
              </a:rPr>
              <a:t>调研资料准备</a:t>
            </a:r>
          </a:p>
        </p:txBody>
      </p:sp>
      <p:sp>
        <p:nvSpPr>
          <p:cNvPr id="32" name="椭圆 31">
            <a:extLst>
              <a:ext uri="{FF2B5EF4-FFF2-40B4-BE49-F238E27FC236}">
                <a16:creationId xmlns:a16="http://schemas.microsoft.com/office/drawing/2014/main" id="{C38841A5-C4E5-4D19-A830-C04DF2A295BE}"/>
              </a:ext>
            </a:extLst>
          </p:cNvPr>
          <p:cNvSpPr/>
          <p:nvPr/>
        </p:nvSpPr>
        <p:spPr>
          <a:xfrm>
            <a:off x="4138191" y="3026118"/>
            <a:ext cx="257578" cy="2575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670EC3AB-903B-47F7-BE6F-C50E29E3A3DA}"/>
              </a:ext>
            </a:extLst>
          </p:cNvPr>
          <p:cNvSpPr txBox="1"/>
          <p:nvPr/>
        </p:nvSpPr>
        <p:spPr>
          <a:xfrm>
            <a:off x="3751826" y="2652632"/>
            <a:ext cx="1030308" cy="338554"/>
          </a:xfrm>
          <a:prstGeom prst="rect">
            <a:avLst/>
          </a:prstGeom>
          <a:noFill/>
        </p:spPr>
        <p:txBody>
          <a:bodyPr wrap="square" rtlCol="0">
            <a:spAutoFit/>
          </a:bodyPr>
          <a:lstStyle/>
          <a:p>
            <a:r>
              <a:rPr lang="zh-CN" altLang="en-US" sz="1600" dirty="0">
                <a:solidFill>
                  <a:srgbClr val="00B0F0"/>
                </a:solidFill>
                <a:latin typeface="微软雅黑" panose="020B0503020204020204" pitchFamily="34" charset="-122"/>
                <a:ea typeface="微软雅黑" panose="020B0503020204020204" pitchFamily="34" charset="-122"/>
              </a:rPr>
              <a:t>走访座谈</a:t>
            </a:r>
          </a:p>
        </p:txBody>
      </p:sp>
      <p:sp>
        <p:nvSpPr>
          <p:cNvPr id="34" name="椭圆 33">
            <a:extLst>
              <a:ext uri="{FF2B5EF4-FFF2-40B4-BE49-F238E27FC236}">
                <a16:creationId xmlns:a16="http://schemas.microsoft.com/office/drawing/2014/main" id="{7DD3B256-08FD-4711-A900-A2155D38DE76}"/>
              </a:ext>
            </a:extLst>
          </p:cNvPr>
          <p:cNvSpPr/>
          <p:nvPr/>
        </p:nvSpPr>
        <p:spPr>
          <a:xfrm>
            <a:off x="5187498" y="3025099"/>
            <a:ext cx="257578" cy="2575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E5531A3A-571F-4541-A28E-A851F13F5AF7}"/>
              </a:ext>
            </a:extLst>
          </p:cNvPr>
          <p:cNvSpPr txBox="1"/>
          <p:nvPr/>
        </p:nvSpPr>
        <p:spPr>
          <a:xfrm>
            <a:off x="4801133" y="2651613"/>
            <a:ext cx="1030308" cy="338554"/>
          </a:xfrm>
          <a:prstGeom prst="rect">
            <a:avLst/>
          </a:prstGeom>
          <a:noFill/>
        </p:spPr>
        <p:txBody>
          <a:bodyPr wrap="square" rtlCol="0">
            <a:spAutoFit/>
          </a:bodyPr>
          <a:lstStyle/>
          <a:p>
            <a:r>
              <a:rPr lang="zh-CN" altLang="en-US" sz="1600" dirty="0">
                <a:solidFill>
                  <a:srgbClr val="00B0F0"/>
                </a:solidFill>
                <a:latin typeface="微软雅黑" panose="020B0503020204020204" pitchFamily="34" charset="-122"/>
                <a:ea typeface="微软雅黑" panose="020B0503020204020204" pitchFamily="34" charset="-122"/>
              </a:rPr>
              <a:t>现场踏勘</a:t>
            </a:r>
          </a:p>
        </p:txBody>
      </p:sp>
      <p:sp>
        <p:nvSpPr>
          <p:cNvPr id="36" name="椭圆 35">
            <a:extLst>
              <a:ext uri="{FF2B5EF4-FFF2-40B4-BE49-F238E27FC236}">
                <a16:creationId xmlns:a16="http://schemas.microsoft.com/office/drawing/2014/main" id="{72FE2233-6198-4697-A7BD-7A0130DC1C01}"/>
              </a:ext>
            </a:extLst>
          </p:cNvPr>
          <p:cNvSpPr/>
          <p:nvPr/>
        </p:nvSpPr>
        <p:spPr>
          <a:xfrm>
            <a:off x="6474333" y="3027783"/>
            <a:ext cx="257578" cy="2575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640B91A9-6C91-4BAA-8001-767FD06C3F41}"/>
              </a:ext>
            </a:extLst>
          </p:cNvPr>
          <p:cNvSpPr txBox="1"/>
          <p:nvPr/>
        </p:nvSpPr>
        <p:spPr>
          <a:xfrm>
            <a:off x="5763307" y="2649428"/>
            <a:ext cx="1837647" cy="338554"/>
          </a:xfrm>
          <a:prstGeom prst="rect">
            <a:avLst/>
          </a:prstGeom>
          <a:noFill/>
        </p:spPr>
        <p:txBody>
          <a:bodyPr wrap="square" rtlCol="0">
            <a:spAutoFit/>
          </a:bodyPr>
          <a:lstStyle/>
          <a:p>
            <a:r>
              <a:rPr lang="zh-CN" altLang="en-US" sz="1600" dirty="0">
                <a:solidFill>
                  <a:srgbClr val="00B0F0"/>
                </a:solidFill>
                <a:latin typeface="微软雅黑" panose="020B0503020204020204" pitchFamily="34" charset="-122"/>
                <a:ea typeface="微软雅黑" panose="020B0503020204020204" pitchFamily="34" charset="-122"/>
              </a:rPr>
              <a:t>调研资料整理汇总</a:t>
            </a:r>
          </a:p>
        </p:txBody>
      </p:sp>
      <p:cxnSp>
        <p:nvCxnSpPr>
          <p:cNvPr id="38" name="直接箭头连接符 37">
            <a:extLst>
              <a:ext uri="{FF2B5EF4-FFF2-40B4-BE49-F238E27FC236}">
                <a16:creationId xmlns:a16="http://schemas.microsoft.com/office/drawing/2014/main" id="{6CCF988B-0C0F-4AE8-B0E8-126E47EEF064}"/>
              </a:ext>
            </a:extLst>
          </p:cNvPr>
          <p:cNvCxnSpPr/>
          <p:nvPr/>
        </p:nvCxnSpPr>
        <p:spPr>
          <a:xfrm>
            <a:off x="2189408" y="4475632"/>
            <a:ext cx="5254581"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id="{ECC171F3-2F10-46A8-A19E-A596715B7283}"/>
              </a:ext>
            </a:extLst>
          </p:cNvPr>
          <p:cNvSpPr/>
          <p:nvPr/>
        </p:nvSpPr>
        <p:spPr>
          <a:xfrm>
            <a:off x="3013656" y="4346843"/>
            <a:ext cx="257578" cy="2575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7FC2FC6F-E67D-43BF-8B4F-4AFE838D571D}"/>
              </a:ext>
            </a:extLst>
          </p:cNvPr>
          <p:cNvSpPr txBox="1"/>
          <p:nvPr/>
        </p:nvSpPr>
        <p:spPr>
          <a:xfrm>
            <a:off x="2627292" y="3973357"/>
            <a:ext cx="1030306" cy="338554"/>
          </a:xfrm>
          <a:prstGeom prst="rect">
            <a:avLst/>
          </a:prstGeom>
          <a:noFill/>
        </p:spPr>
        <p:txBody>
          <a:bodyPr wrap="square" rtlCol="0">
            <a:spAutoFit/>
          </a:bodyPr>
          <a:lstStyle/>
          <a:p>
            <a:r>
              <a:rPr lang="zh-CN" altLang="en-US" sz="1600" dirty="0">
                <a:solidFill>
                  <a:srgbClr val="00B0F0"/>
                </a:solidFill>
                <a:latin typeface="微软雅黑" panose="020B0503020204020204" pitchFamily="34" charset="-122"/>
                <a:ea typeface="微软雅黑" panose="020B0503020204020204" pitchFamily="34" charset="-122"/>
              </a:rPr>
              <a:t>现状分析</a:t>
            </a:r>
          </a:p>
        </p:txBody>
      </p:sp>
      <p:sp>
        <p:nvSpPr>
          <p:cNvPr id="41" name="椭圆 40">
            <a:extLst>
              <a:ext uri="{FF2B5EF4-FFF2-40B4-BE49-F238E27FC236}">
                <a16:creationId xmlns:a16="http://schemas.microsoft.com/office/drawing/2014/main" id="{ADB90AA8-C90A-4609-ACAB-1EF9BB06C51D}"/>
              </a:ext>
            </a:extLst>
          </p:cNvPr>
          <p:cNvSpPr/>
          <p:nvPr/>
        </p:nvSpPr>
        <p:spPr>
          <a:xfrm>
            <a:off x="4314420" y="4346843"/>
            <a:ext cx="257578" cy="2575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a:extLst>
              <a:ext uri="{FF2B5EF4-FFF2-40B4-BE49-F238E27FC236}">
                <a16:creationId xmlns:a16="http://schemas.microsoft.com/office/drawing/2014/main" id="{1F727819-6551-4CCC-AB4F-BCE9D8CAA7E4}"/>
              </a:ext>
            </a:extLst>
          </p:cNvPr>
          <p:cNvSpPr txBox="1"/>
          <p:nvPr/>
        </p:nvSpPr>
        <p:spPr>
          <a:xfrm>
            <a:off x="3928055" y="3973357"/>
            <a:ext cx="1030308" cy="338554"/>
          </a:xfrm>
          <a:prstGeom prst="rect">
            <a:avLst/>
          </a:prstGeom>
          <a:noFill/>
        </p:spPr>
        <p:txBody>
          <a:bodyPr wrap="square" rtlCol="0">
            <a:spAutoFit/>
          </a:bodyPr>
          <a:lstStyle/>
          <a:p>
            <a:r>
              <a:rPr lang="zh-CN" altLang="en-US" sz="1600" dirty="0">
                <a:solidFill>
                  <a:srgbClr val="00B0F0"/>
                </a:solidFill>
                <a:latin typeface="微软雅黑" panose="020B0503020204020204" pitchFamily="34" charset="-122"/>
                <a:ea typeface="微软雅黑" panose="020B0503020204020204" pitchFamily="34" charset="-122"/>
              </a:rPr>
              <a:t>村庄分类</a:t>
            </a:r>
          </a:p>
        </p:txBody>
      </p:sp>
      <p:sp>
        <p:nvSpPr>
          <p:cNvPr id="43" name="椭圆 42">
            <a:extLst>
              <a:ext uri="{FF2B5EF4-FFF2-40B4-BE49-F238E27FC236}">
                <a16:creationId xmlns:a16="http://schemas.microsoft.com/office/drawing/2014/main" id="{838EDDA0-DEE5-4054-91B4-19E32B47F469}"/>
              </a:ext>
            </a:extLst>
          </p:cNvPr>
          <p:cNvSpPr/>
          <p:nvPr/>
        </p:nvSpPr>
        <p:spPr>
          <a:xfrm>
            <a:off x="5329168" y="4345824"/>
            <a:ext cx="257578" cy="2575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7A05CE36-5764-428B-97E8-2790D1557BFF}"/>
              </a:ext>
            </a:extLst>
          </p:cNvPr>
          <p:cNvSpPr txBox="1"/>
          <p:nvPr/>
        </p:nvSpPr>
        <p:spPr>
          <a:xfrm>
            <a:off x="4942803" y="3972338"/>
            <a:ext cx="1030308" cy="338554"/>
          </a:xfrm>
          <a:prstGeom prst="rect">
            <a:avLst/>
          </a:prstGeom>
          <a:noFill/>
        </p:spPr>
        <p:txBody>
          <a:bodyPr wrap="square" rtlCol="0">
            <a:spAutoFit/>
          </a:bodyPr>
          <a:lstStyle/>
          <a:p>
            <a:r>
              <a:rPr lang="zh-CN" altLang="en-US" sz="1600" dirty="0">
                <a:solidFill>
                  <a:srgbClr val="00B0F0"/>
                </a:solidFill>
                <a:latin typeface="微软雅黑" panose="020B0503020204020204" pitchFamily="34" charset="-122"/>
                <a:ea typeface="微软雅黑" panose="020B0503020204020204" pitchFamily="34" charset="-122"/>
              </a:rPr>
              <a:t>规划内容</a:t>
            </a:r>
          </a:p>
        </p:txBody>
      </p:sp>
      <p:sp>
        <p:nvSpPr>
          <p:cNvPr id="45" name="椭圆 44">
            <a:extLst>
              <a:ext uri="{FF2B5EF4-FFF2-40B4-BE49-F238E27FC236}">
                <a16:creationId xmlns:a16="http://schemas.microsoft.com/office/drawing/2014/main" id="{20CD0979-5775-4741-9D40-C1783662E792}"/>
              </a:ext>
            </a:extLst>
          </p:cNvPr>
          <p:cNvSpPr/>
          <p:nvPr/>
        </p:nvSpPr>
        <p:spPr>
          <a:xfrm>
            <a:off x="6624839" y="4348508"/>
            <a:ext cx="257578" cy="2575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BC5DAE3E-B89C-49E0-8C5A-EA7EEC23B4FE}"/>
              </a:ext>
            </a:extLst>
          </p:cNvPr>
          <p:cNvSpPr txBox="1"/>
          <p:nvPr/>
        </p:nvSpPr>
        <p:spPr>
          <a:xfrm>
            <a:off x="6045288" y="3972337"/>
            <a:ext cx="1424453" cy="338554"/>
          </a:xfrm>
          <a:prstGeom prst="rect">
            <a:avLst/>
          </a:prstGeom>
          <a:noFill/>
        </p:spPr>
        <p:txBody>
          <a:bodyPr wrap="square" rtlCol="0">
            <a:spAutoFit/>
          </a:bodyPr>
          <a:lstStyle/>
          <a:p>
            <a:r>
              <a:rPr lang="zh-CN" altLang="en-US" sz="1600" dirty="0">
                <a:solidFill>
                  <a:srgbClr val="00B0F0"/>
                </a:solidFill>
                <a:latin typeface="微软雅黑" panose="020B0503020204020204" pitchFamily="34" charset="-122"/>
                <a:ea typeface="微软雅黑" panose="020B0503020204020204" pitchFamily="34" charset="-122"/>
              </a:rPr>
              <a:t>初步规划成果</a:t>
            </a:r>
          </a:p>
        </p:txBody>
      </p:sp>
      <p:cxnSp>
        <p:nvCxnSpPr>
          <p:cNvPr id="47" name="直接箭头连接符 46">
            <a:extLst>
              <a:ext uri="{FF2B5EF4-FFF2-40B4-BE49-F238E27FC236}">
                <a16:creationId xmlns:a16="http://schemas.microsoft.com/office/drawing/2014/main" id="{721254C9-1CC9-4586-94EF-9B84770FE344}"/>
              </a:ext>
            </a:extLst>
          </p:cNvPr>
          <p:cNvCxnSpPr/>
          <p:nvPr/>
        </p:nvCxnSpPr>
        <p:spPr>
          <a:xfrm>
            <a:off x="2189408" y="5684275"/>
            <a:ext cx="5254581"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8" name="椭圆 47">
            <a:extLst>
              <a:ext uri="{FF2B5EF4-FFF2-40B4-BE49-F238E27FC236}">
                <a16:creationId xmlns:a16="http://schemas.microsoft.com/office/drawing/2014/main" id="{A16CA35C-F98C-4362-8812-315EB8F0925B}"/>
              </a:ext>
            </a:extLst>
          </p:cNvPr>
          <p:cNvSpPr/>
          <p:nvPr/>
        </p:nvSpPr>
        <p:spPr>
          <a:xfrm>
            <a:off x="3342391" y="5555486"/>
            <a:ext cx="257578" cy="2575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965109C6-48A3-49A3-A050-19A67A636EA3}"/>
              </a:ext>
            </a:extLst>
          </p:cNvPr>
          <p:cNvSpPr txBox="1"/>
          <p:nvPr/>
        </p:nvSpPr>
        <p:spPr>
          <a:xfrm>
            <a:off x="2356835" y="4969047"/>
            <a:ext cx="2315512" cy="584775"/>
          </a:xfrm>
          <a:prstGeom prst="rect">
            <a:avLst/>
          </a:prstGeom>
          <a:noFill/>
        </p:spPr>
        <p:txBody>
          <a:bodyPr wrap="square" rtlCol="0">
            <a:spAutoFit/>
          </a:bodyPr>
          <a:lstStyle/>
          <a:p>
            <a:r>
              <a:rPr lang="zh-CN" altLang="en-US" sz="1600" dirty="0">
                <a:solidFill>
                  <a:srgbClr val="00B0F0"/>
                </a:solidFill>
                <a:latin typeface="微软雅黑" panose="020B0503020204020204" pitchFamily="34" charset="-122"/>
                <a:ea typeface="微软雅黑" panose="020B0503020204020204" pitchFamily="34" charset="-122"/>
              </a:rPr>
              <a:t>村委会、村民小组、公共活动空间等区域公示</a:t>
            </a:r>
          </a:p>
        </p:txBody>
      </p:sp>
      <p:sp>
        <p:nvSpPr>
          <p:cNvPr id="50" name="椭圆 49">
            <a:extLst>
              <a:ext uri="{FF2B5EF4-FFF2-40B4-BE49-F238E27FC236}">
                <a16:creationId xmlns:a16="http://schemas.microsoft.com/office/drawing/2014/main" id="{092BF5F2-CE83-4326-AB05-3FC78E16B33C}"/>
              </a:ext>
            </a:extLst>
          </p:cNvPr>
          <p:cNvSpPr/>
          <p:nvPr/>
        </p:nvSpPr>
        <p:spPr>
          <a:xfrm>
            <a:off x="5861286" y="5554467"/>
            <a:ext cx="257578" cy="2575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a:extLst>
              <a:ext uri="{FF2B5EF4-FFF2-40B4-BE49-F238E27FC236}">
                <a16:creationId xmlns:a16="http://schemas.microsoft.com/office/drawing/2014/main" id="{86355DA8-A7D0-4412-BEAB-E24B1E9567DC}"/>
              </a:ext>
            </a:extLst>
          </p:cNvPr>
          <p:cNvSpPr txBox="1"/>
          <p:nvPr/>
        </p:nvSpPr>
        <p:spPr>
          <a:xfrm>
            <a:off x="5429784" y="4969046"/>
            <a:ext cx="1231007" cy="584775"/>
          </a:xfrm>
          <a:prstGeom prst="rect">
            <a:avLst/>
          </a:prstGeom>
          <a:noFill/>
        </p:spPr>
        <p:txBody>
          <a:bodyPr wrap="square" rtlCol="0">
            <a:spAutoFit/>
          </a:bodyPr>
          <a:lstStyle/>
          <a:p>
            <a:r>
              <a:rPr lang="zh-CN" altLang="en-US" sz="1600" dirty="0">
                <a:solidFill>
                  <a:srgbClr val="00B0F0"/>
                </a:solidFill>
                <a:latin typeface="微软雅黑" panose="020B0503020204020204" pitchFamily="34" charset="-122"/>
                <a:ea typeface="微软雅黑" panose="020B0503020204020204" pitchFamily="34" charset="-122"/>
              </a:rPr>
              <a:t>公示期限不少于</a:t>
            </a:r>
            <a:r>
              <a:rPr lang="en-US" altLang="zh-CN" sz="1600" dirty="0">
                <a:solidFill>
                  <a:srgbClr val="00B0F0"/>
                </a:solidFill>
                <a:latin typeface="微软雅黑" panose="020B0503020204020204" pitchFamily="34" charset="-122"/>
                <a:ea typeface="微软雅黑" panose="020B0503020204020204" pitchFamily="34" charset="-122"/>
              </a:rPr>
              <a:t>30</a:t>
            </a:r>
            <a:r>
              <a:rPr lang="zh-CN" altLang="en-US" sz="1600" dirty="0">
                <a:solidFill>
                  <a:srgbClr val="00B0F0"/>
                </a:solidFill>
                <a:latin typeface="微软雅黑" panose="020B0503020204020204" pitchFamily="34" charset="-122"/>
                <a:ea typeface="微软雅黑" panose="020B0503020204020204" pitchFamily="34" charset="-122"/>
              </a:rPr>
              <a:t>日</a:t>
            </a:r>
          </a:p>
        </p:txBody>
      </p:sp>
      <p:cxnSp>
        <p:nvCxnSpPr>
          <p:cNvPr id="52" name="直接箭头连接符 51">
            <a:extLst>
              <a:ext uri="{FF2B5EF4-FFF2-40B4-BE49-F238E27FC236}">
                <a16:creationId xmlns:a16="http://schemas.microsoft.com/office/drawing/2014/main" id="{BEF7BFD1-5C5E-40BE-AEC9-57344CABEB90}"/>
              </a:ext>
            </a:extLst>
          </p:cNvPr>
          <p:cNvCxnSpPr/>
          <p:nvPr/>
        </p:nvCxnSpPr>
        <p:spPr>
          <a:xfrm>
            <a:off x="2233407" y="7127998"/>
            <a:ext cx="5254581"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3" name="椭圆 52">
            <a:extLst>
              <a:ext uri="{FF2B5EF4-FFF2-40B4-BE49-F238E27FC236}">
                <a16:creationId xmlns:a16="http://schemas.microsoft.com/office/drawing/2014/main" id="{02ADF63A-F5F8-470F-914D-50D11D5A100C}"/>
              </a:ext>
            </a:extLst>
          </p:cNvPr>
          <p:cNvSpPr/>
          <p:nvPr/>
        </p:nvSpPr>
        <p:spPr>
          <a:xfrm>
            <a:off x="3041345" y="6999209"/>
            <a:ext cx="257578" cy="2575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a:extLst>
              <a:ext uri="{FF2B5EF4-FFF2-40B4-BE49-F238E27FC236}">
                <a16:creationId xmlns:a16="http://schemas.microsoft.com/office/drawing/2014/main" id="{1A5ECE8C-99B2-4939-91A5-1A034477F815}"/>
              </a:ext>
            </a:extLst>
          </p:cNvPr>
          <p:cNvSpPr txBox="1"/>
          <p:nvPr/>
        </p:nvSpPr>
        <p:spPr>
          <a:xfrm>
            <a:off x="2292439" y="6141201"/>
            <a:ext cx="1885144" cy="830997"/>
          </a:xfrm>
          <a:prstGeom prst="rect">
            <a:avLst/>
          </a:prstGeom>
          <a:noFill/>
        </p:spPr>
        <p:txBody>
          <a:bodyPr wrap="square" rtlCol="0">
            <a:spAutoFit/>
          </a:bodyPr>
          <a:lstStyle/>
          <a:p>
            <a:r>
              <a:rPr lang="zh-CN" altLang="en-US" sz="1600" dirty="0">
                <a:solidFill>
                  <a:srgbClr val="00B0F0"/>
                </a:solidFill>
                <a:latin typeface="微软雅黑" panose="020B0503020204020204" pitchFamily="34" charset="-122"/>
                <a:ea typeface="微软雅黑" panose="020B0503020204020204" pitchFamily="34" charset="-122"/>
              </a:rPr>
              <a:t>乡镇人民政府指导村委会组织召开村民代表会议审议</a:t>
            </a:r>
          </a:p>
        </p:txBody>
      </p:sp>
      <p:sp>
        <p:nvSpPr>
          <p:cNvPr id="55" name="椭圆 54">
            <a:extLst>
              <a:ext uri="{FF2B5EF4-FFF2-40B4-BE49-F238E27FC236}">
                <a16:creationId xmlns:a16="http://schemas.microsoft.com/office/drawing/2014/main" id="{B488D2A5-09FA-4907-B37A-E041B6D866DD}"/>
              </a:ext>
            </a:extLst>
          </p:cNvPr>
          <p:cNvSpPr/>
          <p:nvPr/>
        </p:nvSpPr>
        <p:spPr>
          <a:xfrm>
            <a:off x="4891669" y="6998190"/>
            <a:ext cx="257578" cy="2575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55">
            <a:extLst>
              <a:ext uri="{FF2B5EF4-FFF2-40B4-BE49-F238E27FC236}">
                <a16:creationId xmlns:a16="http://schemas.microsoft.com/office/drawing/2014/main" id="{DD5C962A-116F-46F2-A7C1-02392C67484A}"/>
              </a:ext>
            </a:extLst>
          </p:cNvPr>
          <p:cNvSpPr txBox="1"/>
          <p:nvPr/>
        </p:nvSpPr>
        <p:spPr>
          <a:xfrm>
            <a:off x="4266980" y="6359522"/>
            <a:ext cx="1614581" cy="584775"/>
          </a:xfrm>
          <a:prstGeom prst="rect">
            <a:avLst/>
          </a:prstGeom>
          <a:noFill/>
        </p:spPr>
        <p:txBody>
          <a:bodyPr wrap="square" rtlCol="0">
            <a:spAutoFit/>
          </a:bodyPr>
          <a:lstStyle/>
          <a:p>
            <a:r>
              <a:rPr lang="zh-CN" altLang="en-US" sz="1600" dirty="0">
                <a:solidFill>
                  <a:srgbClr val="00B0F0"/>
                </a:solidFill>
                <a:latin typeface="微软雅黑" panose="020B0503020204020204" pitchFamily="34" charset="-122"/>
                <a:ea typeface="微软雅黑" panose="020B0503020204020204" pitchFamily="34" charset="-122"/>
              </a:rPr>
              <a:t>经县级自然资源主管部门审查</a:t>
            </a:r>
          </a:p>
        </p:txBody>
      </p:sp>
      <p:sp>
        <p:nvSpPr>
          <p:cNvPr id="57" name="椭圆 56">
            <a:extLst>
              <a:ext uri="{FF2B5EF4-FFF2-40B4-BE49-F238E27FC236}">
                <a16:creationId xmlns:a16="http://schemas.microsoft.com/office/drawing/2014/main" id="{BB571406-89D1-45F9-B021-6F812F026F85}"/>
              </a:ext>
            </a:extLst>
          </p:cNvPr>
          <p:cNvSpPr/>
          <p:nvPr/>
        </p:nvSpPr>
        <p:spPr>
          <a:xfrm>
            <a:off x="6753628" y="6996459"/>
            <a:ext cx="257578" cy="2575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a:extLst>
              <a:ext uri="{FF2B5EF4-FFF2-40B4-BE49-F238E27FC236}">
                <a16:creationId xmlns:a16="http://schemas.microsoft.com/office/drawing/2014/main" id="{0CB05995-95E1-40D4-AEA0-FDE82989858C}"/>
              </a:ext>
            </a:extLst>
          </p:cNvPr>
          <p:cNvSpPr txBox="1"/>
          <p:nvPr/>
        </p:nvSpPr>
        <p:spPr>
          <a:xfrm>
            <a:off x="5918105" y="6357791"/>
            <a:ext cx="1837659" cy="584775"/>
          </a:xfrm>
          <a:prstGeom prst="rect">
            <a:avLst/>
          </a:prstGeom>
          <a:noFill/>
        </p:spPr>
        <p:txBody>
          <a:bodyPr wrap="square" rtlCol="0">
            <a:spAutoFit/>
          </a:bodyPr>
          <a:lstStyle/>
          <a:p>
            <a:r>
              <a:rPr lang="zh-CN" altLang="en-US" sz="1600" dirty="0">
                <a:solidFill>
                  <a:srgbClr val="00B0F0"/>
                </a:solidFill>
                <a:latin typeface="微软雅黑" panose="020B0503020204020204" pitchFamily="34" charset="-122"/>
                <a:ea typeface="微软雅黑" panose="020B0503020204020204" pitchFamily="34" charset="-122"/>
              </a:rPr>
              <a:t>乡镇人民政府报上一级人民政府审批</a:t>
            </a:r>
          </a:p>
        </p:txBody>
      </p:sp>
      <p:sp>
        <p:nvSpPr>
          <p:cNvPr id="59" name="椭圆 58">
            <a:extLst>
              <a:ext uri="{FF2B5EF4-FFF2-40B4-BE49-F238E27FC236}">
                <a16:creationId xmlns:a16="http://schemas.microsoft.com/office/drawing/2014/main" id="{B49E3F45-FAAF-4598-A09E-33BD2B1A487C}"/>
              </a:ext>
            </a:extLst>
          </p:cNvPr>
          <p:cNvSpPr/>
          <p:nvPr/>
        </p:nvSpPr>
        <p:spPr>
          <a:xfrm>
            <a:off x="485253" y="8338527"/>
            <a:ext cx="311777" cy="31177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a:extLst>
              <a:ext uri="{FF2B5EF4-FFF2-40B4-BE49-F238E27FC236}">
                <a16:creationId xmlns:a16="http://schemas.microsoft.com/office/drawing/2014/main" id="{0A664C02-9C04-4F36-8020-B7406BFF2394}"/>
              </a:ext>
            </a:extLst>
          </p:cNvPr>
          <p:cNvSpPr txBox="1"/>
          <p:nvPr/>
        </p:nvSpPr>
        <p:spPr>
          <a:xfrm>
            <a:off x="852688" y="8315454"/>
            <a:ext cx="1184853" cy="369332"/>
          </a:xfrm>
          <a:prstGeom prst="rect">
            <a:avLst/>
          </a:prstGeom>
          <a:noFill/>
        </p:spPr>
        <p:txBody>
          <a:bodyPr wrap="square" rtlCol="0">
            <a:spAutoFit/>
          </a:bodyPr>
          <a:lstStyle/>
          <a:p>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成果备案</a:t>
            </a:r>
          </a:p>
        </p:txBody>
      </p:sp>
      <p:cxnSp>
        <p:nvCxnSpPr>
          <p:cNvPr id="61" name="直接箭头连接符 60">
            <a:extLst>
              <a:ext uri="{FF2B5EF4-FFF2-40B4-BE49-F238E27FC236}">
                <a16:creationId xmlns:a16="http://schemas.microsoft.com/office/drawing/2014/main" id="{F9B70E58-CB82-44D5-A639-2948053ECCF8}"/>
              </a:ext>
            </a:extLst>
          </p:cNvPr>
          <p:cNvCxnSpPr/>
          <p:nvPr/>
        </p:nvCxnSpPr>
        <p:spPr>
          <a:xfrm>
            <a:off x="2246285" y="8522228"/>
            <a:ext cx="5254581"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2" name="椭圆 61">
            <a:extLst>
              <a:ext uri="{FF2B5EF4-FFF2-40B4-BE49-F238E27FC236}">
                <a16:creationId xmlns:a16="http://schemas.microsoft.com/office/drawing/2014/main" id="{225D8C2E-1463-44ED-A99D-FBF8735A92FB}"/>
              </a:ext>
            </a:extLst>
          </p:cNvPr>
          <p:cNvSpPr/>
          <p:nvPr/>
        </p:nvSpPr>
        <p:spPr>
          <a:xfrm>
            <a:off x="3054223" y="8393439"/>
            <a:ext cx="257578" cy="2575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a:extLst>
              <a:ext uri="{FF2B5EF4-FFF2-40B4-BE49-F238E27FC236}">
                <a16:creationId xmlns:a16="http://schemas.microsoft.com/office/drawing/2014/main" id="{5E4DCE0D-DA9F-45F6-B36F-D07DBB6CCDFA}"/>
              </a:ext>
            </a:extLst>
          </p:cNvPr>
          <p:cNvSpPr txBox="1"/>
          <p:nvPr/>
        </p:nvSpPr>
        <p:spPr>
          <a:xfrm>
            <a:off x="2305317" y="7781652"/>
            <a:ext cx="1712889" cy="584775"/>
          </a:xfrm>
          <a:prstGeom prst="rect">
            <a:avLst/>
          </a:prstGeom>
          <a:noFill/>
        </p:spPr>
        <p:txBody>
          <a:bodyPr wrap="square" rtlCol="0">
            <a:spAutoFit/>
          </a:bodyPr>
          <a:lstStyle/>
          <a:p>
            <a:r>
              <a:rPr lang="zh-CN" altLang="en-US" sz="1600" dirty="0">
                <a:solidFill>
                  <a:srgbClr val="00B0F0"/>
                </a:solidFill>
                <a:latin typeface="微软雅黑" panose="020B0503020204020204" pitchFamily="34" charset="-122"/>
                <a:ea typeface="微软雅黑" panose="020B0503020204020204" pitchFamily="34" charset="-122"/>
              </a:rPr>
              <a:t>批后公示，公告时间不少于</a:t>
            </a:r>
            <a:r>
              <a:rPr lang="en-US" altLang="zh-CN" sz="1600" dirty="0">
                <a:solidFill>
                  <a:srgbClr val="00B0F0"/>
                </a:solidFill>
                <a:latin typeface="微软雅黑" panose="020B0503020204020204" pitchFamily="34" charset="-122"/>
                <a:ea typeface="微软雅黑" panose="020B0503020204020204" pitchFamily="34" charset="-122"/>
              </a:rPr>
              <a:t>30</a:t>
            </a:r>
            <a:r>
              <a:rPr lang="zh-CN" altLang="en-US" sz="1600" dirty="0">
                <a:solidFill>
                  <a:srgbClr val="00B0F0"/>
                </a:solidFill>
                <a:latin typeface="微软雅黑" panose="020B0503020204020204" pitchFamily="34" charset="-122"/>
                <a:ea typeface="微软雅黑" panose="020B0503020204020204" pitchFamily="34" charset="-122"/>
              </a:rPr>
              <a:t>日</a:t>
            </a:r>
          </a:p>
        </p:txBody>
      </p:sp>
      <p:sp>
        <p:nvSpPr>
          <p:cNvPr id="64" name="椭圆 63">
            <a:extLst>
              <a:ext uri="{FF2B5EF4-FFF2-40B4-BE49-F238E27FC236}">
                <a16:creationId xmlns:a16="http://schemas.microsoft.com/office/drawing/2014/main" id="{F1F90C18-4EAE-4FD8-A50D-023B155913D4}"/>
              </a:ext>
            </a:extLst>
          </p:cNvPr>
          <p:cNvSpPr/>
          <p:nvPr/>
        </p:nvSpPr>
        <p:spPr>
          <a:xfrm>
            <a:off x="5623983" y="8390689"/>
            <a:ext cx="257578" cy="2575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a:extLst>
              <a:ext uri="{FF2B5EF4-FFF2-40B4-BE49-F238E27FC236}">
                <a16:creationId xmlns:a16="http://schemas.microsoft.com/office/drawing/2014/main" id="{1770B216-905D-440F-AA4B-1499D39CDB1F}"/>
              </a:ext>
            </a:extLst>
          </p:cNvPr>
          <p:cNvSpPr txBox="1"/>
          <p:nvPr/>
        </p:nvSpPr>
        <p:spPr>
          <a:xfrm>
            <a:off x="4146268" y="7752021"/>
            <a:ext cx="3444830" cy="584775"/>
          </a:xfrm>
          <a:prstGeom prst="rect">
            <a:avLst/>
          </a:prstGeom>
          <a:noFill/>
        </p:spPr>
        <p:txBody>
          <a:bodyPr wrap="square" rtlCol="0">
            <a:spAutoFit/>
          </a:bodyPr>
          <a:lstStyle/>
          <a:p>
            <a:r>
              <a:rPr lang="zh-CN" altLang="en-US" sz="1600" dirty="0">
                <a:solidFill>
                  <a:srgbClr val="00B0F0"/>
                </a:solidFill>
                <a:latin typeface="微软雅黑" panose="020B0503020204020204" pitchFamily="34" charset="-122"/>
                <a:ea typeface="微软雅黑" panose="020B0503020204020204" pitchFamily="34" charset="-122"/>
              </a:rPr>
              <a:t>规划批准</a:t>
            </a:r>
            <a:r>
              <a:rPr lang="en-US" altLang="zh-CN" sz="1600" dirty="0">
                <a:solidFill>
                  <a:srgbClr val="00B0F0"/>
                </a:solidFill>
                <a:latin typeface="微软雅黑" panose="020B0503020204020204" pitchFamily="34" charset="-122"/>
                <a:ea typeface="微软雅黑" panose="020B0503020204020204" pitchFamily="34" charset="-122"/>
              </a:rPr>
              <a:t>30</a:t>
            </a:r>
            <a:r>
              <a:rPr lang="zh-CN" altLang="en-US" sz="1600" dirty="0">
                <a:solidFill>
                  <a:srgbClr val="00B0F0"/>
                </a:solidFill>
                <a:latin typeface="微软雅黑" panose="020B0503020204020204" pitchFamily="34" charset="-122"/>
                <a:ea typeface="微软雅黑" panose="020B0503020204020204" pitchFamily="34" charset="-122"/>
              </a:rPr>
              <a:t>日内，县自然资源主管部门汇交省自然资源主管部门备案</a:t>
            </a:r>
          </a:p>
        </p:txBody>
      </p:sp>
      <p:grpSp>
        <p:nvGrpSpPr>
          <p:cNvPr id="2" name="组合 1">
            <a:extLst>
              <a:ext uri="{FF2B5EF4-FFF2-40B4-BE49-F238E27FC236}">
                <a16:creationId xmlns:a16="http://schemas.microsoft.com/office/drawing/2014/main" id="{271CB393-89AA-4E63-ADB4-2C64D4D874ED}"/>
              </a:ext>
            </a:extLst>
          </p:cNvPr>
          <p:cNvGrpSpPr/>
          <p:nvPr/>
        </p:nvGrpSpPr>
        <p:grpSpPr>
          <a:xfrm>
            <a:off x="8205896" y="2529758"/>
            <a:ext cx="6335955" cy="6474542"/>
            <a:chOff x="8205778" y="1139860"/>
            <a:chExt cx="6335955" cy="8373072"/>
          </a:xfrm>
        </p:grpSpPr>
        <p:sp>
          <p:nvSpPr>
            <p:cNvPr id="66" name="矩形 65">
              <a:extLst>
                <a:ext uri="{FF2B5EF4-FFF2-40B4-BE49-F238E27FC236}">
                  <a16:creationId xmlns:a16="http://schemas.microsoft.com/office/drawing/2014/main" id="{C4CDA20D-2491-45A8-AE92-D11AEC96A570}"/>
                </a:ext>
              </a:extLst>
            </p:cNvPr>
            <p:cNvSpPr/>
            <p:nvPr/>
          </p:nvSpPr>
          <p:spPr>
            <a:xfrm>
              <a:off x="10663743" y="1339403"/>
              <a:ext cx="1339393" cy="3863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前期调研</a:t>
              </a:r>
            </a:p>
          </p:txBody>
        </p:sp>
        <p:sp>
          <p:nvSpPr>
            <p:cNvPr id="67" name="矩形 66">
              <a:extLst>
                <a:ext uri="{FF2B5EF4-FFF2-40B4-BE49-F238E27FC236}">
                  <a16:creationId xmlns:a16="http://schemas.microsoft.com/office/drawing/2014/main" id="{15F1E96A-4C25-466B-BAB7-43938E0DDB2F}"/>
                </a:ext>
              </a:extLst>
            </p:cNvPr>
            <p:cNvSpPr/>
            <p:nvPr/>
          </p:nvSpPr>
          <p:spPr>
            <a:xfrm>
              <a:off x="10663742" y="2031158"/>
              <a:ext cx="1339393" cy="39878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现状调研</a:t>
              </a:r>
            </a:p>
          </p:txBody>
        </p:sp>
        <p:sp>
          <p:nvSpPr>
            <p:cNvPr id="68" name="矩形 67">
              <a:extLst>
                <a:ext uri="{FF2B5EF4-FFF2-40B4-BE49-F238E27FC236}">
                  <a16:creationId xmlns:a16="http://schemas.microsoft.com/office/drawing/2014/main" id="{E558BDC5-B2D6-4B8B-A09B-AEDD18D625C7}"/>
                </a:ext>
              </a:extLst>
            </p:cNvPr>
            <p:cNvSpPr/>
            <p:nvPr/>
          </p:nvSpPr>
          <p:spPr>
            <a:xfrm>
              <a:off x="9153514" y="3058787"/>
              <a:ext cx="845064" cy="6415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走访</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a:r>
                <a:rPr lang="zh-CN" altLang="en-US" sz="1600" dirty="0">
                  <a:solidFill>
                    <a:schemeClr val="tx1"/>
                  </a:solidFill>
                  <a:latin typeface="微软雅黑" panose="020B0503020204020204" pitchFamily="34" charset="-122"/>
                  <a:ea typeface="微软雅黑" panose="020B0503020204020204" pitchFamily="34" charset="-122"/>
                </a:rPr>
                <a:t>座谈</a:t>
              </a:r>
            </a:p>
          </p:txBody>
        </p:sp>
        <p:sp>
          <p:nvSpPr>
            <p:cNvPr id="69" name="矩形 68">
              <a:extLst>
                <a:ext uri="{FF2B5EF4-FFF2-40B4-BE49-F238E27FC236}">
                  <a16:creationId xmlns:a16="http://schemas.microsoft.com/office/drawing/2014/main" id="{5EFFCC09-264C-4F91-A00C-688D97FB4FB0}"/>
                </a:ext>
              </a:extLst>
            </p:cNvPr>
            <p:cNvSpPr/>
            <p:nvPr/>
          </p:nvSpPr>
          <p:spPr>
            <a:xfrm>
              <a:off x="10322713" y="3060719"/>
              <a:ext cx="845064" cy="6415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现场</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a:r>
                <a:rPr lang="zh-CN" altLang="en-US" sz="1600" dirty="0">
                  <a:solidFill>
                    <a:schemeClr val="tx1"/>
                  </a:solidFill>
                  <a:latin typeface="微软雅黑" panose="020B0503020204020204" pitchFamily="34" charset="-122"/>
                  <a:ea typeface="微软雅黑" panose="020B0503020204020204" pitchFamily="34" charset="-122"/>
                </a:rPr>
                <a:t>调研</a:t>
              </a:r>
            </a:p>
          </p:txBody>
        </p:sp>
        <p:sp>
          <p:nvSpPr>
            <p:cNvPr id="70" name="矩形 69">
              <a:extLst>
                <a:ext uri="{FF2B5EF4-FFF2-40B4-BE49-F238E27FC236}">
                  <a16:creationId xmlns:a16="http://schemas.microsoft.com/office/drawing/2014/main" id="{AC2FDA23-6F05-459F-96FF-454DB157A156}"/>
                </a:ext>
              </a:extLst>
            </p:cNvPr>
            <p:cNvSpPr/>
            <p:nvPr/>
          </p:nvSpPr>
          <p:spPr>
            <a:xfrm>
              <a:off x="11491912" y="3058787"/>
              <a:ext cx="845064" cy="6415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问卷</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a:r>
                <a:rPr lang="zh-CN" altLang="en-US" sz="1600" dirty="0">
                  <a:solidFill>
                    <a:schemeClr val="tx1"/>
                  </a:solidFill>
                  <a:latin typeface="微软雅黑" panose="020B0503020204020204" pitchFamily="34" charset="-122"/>
                  <a:ea typeface="微软雅黑" panose="020B0503020204020204" pitchFamily="34" charset="-122"/>
                </a:rPr>
                <a:t>调查</a:t>
              </a:r>
            </a:p>
          </p:txBody>
        </p:sp>
        <p:sp>
          <p:nvSpPr>
            <p:cNvPr id="71" name="矩形 70">
              <a:extLst>
                <a:ext uri="{FF2B5EF4-FFF2-40B4-BE49-F238E27FC236}">
                  <a16:creationId xmlns:a16="http://schemas.microsoft.com/office/drawing/2014/main" id="{1AAA88D0-96C3-4711-B8B2-EC5F16AB675A}"/>
                </a:ext>
              </a:extLst>
            </p:cNvPr>
            <p:cNvSpPr/>
            <p:nvPr/>
          </p:nvSpPr>
          <p:spPr>
            <a:xfrm>
              <a:off x="12661111" y="3024736"/>
              <a:ext cx="845064" cy="6415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后续</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a:r>
                <a:rPr lang="zh-CN" altLang="en-US" sz="1600" dirty="0">
                  <a:solidFill>
                    <a:schemeClr val="tx1"/>
                  </a:solidFill>
                  <a:latin typeface="微软雅黑" panose="020B0503020204020204" pitchFamily="34" charset="-122"/>
                  <a:ea typeface="微软雅黑" panose="020B0503020204020204" pitchFamily="34" charset="-122"/>
                </a:rPr>
                <a:t>调研</a:t>
              </a:r>
            </a:p>
          </p:txBody>
        </p:sp>
        <p:cxnSp>
          <p:nvCxnSpPr>
            <p:cNvPr id="72" name="直接箭头连接符 71">
              <a:extLst>
                <a:ext uri="{FF2B5EF4-FFF2-40B4-BE49-F238E27FC236}">
                  <a16:creationId xmlns:a16="http://schemas.microsoft.com/office/drawing/2014/main" id="{33CB3916-5A37-4CF4-9F84-3CF269226B53}"/>
                </a:ext>
              </a:extLst>
            </p:cNvPr>
            <p:cNvCxnSpPr>
              <a:stCxn id="66" idx="2"/>
              <a:endCxn id="67" idx="0"/>
            </p:cNvCxnSpPr>
            <p:nvPr/>
          </p:nvCxnSpPr>
          <p:spPr>
            <a:xfrm flipH="1">
              <a:off x="11333439" y="1725769"/>
              <a:ext cx="1" cy="3053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连接符: 肘形 72">
              <a:extLst>
                <a:ext uri="{FF2B5EF4-FFF2-40B4-BE49-F238E27FC236}">
                  <a16:creationId xmlns:a16="http://schemas.microsoft.com/office/drawing/2014/main" id="{1B3B678D-2E1E-4DE5-A2FF-CC3C09BA5240}"/>
                </a:ext>
              </a:extLst>
            </p:cNvPr>
            <p:cNvCxnSpPr>
              <a:stCxn id="68" idx="0"/>
              <a:endCxn id="71" idx="0"/>
            </p:cNvCxnSpPr>
            <p:nvPr/>
          </p:nvCxnSpPr>
          <p:spPr>
            <a:xfrm rot="5400000" flipH="1" flipV="1">
              <a:off x="11312819" y="1287964"/>
              <a:ext cx="34051" cy="3507597"/>
            </a:xfrm>
            <a:prstGeom prst="bentConnector3">
              <a:avLst>
                <a:gd name="adj1" fmla="val 771346"/>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接箭头连接符 73">
              <a:extLst>
                <a:ext uri="{FF2B5EF4-FFF2-40B4-BE49-F238E27FC236}">
                  <a16:creationId xmlns:a16="http://schemas.microsoft.com/office/drawing/2014/main" id="{C1C71D6D-2284-444B-92CB-629BC572F99A}"/>
                </a:ext>
              </a:extLst>
            </p:cNvPr>
            <p:cNvCxnSpPr>
              <a:stCxn id="67" idx="2"/>
            </p:cNvCxnSpPr>
            <p:nvPr/>
          </p:nvCxnSpPr>
          <p:spPr>
            <a:xfrm flipH="1">
              <a:off x="11329845" y="2429943"/>
              <a:ext cx="3594" cy="3207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连接符: 肘形 74">
              <a:extLst>
                <a:ext uri="{FF2B5EF4-FFF2-40B4-BE49-F238E27FC236}">
                  <a16:creationId xmlns:a16="http://schemas.microsoft.com/office/drawing/2014/main" id="{CCE34897-FB0D-45FA-805C-EB3DD29D48DD}"/>
                </a:ext>
              </a:extLst>
            </p:cNvPr>
            <p:cNvCxnSpPr>
              <a:stCxn id="68" idx="2"/>
              <a:endCxn id="71" idx="2"/>
            </p:cNvCxnSpPr>
            <p:nvPr/>
          </p:nvCxnSpPr>
          <p:spPr>
            <a:xfrm rot="5400000" flipH="1" flipV="1">
              <a:off x="11312818" y="1929541"/>
              <a:ext cx="34051" cy="3507597"/>
            </a:xfrm>
            <a:prstGeom prst="bentConnector3">
              <a:avLst>
                <a:gd name="adj1" fmla="val -671346"/>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接箭头连接符 75">
              <a:extLst>
                <a:ext uri="{FF2B5EF4-FFF2-40B4-BE49-F238E27FC236}">
                  <a16:creationId xmlns:a16="http://schemas.microsoft.com/office/drawing/2014/main" id="{4F6FFAB8-F64E-4160-BAFA-09AF6C4A786E}"/>
                </a:ext>
              </a:extLst>
            </p:cNvPr>
            <p:cNvCxnSpPr/>
            <p:nvPr/>
          </p:nvCxnSpPr>
          <p:spPr>
            <a:xfrm flipH="1">
              <a:off x="11329843" y="3922412"/>
              <a:ext cx="3594" cy="3207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矩形 76">
              <a:extLst>
                <a:ext uri="{FF2B5EF4-FFF2-40B4-BE49-F238E27FC236}">
                  <a16:creationId xmlns:a16="http://schemas.microsoft.com/office/drawing/2014/main" id="{99426B4D-C63F-4FC2-9B0B-8C71BEC2D986}"/>
                </a:ext>
              </a:extLst>
            </p:cNvPr>
            <p:cNvSpPr/>
            <p:nvPr/>
          </p:nvSpPr>
          <p:spPr>
            <a:xfrm>
              <a:off x="10660146" y="4272064"/>
              <a:ext cx="1339393" cy="3863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自然环境</a:t>
              </a:r>
            </a:p>
          </p:txBody>
        </p:sp>
        <p:sp>
          <p:nvSpPr>
            <p:cNvPr id="78" name="矩形 77">
              <a:extLst>
                <a:ext uri="{FF2B5EF4-FFF2-40B4-BE49-F238E27FC236}">
                  <a16:creationId xmlns:a16="http://schemas.microsoft.com/office/drawing/2014/main" id="{58A6DBBF-28E0-4D39-A731-4B5081685B63}"/>
                </a:ext>
              </a:extLst>
            </p:cNvPr>
            <p:cNvSpPr/>
            <p:nvPr/>
          </p:nvSpPr>
          <p:spPr>
            <a:xfrm>
              <a:off x="8483817" y="4272064"/>
              <a:ext cx="1339393" cy="3863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社会经济</a:t>
              </a:r>
            </a:p>
          </p:txBody>
        </p:sp>
        <p:sp>
          <p:nvSpPr>
            <p:cNvPr id="79" name="加号 78">
              <a:extLst>
                <a:ext uri="{FF2B5EF4-FFF2-40B4-BE49-F238E27FC236}">
                  <a16:creationId xmlns:a16="http://schemas.microsoft.com/office/drawing/2014/main" id="{59B168B4-9106-4447-B335-543D7D25BECC}"/>
                </a:ext>
              </a:extLst>
            </p:cNvPr>
            <p:cNvSpPr/>
            <p:nvPr/>
          </p:nvSpPr>
          <p:spPr>
            <a:xfrm>
              <a:off x="9985700" y="4640951"/>
              <a:ext cx="506918" cy="506918"/>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a:extLst>
                <a:ext uri="{FF2B5EF4-FFF2-40B4-BE49-F238E27FC236}">
                  <a16:creationId xmlns:a16="http://schemas.microsoft.com/office/drawing/2014/main" id="{E208D118-BA31-4714-8588-8BF62117DB44}"/>
                </a:ext>
              </a:extLst>
            </p:cNvPr>
            <p:cNvSpPr/>
            <p:nvPr/>
          </p:nvSpPr>
          <p:spPr>
            <a:xfrm>
              <a:off x="8484861" y="5208647"/>
              <a:ext cx="1339393" cy="3863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土地利用</a:t>
              </a:r>
            </a:p>
          </p:txBody>
        </p:sp>
        <p:sp>
          <p:nvSpPr>
            <p:cNvPr id="81" name="矩形 80">
              <a:extLst>
                <a:ext uri="{FF2B5EF4-FFF2-40B4-BE49-F238E27FC236}">
                  <a16:creationId xmlns:a16="http://schemas.microsoft.com/office/drawing/2014/main" id="{2259E2BF-A926-41E0-9937-CAAAFB029977}"/>
                </a:ext>
              </a:extLst>
            </p:cNvPr>
            <p:cNvSpPr/>
            <p:nvPr/>
          </p:nvSpPr>
          <p:spPr>
            <a:xfrm>
              <a:off x="10664754" y="5209586"/>
              <a:ext cx="1339393" cy="3863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相关政策</a:t>
              </a:r>
            </a:p>
          </p:txBody>
        </p:sp>
        <p:sp>
          <p:nvSpPr>
            <p:cNvPr id="82" name="矩形 81">
              <a:extLst>
                <a:ext uri="{FF2B5EF4-FFF2-40B4-BE49-F238E27FC236}">
                  <a16:creationId xmlns:a16="http://schemas.microsoft.com/office/drawing/2014/main" id="{0C529693-5031-401B-9FA9-B187255FCCBB}"/>
                </a:ext>
              </a:extLst>
            </p:cNvPr>
            <p:cNvSpPr/>
            <p:nvPr/>
          </p:nvSpPr>
          <p:spPr>
            <a:xfrm>
              <a:off x="12885080" y="4271909"/>
              <a:ext cx="1339393" cy="3863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历史文化</a:t>
              </a:r>
            </a:p>
          </p:txBody>
        </p:sp>
        <p:sp>
          <p:nvSpPr>
            <p:cNvPr id="83" name="加号 82">
              <a:extLst>
                <a:ext uri="{FF2B5EF4-FFF2-40B4-BE49-F238E27FC236}">
                  <a16:creationId xmlns:a16="http://schemas.microsoft.com/office/drawing/2014/main" id="{EAC06B7D-99F8-464C-9223-427CF4149D82}"/>
                </a:ext>
              </a:extLst>
            </p:cNvPr>
            <p:cNvSpPr/>
            <p:nvPr/>
          </p:nvSpPr>
          <p:spPr>
            <a:xfrm>
              <a:off x="12210634" y="4640796"/>
              <a:ext cx="506918" cy="506918"/>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a:extLst>
                <a:ext uri="{FF2B5EF4-FFF2-40B4-BE49-F238E27FC236}">
                  <a16:creationId xmlns:a16="http://schemas.microsoft.com/office/drawing/2014/main" id="{CFB3A2CC-CEDC-4129-BD13-E71582886306}"/>
                </a:ext>
              </a:extLst>
            </p:cNvPr>
            <p:cNvSpPr/>
            <p:nvPr/>
          </p:nvSpPr>
          <p:spPr>
            <a:xfrm>
              <a:off x="12889688" y="5209431"/>
              <a:ext cx="1339393" cy="3863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发展需求</a:t>
              </a:r>
            </a:p>
          </p:txBody>
        </p:sp>
        <p:sp>
          <p:nvSpPr>
            <p:cNvPr id="85" name="矩形 84">
              <a:extLst>
                <a:ext uri="{FF2B5EF4-FFF2-40B4-BE49-F238E27FC236}">
                  <a16:creationId xmlns:a16="http://schemas.microsoft.com/office/drawing/2014/main" id="{5944B2EE-7F6F-479A-926A-C72AC1B49B2B}"/>
                </a:ext>
              </a:extLst>
            </p:cNvPr>
            <p:cNvSpPr/>
            <p:nvPr/>
          </p:nvSpPr>
          <p:spPr>
            <a:xfrm>
              <a:off x="10660146" y="6078304"/>
              <a:ext cx="1339393" cy="32078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规划编制</a:t>
              </a:r>
            </a:p>
          </p:txBody>
        </p:sp>
        <p:cxnSp>
          <p:nvCxnSpPr>
            <p:cNvPr id="86" name="直接箭头连接符 85">
              <a:extLst>
                <a:ext uri="{FF2B5EF4-FFF2-40B4-BE49-F238E27FC236}">
                  <a16:creationId xmlns:a16="http://schemas.microsoft.com/office/drawing/2014/main" id="{64EFFE76-F14F-42FB-90E4-89010628FAB7}"/>
                </a:ext>
              </a:extLst>
            </p:cNvPr>
            <p:cNvCxnSpPr>
              <a:stCxn id="85" idx="2"/>
              <a:endCxn id="89" idx="0"/>
            </p:cNvCxnSpPr>
            <p:nvPr/>
          </p:nvCxnSpPr>
          <p:spPr>
            <a:xfrm flipH="1">
              <a:off x="11325534" y="6399093"/>
              <a:ext cx="4309" cy="293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矩形 86">
              <a:extLst>
                <a:ext uri="{FF2B5EF4-FFF2-40B4-BE49-F238E27FC236}">
                  <a16:creationId xmlns:a16="http://schemas.microsoft.com/office/drawing/2014/main" id="{946E908F-9A76-4749-A1D0-08CDB0CED697}"/>
                </a:ext>
              </a:extLst>
            </p:cNvPr>
            <p:cNvSpPr/>
            <p:nvPr/>
          </p:nvSpPr>
          <p:spPr>
            <a:xfrm>
              <a:off x="8205778" y="1139860"/>
              <a:ext cx="6335955" cy="4617641"/>
            </a:xfrm>
            <a:prstGeom prst="rect">
              <a:avLst/>
            </a:prstGeom>
            <a:noFill/>
            <a:ln w="19050">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8" name="直接箭头连接符 87">
              <a:extLst>
                <a:ext uri="{FF2B5EF4-FFF2-40B4-BE49-F238E27FC236}">
                  <a16:creationId xmlns:a16="http://schemas.microsoft.com/office/drawing/2014/main" id="{3EBB8239-B327-43D4-88C5-4313EC5BC0D9}"/>
                </a:ext>
              </a:extLst>
            </p:cNvPr>
            <p:cNvCxnSpPr/>
            <p:nvPr/>
          </p:nvCxnSpPr>
          <p:spPr>
            <a:xfrm flipH="1">
              <a:off x="11322655" y="5752778"/>
              <a:ext cx="3594" cy="3207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矩形 88">
              <a:extLst>
                <a:ext uri="{FF2B5EF4-FFF2-40B4-BE49-F238E27FC236}">
                  <a16:creationId xmlns:a16="http://schemas.microsoft.com/office/drawing/2014/main" id="{16A8515B-E5B6-4594-8070-C6A861889B82}"/>
                </a:ext>
              </a:extLst>
            </p:cNvPr>
            <p:cNvSpPr/>
            <p:nvPr/>
          </p:nvSpPr>
          <p:spPr>
            <a:xfrm>
              <a:off x="10655837" y="6692778"/>
              <a:ext cx="1339393" cy="32078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批前公示</a:t>
              </a:r>
            </a:p>
          </p:txBody>
        </p:sp>
        <p:cxnSp>
          <p:nvCxnSpPr>
            <p:cNvPr id="90" name="直接箭头连接符 89">
              <a:extLst>
                <a:ext uri="{FF2B5EF4-FFF2-40B4-BE49-F238E27FC236}">
                  <a16:creationId xmlns:a16="http://schemas.microsoft.com/office/drawing/2014/main" id="{F15663F6-681C-4D56-AD3C-46351E4EF3BF}"/>
                </a:ext>
              </a:extLst>
            </p:cNvPr>
            <p:cNvCxnSpPr>
              <a:stCxn id="89" idx="2"/>
              <a:endCxn id="91" idx="0"/>
            </p:cNvCxnSpPr>
            <p:nvPr/>
          </p:nvCxnSpPr>
          <p:spPr>
            <a:xfrm flipH="1">
              <a:off x="11321940" y="7013567"/>
              <a:ext cx="3594" cy="3080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矩形 90">
              <a:extLst>
                <a:ext uri="{FF2B5EF4-FFF2-40B4-BE49-F238E27FC236}">
                  <a16:creationId xmlns:a16="http://schemas.microsoft.com/office/drawing/2014/main" id="{D02A50F2-4B8D-46F8-B5D0-52F9327ADC2C}"/>
                </a:ext>
              </a:extLst>
            </p:cNvPr>
            <p:cNvSpPr/>
            <p:nvPr/>
          </p:nvSpPr>
          <p:spPr>
            <a:xfrm>
              <a:off x="10652243" y="7321589"/>
              <a:ext cx="1339393" cy="32078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审查报批</a:t>
              </a:r>
            </a:p>
          </p:txBody>
        </p:sp>
        <p:cxnSp>
          <p:nvCxnSpPr>
            <p:cNvPr id="92" name="直接箭头连接符 91">
              <a:extLst>
                <a:ext uri="{FF2B5EF4-FFF2-40B4-BE49-F238E27FC236}">
                  <a16:creationId xmlns:a16="http://schemas.microsoft.com/office/drawing/2014/main" id="{6E7585FC-2DA2-419F-B4AF-A497930E1166}"/>
                </a:ext>
              </a:extLst>
            </p:cNvPr>
            <p:cNvCxnSpPr>
              <a:stCxn id="91" idx="2"/>
              <a:endCxn id="93" idx="0"/>
            </p:cNvCxnSpPr>
            <p:nvPr/>
          </p:nvCxnSpPr>
          <p:spPr>
            <a:xfrm flipH="1">
              <a:off x="11318346" y="7642378"/>
              <a:ext cx="3594" cy="293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矩形 92">
              <a:extLst>
                <a:ext uri="{FF2B5EF4-FFF2-40B4-BE49-F238E27FC236}">
                  <a16:creationId xmlns:a16="http://schemas.microsoft.com/office/drawing/2014/main" id="{1FB6E9F3-6FFD-45E7-A9C0-25800A0BDFD9}"/>
                </a:ext>
              </a:extLst>
            </p:cNvPr>
            <p:cNvSpPr/>
            <p:nvPr/>
          </p:nvSpPr>
          <p:spPr>
            <a:xfrm>
              <a:off x="10648649" y="7936077"/>
              <a:ext cx="1339393" cy="32078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批后公示</a:t>
              </a:r>
            </a:p>
          </p:txBody>
        </p:sp>
        <p:sp>
          <p:nvSpPr>
            <p:cNvPr id="94" name="矩形 93">
              <a:extLst>
                <a:ext uri="{FF2B5EF4-FFF2-40B4-BE49-F238E27FC236}">
                  <a16:creationId xmlns:a16="http://schemas.microsoft.com/office/drawing/2014/main" id="{AD1FE68C-372E-4948-A47C-DD568C76CE00}"/>
                </a:ext>
              </a:extLst>
            </p:cNvPr>
            <p:cNvSpPr/>
            <p:nvPr/>
          </p:nvSpPr>
          <p:spPr>
            <a:xfrm>
              <a:off x="10648648" y="8550565"/>
              <a:ext cx="1339393" cy="32078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成果备案</a:t>
              </a:r>
            </a:p>
          </p:txBody>
        </p:sp>
        <p:cxnSp>
          <p:nvCxnSpPr>
            <p:cNvPr id="95" name="直接箭头连接符 94">
              <a:extLst>
                <a:ext uri="{FF2B5EF4-FFF2-40B4-BE49-F238E27FC236}">
                  <a16:creationId xmlns:a16="http://schemas.microsoft.com/office/drawing/2014/main" id="{0008A019-160A-4B01-8865-561B70E7D694}"/>
                </a:ext>
              </a:extLst>
            </p:cNvPr>
            <p:cNvCxnSpPr/>
            <p:nvPr/>
          </p:nvCxnSpPr>
          <p:spPr>
            <a:xfrm flipH="1">
              <a:off x="11329843" y="8242166"/>
              <a:ext cx="3594" cy="293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矩形 95">
              <a:extLst>
                <a:ext uri="{FF2B5EF4-FFF2-40B4-BE49-F238E27FC236}">
                  <a16:creationId xmlns:a16="http://schemas.microsoft.com/office/drawing/2014/main" id="{842711A6-8092-441C-BFFC-73F5731F5A4E}"/>
                </a:ext>
              </a:extLst>
            </p:cNvPr>
            <p:cNvSpPr/>
            <p:nvPr/>
          </p:nvSpPr>
          <p:spPr>
            <a:xfrm>
              <a:off x="10663742" y="9192143"/>
              <a:ext cx="1339393" cy="32078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规划实施</a:t>
              </a:r>
            </a:p>
          </p:txBody>
        </p:sp>
        <p:cxnSp>
          <p:nvCxnSpPr>
            <p:cNvPr id="97" name="直接箭头连接符 96">
              <a:extLst>
                <a:ext uri="{FF2B5EF4-FFF2-40B4-BE49-F238E27FC236}">
                  <a16:creationId xmlns:a16="http://schemas.microsoft.com/office/drawing/2014/main" id="{05A4FE94-7386-4F13-8354-69A4A65A2EB1}"/>
                </a:ext>
              </a:extLst>
            </p:cNvPr>
            <p:cNvCxnSpPr/>
            <p:nvPr/>
          </p:nvCxnSpPr>
          <p:spPr>
            <a:xfrm flipH="1">
              <a:off x="11344937" y="8883744"/>
              <a:ext cx="3594" cy="293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矩形 97">
              <a:extLst>
                <a:ext uri="{FF2B5EF4-FFF2-40B4-BE49-F238E27FC236}">
                  <a16:creationId xmlns:a16="http://schemas.microsoft.com/office/drawing/2014/main" id="{2796BD26-6828-4551-862E-035203867E93}"/>
                </a:ext>
              </a:extLst>
            </p:cNvPr>
            <p:cNvSpPr/>
            <p:nvPr/>
          </p:nvSpPr>
          <p:spPr>
            <a:xfrm>
              <a:off x="8205778" y="6563483"/>
              <a:ext cx="6335955" cy="2466171"/>
            </a:xfrm>
            <a:prstGeom prst="rect">
              <a:avLst/>
            </a:prstGeom>
            <a:noFill/>
            <a:ln w="19050">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9" name="连接符: 肘形 98">
              <a:extLst>
                <a:ext uri="{FF2B5EF4-FFF2-40B4-BE49-F238E27FC236}">
                  <a16:creationId xmlns:a16="http://schemas.microsoft.com/office/drawing/2014/main" id="{E6860E46-B6F9-455D-9D77-54C42A965757}"/>
                </a:ext>
              </a:extLst>
            </p:cNvPr>
            <p:cNvCxnSpPr>
              <a:stCxn id="93" idx="1"/>
              <a:endCxn id="85" idx="1"/>
            </p:cNvCxnSpPr>
            <p:nvPr/>
          </p:nvCxnSpPr>
          <p:spPr>
            <a:xfrm rot="10800000" flipH="1">
              <a:off x="10648648" y="6238700"/>
              <a:ext cx="11497" cy="1857773"/>
            </a:xfrm>
            <a:prstGeom prst="bentConnector3">
              <a:avLst>
                <a:gd name="adj1" fmla="val -4838306"/>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接连接符 99">
              <a:extLst>
                <a:ext uri="{FF2B5EF4-FFF2-40B4-BE49-F238E27FC236}">
                  <a16:creationId xmlns:a16="http://schemas.microsoft.com/office/drawing/2014/main" id="{1AED0E62-AB51-4D8E-A285-BE3199C51D77}"/>
                </a:ext>
              </a:extLst>
            </p:cNvPr>
            <p:cNvCxnSpPr/>
            <p:nvPr/>
          </p:nvCxnSpPr>
          <p:spPr>
            <a:xfrm>
              <a:off x="10096500" y="6853173"/>
              <a:ext cx="533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接连接符 100">
              <a:extLst>
                <a:ext uri="{FF2B5EF4-FFF2-40B4-BE49-F238E27FC236}">
                  <a16:creationId xmlns:a16="http://schemas.microsoft.com/office/drawing/2014/main" id="{B11FA30F-E99A-43EC-9948-545B31F7FAB1}"/>
                </a:ext>
              </a:extLst>
            </p:cNvPr>
            <p:cNvCxnSpPr/>
            <p:nvPr/>
          </p:nvCxnSpPr>
          <p:spPr>
            <a:xfrm>
              <a:off x="10096500" y="7478013"/>
              <a:ext cx="533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文本框 101">
              <a:extLst>
                <a:ext uri="{FF2B5EF4-FFF2-40B4-BE49-F238E27FC236}">
                  <a16:creationId xmlns:a16="http://schemas.microsoft.com/office/drawing/2014/main" id="{78838796-22FC-4744-BF79-577E8BF939C0}"/>
                </a:ext>
              </a:extLst>
            </p:cNvPr>
            <p:cNvSpPr txBox="1"/>
            <p:nvPr/>
          </p:nvSpPr>
          <p:spPr>
            <a:xfrm>
              <a:off x="10043224" y="6601260"/>
              <a:ext cx="652282" cy="276999"/>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未通过</a:t>
              </a:r>
            </a:p>
          </p:txBody>
        </p:sp>
        <p:sp>
          <p:nvSpPr>
            <p:cNvPr id="103" name="文本框 102">
              <a:extLst>
                <a:ext uri="{FF2B5EF4-FFF2-40B4-BE49-F238E27FC236}">
                  <a16:creationId xmlns:a16="http://schemas.microsoft.com/office/drawing/2014/main" id="{C2043ED4-1833-4A8A-9824-7AC7069CCB04}"/>
                </a:ext>
              </a:extLst>
            </p:cNvPr>
            <p:cNvSpPr txBox="1"/>
            <p:nvPr/>
          </p:nvSpPr>
          <p:spPr>
            <a:xfrm>
              <a:off x="10043224" y="7227674"/>
              <a:ext cx="652282" cy="276999"/>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未通过</a:t>
              </a:r>
            </a:p>
          </p:txBody>
        </p:sp>
        <p:sp>
          <p:nvSpPr>
            <p:cNvPr id="104" name="文本框 103">
              <a:extLst>
                <a:ext uri="{FF2B5EF4-FFF2-40B4-BE49-F238E27FC236}">
                  <a16:creationId xmlns:a16="http://schemas.microsoft.com/office/drawing/2014/main" id="{49FAD59B-AF68-4042-8E1C-98A7610416CA}"/>
                </a:ext>
              </a:extLst>
            </p:cNvPr>
            <p:cNvSpPr txBox="1"/>
            <p:nvPr/>
          </p:nvSpPr>
          <p:spPr>
            <a:xfrm>
              <a:off x="10043224" y="7843474"/>
              <a:ext cx="652282" cy="276999"/>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未通过</a:t>
              </a:r>
            </a:p>
          </p:txBody>
        </p:sp>
        <p:cxnSp>
          <p:nvCxnSpPr>
            <p:cNvPr id="105" name="连接符: 肘形 104">
              <a:extLst>
                <a:ext uri="{FF2B5EF4-FFF2-40B4-BE49-F238E27FC236}">
                  <a16:creationId xmlns:a16="http://schemas.microsoft.com/office/drawing/2014/main" id="{2A0FDFAE-9E04-4B7B-AC00-6323D20EC4E4}"/>
                </a:ext>
              </a:extLst>
            </p:cNvPr>
            <p:cNvCxnSpPr>
              <a:stCxn id="91" idx="3"/>
              <a:endCxn id="89" idx="3"/>
            </p:cNvCxnSpPr>
            <p:nvPr/>
          </p:nvCxnSpPr>
          <p:spPr>
            <a:xfrm flipV="1">
              <a:off x="11991636" y="6853173"/>
              <a:ext cx="3594" cy="628811"/>
            </a:xfrm>
            <a:prstGeom prst="bentConnector3">
              <a:avLst>
                <a:gd name="adj1" fmla="val 646060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文本框 105">
              <a:extLst>
                <a:ext uri="{FF2B5EF4-FFF2-40B4-BE49-F238E27FC236}">
                  <a16:creationId xmlns:a16="http://schemas.microsoft.com/office/drawing/2014/main" id="{AE8F2593-AC43-4CD0-9A45-D7DF9174FA60}"/>
                </a:ext>
              </a:extLst>
            </p:cNvPr>
            <p:cNvSpPr txBox="1"/>
            <p:nvPr/>
          </p:nvSpPr>
          <p:spPr>
            <a:xfrm>
              <a:off x="12193965" y="7029078"/>
              <a:ext cx="988648" cy="276999"/>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有重大异议</a:t>
              </a:r>
            </a:p>
          </p:txBody>
        </p:sp>
      </p:grpSp>
      <p:sp>
        <p:nvSpPr>
          <p:cNvPr id="107" name="文本框 106">
            <a:extLst>
              <a:ext uri="{FF2B5EF4-FFF2-40B4-BE49-F238E27FC236}">
                <a16:creationId xmlns:a16="http://schemas.microsoft.com/office/drawing/2014/main" id="{3A4BBCE9-0316-4974-BF38-03A5EF88BF2A}"/>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08" name="文本框 107">
            <a:extLst>
              <a:ext uri="{FF2B5EF4-FFF2-40B4-BE49-F238E27FC236}">
                <a16:creationId xmlns:a16="http://schemas.microsoft.com/office/drawing/2014/main" id="{F1D218A0-83E4-42E3-A10E-8936A48AAAEC}"/>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项目背景</a:t>
            </a:r>
          </a:p>
        </p:txBody>
      </p:sp>
    </p:spTree>
    <p:extLst>
      <p:ext uri="{BB962C8B-B14F-4D97-AF65-F5344CB8AC3E}">
        <p14:creationId xmlns:p14="http://schemas.microsoft.com/office/powerpoint/2010/main" val="2823939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13030">
              <a:lnSpc>
                <a:spcPct val="100000"/>
              </a:lnSpc>
            </a:pPr>
            <a:fld id="{81D60167-4931-47E6-BA6A-407CBD079E47}" type="slidenum">
              <a:rPr sz="1400" dirty="0"/>
              <a:t>11</a:t>
            </a:fld>
            <a:endParaRPr sz="1400" dirty="0"/>
          </a:p>
        </p:txBody>
      </p:sp>
      <p:sp>
        <p:nvSpPr>
          <p:cNvPr id="107" name="文本框 106">
            <a:extLst>
              <a:ext uri="{FF2B5EF4-FFF2-40B4-BE49-F238E27FC236}">
                <a16:creationId xmlns:a16="http://schemas.microsoft.com/office/drawing/2014/main" id="{3A4BBCE9-0316-4974-BF38-03A5EF88BF2A}"/>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08" name="文本框 107">
            <a:extLst>
              <a:ext uri="{FF2B5EF4-FFF2-40B4-BE49-F238E27FC236}">
                <a16:creationId xmlns:a16="http://schemas.microsoft.com/office/drawing/2014/main" id="{F1D218A0-83E4-42E3-A10E-8936A48AAAEC}"/>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项目背景</a:t>
            </a:r>
          </a:p>
        </p:txBody>
      </p:sp>
      <p:sp>
        <p:nvSpPr>
          <p:cNvPr id="5" name="文本框 4">
            <a:extLst>
              <a:ext uri="{FF2B5EF4-FFF2-40B4-BE49-F238E27FC236}">
                <a16:creationId xmlns:a16="http://schemas.microsoft.com/office/drawing/2014/main" id="{E2024D78-64FA-4E91-B73B-2121C40D39ED}"/>
              </a:ext>
            </a:extLst>
          </p:cNvPr>
          <p:cNvSpPr txBox="1"/>
          <p:nvPr/>
        </p:nvSpPr>
        <p:spPr>
          <a:xfrm>
            <a:off x="358875" y="1129331"/>
            <a:ext cx="4464496"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1.5 </a:t>
            </a:r>
            <a:r>
              <a:rPr lang="zh-CN" altLang="en-US" sz="2400" b="1" dirty="0">
                <a:latin typeface="微软雅黑" panose="020B0503020204020204" pitchFamily="34" charset="-122"/>
                <a:ea typeface="微软雅黑" panose="020B0503020204020204" pitchFamily="34" charset="-122"/>
              </a:rPr>
              <a:t>现状调研概况</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调研问卷</a:t>
            </a:r>
          </a:p>
        </p:txBody>
      </p:sp>
      <p:sp>
        <p:nvSpPr>
          <p:cNvPr id="6" name="文本框 5">
            <a:extLst>
              <a:ext uri="{FF2B5EF4-FFF2-40B4-BE49-F238E27FC236}">
                <a16:creationId xmlns:a16="http://schemas.microsoft.com/office/drawing/2014/main" id="{B03DE242-F59A-4092-94C3-04C0E91122EA}"/>
              </a:ext>
            </a:extLst>
          </p:cNvPr>
          <p:cNvSpPr txBox="1"/>
          <p:nvPr/>
        </p:nvSpPr>
        <p:spPr>
          <a:xfrm>
            <a:off x="400050" y="1706920"/>
            <a:ext cx="14020800" cy="415498"/>
          </a:xfrm>
          <a:prstGeom prst="rect">
            <a:avLst/>
          </a:prstGeom>
          <a:noFill/>
        </p:spPr>
        <p:txBody>
          <a:bodyPr wrap="square" rtlCol="0">
            <a:spAutoFit/>
          </a:bodyPr>
          <a:lstStyle/>
          <a:p>
            <a:pPr defTabSz="457200">
              <a:lnSpc>
                <a:spcPct val="150000"/>
              </a:lnSpc>
            </a:pPr>
            <a:r>
              <a:rPr lang="zh-CN" altLang="en-US" sz="1400" dirty="0">
                <a:latin typeface="微软雅黑" panose="020B0503020204020204" pitchFamily="34" charset="-122"/>
                <a:ea typeface="微软雅黑" panose="020B0503020204020204" pitchFamily="34" charset="-122"/>
              </a:rPr>
              <a:t>       规划经过多次调研，加大问卷发放力度，本次发放问卷</a:t>
            </a:r>
            <a:r>
              <a:rPr lang="en-US" altLang="zh-CN" sz="1400" dirty="0">
                <a:latin typeface="微软雅黑" panose="020B0503020204020204" pitchFamily="34" charset="-122"/>
                <a:ea typeface="微软雅黑" panose="020B0503020204020204" pitchFamily="34" charset="-122"/>
              </a:rPr>
              <a:t>500</a:t>
            </a:r>
            <a:r>
              <a:rPr lang="zh-CN" altLang="en-US" sz="1400" dirty="0">
                <a:latin typeface="微软雅黑" panose="020B0503020204020204" pitchFamily="34" charset="-122"/>
                <a:ea typeface="微软雅黑" panose="020B0503020204020204" pitchFamily="34" charset="-122"/>
              </a:rPr>
              <a:t>份。有效收回问卷</a:t>
            </a:r>
            <a:r>
              <a:rPr lang="en-US" altLang="zh-CN" sz="1400" dirty="0">
                <a:latin typeface="微软雅黑" panose="020B0503020204020204" pitchFamily="34" charset="-122"/>
                <a:ea typeface="微软雅黑" panose="020B0503020204020204" pitchFamily="34" charset="-122"/>
              </a:rPr>
              <a:t>485</a:t>
            </a:r>
            <a:r>
              <a:rPr lang="zh-CN" altLang="en-US" sz="1400" dirty="0">
                <a:latin typeface="微软雅黑" panose="020B0503020204020204" pitchFamily="34" charset="-122"/>
                <a:ea typeface="微软雅黑" panose="020B0503020204020204" pitchFamily="34" charset="-122"/>
              </a:rPr>
              <a:t>份，问卷回收率</a:t>
            </a:r>
            <a:r>
              <a:rPr lang="en-US" altLang="zh-CN" sz="1400" dirty="0">
                <a:latin typeface="微软雅黑" panose="020B0503020204020204" pitchFamily="34" charset="-122"/>
                <a:ea typeface="微软雅黑" panose="020B0503020204020204" pitchFamily="34" charset="-122"/>
              </a:rPr>
              <a:t>97%</a:t>
            </a:r>
            <a:endParaRPr lang="en-US" altLang="zh-CN" sz="1400" b="1" dirty="0">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E4EA96A4-9A22-4D2C-8AF5-77BF891C76F5}"/>
              </a:ext>
            </a:extLst>
          </p:cNvPr>
          <p:cNvSpPr/>
          <p:nvPr/>
        </p:nvSpPr>
        <p:spPr>
          <a:xfrm>
            <a:off x="724223" y="2200255"/>
            <a:ext cx="3733800" cy="37741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村民急需改善的问题</a:t>
            </a:r>
          </a:p>
        </p:txBody>
      </p:sp>
      <p:sp>
        <p:nvSpPr>
          <p:cNvPr id="114" name="矩形 113">
            <a:extLst>
              <a:ext uri="{FF2B5EF4-FFF2-40B4-BE49-F238E27FC236}">
                <a16:creationId xmlns:a16="http://schemas.microsoft.com/office/drawing/2014/main" id="{F3855B9C-1633-4093-AC49-F22388805BBD}"/>
              </a:ext>
            </a:extLst>
          </p:cNvPr>
          <p:cNvSpPr/>
          <p:nvPr/>
        </p:nvSpPr>
        <p:spPr>
          <a:xfrm>
            <a:off x="5695950" y="2200255"/>
            <a:ext cx="3733800" cy="37741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村民想从事的产业比例</a:t>
            </a:r>
          </a:p>
        </p:txBody>
      </p:sp>
      <p:sp>
        <p:nvSpPr>
          <p:cNvPr id="115" name="矩形 114">
            <a:extLst>
              <a:ext uri="{FF2B5EF4-FFF2-40B4-BE49-F238E27FC236}">
                <a16:creationId xmlns:a16="http://schemas.microsoft.com/office/drawing/2014/main" id="{BAA7A885-29E9-4DE1-BA88-CC316D84A43C}"/>
              </a:ext>
            </a:extLst>
          </p:cNvPr>
          <p:cNvSpPr/>
          <p:nvPr/>
        </p:nvSpPr>
        <p:spPr>
          <a:xfrm>
            <a:off x="10665493" y="2200255"/>
            <a:ext cx="3733800" cy="37741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是否有意愿留在村里工作</a:t>
            </a:r>
          </a:p>
        </p:txBody>
      </p:sp>
      <p:sp>
        <p:nvSpPr>
          <p:cNvPr id="116" name="矩形 115">
            <a:extLst>
              <a:ext uri="{FF2B5EF4-FFF2-40B4-BE49-F238E27FC236}">
                <a16:creationId xmlns:a16="http://schemas.microsoft.com/office/drawing/2014/main" id="{142A7729-4CDA-4264-A63C-39D8224DAB75}"/>
              </a:ext>
            </a:extLst>
          </p:cNvPr>
          <p:cNvSpPr/>
          <p:nvPr/>
        </p:nvSpPr>
        <p:spPr>
          <a:xfrm>
            <a:off x="724223" y="5372535"/>
            <a:ext cx="3733800" cy="37741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安置建筑要求</a:t>
            </a:r>
          </a:p>
        </p:txBody>
      </p:sp>
      <p:sp>
        <p:nvSpPr>
          <p:cNvPr id="117" name="矩形 116">
            <a:extLst>
              <a:ext uri="{FF2B5EF4-FFF2-40B4-BE49-F238E27FC236}">
                <a16:creationId xmlns:a16="http://schemas.microsoft.com/office/drawing/2014/main" id="{703CDFCB-8397-4C7A-8108-ADDEE582F652}"/>
              </a:ext>
            </a:extLst>
          </p:cNvPr>
          <p:cNvSpPr/>
          <p:nvPr/>
        </p:nvSpPr>
        <p:spPr>
          <a:xfrm>
            <a:off x="5695950" y="5372535"/>
            <a:ext cx="3733800" cy="37741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村民居住满意度</a:t>
            </a:r>
          </a:p>
        </p:txBody>
      </p:sp>
      <p:sp>
        <p:nvSpPr>
          <p:cNvPr id="118" name="矩形 117">
            <a:extLst>
              <a:ext uri="{FF2B5EF4-FFF2-40B4-BE49-F238E27FC236}">
                <a16:creationId xmlns:a16="http://schemas.microsoft.com/office/drawing/2014/main" id="{0B415B0B-641A-4209-8318-604C481746B7}"/>
              </a:ext>
            </a:extLst>
          </p:cNvPr>
          <p:cNvSpPr/>
          <p:nvPr/>
        </p:nvSpPr>
        <p:spPr>
          <a:xfrm>
            <a:off x="10665493" y="5372535"/>
            <a:ext cx="3733800" cy="37741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安置方式选择</a:t>
            </a:r>
          </a:p>
        </p:txBody>
      </p:sp>
      <p:graphicFrame>
        <p:nvGraphicFramePr>
          <p:cNvPr id="12" name="图表 11">
            <a:extLst>
              <a:ext uri="{FF2B5EF4-FFF2-40B4-BE49-F238E27FC236}">
                <a16:creationId xmlns:a16="http://schemas.microsoft.com/office/drawing/2014/main" id="{00EB028E-AD3C-437C-B263-D6ECE69EA356}"/>
              </a:ext>
            </a:extLst>
          </p:cNvPr>
          <p:cNvGraphicFramePr/>
          <p:nvPr>
            <p:extLst>
              <p:ext uri="{D42A27DB-BD31-4B8C-83A1-F6EECF244321}">
                <p14:modId xmlns:p14="http://schemas.microsoft.com/office/powerpoint/2010/main" val="2269627823"/>
              </p:ext>
            </p:extLst>
          </p:nvPr>
        </p:nvGraphicFramePr>
        <p:xfrm>
          <a:off x="724222" y="2580572"/>
          <a:ext cx="3733799" cy="26005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9" name="图表 118">
            <a:extLst>
              <a:ext uri="{FF2B5EF4-FFF2-40B4-BE49-F238E27FC236}">
                <a16:creationId xmlns:a16="http://schemas.microsoft.com/office/drawing/2014/main" id="{3C1C49C7-FFF2-44D9-91A5-273A62C7AB96}"/>
              </a:ext>
            </a:extLst>
          </p:cNvPr>
          <p:cNvGraphicFramePr/>
          <p:nvPr>
            <p:extLst>
              <p:ext uri="{D42A27DB-BD31-4B8C-83A1-F6EECF244321}">
                <p14:modId xmlns:p14="http://schemas.microsoft.com/office/powerpoint/2010/main" val="1574655754"/>
              </p:ext>
            </p:extLst>
          </p:nvPr>
        </p:nvGraphicFramePr>
        <p:xfrm>
          <a:off x="5695951" y="2580572"/>
          <a:ext cx="3733799" cy="26005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0" name="图表 119">
            <a:extLst>
              <a:ext uri="{FF2B5EF4-FFF2-40B4-BE49-F238E27FC236}">
                <a16:creationId xmlns:a16="http://schemas.microsoft.com/office/drawing/2014/main" id="{2E279FAE-F1D1-4236-AAE7-DA9738C20CCF}"/>
              </a:ext>
            </a:extLst>
          </p:cNvPr>
          <p:cNvGraphicFramePr/>
          <p:nvPr>
            <p:extLst>
              <p:ext uri="{D42A27DB-BD31-4B8C-83A1-F6EECF244321}">
                <p14:modId xmlns:p14="http://schemas.microsoft.com/office/powerpoint/2010/main" val="4024681657"/>
              </p:ext>
            </p:extLst>
          </p:nvPr>
        </p:nvGraphicFramePr>
        <p:xfrm>
          <a:off x="10665493" y="2580572"/>
          <a:ext cx="3733799" cy="260059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1" name="图表 120">
            <a:extLst>
              <a:ext uri="{FF2B5EF4-FFF2-40B4-BE49-F238E27FC236}">
                <a16:creationId xmlns:a16="http://schemas.microsoft.com/office/drawing/2014/main" id="{5559E7FA-B73E-425A-8195-3EE7B4930AEC}"/>
              </a:ext>
            </a:extLst>
          </p:cNvPr>
          <p:cNvGraphicFramePr/>
          <p:nvPr>
            <p:extLst>
              <p:ext uri="{D42A27DB-BD31-4B8C-83A1-F6EECF244321}">
                <p14:modId xmlns:p14="http://schemas.microsoft.com/office/powerpoint/2010/main" val="1896980857"/>
              </p:ext>
            </p:extLst>
          </p:nvPr>
        </p:nvGraphicFramePr>
        <p:xfrm>
          <a:off x="724222" y="5750186"/>
          <a:ext cx="3733799" cy="260059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2" name="图表 121">
            <a:extLst>
              <a:ext uri="{FF2B5EF4-FFF2-40B4-BE49-F238E27FC236}">
                <a16:creationId xmlns:a16="http://schemas.microsoft.com/office/drawing/2014/main" id="{57222AE0-AD98-4306-B9E6-939A0E0EE770}"/>
              </a:ext>
            </a:extLst>
          </p:cNvPr>
          <p:cNvGraphicFramePr/>
          <p:nvPr>
            <p:extLst>
              <p:ext uri="{D42A27DB-BD31-4B8C-83A1-F6EECF244321}">
                <p14:modId xmlns:p14="http://schemas.microsoft.com/office/powerpoint/2010/main" val="2588893201"/>
              </p:ext>
            </p:extLst>
          </p:nvPr>
        </p:nvGraphicFramePr>
        <p:xfrm>
          <a:off x="5695951" y="5750186"/>
          <a:ext cx="3733799" cy="260059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3" name="图表 122">
            <a:extLst>
              <a:ext uri="{FF2B5EF4-FFF2-40B4-BE49-F238E27FC236}">
                <a16:creationId xmlns:a16="http://schemas.microsoft.com/office/drawing/2014/main" id="{EC493960-B60E-4684-B604-D70E04E4F5F1}"/>
              </a:ext>
            </a:extLst>
          </p:cNvPr>
          <p:cNvGraphicFramePr/>
          <p:nvPr>
            <p:extLst>
              <p:ext uri="{D42A27DB-BD31-4B8C-83A1-F6EECF244321}">
                <p14:modId xmlns:p14="http://schemas.microsoft.com/office/powerpoint/2010/main" val="3339610435"/>
              </p:ext>
            </p:extLst>
          </p:nvPr>
        </p:nvGraphicFramePr>
        <p:xfrm>
          <a:off x="10665493" y="5750186"/>
          <a:ext cx="3733799" cy="2600594"/>
        </p:xfrm>
        <a:graphic>
          <a:graphicData uri="http://schemas.openxmlformats.org/drawingml/2006/chart">
            <c:chart xmlns:c="http://schemas.openxmlformats.org/drawingml/2006/chart" xmlns:r="http://schemas.openxmlformats.org/officeDocument/2006/relationships" r:id="rId8"/>
          </a:graphicData>
        </a:graphic>
      </p:graphicFrame>
      <p:sp>
        <p:nvSpPr>
          <p:cNvPr id="13" name="矩形 12">
            <a:extLst>
              <a:ext uri="{FF2B5EF4-FFF2-40B4-BE49-F238E27FC236}">
                <a16:creationId xmlns:a16="http://schemas.microsoft.com/office/drawing/2014/main" id="{E8639BF1-5319-46FA-AFAD-1BBD23125696}"/>
              </a:ext>
            </a:extLst>
          </p:cNvPr>
          <p:cNvSpPr/>
          <p:nvPr/>
        </p:nvSpPr>
        <p:spPr>
          <a:xfrm>
            <a:off x="628650" y="8547100"/>
            <a:ext cx="6629400" cy="16002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2000" b="1" dirty="0">
                <a:solidFill>
                  <a:srgbClr val="E0017C"/>
                </a:solidFill>
                <a:latin typeface="微软雅黑" panose="020B0503020204020204" pitchFamily="34" charset="-122"/>
                <a:ea typeface="微软雅黑" panose="020B0503020204020204" pitchFamily="34" charset="-122"/>
              </a:rPr>
              <a:t>村民需要解决的问题</a:t>
            </a:r>
            <a:endParaRPr lang="en-US" altLang="zh-CN" sz="2000" b="1" dirty="0">
              <a:solidFill>
                <a:srgbClr val="E0017C"/>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rPr>
              <a:t>1</a:t>
            </a:r>
            <a:r>
              <a:rPr lang="zh-CN" altLang="en-US" sz="1400" dirty="0">
                <a:solidFill>
                  <a:schemeClr val="tx1"/>
                </a:solidFill>
                <a:latin typeface="微软雅黑" panose="020B0503020204020204" pitchFamily="34" charset="-122"/>
                <a:ea typeface="微软雅黑" panose="020B0503020204020204" pitchFamily="34" charset="-122"/>
              </a:rPr>
              <a:t>）从问卷反馈来看，村民对现状满意度不高，村民迁居意愿强烈（</a:t>
            </a:r>
            <a:r>
              <a:rPr lang="en-US" altLang="zh-CN" sz="1400" dirty="0">
                <a:solidFill>
                  <a:schemeClr val="tx1"/>
                </a:solidFill>
                <a:latin typeface="微软雅黑" panose="020B0503020204020204" pitchFamily="34" charset="-122"/>
                <a:ea typeface="微软雅黑" panose="020B0503020204020204" pitchFamily="34" charset="-122"/>
              </a:rPr>
              <a:t>98%</a:t>
            </a:r>
            <a:r>
              <a:rPr lang="zh-CN" altLang="en-US" sz="1400" dirty="0">
                <a:solidFill>
                  <a:schemeClr val="tx1"/>
                </a:solidFill>
                <a:latin typeface="微软雅黑" panose="020B0503020204020204" pitchFamily="34" charset="-122"/>
                <a:ea typeface="微软雅黑" panose="020B0503020204020204" pitchFamily="34" charset="-122"/>
              </a:rPr>
              <a:t>）。</a:t>
            </a:r>
            <a:endParaRPr lang="en-US" altLang="zh-CN" sz="1400" dirty="0">
              <a:solidFill>
                <a:schemeClr val="tx1"/>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rPr>
              <a:t>2</a:t>
            </a:r>
            <a:r>
              <a:rPr lang="zh-CN" altLang="en-US" sz="1400" dirty="0">
                <a:solidFill>
                  <a:schemeClr val="tx1"/>
                </a:solidFill>
                <a:latin typeface="微软雅黑" panose="020B0503020204020204" pitchFamily="34" charset="-122"/>
                <a:ea typeface="微软雅黑" panose="020B0503020204020204" pitchFamily="34" charset="-122"/>
              </a:rPr>
              <a:t>）从问卷反馈来看，多数村名倾向于多层住宅和低层住宅作为安置住房。</a:t>
            </a:r>
            <a:endParaRPr lang="en-US" altLang="zh-CN" sz="1400" dirty="0">
              <a:solidFill>
                <a:schemeClr val="tx1"/>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rPr>
              <a:t>3</a:t>
            </a:r>
            <a:r>
              <a:rPr lang="zh-CN" altLang="en-US" sz="1400" dirty="0">
                <a:solidFill>
                  <a:schemeClr val="tx1"/>
                </a:solidFill>
                <a:latin typeface="微软雅黑" panose="020B0503020204020204" pitchFamily="34" charset="-122"/>
                <a:ea typeface="微软雅黑" panose="020B0503020204020204" pitchFamily="34" charset="-122"/>
              </a:rPr>
              <a:t>）从问卷反馈来看，多数村民希望本村安置。</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24" name="矩形 123">
            <a:extLst>
              <a:ext uri="{FF2B5EF4-FFF2-40B4-BE49-F238E27FC236}">
                <a16:creationId xmlns:a16="http://schemas.microsoft.com/office/drawing/2014/main" id="{FD9A58D3-89C0-4B50-B95C-CF178213DB94}"/>
              </a:ext>
            </a:extLst>
          </p:cNvPr>
          <p:cNvSpPr/>
          <p:nvPr/>
        </p:nvSpPr>
        <p:spPr>
          <a:xfrm>
            <a:off x="7867652" y="8547100"/>
            <a:ext cx="6531640" cy="16002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2000" b="1" dirty="0">
                <a:solidFill>
                  <a:srgbClr val="E0017C"/>
                </a:solidFill>
                <a:latin typeface="微软雅黑" panose="020B0503020204020204" pitchFamily="34" charset="-122"/>
                <a:ea typeface="微软雅黑" panose="020B0503020204020204" pitchFamily="34" charset="-122"/>
              </a:rPr>
              <a:t>村民犹豫的问题</a:t>
            </a:r>
            <a:endParaRPr lang="en-US" altLang="zh-CN" sz="2000" b="1" dirty="0">
              <a:solidFill>
                <a:srgbClr val="E0017C"/>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rPr>
              <a:t>1</a:t>
            </a:r>
            <a:r>
              <a:rPr lang="zh-CN" altLang="en-US" sz="1400" dirty="0">
                <a:solidFill>
                  <a:schemeClr val="tx1"/>
                </a:solidFill>
                <a:latin typeface="微软雅黑" panose="020B0503020204020204" pitchFamily="34" charset="-122"/>
                <a:ea typeface="微软雅黑" panose="020B0503020204020204" pitchFamily="34" charset="-122"/>
              </a:rPr>
              <a:t>）生活习惯所致，部分村民难以接受部分后期社区管理费用（物业费）。</a:t>
            </a:r>
            <a:endParaRPr lang="en-US" altLang="zh-CN" sz="1400" dirty="0">
              <a:solidFill>
                <a:schemeClr val="tx1"/>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rPr>
              <a:t>2</a:t>
            </a:r>
            <a:r>
              <a:rPr lang="zh-CN" altLang="en-US" sz="1400" dirty="0">
                <a:solidFill>
                  <a:schemeClr val="tx1"/>
                </a:solidFill>
                <a:latin typeface="微软雅黑" panose="020B0503020204020204" pitchFamily="34" charset="-122"/>
                <a:ea typeface="微软雅黑" panose="020B0503020204020204" pitchFamily="34" charset="-122"/>
              </a:rPr>
              <a:t>）村庄产业现以作物种植为主，受天气影响比较大，村民希望有更多的在村就业机会，减少天灾对家庭经济的冲击。</a:t>
            </a:r>
            <a:endParaRPr lang="en-US" altLang="zh-CN" sz="14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38622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319DDCBF-59B1-49B0-AA5E-9085794D6F34}"/>
              </a:ext>
            </a:extLst>
          </p:cNvPr>
          <p:cNvSpPr/>
          <p:nvPr/>
        </p:nvSpPr>
        <p:spPr>
          <a:xfrm>
            <a:off x="0" y="0"/>
            <a:ext cx="15125700"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object 3"/>
          <p:cNvSpPr/>
          <p:nvPr/>
        </p:nvSpPr>
        <p:spPr>
          <a:xfrm>
            <a:off x="11384319" y="4576131"/>
            <a:ext cx="925194" cy="880744"/>
          </a:xfrm>
          <a:custGeom>
            <a:avLst/>
            <a:gdLst/>
            <a:ahLst/>
            <a:cxnLst/>
            <a:rect l="l" t="t" r="r" b="b"/>
            <a:pathLst>
              <a:path w="925195" h="880745">
                <a:moveTo>
                  <a:pt x="925169" y="0"/>
                </a:moveTo>
                <a:lnTo>
                  <a:pt x="0" y="0"/>
                </a:lnTo>
                <a:lnTo>
                  <a:pt x="0" y="880249"/>
                </a:lnTo>
                <a:lnTo>
                  <a:pt x="925169" y="880249"/>
                </a:lnTo>
                <a:lnTo>
                  <a:pt x="925169" y="0"/>
                </a:lnTo>
                <a:close/>
              </a:path>
            </a:pathLst>
          </a:custGeom>
          <a:solidFill>
            <a:srgbClr val="B6B1B0"/>
          </a:solidFill>
        </p:spPr>
        <p:txBody>
          <a:bodyPr wrap="square" lIns="0" tIns="0" rIns="0" bIns="0" rtlCol="0"/>
          <a:lstStyle/>
          <a:p>
            <a:endParaRPr/>
          </a:p>
        </p:txBody>
      </p:sp>
      <p:sp>
        <p:nvSpPr>
          <p:cNvPr id="4" name="object 4"/>
          <p:cNvSpPr/>
          <p:nvPr/>
        </p:nvSpPr>
        <p:spPr>
          <a:xfrm>
            <a:off x="11100194" y="4576131"/>
            <a:ext cx="177800" cy="880744"/>
          </a:xfrm>
          <a:custGeom>
            <a:avLst/>
            <a:gdLst/>
            <a:ahLst/>
            <a:cxnLst/>
            <a:rect l="l" t="t" r="r" b="b"/>
            <a:pathLst>
              <a:path w="177800" h="880745">
                <a:moveTo>
                  <a:pt x="177584" y="0"/>
                </a:moveTo>
                <a:lnTo>
                  <a:pt x="0" y="0"/>
                </a:lnTo>
                <a:lnTo>
                  <a:pt x="0" y="880249"/>
                </a:lnTo>
                <a:lnTo>
                  <a:pt x="177584" y="880249"/>
                </a:lnTo>
                <a:lnTo>
                  <a:pt x="177584" y="0"/>
                </a:lnTo>
                <a:close/>
              </a:path>
            </a:pathLst>
          </a:custGeom>
          <a:solidFill>
            <a:srgbClr val="B6B1B0"/>
          </a:solidFill>
        </p:spPr>
        <p:txBody>
          <a:bodyPr wrap="square" lIns="0" tIns="0" rIns="0" bIns="0" rtlCol="0"/>
          <a:lstStyle/>
          <a:p>
            <a:endParaRPr/>
          </a:p>
        </p:txBody>
      </p:sp>
      <p:sp>
        <p:nvSpPr>
          <p:cNvPr id="5" name="object 5"/>
          <p:cNvSpPr txBox="1"/>
          <p:nvPr/>
        </p:nvSpPr>
        <p:spPr>
          <a:xfrm>
            <a:off x="11087488" y="5677557"/>
            <a:ext cx="1222025" cy="553998"/>
          </a:xfrm>
          <a:prstGeom prst="rect">
            <a:avLst/>
          </a:prstGeom>
        </p:spPr>
        <p:txBody>
          <a:bodyPr vert="horz" wrap="square" lIns="0" tIns="0" rIns="0" bIns="0" rtlCol="0">
            <a:spAutoFit/>
          </a:bodyPr>
          <a:lstStyle/>
          <a:p>
            <a:pPr marL="12700"/>
            <a:r>
              <a:rPr sz="3600" b="1" spc="-240" dirty="0">
                <a:solidFill>
                  <a:srgbClr val="3C3533"/>
                </a:solidFill>
                <a:latin typeface="微软雅黑" panose="020B0503020204020204" charset="-122"/>
                <a:cs typeface="微软雅黑" panose="020B0503020204020204" charset="-122"/>
              </a:rPr>
              <a:t>P</a:t>
            </a:r>
            <a:r>
              <a:rPr sz="3600" b="1" spc="-5" dirty="0">
                <a:solidFill>
                  <a:srgbClr val="3C3533"/>
                </a:solidFill>
                <a:latin typeface="微软雅黑" panose="020B0503020204020204" charset="-122"/>
                <a:cs typeface="微软雅黑" panose="020B0503020204020204" charset="-122"/>
              </a:rPr>
              <a:t>A</a:t>
            </a:r>
            <a:r>
              <a:rPr sz="3600" b="1" spc="-80" dirty="0">
                <a:solidFill>
                  <a:srgbClr val="3C3533"/>
                </a:solidFill>
                <a:latin typeface="微软雅黑" panose="020B0503020204020204" charset="-122"/>
                <a:cs typeface="微软雅黑" panose="020B0503020204020204" charset="-122"/>
              </a:rPr>
              <a:t>R</a:t>
            </a:r>
            <a:r>
              <a:rPr sz="3600" b="1" dirty="0">
                <a:solidFill>
                  <a:srgbClr val="3C3533"/>
                </a:solidFill>
                <a:latin typeface="微软雅黑" panose="020B0503020204020204" charset="-122"/>
                <a:cs typeface="微软雅黑" panose="020B0503020204020204" charset="-122"/>
              </a:rPr>
              <a:t>T</a:t>
            </a:r>
            <a:endParaRPr sz="13000" dirty="0">
              <a:latin typeface="微软雅黑" panose="020B0503020204020204" charset="-122"/>
              <a:cs typeface="微软雅黑" panose="020B0503020204020204" charset="-122"/>
            </a:endParaRPr>
          </a:p>
        </p:txBody>
      </p:sp>
      <p:sp>
        <p:nvSpPr>
          <p:cNvPr id="6" name="object 6"/>
          <p:cNvSpPr txBox="1"/>
          <p:nvPr/>
        </p:nvSpPr>
        <p:spPr>
          <a:xfrm>
            <a:off x="11100194" y="6533964"/>
            <a:ext cx="3572244" cy="615553"/>
          </a:xfrm>
          <a:prstGeom prst="rect">
            <a:avLst/>
          </a:prstGeom>
        </p:spPr>
        <p:txBody>
          <a:bodyPr vert="horz" wrap="square" lIns="0" tIns="0" rIns="0" bIns="0" rtlCol="0">
            <a:spAutoFit/>
          </a:bodyPr>
          <a:lstStyle>
            <a:defPPr>
              <a:defRPr lang="zh-CN"/>
            </a:defPPr>
            <a:lvl1pPr marL="12700" algn="dist">
              <a:lnSpc>
                <a:spcPct val="100000"/>
              </a:lnSpc>
              <a:defRPr sz="4000" b="1">
                <a:solidFill>
                  <a:srgbClr val="BA5212"/>
                </a:solidFill>
                <a:latin typeface="微软雅黑" panose="020B0503020204020204" pitchFamily="34" charset="-122"/>
                <a:ea typeface="微软雅黑" panose="020B0503020204020204" pitchFamily="34" charset="-122"/>
                <a:cs typeface="微软雅黑" panose="020B0503020204020204" charset="-122"/>
              </a:defRPr>
            </a:lvl1pPr>
          </a:lstStyle>
          <a:p>
            <a:r>
              <a:rPr lang="zh-CN" altLang="en-US" dirty="0">
                <a:solidFill>
                  <a:srgbClr val="002060"/>
                </a:solidFill>
              </a:rPr>
              <a:t>分析评价</a:t>
            </a:r>
            <a:endParaRPr dirty="0">
              <a:solidFill>
                <a:srgbClr val="002060"/>
              </a:solidFill>
            </a:endParaRPr>
          </a:p>
        </p:txBody>
      </p:sp>
      <p:sp>
        <p:nvSpPr>
          <p:cNvPr id="8" name="object 5">
            <a:extLst>
              <a:ext uri="{FF2B5EF4-FFF2-40B4-BE49-F238E27FC236}">
                <a16:creationId xmlns:a16="http://schemas.microsoft.com/office/drawing/2014/main" id="{CC4D0894-A9E2-4BD8-A9A2-44547B6B8C08}"/>
              </a:ext>
            </a:extLst>
          </p:cNvPr>
          <p:cNvSpPr txBox="1"/>
          <p:nvPr/>
        </p:nvSpPr>
        <p:spPr>
          <a:xfrm>
            <a:off x="12439650" y="4545016"/>
            <a:ext cx="2478457" cy="1987724"/>
          </a:xfrm>
          <a:prstGeom prst="rect">
            <a:avLst/>
          </a:prstGeom>
        </p:spPr>
        <p:txBody>
          <a:bodyPr vert="horz" wrap="square" lIns="0" tIns="0" rIns="0" bIns="0" rtlCol="0">
            <a:spAutoFit/>
          </a:bodyPr>
          <a:lstStyle/>
          <a:p>
            <a:pPr marL="12700">
              <a:lnSpc>
                <a:spcPts val="15545"/>
              </a:lnSpc>
            </a:pPr>
            <a:r>
              <a:rPr sz="15600" b="1" spc="-85" dirty="0">
                <a:solidFill>
                  <a:srgbClr val="3C3533"/>
                </a:solidFill>
                <a:latin typeface="微软雅黑" panose="020B0503020204020204" charset="-122"/>
                <a:cs typeface="微软雅黑" panose="020B0503020204020204" charset="-122"/>
              </a:rPr>
              <a:t>0</a:t>
            </a:r>
            <a:r>
              <a:rPr lang="en-US" altLang="zh-CN" sz="15600" b="1" spc="-85" dirty="0">
                <a:solidFill>
                  <a:srgbClr val="3C3533"/>
                </a:solidFill>
                <a:latin typeface="微软雅黑" panose="020B0503020204020204" charset="-122"/>
                <a:cs typeface="微软雅黑" panose="020B0503020204020204" charset="-122"/>
              </a:rPr>
              <a:t>2</a:t>
            </a:r>
            <a:endParaRPr sz="13000" dirty="0">
              <a:latin typeface="微软雅黑" panose="020B0503020204020204" charset="-122"/>
              <a:cs typeface="微软雅黑" panose="020B0503020204020204" charset="-122"/>
            </a:endParaRPr>
          </a:p>
        </p:txBody>
      </p:sp>
      <p:sp>
        <p:nvSpPr>
          <p:cNvPr id="11" name="object 2">
            <a:extLst>
              <a:ext uri="{FF2B5EF4-FFF2-40B4-BE49-F238E27FC236}">
                <a16:creationId xmlns:a16="http://schemas.microsoft.com/office/drawing/2014/main" id="{5DA6C5C5-161B-4DEF-A740-11DB43E869B1}"/>
              </a:ext>
            </a:extLst>
          </p:cNvPr>
          <p:cNvSpPr/>
          <p:nvPr/>
        </p:nvSpPr>
        <p:spPr>
          <a:xfrm>
            <a:off x="0" y="4545016"/>
            <a:ext cx="10477163" cy="2604501"/>
          </a:xfrm>
          <a:custGeom>
            <a:avLst/>
            <a:gdLst/>
            <a:ahLst/>
            <a:cxnLst/>
            <a:rect l="l" t="t" r="r" b="b"/>
            <a:pathLst>
              <a:path w="9900285" h="10692130">
                <a:moveTo>
                  <a:pt x="0" y="10692003"/>
                </a:moveTo>
                <a:lnTo>
                  <a:pt x="9900005" y="10692003"/>
                </a:lnTo>
                <a:lnTo>
                  <a:pt x="9900005" y="0"/>
                </a:lnTo>
                <a:lnTo>
                  <a:pt x="0" y="0"/>
                </a:lnTo>
                <a:lnTo>
                  <a:pt x="0" y="10692003"/>
                </a:lnTo>
                <a:close/>
              </a:path>
            </a:pathLst>
          </a:custGeom>
          <a:solidFill>
            <a:srgbClr val="002060"/>
          </a:solidFill>
        </p:spPr>
        <p:txBody>
          <a:bodyPr wrap="square" lIns="0" tIns="0" rIns="0" bIns="0" rtlCol="0"/>
          <a:lstStyle/>
          <a:p>
            <a:endParaRPr/>
          </a:p>
        </p:txBody>
      </p:sp>
      <p:pic>
        <p:nvPicPr>
          <p:cNvPr id="12" name="图片 11">
            <a:extLst>
              <a:ext uri="{FF2B5EF4-FFF2-40B4-BE49-F238E27FC236}">
                <a16:creationId xmlns:a16="http://schemas.microsoft.com/office/drawing/2014/main" id="{8E7E4C50-61F1-4307-867F-BF8AA2B918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450" y="4543425"/>
            <a:ext cx="5156085" cy="2620379"/>
          </a:xfrm>
          <a:prstGeom prst="rect">
            <a:avLst/>
          </a:prstGeom>
        </p:spPr>
      </p:pic>
    </p:spTree>
    <p:extLst>
      <p:ext uri="{BB962C8B-B14F-4D97-AF65-F5344CB8AC3E}">
        <p14:creationId xmlns:p14="http://schemas.microsoft.com/office/powerpoint/2010/main" val="638527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324BE7-4662-416B-8449-99C274F288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95011" y="2786273"/>
            <a:ext cx="4830639" cy="5648364"/>
          </a:xfrm>
          <a:prstGeom prst="rect">
            <a:avLst/>
          </a:prstGeom>
          <a:ln>
            <a:solidFill>
              <a:schemeClr val="tx1">
                <a:lumMod val="95000"/>
                <a:lumOff val="5000"/>
              </a:schemeClr>
            </a:solidFill>
          </a:ln>
        </p:spPr>
      </p:pic>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4464496"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2.1 </a:t>
            </a:r>
            <a:r>
              <a:rPr lang="zh-CN" altLang="en-US" sz="2400" b="1" dirty="0">
                <a:latin typeface="微软雅黑" panose="020B0503020204020204" pitchFamily="34" charset="-122"/>
                <a:ea typeface="微软雅黑" panose="020B0503020204020204" pitchFamily="34" charset="-122"/>
              </a:rPr>
              <a:t>上位规划解读</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13</a:t>
            </a:fld>
            <a:endParaRPr lang="en-US" altLang="zh-CN" sz="1400" dirty="0"/>
          </a:p>
        </p:txBody>
      </p:sp>
      <p:sp>
        <p:nvSpPr>
          <p:cNvPr id="21" name="TextBox 1">
            <a:extLst>
              <a:ext uri="{FF2B5EF4-FFF2-40B4-BE49-F238E27FC236}">
                <a16:creationId xmlns:a16="http://schemas.microsoft.com/office/drawing/2014/main" id="{BAD3B8E5-08D5-4784-9383-07B553B730B1}"/>
              </a:ext>
            </a:extLst>
          </p:cNvPr>
          <p:cNvSpPr>
            <a:spLocks noChangeArrowheads="1"/>
          </p:cNvSpPr>
          <p:nvPr/>
        </p:nvSpPr>
        <p:spPr bwMode="auto">
          <a:xfrm>
            <a:off x="593815" y="1894399"/>
            <a:ext cx="5957747"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r>
              <a:rPr lang="zh-CN" altLang="en-US" b="1" dirty="0">
                <a:solidFill>
                  <a:srgbClr val="1689B8"/>
                </a:solidFill>
                <a:latin typeface="微软雅黑" pitchFamily="34" charset="-122"/>
                <a:ea typeface="微软雅黑" pitchFamily="34" charset="-122"/>
                <a:sym typeface="微软雅黑" pitchFamily="34" charset="-122"/>
              </a:rPr>
              <a:t>（</a:t>
            </a:r>
            <a:r>
              <a:rPr lang="en-US" altLang="zh-CN" b="1" dirty="0">
                <a:solidFill>
                  <a:srgbClr val="1689B8"/>
                </a:solidFill>
                <a:latin typeface="微软雅黑" pitchFamily="34" charset="-122"/>
                <a:ea typeface="微软雅黑" pitchFamily="34" charset="-122"/>
                <a:sym typeface="微软雅黑" pitchFamily="34" charset="-122"/>
              </a:rPr>
              <a:t>1</a:t>
            </a:r>
            <a:r>
              <a:rPr lang="zh-CN" altLang="en-US" b="1" dirty="0">
                <a:solidFill>
                  <a:srgbClr val="1689B8"/>
                </a:solidFill>
                <a:latin typeface="微软雅黑" pitchFamily="34" charset="-122"/>
                <a:ea typeface="微软雅黑" pitchFamily="34" charset="-122"/>
                <a:sym typeface="微软雅黑" pitchFamily="34" charset="-122"/>
              </a:rPr>
              <a:t>）兰陵县磨山镇总体规划（</a:t>
            </a:r>
            <a:r>
              <a:rPr lang="en-US" altLang="zh-CN" b="1" dirty="0">
                <a:solidFill>
                  <a:srgbClr val="1689B8"/>
                </a:solidFill>
                <a:latin typeface="微软雅黑" pitchFamily="34" charset="-122"/>
                <a:ea typeface="微软雅黑" pitchFamily="34" charset="-122"/>
                <a:sym typeface="微软雅黑" pitchFamily="34" charset="-122"/>
              </a:rPr>
              <a:t>2013-2030</a:t>
            </a:r>
            <a:r>
              <a:rPr lang="zh-CN" altLang="en-US" b="1" dirty="0">
                <a:solidFill>
                  <a:srgbClr val="1689B8"/>
                </a:solidFill>
                <a:latin typeface="微软雅黑" pitchFamily="34" charset="-122"/>
                <a:ea typeface="微软雅黑" pitchFamily="34" charset="-122"/>
                <a:sym typeface="微软雅黑" pitchFamily="34" charset="-122"/>
              </a:rPr>
              <a:t>年）</a:t>
            </a:r>
            <a:endParaRPr lang="zh-CN" altLang="en-US" sz="1800" b="1" dirty="0">
              <a:solidFill>
                <a:srgbClr val="1689B8"/>
              </a:solidFill>
              <a:latin typeface="微软雅黑" pitchFamily="34" charset="-122"/>
              <a:ea typeface="微软雅黑" pitchFamily="34" charset="-122"/>
              <a:sym typeface="微软雅黑" pitchFamily="34" charset="-122"/>
            </a:endParaRPr>
          </a:p>
        </p:txBody>
      </p:sp>
      <p:sp>
        <p:nvSpPr>
          <p:cNvPr id="16" name="文本框 15">
            <a:extLst>
              <a:ext uri="{FF2B5EF4-FFF2-40B4-BE49-F238E27FC236}">
                <a16:creationId xmlns:a16="http://schemas.microsoft.com/office/drawing/2014/main" id="{6FC91F4F-FC52-429A-AB9C-EAF9A6BDA352}"/>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73CF4F06-30C4-4E8B-A158-3BEFC2B61116}"/>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分析评价</a:t>
            </a:r>
          </a:p>
        </p:txBody>
      </p:sp>
      <p:sp>
        <p:nvSpPr>
          <p:cNvPr id="10" name="矩形 9">
            <a:extLst>
              <a:ext uri="{FF2B5EF4-FFF2-40B4-BE49-F238E27FC236}">
                <a16:creationId xmlns:a16="http://schemas.microsoft.com/office/drawing/2014/main" id="{170A0B72-C669-447F-AA41-6B5E280A18A1}"/>
              </a:ext>
            </a:extLst>
          </p:cNvPr>
          <p:cNvSpPr/>
          <p:nvPr/>
        </p:nvSpPr>
        <p:spPr>
          <a:xfrm>
            <a:off x="593815" y="2441469"/>
            <a:ext cx="4229556" cy="3557512"/>
          </a:xfrm>
          <a:prstGeom prst="rect">
            <a:avLst/>
          </a:prstGeom>
        </p:spPr>
        <p:txBody>
          <a:bodyPr wrap="square">
            <a:spAutoFit/>
          </a:bodyPr>
          <a:lstStyle/>
          <a:p>
            <a:pPr indent="304800" algn="just">
              <a:lnSpc>
                <a:spcPct val="150000"/>
              </a:lnSpc>
              <a:spcAft>
                <a:spcPts val="0"/>
              </a:spcAft>
            </a:pPr>
            <a:r>
              <a:rPr lang="zh-CN" altLang="en-US" sz="1600" b="1" kern="100" dirty="0">
                <a:latin typeface="微软雅黑" panose="020B0503020204020204" pitchFamily="34" charset="-122"/>
                <a:ea typeface="微软雅黑" panose="020B0503020204020204" pitchFamily="34" charset="-122"/>
              </a:rPr>
              <a:t>产业规划</a:t>
            </a:r>
            <a:endParaRPr lang="en-US" altLang="zh-CN" sz="1600" b="1" kern="100" dirty="0">
              <a:latin typeface="微软雅黑" panose="020B0503020204020204" pitchFamily="34" charset="-122"/>
              <a:ea typeface="微软雅黑" panose="020B0503020204020204" pitchFamily="34" charset="-122"/>
            </a:endParaRPr>
          </a:p>
          <a:p>
            <a:pPr indent="304800" algn="just">
              <a:lnSpc>
                <a:spcPct val="150000"/>
              </a:lnSpc>
              <a:spcAft>
                <a:spcPts val="0"/>
              </a:spcAft>
            </a:pPr>
            <a:r>
              <a:rPr lang="zh-CN" altLang="zh-CN" sz="1400" kern="100" dirty="0">
                <a:latin typeface="微软雅黑" panose="020B0503020204020204" pitchFamily="34" charset="-122"/>
                <a:ea typeface="微软雅黑" panose="020B0503020204020204" pitchFamily="34" charset="-122"/>
              </a:rPr>
              <a:t>规划形成</a:t>
            </a:r>
            <a:r>
              <a:rPr lang="zh-CN" altLang="zh-CN" sz="1600" b="1" dirty="0">
                <a:solidFill>
                  <a:srgbClr val="C00000"/>
                </a:solidFill>
                <a:latin typeface="微软雅黑" panose="020B0503020204020204" pitchFamily="34" charset="-122"/>
                <a:ea typeface="微软雅黑" panose="020B0503020204020204" pitchFamily="34" charset="-122"/>
              </a:rPr>
              <a:t>“一心两轴三片区”</a:t>
            </a:r>
            <a:r>
              <a:rPr lang="zh-CN" altLang="zh-CN" sz="1400" kern="100" dirty="0">
                <a:latin typeface="微软雅黑" panose="020B0503020204020204" pitchFamily="34" charset="-122"/>
                <a:ea typeface="微软雅黑" panose="020B0503020204020204" pitchFamily="34" charset="-122"/>
              </a:rPr>
              <a:t>的空间规划结构。</a:t>
            </a:r>
          </a:p>
          <a:p>
            <a:pPr indent="304800" algn="just">
              <a:lnSpc>
                <a:spcPct val="150000"/>
              </a:lnSpc>
              <a:spcAft>
                <a:spcPts val="0"/>
              </a:spcAft>
            </a:pPr>
            <a:r>
              <a:rPr lang="zh-CN" altLang="zh-CN" sz="1600" b="1" dirty="0">
                <a:solidFill>
                  <a:srgbClr val="C00000"/>
                </a:solidFill>
                <a:latin typeface="微软雅黑" panose="020B0503020204020204" pitchFamily="34" charset="-122"/>
                <a:ea typeface="微软雅黑" panose="020B0503020204020204" pitchFamily="34" charset="-122"/>
              </a:rPr>
              <a:t>“一心”：</a:t>
            </a:r>
            <a:r>
              <a:rPr lang="zh-CN" altLang="zh-CN" sz="1400" kern="100" dirty="0">
                <a:latin typeface="微软雅黑" panose="020B0503020204020204" pitchFamily="34" charset="-122"/>
                <a:ea typeface="微软雅黑" panose="020B0503020204020204" pitchFamily="34" charset="-122"/>
              </a:rPr>
              <a:t>镇驻地行政办公区。</a:t>
            </a:r>
          </a:p>
          <a:p>
            <a:pPr indent="304800" algn="just">
              <a:lnSpc>
                <a:spcPct val="150000"/>
              </a:lnSpc>
              <a:spcAft>
                <a:spcPts val="0"/>
              </a:spcAft>
            </a:pPr>
            <a:r>
              <a:rPr lang="zh-CN" altLang="zh-CN" sz="1600" b="1" dirty="0">
                <a:solidFill>
                  <a:srgbClr val="C00000"/>
                </a:solidFill>
                <a:latin typeface="微软雅黑" panose="020B0503020204020204" pitchFamily="34" charset="-122"/>
                <a:ea typeface="微软雅黑" panose="020B0503020204020204" pitchFamily="34" charset="-122"/>
              </a:rPr>
              <a:t>“两轴”：</a:t>
            </a:r>
            <a:r>
              <a:rPr lang="zh-CN" altLang="zh-CN" sz="1400" kern="100" dirty="0">
                <a:latin typeface="微软雅黑" panose="020B0503020204020204" pitchFamily="34" charset="-122"/>
                <a:ea typeface="微软雅黑" panose="020B0503020204020204" pitchFamily="34" charset="-122"/>
              </a:rPr>
              <a:t>分别是沿燕子河的滨河生态轴；沿南环路的城镇发展轴。</a:t>
            </a:r>
          </a:p>
          <a:p>
            <a:pPr indent="304800" algn="just">
              <a:lnSpc>
                <a:spcPct val="150000"/>
              </a:lnSpc>
              <a:spcAft>
                <a:spcPts val="0"/>
              </a:spcAft>
            </a:pPr>
            <a:r>
              <a:rPr lang="zh-CN" altLang="zh-CN" sz="1600" b="1" dirty="0">
                <a:solidFill>
                  <a:srgbClr val="C00000"/>
                </a:solidFill>
                <a:latin typeface="微软雅黑" panose="020B0503020204020204" pitchFamily="34" charset="-122"/>
                <a:ea typeface="微软雅黑" panose="020B0503020204020204" pitchFamily="34" charset="-122"/>
              </a:rPr>
              <a:t>“三片区”：</a:t>
            </a:r>
            <a:r>
              <a:rPr lang="zh-CN" altLang="zh-CN" sz="1400" kern="100" dirty="0">
                <a:latin typeface="微软雅黑" panose="020B0503020204020204" pitchFamily="34" charset="-122"/>
                <a:ea typeface="微软雅黑" panose="020B0503020204020204" pitchFamily="34" charset="-122"/>
              </a:rPr>
              <a:t>东城新区、生态修复区、农产品种植区。</a:t>
            </a:r>
            <a:endParaRPr lang="en-US" altLang="zh-CN" sz="1400" kern="100" dirty="0">
              <a:latin typeface="微软雅黑" panose="020B0503020204020204" pitchFamily="34" charset="-122"/>
              <a:ea typeface="微软雅黑" panose="020B0503020204020204" pitchFamily="34" charset="-122"/>
            </a:endParaRPr>
          </a:p>
          <a:p>
            <a:pPr indent="304800" algn="just">
              <a:lnSpc>
                <a:spcPct val="150000"/>
              </a:lnSpc>
              <a:spcAft>
                <a:spcPts val="0"/>
              </a:spcAft>
            </a:pPr>
            <a:endParaRPr lang="en-US" altLang="zh-CN" sz="1400" kern="100" dirty="0">
              <a:latin typeface="微软雅黑" panose="020B0503020204020204" pitchFamily="34" charset="-122"/>
              <a:ea typeface="微软雅黑" panose="020B0503020204020204" pitchFamily="34" charset="-122"/>
            </a:endParaRPr>
          </a:p>
          <a:p>
            <a:pPr indent="304800" algn="just">
              <a:lnSpc>
                <a:spcPct val="150000"/>
              </a:lnSpc>
            </a:pPr>
            <a:r>
              <a:rPr lang="zh-CN" altLang="en-US" sz="1600" b="1" kern="100" dirty="0">
                <a:latin typeface="微软雅黑" panose="020B0503020204020204" pitchFamily="34" charset="-122"/>
                <a:ea typeface="微软雅黑" panose="020B0503020204020204" pitchFamily="34" charset="-122"/>
              </a:rPr>
              <a:t>职能类型</a:t>
            </a:r>
            <a:endParaRPr lang="zh-CN" altLang="zh-CN" sz="1600" b="1" kern="100" dirty="0">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6E0887E2-1007-4F20-B07E-4594D7297D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24450" y="2786273"/>
            <a:ext cx="4663166" cy="5648364"/>
          </a:xfrm>
          <a:prstGeom prst="rect">
            <a:avLst/>
          </a:prstGeom>
          <a:ln>
            <a:solidFill>
              <a:schemeClr val="tx1">
                <a:lumMod val="95000"/>
                <a:lumOff val="5000"/>
              </a:schemeClr>
            </a:solidFill>
          </a:ln>
        </p:spPr>
      </p:pic>
      <p:graphicFrame>
        <p:nvGraphicFramePr>
          <p:cNvPr id="13" name="表格 12">
            <a:extLst>
              <a:ext uri="{FF2B5EF4-FFF2-40B4-BE49-F238E27FC236}">
                <a16:creationId xmlns:a16="http://schemas.microsoft.com/office/drawing/2014/main" id="{015FF04D-713F-4790-A64F-72EAF782F21B}"/>
              </a:ext>
            </a:extLst>
          </p:cNvPr>
          <p:cNvGraphicFramePr>
            <a:graphicFrameLocks noGrp="1"/>
          </p:cNvGraphicFramePr>
          <p:nvPr>
            <p:extLst>
              <p:ext uri="{D42A27DB-BD31-4B8C-83A1-F6EECF244321}">
                <p14:modId xmlns:p14="http://schemas.microsoft.com/office/powerpoint/2010/main" val="717389507"/>
              </p:ext>
            </p:extLst>
          </p:nvPr>
        </p:nvGraphicFramePr>
        <p:xfrm>
          <a:off x="391391" y="6143811"/>
          <a:ext cx="4625664" cy="2290826"/>
        </p:xfrm>
        <a:graphic>
          <a:graphicData uri="http://schemas.openxmlformats.org/drawingml/2006/table">
            <a:tbl>
              <a:tblPr>
                <a:tableStyleId>{5940675A-B579-460E-94D1-54222C63F5DA}</a:tableStyleId>
              </a:tblPr>
              <a:tblGrid>
                <a:gridCol w="3456056">
                  <a:extLst>
                    <a:ext uri="{9D8B030D-6E8A-4147-A177-3AD203B41FA5}">
                      <a16:colId xmlns:a16="http://schemas.microsoft.com/office/drawing/2014/main" val="514893759"/>
                    </a:ext>
                  </a:extLst>
                </a:gridCol>
                <a:gridCol w="1169608">
                  <a:extLst>
                    <a:ext uri="{9D8B030D-6E8A-4147-A177-3AD203B41FA5}">
                      <a16:colId xmlns:a16="http://schemas.microsoft.com/office/drawing/2014/main" val="3061410525"/>
                    </a:ext>
                  </a:extLst>
                </a:gridCol>
              </a:tblGrid>
              <a:tr h="180975">
                <a:tc>
                  <a:txBody>
                    <a:bodyPr/>
                    <a:lstStyle/>
                    <a:p>
                      <a:pPr algn="ctr">
                        <a:lnSpc>
                          <a:spcPct val="150000"/>
                        </a:lnSpc>
                        <a:spcAft>
                          <a:spcPts val="0"/>
                        </a:spcAft>
                      </a:pPr>
                      <a:r>
                        <a:rPr lang="x-none" sz="1400">
                          <a:effectLst/>
                        </a:rPr>
                        <a:t>类型名称</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x-none" sz="1400">
                          <a:effectLst/>
                        </a:rPr>
                        <a:t>职能类型</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7950337"/>
                  </a:ext>
                </a:extLst>
              </a:tr>
              <a:tr h="361950">
                <a:tc>
                  <a:txBody>
                    <a:bodyPr/>
                    <a:lstStyle/>
                    <a:p>
                      <a:pPr algn="ctr">
                        <a:lnSpc>
                          <a:spcPct val="150000"/>
                        </a:lnSpc>
                        <a:spcAft>
                          <a:spcPts val="0"/>
                        </a:spcAft>
                      </a:pPr>
                      <a:r>
                        <a:rPr lang="x-none" sz="1400">
                          <a:effectLst/>
                        </a:rPr>
                        <a:t>磨山老镇区</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x-none" sz="1400">
                          <a:effectLst/>
                        </a:rPr>
                        <a:t>综合型</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832846719"/>
                  </a:ext>
                </a:extLst>
              </a:tr>
              <a:tr h="406400">
                <a:tc>
                  <a:txBody>
                    <a:bodyPr/>
                    <a:lstStyle/>
                    <a:p>
                      <a:pPr algn="ctr">
                        <a:lnSpc>
                          <a:spcPct val="150000"/>
                        </a:lnSpc>
                        <a:spcAft>
                          <a:spcPts val="0"/>
                        </a:spcAft>
                      </a:pPr>
                      <a:r>
                        <a:rPr lang="zh-CN" sz="1400">
                          <a:effectLst/>
                        </a:rPr>
                        <a:t>皇埔寺社区</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x-none" sz="1400">
                          <a:effectLst/>
                        </a:rPr>
                        <a:t>专业型</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3428636"/>
                  </a:ext>
                </a:extLst>
              </a:tr>
              <a:tr h="180975">
                <a:tc>
                  <a:txBody>
                    <a:bodyPr/>
                    <a:lstStyle/>
                    <a:p>
                      <a:pPr algn="ctr">
                        <a:lnSpc>
                          <a:spcPct val="150000"/>
                        </a:lnSpc>
                        <a:spcAft>
                          <a:spcPts val="0"/>
                        </a:spcAft>
                      </a:pPr>
                      <a:r>
                        <a:rPr lang="zh-CN" sz="1400">
                          <a:effectLst/>
                        </a:rPr>
                        <a:t>三峰</a:t>
                      </a:r>
                      <a:r>
                        <a:rPr lang="x-none" sz="1400">
                          <a:effectLst/>
                        </a:rPr>
                        <a:t>社区、</a:t>
                      </a:r>
                      <a:r>
                        <a:rPr lang="zh-CN" sz="1400">
                          <a:effectLst/>
                        </a:rPr>
                        <a:t>周</a:t>
                      </a:r>
                      <a:r>
                        <a:rPr lang="x-none" sz="1400">
                          <a:effectLst/>
                        </a:rPr>
                        <a:t>庄社区、</a:t>
                      </a:r>
                      <a:r>
                        <a:rPr lang="zh-CN" sz="1400">
                          <a:effectLst/>
                        </a:rPr>
                        <a:t>赤土门</a:t>
                      </a:r>
                      <a:r>
                        <a:rPr lang="x-none" sz="1400">
                          <a:effectLst/>
                        </a:rPr>
                        <a:t>社区</a:t>
                      </a:r>
                      <a:r>
                        <a:rPr lang="zh-CN" sz="1400">
                          <a:effectLst/>
                        </a:rPr>
                        <a:t>、万松山社区、石良社区、华岩寺、西疃、孙家屯、马庄、何套、山南、含山、旺庄、宋庄</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x-none" sz="1400" dirty="0">
                          <a:effectLst/>
                        </a:rPr>
                        <a:t>农业型</a:t>
                      </a:r>
                      <a:endParaRPr lang="zh-CN" sz="14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66590178"/>
                  </a:ext>
                </a:extLst>
              </a:tr>
            </a:tbl>
          </a:graphicData>
        </a:graphic>
      </p:graphicFrame>
      <p:sp>
        <p:nvSpPr>
          <p:cNvPr id="14" name="矩形 13">
            <a:extLst>
              <a:ext uri="{FF2B5EF4-FFF2-40B4-BE49-F238E27FC236}">
                <a16:creationId xmlns:a16="http://schemas.microsoft.com/office/drawing/2014/main" id="{7190335C-6B78-48F2-B798-D05A517E64AE}"/>
              </a:ext>
            </a:extLst>
          </p:cNvPr>
          <p:cNvSpPr/>
          <p:nvPr/>
        </p:nvSpPr>
        <p:spPr>
          <a:xfrm>
            <a:off x="1182830" y="7521865"/>
            <a:ext cx="8382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C8FC8991-0189-4C1B-BCC3-4D99429D51EB}"/>
              </a:ext>
            </a:extLst>
          </p:cNvPr>
          <p:cNvSpPr/>
          <p:nvPr/>
        </p:nvSpPr>
        <p:spPr>
          <a:xfrm>
            <a:off x="400051" y="9204718"/>
            <a:ext cx="14325600" cy="7139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rPr>
              <a:t>确定石良社区位于生态修复区和农产品种植区之间，属于农业型村庄</a:t>
            </a:r>
          </a:p>
        </p:txBody>
      </p:sp>
    </p:spTree>
    <p:extLst>
      <p:ext uri="{BB962C8B-B14F-4D97-AF65-F5344CB8AC3E}">
        <p14:creationId xmlns:p14="http://schemas.microsoft.com/office/powerpoint/2010/main" val="2668708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696C1D3-EFB1-496D-AB49-3A63AA117318}"/>
              </a:ext>
            </a:extLst>
          </p:cNvPr>
          <p:cNvPicPr>
            <a:picLocks noChangeAspect="1"/>
          </p:cNvPicPr>
          <p:nvPr/>
        </p:nvPicPr>
        <p:blipFill>
          <a:blip r:embed="rId3">
            <a:duotone>
              <a:schemeClr val="bg2">
                <a:shade val="45000"/>
                <a:satMod val="135000"/>
              </a:schemeClr>
              <a:prstClr val="white"/>
            </a:duotone>
          </a:blip>
          <a:stretch>
            <a:fillRect/>
          </a:stretch>
        </p:blipFill>
        <p:spPr>
          <a:xfrm>
            <a:off x="4235558" y="1993899"/>
            <a:ext cx="10500274" cy="7941791"/>
          </a:xfrm>
          <a:prstGeom prst="rect">
            <a:avLst/>
          </a:prstGeom>
        </p:spPr>
      </p:pic>
      <p:sp>
        <p:nvSpPr>
          <p:cNvPr id="13" name="任意多边形: 形状 12">
            <a:extLst>
              <a:ext uri="{FF2B5EF4-FFF2-40B4-BE49-F238E27FC236}">
                <a16:creationId xmlns:a16="http://schemas.microsoft.com/office/drawing/2014/main" id="{ED680CD5-7295-4890-A8A6-48AEF2782997}"/>
              </a:ext>
            </a:extLst>
          </p:cNvPr>
          <p:cNvSpPr/>
          <p:nvPr/>
        </p:nvSpPr>
        <p:spPr>
          <a:xfrm>
            <a:off x="9220200" y="2235200"/>
            <a:ext cx="876300" cy="4572000"/>
          </a:xfrm>
          <a:custGeom>
            <a:avLst/>
            <a:gdLst>
              <a:gd name="connsiteX0" fmla="*/ 0 w 876300"/>
              <a:gd name="connsiteY0" fmla="*/ 4572000 h 4572000"/>
              <a:gd name="connsiteX1" fmla="*/ 114300 w 876300"/>
              <a:gd name="connsiteY1" fmla="*/ 4203700 h 4572000"/>
              <a:gd name="connsiteX2" fmla="*/ 254000 w 876300"/>
              <a:gd name="connsiteY2" fmla="*/ 3581400 h 4572000"/>
              <a:gd name="connsiteX3" fmla="*/ 406400 w 876300"/>
              <a:gd name="connsiteY3" fmla="*/ 2844800 h 4572000"/>
              <a:gd name="connsiteX4" fmla="*/ 533400 w 876300"/>
              <a:gd name="connsiteY4" fmla="*/ 2349500 h 4572000"/>
              <a:gd name="connsiteX5" fmla="*/ 508000 w 876300"/>
              <a:gd name="connsiteY5" fmla="*/ 1790700 h 4572000"/>
              <a:gd name="connsiteX6" fmla="*/ 533400 w 876300"/>
              <a:gd name="connsiteY6" fmla="*/ 1397000 h 4572000"/>
              <a:gd name="connsiteX7" fmla="*/ 571500 w 876300"/>
              <a:gd name="connsiteY7" fmla="*/ 977900 h 4572000"/>
              <a:gd name="connsiteX8" fmla="*/ 787400 w 876300"/>
              <a:gd name="connsiteY8" fmla="*/ 635000 h 4572000"/>
              <a:gd name="connsiteX9" fmla="*/ 876300 w 876300"/>
              <a:gd name="connsiteY9"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300" h="4572000">
                <a:moveTo>
                  <a:pt x="0" y="4572000"/>
                </a:moveTo>
                <a:cubicBezTo>
                  <a:pt x="35983" y="4470400"/>
                  <a:pt x="71967" y="4368800"/>
                  <a:pt x="114300" y="4203700"/>
                </a:cubicBezTo>
                <a:cubicBezTo>
                  <a:pt x="156633" y="4038600"/>
                  <a:pt x="205317" y="3807883"/>
                  <a:pt x="254000" y="3581400"/>
                </a:cubicBezTo>
                <a:cubicBezTo>
                  <a:pt x="302683" y="3354917"/>
                  <a:pt x="359833" y="3050117"/>
                  <a:pt x="406400" y="2844800"/>
                </a:cubicBezTo>
                <a:cubicBezTo>
                  <a:pt x="452967" y="2639483"/>
                  <a:pt x="516467" y="2525183"/>
                  <a:pt x="533400" y="2349500"/>
                </a:cubicBezTo>
                <a:cubicBezTo>
                  <a:pt x="550333" y="2173817"/>
                  <a:pt x="508000" y="1949450"/>
                  <a:pt x="508000" y="1790700"/>
                </a:cubicBezTo>
                <a:cubicBezTo>
                  <a:pt x="508000" y="1631950"/>
                  <a:pt x="522817" y="1532467"/>
                  <a:pt x="533400" y="1397000"/>
                </a:cubicBezTo>
                <a:cubicBezTo>
                  <a:pt x="543983" y="1261533"/>
                  <a:pt x="529167" y="1104900"/>
                  <a:pt x="571500" y="977900"/>
                </a:cubicBezTo>
                <a:cubicBezTo>
                  <a:pt x="613833" y="850900"/>
                  <a:pt x="736600" y="797983"/>
                  <a:pt x="787400" y="635000"/>
                </a:cubicBezTo>
                <a:cubicBezTo>
                  <a:pt x="838200" y="472017"/>
                  <a:pt x="857250" y="236008"/>
                  <a:pt x="876300" y="0"/>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a:extLst>
              <a:ext uri="{FF2B5EF4-FFF2-40B4-BE49-F238E27FC236}">
                <a16:creationId xmlns:a16="http://schemas.microsoft.com/office/drawing/2014/main" id="{A76E1229-ABDE-47FC-980E-8BC09E4765ED}"/>
              </a:ext>
            </a:extLst>
          </p:cNvPr>
          <p:cNvSpPr/>
          <p:nvPr/>
        </p:nvSpPr>
        <p:spPr>
          <a:xfrm>
            <a:off x="7099300" y="5613400"/>
            <a:ext cx="3924300" cy="3657600"/>
          </a:xfrm>
          <a:custGeom>
            <a:avLst/>
            <a:gdLst>
              <a:gd name="connsiteX0" fmla="*/ 3924300 w 3924300"/>
              <a:gd name="connsiteY0" fmla="*/ 3657600 h 3657600"/>
              <a:gd name="connsiteX1" fmla="*/ 3543300 w 3924300"/>
              <a:gd name="connsiteY1" fmla="*/ 3124200 h 3657600"/>
              <a:gd name="connsiteX2" fmla="*/ 3581400 w 3924300"/>
              <a:gd name="connsiteY2" fmla="*/ 2921000 h 3657600"/>
              <a:gd name="connsiteX3" fmla="*/ 3505200 w 3924300"/>
              <a:gd name="connsiteY3" fmla="*/ 2844800 h 3657600"/>
              <a:gd name="connsiteX4" fmla="*/ 3251200 w 3924300"/>
              <a:gd name="connsiteY4" fmla="*/ 2730500 h 3657600"/>
              <a:gd name="connsiteX5" fmla="*/ 2997200 w 3924300"/>
              <a:gd name="connsiteY5" fmla="*/ 2476500 h 3657600"/>
              <a:gd name="connsiteX6" fmla="*/ 2933700 w 3924300"/>
              <a:gd name="connsiteY6" fmla="*/ 2374900 h 3657600"/>
              <a:gd name="connsiteX7" fmla="*/ 2908300 w 3924300"/>
              <a:gd name="connsiteY7" fmla="*/ 2146300 h 3657600"/>
              <a:gd name="connsiteX8" fmla="*/ 2844800 w 3924300"/>
              <a:gd name="connsiteY8" fmla="*/ 1968500 h 3657600"/>
              <a:gd name="connsiteX9" fmla="*/ 2514600 w 3924300"/>
              <a:gd name="connsiteY9" fmla="*/ 1625600 h 3657600"/>
              <a:gd name="connsiteX10" fmla="*/ 2209800 w 3924300"/>
              <a:gd name="connsiteY10" fmla="*/ 1282700 h 3657600"/>
              <a:gd name="connsiteX11" fmla="*/ 1866900 w 3924300"/>
              <a:gd name="connsiteY11" fmla="*/ 1155700 h 3657600"/>
              <a:gd name="connsiteX12" fmla="*/ 1435100 w 3924300"/>
              <a:gd name="connsiteY12" fmla="*/ 965200 h 3657600"/>
              <a:gd name="connsiteX13" fmla="*/ 1003300 w 3924300"/>
              <a:gd name="connsiteY13" fmla="*/ 749300 h 3657600"/>
              <a:gd name="connsiteX14" fmla="*/ 660400 w 3924300"/>
              <a:gd name="connsiteY14" fmla="*/ 571500 h 3657600"/>
              <a:gd name="connsiteX15" fmla="*/ 0 w 3924300"/>
              <a:gd name="connsiteY1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24300" h="3657600">
                <a:moveTo>
                  <a:pt x="3924300" y="3657600"/>
                </a:moveTo>
                <a:cubicBezTo>
                  <a:pt x="3762375" y="3452283"/>
                  <a:pt x="3600450" y="3246967"/>
                  <a:pt x="3543300" y="3124200"/>
                </a:cubicBezTo>
                <a:cubicBezTo>
                  <a:pt x="3486150" y="3001433"/>
                  <a:pt x="3587750" y="2967567"/>
                  <a:pt x="3581400" y="2921000"/>
                </a:cubicBezTo>
                <a:cubicBezTo>
                  <a:pt x="3575050" y="2874433"/>
                  <a:pt x="3560233" y="2876550"/>
                  <a:pt x="3505200" y="2844800"/>
                </a:cubicBezTo>
                <a:cubicBezTo>
                  <a:pt x="3450167" y="2813050"/>
                  <a:pt x="3335867" y="2791883"/>
                  <a:pt x="3251200" y="2730500"/>
                </a:cubicBezTo>
                <a:cubicBezTo>
                  <a:pt x="3166533" y="2669117"/>
                  <a:pt x="3050117" y="2535767"/>
                  <a:pt x="2997200" y="2476500"/>
                </a:cubicBezTo>
                <a:cubicBezTo>
                  <a:pt x="2944283" y="2417233"/>
                  <a:pt x="2948517" y="2429933"/>
                  <a:pt x="2933700" y="2374900"/>
                </a:cubicBezTo>
                <a:cubicBezTo>
                  <a:pt x="2918883" y="2319867"/>
                  <a:pt x="2923117" y="2214033"/>
                  <a:pt x="2908300" y="2146300"/>
                </a:cubicBezTo>
                <a:cubicBezTo>
                  <a:pt x="2893483" y="2078567"/>
                  <a:pt x="2910417" y="2055283"/>
                  <a:pt x="2844800" y="1968500"/>
                </a:cubicBezTo>
                <a:cubicBezTo>
                  <a:pt x="2779183" y="1881717"/>
                  <a:pt x="2620433" y="1739900"/>
                  <a:pt x="2514600" y="1625600"/>
                </a:cubicBezTo>
                <a:cubicBezTo>
                  <a:pt x="2408767" y="1511300"/>
                  <a:pt x="2317750" y="1361017"/>
                  <a:pt x="2209800" y="1282700"/>
                </a:cubicBezTo>
                <a:cubicBezTo>
                  <a:pt x="2101850" y="1204383"/>
                  <a:pt x="1996017" y="1208617"/>
                  <a:pt x="1866900" y="1155700"/>
                </a:cubicBezTo>
                <a:cubicBezTo>
                  <a:pt x="1737783" y="1102783"/>
                  <a:pt x="1579033" y="1032933"/>
                  <a:pt x="1435100" y="965200"/>
                </a:cubicBezTo>
                <a:cubicBezTo>
                  <a:pt x="1291167" y="897467"/>
                  <a:pt x="1132417" y="814917"/>
                  <a:pt x="1003300" y="749300"/>
                </a:cubicBezTo>
                <a:cubicBezTo>
                  <a:pt x="874183" y="683683"/>
                  <a:pt x="827617" y="696383"/>
                  <a:pt x="660400" y="571500"/>
                </a:cubicBezTo>
                <a:cubicBezTo>
                  <a:pt x="493183" y="446617"/>
                  <a:pt x="246591" y="223308"/>
                  <a:pt x="0" y="0"/>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a:extLst>
              <a:ext uri="{FF2B5EF4-FFF2-40B4-BE49-F238E27FC236}">
                <a16:creationId xmlns:a16="http://schemas.microsoft.com/office/drawing/2014/main" id="{BB935B43-97C7-4D3F-8C0D-FDB83C405935}"/>
              </a:ext>
            </a:extLst>
          </p:cNvPr>
          <p:cNvCxnSpPr>
            <a:cxnSpLocks/>
          </p:cNvCxnSpPr>
          <p:nvPr/>
        </p:nvCxnSpPr>
        <p:spPr>
          <a:xfrm flipH="1" flipV="1">
            <a:off x="8372029" y="6102545"/>
            <a:ext cx="1039447" cy="111239"/>
          </a:xfrm>
          <a:prstGeom prst="lin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20985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2.2 </a:t>
            </a:r>
            <a:r>
              <a:rPr lang="zh-CN" altLang="en-US" sz="2400" b="1" dirty="0">
                <a:latin typeface="微软雅黑" panose="020B0503020204020204" pitchFamily="34" charset="-122"/>
                <a:ea typeface="微软雅黑" panose="020B0503020204020204" pitchFamily="34" charset="-122"/>
              </a:rPr>
              <a:t>区位分析</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14</a:t>
            </a:fld>
            <a:endParaRPr lang="en-US" altLang="zh-CN" sz="1400" dirty="0"/>
          </a:p>
        </p:txBody>
      </p:sp>
      <p:sp>
        <p:nvSpPr>
          <p:cNvPr id="11" name="矩形 10">
            <a:extLst>
              <a:ext uri="{FF2B5EF4-FFF2-40B4-BE49-F238E27FC236}">
                <a16:creationId xmlns:a16="http://schemas.microsoft.com/office/drawing/2014/main" id="{B3791543-C992-4713-A614-504E30B3C435}"/>
              </a:ext>
            </a:extLst>
          </p:cNvPr>
          <p:cNvSpPr/>
          <p:nvPr/>
        </p:nvSpPr>
        <p:spPr>
          <a:xfrm>
            <a:off x="393587" y="6213783"/>
            <a:ext cx="3749184" cy="3535968"/>
          </a:xfrm>
          <a:prstGeom prst="rect">
            <a:avLst/>
          </a:prstGeom>
        </p:spPr>
        <p:txBody>
          <a:bodyPr wrap="square">
            <a:spAutoFit/>
          </a:bodyPr>
          <a:lstStyle/>
          <a:p>
            <a:pPr marL="285750" indent="-285750">
              <a:buFont typeface="Wingdings" panose="05000000000000000000" pitchFamily="2" charset="2"/>
              <a:buChar char="n"/>
            </a:pPr>
            <a:r>
              <a:rPr lang="zh-CN" altLang="en-US" sz="1600" b="1" dirty="0">
                <a:solidFill>
                  <a:srgbClr val="0070C0"/>
                </a:solidFill>
                <a:latin typeface="微软雅黑" panose="020B0503020204020204" pitchFamily="34" charset="-122"/>
                <a:ea typeface="微软雅黑" panose="020B0503020204020204" pitchFamily="34" charset="-122"/>
              </a:rPr>
              <a:t>村庄层面</a:t>
            </a:r>
            <a:endParaRPr lang="en-US" altLang="zh-CN" sz="1600" b="1" dirty="0">
              <a:solidFill>
                <a:srgbClr val="0070C0"/>
              </a:solidFill>
              <a:latin typeface="微软雅黑" panose="020B0503020204020204" pitchFamily="34" charset="-122"/>
              <a:ea typeface="微软雅黑" panose="020B0503020204020204" pitchFamily="34" charset="-122"/>
            </a:endParaRPr>
          </a:p>
          <a:p>
            <a:pPr indent="457200"/>
            <a:endParaRPr lang="en-US" altLang="zh-CN" sz="1600" b="1" dirty="0">
              <a:solidFill>
                <a:srgbClr val="0070C0"/>
              </a:solidFill>
              <a:latin typeface="微软雅黑" panose="020B0503020204020204" pitchFamily="34" charset="-122"/>
              <a:ea typeface="微软雅黑" panose="020B0503020204020204" pitchFamily="34" charset="-122"/>
            </a:endParaRPr>
          </a:p>
          <a:p>
            <a:pPr indent="457200">
              <a:lnSpc>
                <a:spcPct val="200000"/>
              </a:lnSpc>
            </a:pPr>
            <a:r>
              <a:rPr lang="zh-CN" altLang="en-US" sz="1400" dirty="0">
                <a:latin typeface="微软雅黑" panose="020B0503020204020204" pitchFamily="34" charset="-122"/>
                <a:ea typeface="微软雅黑" panose="020B0503020204020204" pitchFamily="34" charset="-122"/>
              </a:rPr>
              <a:t>石良社区近郊区位优势明显，</a:t>
            </a:r>
            <a:r>
              <a:rPr lang="zh-CN" altLang="en-US" sz="1400" b="1" dirty="0">
                <a:latin typeface="微软雅黑" panose="020B0503020204020204" pitchFamily="34" charset="-122"/>
                <a:ea typeface="微软雅黑" panose="020B0503020204020204" pitchFamily="34" charset="-122"/>
              </a:rPr>
              <a:t>紧邻兰陵县城、磨山镇镇区，车程仅需</a:t>
            </a:r>
            <a:r>
              <a:rPr lang="en-US" altLang="zh-CN" sz="1400" b="1" dirty="0">
                <a:latin typeface="微软雅黑" panose="020B0503020204020204" pitchFamily="34" charset="-122"/>
                <a:ea typeface="微软雅黑" panose="020B0503020204020204" pitchFamily="34" charset="-122"/>
              </a:rPr>
              <a:t>15</a:t>
            </a:r>
            <a:r>
              <a:rPr lang="zh-CN" altLang="en-US" sz="1400" b="1" dirty="0">
                <a:latin typeface="微软雅黑" panose="020B0503020204020204" pitchFamily="34" charset="-122"/>
                <a:ea typeface="微软雅黑" panose="020B0503020204020204" pitchFamily="34" charset="-122"/>
              </a:rPr>
              <a:t>分钟左右</a:t>
            </a:r>
            <a:r>
              <a:rPr lang="zh-CN" altLang="en-US" sz="1400" dirty="0">
                <a:latin typeface="微软雅黑" panose="020B0503020204020204" pitchFamily="34" charset="-122"/>
                <a:ea typeface="微软雅黑" panose="020B0503020204020204" pitchFamily="34" charset="-122"/>
              </a:rPr>
              <a:t>，地理位置十分优越。</a:t>
            </a:r>
            <a:endParaRPr lang="en-US" altLang="zh-CN" sz="1400" dirty="0">
              <a:latin typeface="微软雅黑" panose="020B0503020204020204" pitchFamily="34" charset="-122"/>
              <a:ea typeface="微软雅黑" panose="020B0503020204020204" pitchFamily="34" charset="-122"/>
            </a:endParaRPr>
          </a:p>
          <a:p>
            <a:pPr indent="457200">
              <a:lnSpc>
                <a:spcPct val="200000"/>
              </a:lnSpc>
            </a:pPr>
            <a:r>
              <a:rPr lang="zh-CN" altLang="en-US" sz="1400" dirty="0">
                <a:latin typeface="微软雅黑" panose="020B0503020204020204" pitchFamily="34" charset="-122"/>
                <a:ea typeface="微软雅黑" panose="020B0503020204020204" pitchFamily="34" charset="-122"/>
              </a:rPr>
              <a:t>交通方面，石良社区东邻</a:t>
            </a:r>
            <a:r>
              <a:rPr lang="zh-CN" altLang="en-US" sz="1400" b="1" dirty="0">
                <a:latin typeface="微软雅黑" panose="020B0503020204020204" pitchFamily="34" charset="-122"/>
                <a:ea typeface="微软雅黑" panose="020B0503020204020204" pitchFamily="34" charset="-122"/>
              </a:rPr>
              <a:t>京沪高速</a:t>
            </a:r>
            <a:r>
              <a:rPr lang="zh-CN" altLang="en-US" sz="1400"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北靠</a:t>
            </a:r>
            <a:r>
              <a:rPr lang="en-US" altLang="zh-CN" sz="1400" b="1" dirty="0">
                <a:latin typeface="微软雅黑" panose="020B0503020204020204" pitchFamily="34" charset="-122"/>
                <a:ea typeface="微软雅黑" panose="020B0503020204020204" pitchFamily="34" charset="-122"/>
              </a:rPr>
              <a:t>G206</a:t>
            </a:r>
            <a:r>
              <a:rPr lang="zh-CN" altLang="en-US" sz="1400" b="1" dirty="0">
                <a:latin typeface="微软雅黑" panose="020B0503020204020204" pitchFamily="34" charset="-122"/>
                <a:ea typeface="微软雅黑" panose="020B0503020204020204" pitchFamily="34" charset="-122"/>
              </a:rPr>
              <a:t>、岚曹高速</a:t>
            </a:r>
            <a:r>
              <a:rPr lang="zh-CN" altLang="en-US" sz="1400" dirty="0">
                <a:latin typeface="微软雅黑" panose="020B0503020204020204" pitchFamily="34" charset="-122"/>
                <a:ea typeface="微软雅黑" panose="020B0503020204020204" pitchFamily="34" charset="-122"/>
              </a:rPr>
              <a:t>，距离兰陵立交仅</a:t>
            </a:r>
            <a:r>
              <a:rPr lang="en-US" altLang="zh-CN" sz="1400" dirty="0">
                <a:latin typeface="微软雅黑" panose="020B0503020204020204" pitchFamily="34" charset="-122"/>
                <a:ea typeface="微软雅黑" panose="020B0503020204020204" pitchFamily="34" charset="-122"/>
              </a:rPr>
              <a:t>6</a:t>
            </a:r>
            <a:r>
              <a:rPr lang="zh-CN" altLang="en-US" sz="1400" dirty="0">
                <a:latin typeface="微软雅黑" panose="020B0503020204020204" pitchFamily="34" charset="-122"/>
                <a:ea typeface="微软雅黑" panose="020B0503020204020204" pitchFamily="34" charset="-122"/>
              </a:rPr>
              <a:t>公，距离兰陵北站</a:t>
            </a:r>
            <a:r>
              <a:rPr lang="en-US" altLang="zh-CN" sz="1400" dirty="0">
                <a:latin typeface="微软雅黑" panose="020B0503020204020204" pitchFamily="34" charset="-122"/>
                <a:ea typeface="微软雅黑" panose="020B0503020204020204" pitchFamily="34" charset="-122"/>
              </a:rPr>
              <a:t>20</a:t>
            </a:r>
            <a:r>
              <a:rPr lang="zh-CN" altLang="en-US" sz="1400" dirty="0">
                <a:latin typeface="微软雅黑" panose="020B0503020204020204" pitchFamily="34" charset="-122"/>
                <a:ea typeface="微软雅黑" panose="020B0503020204020204" pitchFamily="34" charset="-122"/>
              </a:rPr>
              <a:t>公里左右，对外交通较为便利。</a:t>
            </a:r>
            <a:endParaRPr lang="en-US" altLang="zh-CN" sz="1400" dirty="0">
              <a:latin typeface="微软雅黑" panose="020B0503020204020204" pitchFamily="34" charset="-122"/>
              <a:ea typeface="微软雅黑" panose="020B0503020204020204" pitchFamily="34" charset="-122"/>
            </a:endParaRPr>
          </a:p>
        </p:txBody>
      </p:sp>
      <p:sp>
        <p:nvSpPr>
          <p:cNvPr id="78" name="文本框 77">
            <a:extLst>
              <a:ext uri="{FF2B5EF4-FFF2-40B4-BE49-F238E27FC236}">
                <a16:creationId xmlns:a16="http://schemas.microsoft.com/office/drawing/2014/main" id="{7D11F6C2-285B-46C5-8122-91A5F11C0953}"/>
              </a:ext>
            </a:extLst>
          </p:cNvPr>
          <p:cNvSpPr txBox="1"/>
          <p:nvPr/>
        </p:nvSpPr>
        <p:spPr>
          <a:xfrm>
            <a:off x="5497875" y="3906302"/>
            <a:ext cx="1008555" cy="317430"/>
          </a:xfrm>
          <a:prstGeom prst="rect">
            <a:avLst/>
          </a:prstGeom>
          <a:noFill/>
        </p:spPr>
        <p:txBody>
          <a:bodyPr wrap="square" rtlCol="0">
            <a:spAutoFit/>
          </a:bodyPr>
          <a:lstStyle/>
          <a:p>
            <a:pPr algn="ctr"/>
            <a:r>
              <a:rPr lang="zh-CN" altLang="en-US" sz="1400" b="1" dirty="0">
                <a:latin typeface="微软雅黑" panose="020B0503020204020204" pitchFamily="34" charset="-122"/>
                <a:ea typeface="微软雅黑" panose="020B0503020204020204" pitchFamily="34" charset="-122"/>
              </a:rPr>
              <a:t>兰陵北站</a:t>
            </a:r>
          </a:p>
        </p:txBody>
      </p:sp>
      <p:sp>
        <p:nvSpPr>
          <p:cNvPr id="95" name="文本框 94">
            <a:extLst>
              <a:ext uri="{FF2B5EF4-FFF2-40B4-BE49-F238E27FC236}">
                <a16:creationId xmlns:a16="http://schemas.microsoft.com/office/drawing/2014/main" id="{7F326526-A5CD-4D85-9D5E-BFE3BCAB98B1}"/>
              </a:ext>
            </a:extLst>
          </p:cNvPr>
          <p:cNvSpPr txBox="1"/>
          <p:nvPr/>
        </p:nvSpPr>
        <p:spPr>
          <a:xfrm>
            <a:off x="8466807" y="7293169"/>
            <a:ext cx="1166306" cy="317430"/>
          </a:xfrm>
          <a:prstGeom prst="rect">
            <a:avLst/>
          </a:prstGeom>
          <a:noFill/>
        </p:spPr>
        <p:txBody>
          <a:bodyPr wrap="square" rtlCol="0">
            <a:spAutoFit/>
          </a:bodyPr>
          <a:lstStyle/>
          <a:p>
            <a:pPr algn="ctr"/>
            <a:r>
              <a:rPr lang="zh-CN" altLang="en-US" sz="1400" b="1" dirty="0">
                <a:latin typeface="微软雅黑" panose="020B0503020204020204" pitchFamily="34" charset="-122"/>
                <a:ea typeface="微软雅黑" panose="020B0503020204020204" pitchFamily="34" charset="-122"/>
              </a:rPr>
              <a:t>磨山镇</a:t>
            </a:r>
          </a:p>
        </p:txBody>
      </p:sp>
      <p:sp>
        <p:nvSpPr>
          <p:cNvPr id="89" name="object 11">
            <a:extLst>
              <a:ext uri="{FF2B5EF4-FFF2-40B4-BE49-F238E27FC236}">
                <a16:creationId xmlns:a16="http://schemas.microsoft.com/office/drawing/2014/main" id="{08F926EC-63B0-4DB0-8DAA-5B11D682D74D}"/>
              </a:ext>
            </a:extLst>
          </p:cNvPr>
          <p:cNvSpPr/>
          <p:nvPr/>
        </p:nvSpPr>
        <p:spPr>
          <a:xfrm>
            <a:off x="470254" y="6591856"/>
            <a:ext cx="3572966" cy="197806"/>
          </a:xfrm>
          <a:custGeom>
            <a:avLst/>
            <a:gdLst/>
            <a:ahLst/>
            <a:cxnLst/>
            <a:rect l="l" t="t" r="r" b="b"/>
            <a:pathLst>
              <a:path w="8820150">
                <a:moveTo>
                  <a:pt x="0" y="0"/>
                </a:moveTo>
                <a:lnTo>
                  <a:pt x="8819997" y="0"/>
                </a:lnTo>
              </a:path>
            </a:pathLst>
          </a:custGeom>
          <a:ln w="12700">
            <a:solidFill>
              <a:srgbClr val="0070C0"/>
            </a:solidFill>
          </a:ln>
        </p:spPr>
        <p:txBody>
          <a:bodyPr wrap="square" lIns="0" tIns="0" rIns="0" bIns="0" rtlCol="0"/>
          <a:lstStyle/>
          <a:p>
            <a:endParaRPr/>
          </a:p>
        </p:txBody>
      </p:sp>
      <p:sp>
        <p:nvSpPr>
          <p:cNvPr id="90" name="object 11">
            <a:extLst>
              <a:ext uri="{FF2B5EF4-FFF2-40B4-BE49-F238E27FC236}">
                <a16:creationId xmlns:a16="http://schemas.microsoft.com/office/drawing/2014/main" id="{E5921962-984D-4106-9089-3B1AFBB36E44}"/>
              </a:ext>
            </a:extLst>
          </p:cNvPr>
          <p:cNvSpPr/>
          <p:nvPr/>
        </p:nvSpPr>
        <p:spPr>
          <a:xfrm>
            <a:off x="427938" y="2985522"/>
            <a:ext cx="3572966" cy="197806"/>
          </a:xfrm>
          <a:custGeom>
            <a:avLst/>
            <a:gdLst/>
            <a:ahLst/>
            <a:cxnLst/>
            <a:rect l="l" t="t" r="r" b="b"/>
            <a:pathLst>
              <a:path w="8820150">
                <a:moveTo>
                  <a:pt x="0" y="0"/>
                </a:moveTo>
                <a:lnTo>
                  <a:pt x="8819997" y="0"/>
                </a:lnTo>
              </a:path>
            </a:pathLst>
          </a:custGeom>
          <a:ln w="12700">
            <a:solidFill>
              <a:srgbClr val="0070C0"/>
            </a:solidFill>
          </a:ln>
        </p:spPr>
        <p:txBody>
          <a:bodyPr wrap="square" lIns="0" tIns="0" rIns="0" bIns="0" rtlCol="0"/>
          <a:lstStyle/>
          <a:p>
            <a:endParaRPr/>
          </a:p>
        </p:txBody>
      </p:sp>
      <p:sp>
        <p:nvSpPr>
          <p:cNvPr id="91" name="object 7">
            <a:extLst>
              <a:ext uri="{FF2B5EF4-FFF2-40B4-BE49-F238E27FC236}">
                <a16:creationId xmlns:a16="http://schemas.microsoft.com/office/drawing/2014/main" id="{39ABD915-4DE7-49E4-9B31-B7C9673C9972}"/>
              </a:ext>
            </a:extLst>
          </p:cNvPr>
          <p:cNvSpPr txBox="1"/>
          <p:nvPr/>
        </p:nvSpPr>
        <p:spPr>
          <a:xfrm>
            <a:off x="427938" y="2237268"/>
            <a:ext cx="3652279" cy="2581861"/>
          </a:xfrm>
          <a:prstGeom prst="rect">
            <a:avLst/>
          </a:prstGeom>
        </p:spPr>
        <p:txBody>
          <a:bodyPr vert="horz" wrap="square" lIns="0" tIns="0" rIns="0" bIns="0" rtlCol="0">
            <a:spAutoFit/>
          </a:bodyPr>
          <a:lstStyle/>
          <a:p>
            <a:pPr>
              <a:lnSpc>
                <a:spcPct val="100000"/>
              </a:lnSpc>
              <a:spcBef>
                <a:spcPts val="14"/>
              </a:spcBef>
            </a:pPr>
            <a:endParaRPr lang="en-US" altLang="zh-CN" sz="2400" dirty="0">
              <a:latin typeface="微软雅黑" panose="020B0503020204020204" pitchFamily="34" charset="-122"/>
              <a:ea typeface="微软雅黑" panose="020B0503020204020204" pitchFamily="34" charset="-122"/>
              <a:cs typeface="Times New Roman"/>
            </a:endParaRPr>
          </a:p>
          <a:p>
            <a:pPr marL="285750" indent="-285750">
              <a:lnSpc>
                <a:spcPct val="100000"/>
              </a:lnSpc>
              <a:buFont typeface="Wingdings" panose="05000000000000000000" pitchFamily="2" charset="2"/>
              <a:buChar char="n"/>
            </a:pPr>
            <a:r>
              <a:rPr lang="zh-CN" altLang="en-US" sz="1600" b="1" dirty="0">
                <a:solidFill>
                  <a:srgbClr val="0070C0"/>
                </a:solidFill>
                <a:latin typeface="微软雅黑" panose="020B0503020204020204" pitchFamily="34" charset="-122"/>
                <a:ea typeface="微软雅黑" panose="020B0503020204020204" pitchFamily="34" charset="-122"/>
                <a:cs typeface="微软雅黑"/>
              </a:rPr>
              <a:t>镇域层面</a:t>
            </a:r>
            <a:endParaRPr lang="en-US" altLang="zh-CN" sz="1600" b="1" dirty="0">
              <a:solidFill>
                <a:srgbClr val="0070C0"/>
              </a:solidFill>
              <a:latin typeface="微软雅黑" panose="020B0503020204020204" pitchFamily="34" charset="-122"/>
              <a:ea typeface="微软雅黑" panose="020B0503020204020204" pitchFamily="34" charset="-122"/>
              <a:cs typeface="微软雅黑"/>
            </a:endParaRPr>
          </a:p>
          <a:p>
            <a:pPr indent="457200">
              <a:lnSpc>
                <a:spcPct val="100000"/>
              </a:lnSpc>
            </a:pPr>
            <a:endParaRPr lang="en-US" altLang="zh-CN" sz="2000" b="1" dirty="0">
              <a:solidFill>
                <a:srgbClr val="0070C0"/>
              </a:solidFill>
              <a:latin typeface="微软雅黑" panose="020B0503020204020204" pitchFamily="34" charset="-122"/>
              <a:ea typeface="微软雅黑" panose="020B0503020204020204" pitchFamily="34" charset="-122"/>
              <a:cs typeface="微软雅黑"/>
            </a:endParaRPr>
          </a:p>
          <a:p>
            <a:pPr indent="457200">
              <a:lnSpc>
                <a:spcPct val="200000"/>
              </a:lnSpc>
            </a:pPr>
            <a:r>
              <a:rPr lang="zh-CN" altLang="en-US" sz="1400" dirty="0">
                <a:solidFill>
                  <a:srgbClr val="231F20"/>
                </a:solidFill>
                <a:latin typeface="微软雅黑" panose="020B0503020204020204" pitchFamily="34" charset="-122"/>
                <a:ea typeface="微软雅黑" panose="020B0503020204020204" pitchFamily="34" charset="-122"/>
                <a:cs typeface="微软雅黑"/>
              </a:rPr>
              <a:t>磨山镇位于山东省兰陵县城东南，距县城</a:t>
            </a:r>
            <a:r>
              <a:rPr lang="en-US" altLang="zh-CN" sz="1400" dirty="0">
                <a:solidFill>
                  <a:srgbClr val="231F20"/>
                </a:solidFill>
                <a:latin typeface="微软雅黑" panose="020B0503020204020204" pitchFamily="34" charset="-122"/>
                <a:ea typeface="微软雅黑" panose="020B0503020204020204" pitchFamily="34" charset="-122"/>
                <a:cs typeface="微软雅黑"/>
              </a:rPr>
              <a:t>10</a:t>
            </a:r>
            <a:r>
              <a:rPr lang="zh-CN" altLang="en-US" sz="1400" dirty="0">
                <a:solidFill>
                  <a:srgbClr val="231F20"/>
                </a:solidFill>
                <a:latin typeface="微软雅黑" panose="020B0503020204020204" pitchFamily="34" charset="-122"/>
                <a:ea typeface="微软雅黑" panose="020B0503020204020204" pitchFamily="34" charset="-122"/>
                <a:cs typeface="微软雅黑"/>
              </a:rPr>
              <a:t>千米，东邻庄坞镇，西、南至卞庄街道办事处，北靠神山镇。距京沪高速兰陵站不足</a:t>
            </a:r>
            <a:r>
              <a:rPr lang="en-US" altLang="zh-CN" sz="1400" dirty="0">
                <a:solidFill>
                  <a:srgbClr val="231F20"/>
                </a:solidFill>
                <a:latin typeface="微软雅黑" panose="020B0503020204020204" pitchFamily="34" charset="-122"/>
                <a:ea typeface="微软雅黑" panose="020B0503020204020204" pitchFamily="34" charset="-122"/>
                <a:cs typeface="微软雅黑"/>
              </a:rPr>
              <a:t>15</a:t>
            </a:r>
            <a:r>
              <a:rPr lang="zh-CN" altLang="en-US" sz="1400" dirty="0">
                <a:solidFill>
                  <a:srgbClr val="231F20"/>
                </a:solidFill>
                <a:latin typeface="微软雅黑" panose="020B0503020204020204" pitchFamily="34" charset="-122"/>
                <a:ea typeface="微软雅黑" panose="020B0503020204020204" pitchFamily="34" charset="-122"/>
                <a:cs typeface="微软雅黑"/>
              </a:rPr>
              <a:t>千米。</a:t>
            </a:r>
            <a:endParaRPr lang="zh-CN" altLang="en-US" sz="1600" dirty="0">
              <a:solidFill>
                <a:srgbClr val="231F20"/>
              </a:solidFill>
              <a:latin typeface="微软雅黑" panose="020B0503020204020204" pitchFamily="34" charset="-122"/>
              <a:ea typeface="微软雅黑" panose="020B0503020204020204" pitchFamily="34" charset="-122"/>
              <a:cs typeface="微软雅黑"/>
            </a:endParaRPr>
          </a:p>
        </p:txBody>
      </p:sp>
      <p:sp>
        <p:nvSpPr>
          <p:cNvPr id="92" name="文本框 91">
            <a:extLst>
              <a:ext uri="{FF2B5EF4-FFF2-40B4-BE49-F238E27FC236}">
                <a16:creationId xmlns:a16="http://schemas.microsoft.com/office/drawing/2014/main" id="{9FF8F696-AD7F-4DE0-B38A-52518171DFC9}"/>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93" name="文本框 92">
            <a:extLst>
              <a:ext uri="{FF2B5EF4-FFF2-40B4-BE49-F238E27FC236}">
                <a16:creationId xmlns:a16="http://schemas.microsoft.com/office/drawing/2014/main" id="{B4228362-EE5E-4D36-83F4-8BE157315B06}"/>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分析评价</a:t>
            </a:r>
          </a:p>
        </p:txBody>
      </p:sp>
      <p:sp>
        <p:nvSpPr>
          <p:cNvPr id="6" name="任意多边形: 形状 5">
            <a:extLst>
              <a:ext uri="{FF2B5EF4-FFF2-40B4-BE49-F238E27FC236}">
                <a16:creationId xmlns:a16="http://schemas.microsoft.com/office/drawing/2014/main" id="{918F0307-2E47-4013-87EA-3FAD47D7C350}"/>
              </a:ext>
            </a:extLst>
          </p:cNvPr>
          <p:cNvSpPr/>
          <p:nvPr/>
        </p:nvSpPr>
        <p:spPr>
          <a:xfrm>
            <a:off x="4279900" y="2032000"/>
            <a:ext cx="7378700" cy="3467754"/>
          </a:xfrm>
          <a:custGeom>
            <a:avLst/>
            <a:gdLst>
              <a:gd name="connsiteX0" fmla="*/ 0 w 7378700"/>
              <a:gd name="connsiteY0" fmla="*/ 2997200 h 3467754"/>
              <a:gd name="connsiteX1" fmla="*/ 901700 w 7378700"/>
              <a:gd name="connsiteY1" fmla="*/ 3060700 h 3467754"/>
              <a:gd name="connsiteX2" fmla="*/ 1651000 w 7378700"/>
              <a:gd name="connsiteY2" fmla="*/ 3035300 h 3467754"/>
              <a:gd name="connsiteX3" fmla="*/ 2590800 w 7378700"/>
              <a:gd name="connsiteY3" fmla="*/ 3035300 h 3467754"/>
              <a:gd name="connsiteX4" fmla="*/ 3302000 w 7378700"/>
              <a:gd name="connsiteY4" fmla="*/ 3060700 h 3467754"/>
              <a:gd name="connsiteX5" fmla="*/ 3949700 w 7378700"/>
              <a:gd name="connsiteY5" fmla="*/ 3175000 h 3467754"/>
              <a:gd name="connsiteX6" fmla="*/ 4203700 w 7378700"/>
              <a:gd name="connsiteY6" fmla="*/ 3238500 h 3467754"/>
              <a:gd name="connsiteX7" fmla="*/ 4876800 w 7378700"/>
              <a:gd name="connsiteY7" fmla="*/ 3276600 h 3467754"/>
              <a:gd name="connsiteX8" fmla="*/ 5715000 w 7378700"/>
              <a:gd name="connsiteY8" fmla="*/ 3289300 h 3467754"/>
              <a:gd name="connsiteX9" fmla="*/ 6527800 w 7378700"/>
              <a:gd name="connsiteY9" fmla="*/ 3403600 h 3467754"/>
              <a:gd name="connsiteX10" fmla="*/ 6832600 w 7378700"/>
              <a:gd name="connsiteY10" fmla="*/ 3441700 h 3467754"/>
              <a:gd name="connsiteX11" fmla="*/ 6832600 w 7378700"/>
              <a:gd name="connsiteY11" fmla="*/ 3378200 h 3467754"/>
              <a:gd name="connsiteX12" fmla="*/ 6845300 w 7378700"/>
              <a:gd name="connsiteY12" fmla="*/ 2501900 h 3467754"/>
              <a:gd name="connsiteX13" fmla="*/ 6921500 w 7378700"/>
              <a:gd name="connsiteY13" fmla="*/ 2006600 h 3467754"/>
              <a:gd name="connsiteX14" fmla="*/ 6959600 w 7378700"/>
              <a:gd name="connsiteY14" fmla="*/ 1803400 h 3467754"/>
              <a:gd name="connsiteX15" fmla="*/ 7162800 w 7378700"/>
              <a:gd name="connsiteY15" fmla="*/ 1346200 h 3467754"/>
              <a:gd name="connsiteX16" fmla="*/ 7277100 w 7378700"/>
              <a:gd name="connsiteY16" fmla="*/ 1104900 h 3467754"/>
              <a:gd name="connsiteX17" fmla="*/ 7353300 w 7378700"/>
              <a:gd name="connsiteY17" fmla="*/ 685800 h 3467754"/>
              <a:gd name="connsiteX18" fmla="*/ 7378700 w 7378700"/>
              <a:gd name="connsiteY18" fmla="*/ 0 h 346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8700" h="3467754">
                <a:moveTo>
                  <a:pt x="0" y="2997200"/>
                </a:moveTo>
                <a:cubicBezTo>
                  <a:pt x="313266" y="3025775"/>
                  <a:pt x="626533" y="3054350"/>
                  <a:pt x="901700" y="3060700"/>
                </a:cubicBezTo>
                <a:cubicBezTo>
                  <a:pt x="1176867" y="3067050"/>
                  <a:pt x="1369483" y="3039533"/>
                  <a:pt x="1651000" y="3035300"/>
                </a:cubicBezTo>
                <a:cubicBezTo>
                  <a:pt x="1932517" y="3031067"/>
                  <a:pt x="2315633" y="3031067"/>
                  <a:pt x="2590800" y="3035300"/>
                </a:cubicBezTo>
                <a:cubicBezTo>
                  <a:pt x="2865967" y="3039533"/>
                  <a:pt x="3075517" y="3037417"/>
                  <a:pt x="3302000" y="3060700"/>
                </a:cubicBezTo>
                <a:cubicBezTo>
                  <a:pt x="3528483" y="3083983"/>
                  <a:pt x="3799417" y="3145367"/>
                  <a:pt x="3949700" y="3175000"/>
                </a:cubicBezTo>
                <a:cubicBezTo>
                  <a:pt x="4099983" y="3204633"/>
                  <a:pt x="4049183" y="3221567"/>
                  <a:pt x="4203700" y="3238500"/>
                </a:cubicBezTo>
                <a:cubicBezTo>
                  <a:pt x="4358217" y="3255433"/>
                  <a:pt x="4624917" y="3268133"/>
                  <a:pt x="4876800" y="3276600"/>
                </a:cubicBezTo>
                <a:cubicBezTo>
                  <a:pt x="5128683" y="3285067"/>
                  <a:pt x="5439833" y="3268133"/>
                  <a:pt x="5715000" y="3289300"/>
                </a:cubicBezTo>
                <a:cubicBezTo>
                  <a:pt x="5990167" y="3310467"/>
                  <a:pt x="6341533" y="3378200"/>
                  <a:pt x="6527800" y="3403600"/>
                </a:cubicBezTo>
                <a:cubicBezTo>
                  <a:pt x="6714067" y="3429000"/>
                  <a:pt x="6781800" y="3445933"/>
                  <a:pt x="6832600" y="3441700"/>
                </a:cubicBezTo>
                <a:cubicBezTo>
                  <a:pt x="6883400" y="3437467"/>
                  <a:pt x="6830483" y="3534833"/>
                  <a:pt x="6832600" y="3378200"/>
                </a:cubicBezTo>
                <a:cubicBezTo>
                  <a:pt x="6834717" y="3221567"/>
                  <a:pt x="6830483" y="2730500"/>
                  <a:pt x="6845300" y="2501900"/>
                </a:cubicBezTo>
                <a:cubicBezTo>
                  <a:pt x="6860117" y="2273300"/>
                  <a:pt x="6902450" y="2123017"/>
                  <a:pt x="6921500" y="2006600"/>
                </a:cubicBezTo>
                <a:cubicBezTo>
                  <a:pt x="6940550" y="1890183"/>
                  <a:pt x="6919383" y="1913467"/>
                  <a:pt x="6959600" y="1803400"/>
                </a:cubicBezTo>
                <a:cubicBezTo>
                  <a:pt x="6999817" y="1693333"/>
                  <a:pt x="7109883" y="1462616"/>
                  <a:pt x="7162800" y="1346200"/>
                </a:cubicBezTo>
                <a:cubicBezTo>
                  <a:pt x="7215717" y="1229784"/>
                  <a:pt x="7245350" y="1214967"/>
                  <a:pt x="7277100" y="1104900"/>
                </a:cubicBezTo>
                <a:cubicBezTo>
                  <a:pt x="7308850" y="994833"/>
                  <a:pt x="7336367" y="869950"/>
                  <a:pt x="7353300" y="685800"/>
                </a:cubicBezTo>
                <a:cubicBezTo>
                  <a:pt x="7370233" y="501650"/>
                  <a:pt x="7374466" y="250825"/>
                  <a:pt x="7378700" y="0"/>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CC722817-B415-4B65-B2C8-190257C260E9}"/>
              </a:ext>
            </a:extLst>
          </p:cNvPr>
          <p:cNvSpPr/>
          <p:nvPr/>
        </p:nvSpPr>
        <p:spPr>
          <a:xfrm>
            <a:off x="7154256" y="2044700"/>
            <a:ext cx="1439460" cy="7886700"/>
          </a:xfrm>
          <a:custGeom>
            <a:avLst/>
            <a:gdLst>
              <a:gd name="connsiteX0" fmla="*/ 110144 w 1439460"/>
              <a:gd name="connsiteY0" fmla="*/ 7886700 h 7886700"/>
              <a:gd name="connsiteX1" fmla="*/ 173644 w 1439460"/>
              <a:gd name="connsiteY1" fmla="*/ 7658100 h 7886700"/>
              <a:gd name="connsiteX2" fmla="*/ 173644 w 1439460"/>
              <a:gd name="connsiteY2" fmla="*/ 7378700 h 7886700"/>
              <a:gd name="connsiteX3" fmla="*/ 262544 w 1439460"/>
              <a:gd name="connsiteY3" fmla="*/ 6934200 h 7886700"/>
              <a:gd name="connsiteX4" fmla="*/ 376844 w 1439460"/>
              <a:gd name="connsiteY4" fmla="*/ 6489700 h 7886700"/>
              <a:gd name="connsiteX5" fmla="*/ 427644 w 1439460"/>
              <a:gd name="connsiteY5" fmla="*/ 6121400 h 7886700"/>
              <a:gd name="connsiteX6" fmla="*/ 440344 w 1439460"/>
              <a:gd name="connsiteY6" fmla="*/ 5791200 h 7886700"/>
              <a:gd name="connsiteX7" fmla="*/ 618144 w 1439460"/>
              <a:gd name="connsiteY7" fmla="*/ 5257800 h 7886700"/>
              <a:gd name="connsiteX8" fmla="*/ 656244 w 1439460"/>
              <a:gd name="connsiteY8" fmla="*/ 5016500 h 7886700"/>
              <a:gd name="connsiteX9" fmla="*/ 935644 w 1439460"/>
              <a:gd name="connsiteY9" fmla="*/ 4686300 h 7886700"/>
              <a:gd name="connsiteX10" fmla="*/ 1088044 w 1439460"/>
              <a:gd name="connsiteY10" fmla="*/ 4559300 h 7886700"/>
              <a:gd name="connsiteX11" fmla="*/ 1189644 w 1439460"/>
              <a:gd name="connsiteY11" fmla="*/ 4241800 h 7886700"/>
              <a:gd name="connsiteX12" fmla="*/ 1215044 w 1439460"/>
              <a:gd name="connsiteY12" fmla="*/ 3784600 h 7886700"/>
              <a:gd name="connsiteX13" fmla="*/ 1151544 w 1439460"/>
              <a:gd name="connsiteY13" fmla="*/ 3568700 h 7886700"/>
              <a:gd name="connsiteX14" fmla="*/ 1088044 w 1439460"/>
              <a:gd name="connsiteY14" fmla="*/ 3352800 h 7886700"/>
              <a:gd name="connsiteX15" fmla="*/ 1088044 w 1439460"/>
              <a:gd name="connsiteY15" fmla="*/ 2984500 h 7886700"/>
              <a:gd name="connsiteX16" fmla="*/ 1189644 w 1439460"/>
              <a:gd name="connsiteY16" fmla="*/ 2565400 h 7886700"/>
              <a:gd name="connsiteX17" fmla="*/ 1405544 w 1439460"/>
              <a:gd name="connsiteY17" fmla="*/ 2171700 h 7886700"/>
              <a:gd name="connsiteX18" fmla="*/ 1418244 w 1439460"/>
              <a:gd name="connsiteY18" fmla="*/ 2120900 h 7886700"/>
              <a:gd name="connsiteX19" fmla="*/ 1202344 w 1439460"/>
              <a:gd name="connsiteY19" fmla="*/ 2057400 h 7886700"/>
              <a:gd name="connsiteX20" fmla="*/ 186344 w 1439460"/>
              <a:gd name="connsiteY20" fmla="*/ 1930400 h 7886700"/>
              <a:gd name="connsiteX21" fmla="*/ 8544 w 1439460"/>
              <a:gd name="connsiteY21" fmla="*/ 1917700 h 7886700"/>
              <a:gd name="connsiteX22" fmla="*/ 33944 w 1439460"/>
              <a:gd name="connsiteY22" fmla="*/ 1689100 h 7886700"/>
              <a:gd name="connsiteX23" fmla="*/ 84744 w 1439460"/>
              <a:gd name="connsiteY23" fmla="*/ 1028700 h 7886700"/>
              <a:gd name="connsiteX24" fmla="*/ 84744 w 1439460"/>
              <a:gd name="connsiteY24" fmla="*/ 749300 h 7886700"/>
              <a:gd name="connsiteX25" fmla="*/ 110144 w 1439460"/>
              <a:gd name="connsiteY25" fmla="*/ 368300 h 7886700"/>
              <a:gd name="connsiteX26" fmla="*/ 135544 w 1439460"/>
              <a:gd name="connsiteY26" fmla="*/ 0 h 788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460" h="7886700">
                <a:moveTo>
                  <a:pt x="110144" y="7886700"/>
                </a:moveTo>
                <a:cubicBezTo>
                  <a:pt x="136602" y="7814733"/>
                  <a:pt x="163061" y="7742767"/>
                  <a:pt x="173644" y="7658100"/>
                </a:cubicBezTo>
                <a:cubicBezTo>
                  <a:pt x="184227" y="7573433"/>
                  <a:pt x="158827" y="7499350"/>
                  <a:pt x="173644" y="7378700"/>
                </a:cubicBezTo>
                <a:cubicBezTo>
                  <a:pt x="188461" y="7258050"/>
                  <a:pt x="228677" y="7082367"/>
                  <a:pt x="262544" y="6934200"/>
                </a:cubicBezTo>
                <a:cubicBezTo>
                  <a:pt x="296411" y="6786033"/>
                  <a:pt x="349327" y="6625167"/>
                  <a:pt x="376844" y="6489700"/>
                </a:cubicBezTo>
                <a:cubicBezTo>
                  <a:pt x="404361" y="6354233"/>
                  <a:pt x="417061" y="6237817"/>
                  <a:pt x="427644" y="6121400"/>
                </a:cubicBezTo>
                <a:cubicBezTo>
                  <a:pt x="438227" y="6004983"/>
                  <a:pt x="408594" y="5935133"/>
                  <a:pt x="440344" y="5791200"/>
                </a:cubicBezTo>
                <a:cubicBezTo>
                  <a:pt x="472094" y="5647267"/>
                  <a:pt x="582161" y="5386917"/>
                  <a:pt x="618144" y="5257800"/>
                </a:cubicBezTo>
                <a:cubicBezTo>
                  <a:pt x="654127" y="5128683"/>
                  <a:pt x="603327" y="5111750"/>
                  <a:pt x="656244" y="5016500"/>
                </a:cubicBezTo>
                <a:cubicBezTo>
                  <a:pt x="709161" y="4921250"/>
                  <a:pt x="863677" y="4762500"/>
                  <a:pt x="935644" y="4686300"/>
                </a:cubicBezTo>
                <a:cubicBezTo>
                  <a:pt x="1007611" y="4610100"/>
                  <a:pt x="1045711" y="4633383"/>
                  <a:pt x="1088044" y="4559300"/>
                </a:cubicBezTo>
                <a:cubicBezTo>
                  <a:pt x="1130377" y="4485217"/>
                  <a:pt x="1168477" y="4370917"/>
                  <a:pt x="1189644" y="4241800"/>
                </a:cubicBezTo>
                <a:cubicBezTo>
                  <a:pt x="1210811" y="4112683"/>
                  <a:pt x="1221394" y="3896783"/>
                  <a:pt x="1215044" y="3784600"/>
                </a:cubicBezTo>
                <a:cubicBezTo>
                  <a:pt x="1208694" y="3672417"/>
                  <a:pt x="1151544" y="3568700"/>
                  <a:pt x="1151544" y="3568700"/>
                </a:cubicBezTo>
                <a:cubicBezTo>
                  <a:pt x="1130377" y="3496733"/>
                  <a:pt x="1098627" y="3450167"/>
                  <a:pt x="1088044" y="3352800"/>
                </a:cubicBezTo>
                <a:cubicBezTo>
                  <a:pt x="1077461" y="3255433"/>
                  <a:pt x="1071111" y="3115733"/>
                  <a:pt x="1088044" y="2984500"/>
                </a:cubicBezTo>
                <a:cubicBezTo>
                  <a:pt x="1104977" y="2853267"/>
                  <a:pt x="1136727" y="2700867"/>
                  <a:pt x="1189644" y="2565400"/>
                </a:cubicBezTo>
                <a:cubicBezTo>
                  <a:pt x="1242561" y="2429933"/>
                  <a:pt x="1405544" y="2171700"/>
                  <a:pt x="1405544" y="2171700"/>
                </a:cubicBezTo>
                <a:cubicBezTo>
                  <a:pt x="1443644" y="2097617"/>
                  <a:pt x="1452111" y="2139950"/>
                  <a:pt x="1418244" y="2120900"/>
                </a:cubicBezTo>
                <a:cubicBezTo>
                  <a:pt x="1384377" y="2101850"/>
                  <a:pt x="1407661" y="2089150"/>
                  <a:pt x="1202344" y="2057400"/>
                </a:cubicBezTo>
                <a:cubicBezTo>
                  <a:pt x="997027" y="2025650"/>
                  <a:pt x="385311" y="1953683"/>
                  <a:pt x="186344" y="1930400"/>
                </a:cubicBezTo>
                <a:cubicBezTo>
                  <a:pt x="-12623" y="1907117"/>
                  <a:pt x="33944" y="1957917"/>
                  <a:pt x="8544" y="1917700"/>
                </a:cubicBezTo>
                <a:cubicBezTo>
                  <a:pt x="-16856" y="1877483"/>
                  <a:pt x="21244" y="1837267"/>
                  <a:pt x="33944" y="1689100"/>
                </a:cubicBezTo>
                <a:cubicBezTo>
                  <a:pt x="46644" y="1540933"/>
                  <a:pt x="76277" y="1185333"/>
                  <a:pt x="84744" y="1028700"/>
                </a:cubicBezTo>
                <a:cubicBezTo>
                  <a:pt x="93211" y="872067"/>
                  <a:pt x="80511" y="859367"/>
                  <a:pt x="84744" y="749300"/>
                </a:cubicBezTo>
                <a:cubicBezTo>
                  <a:pt x="88977" y="639233"/>
                  <a:pt x="101677" y="493183"/>
                  <a:pt x="110144" y="368300"/>
                </a:cubicBezTo>
                <a:cubicBezTo>
                  <a:pt x="118611" y="243417"/>
                  <a:pt x="127077" y="121708"/>
                  <a:pt x="135544"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16">
            <a:extLst>
              <a:ext uri="{FF2B5EF4-FFF2-40B4-BE49-F238E27FC236}">
                <a16:creationId xmlns:a16="http://schemas.microsoft.com/office/drawing/2014/main" id="{61B845FF-E33E-4657-87C0-DB1FDA411517}"/>
              </a:ext>
            </a:extLst>
          </p:cNvPr>
          <p:cNvSpPr/>
          <p:nvPr/>
        </p:nvSpPr>
        <p:spPr>
          <a:xfrm>
            <a:off x="4236720" y="2042160"/>
            <a:ext cx="4175760" cy="3893820"/>
          </a:xfrm>
          <a:custGeom>
            <a:avLst/>
            <a:gdLst>
              <a:gd name="connsiteX0" fmla="*/ 0 w 4175760"/>
              <a:gd name="connsiteY0" fmla="*/ 3893820 h 3893820"/>
              <a:gd name="connsiteX1" fmla="*/ 190500 w 4175760"/>
              <a:gd name="connsiteY1" fmla="*/ 3855720 h 3893820"/>
              <a:gd name="connsiteX2" fmla="*/ 411480 w 4175760"/>
              <a:gd name="connsiteY2" fmla="*/ 3710940 h 3893820"/>
              <a:gd name="connsiteX3" fmla="*/ 518160 w 4175760"/>
              <a:gd name="connsiteY3" fmla="*/ 3604260 h 3893820"/>
              <a:gd name="connsiteX4" fmla="*/ 670560 w 4175760"/>
              <a:gd name="connsiteY4" fmla="*/ 3444240 h 3893820"/>
              <a:gd name="connsiteX5" fmla="*/ 739140 w 4175760"/>
              <a:gd name="connsiteY5" fmla="*/ 3337560 h 3893820"/>
              <a:gd name="connsiteX6" fmla="*/ 822960 w 4175760"/>
              <a:gd name="connsiteY6" fmla="*/ 2941320 h 3893820"/>
              <a:gd name="connsiteX7" fmla="*/ 868680 w 4175760"/>
              <a:gd name="connsiteY7" fmla="*/ 2796540 h 3893820"/>
              <a:gd name="connsiteX8" fmla="*/ 914400 w 4175760"/>
              <a:gd name="connsiteY8" fmla="*/ 2697480 h 3893820"/>
              <a:gd name="connsiteX9" fmla="*/ 998220 w 4175760"/>
              <a:gd name="connsiteY9" fmla="*/ 2644140 h 3893820"/>
              <a:gd name="connsiteX10" fmla="*/ 1173480 w 4175760"/>
              <a:gd name="connsiteY10" fmla="*/ 2590800 h 3893820"/>
              <a:gd name="connsiteX11" fmla="*/ 1493520 w 4175760"/>
              <a:gd name="connsiteY11" fmla="*/ 2552700 h 3893820"/>
              <a:gd name="connsiteX12" fmla="*/ 1668780 w 4175760"/>
              <a:gd name="connsiteY12" fmla="*/ 2514600 h 3893820"/>
              <a:gd name="connsiteX13" fmla="*/ 1981200 w 4175760"/>
              <a:gd name="connsiteY13" fmla="*/ 2461260 h 3893820"/>
              <a:gd name="connsiteX14" fmla="*/ 2209800 w 4175760"/>
              <a:gd name="connsiteY14" fmla="*/ 2301240 h 3893820"/>
              <a:gd name="connsiteX15" fmla="*/ 2423160 w 4175760"/>
              <a:gd name="connsiteY15" fmla="*/ 2026920 h 3893820"/>
              <a:gd name="connsiteX16" fmla="*/ 2743200 w 4175760"/>
              <a:gd name="connsiteY16" fmla="*/ 1813560 h 3893820"/>
              <a:gd name="connsiteX17" fmla="*/ 2964180 w 4175760"/>
              <a:gd name="connsiteY17" fmla="*/ 1684020 h 3893820"/>
              <a:gd name="connsiteX18" fmla="*/ 3124200 w 4175760"/>
              <a:gd name="connsiteY18" fmla="*/ 1600200 h 3893820"/>
              <a:gd name="connsiteX19" fmla="*/ 3215640 w 4175760"/>
              <a:gd name="connsiteY19" fmla="*/ 1531620 h 3893820"/>
              <a:gd name="connsiteX20" fmla="*/ 3489960 w 4175760"/>
              <a:gd name="connsiteY20" fmla="*/ 1447800 h 3893820"/>
              <a:gd name="connsiteX21" fmla="*/ 3794760 w 4175760"/>
              <a:gd name="connsiteY21" fmla="*/ 1257300 h 3893820"/>
              <a:gd name="connsiteX22" fmla="*/ 3924300 w 4175760"/>
              <a:gd name="connsiteY22" fmla="*/ 1066800 h 3893820"/>
              <a:gd name="connsiteX23" fmla="*/ 4000500 w 4175760"/>
              <a:gd name="connsiteY23" fmla="*/ 861060 h 3893820"/>
              <a:gd name="connsiteX24" fmla="*/ 4114800 w 4175760"/>
              <a:gd name="connsiteY24" fmla="*/ 480060 h 3893820"/>
              <a:gd name="connsiteX25" fmla="*/ 4137660 w 4175760"/>
              <a:gd name="connsiteY25" fmla="*/ 365760 h 3893820"/>
              <a:gd name="connsiteX26" fmla="*/ 4175760 w 4175760"/>
              <a:gd name="connsiteY26" fmla="*/ 0 h 389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75760" h="3893820">
                <a:moveTo>
                  <a:pt x="0" y="3893820"/>
                </a:moveTo>
                <a:cubicBezTo>
                  <a:pt x="60960" y="3890010"/>
                  <a:pt x="121920" y="3886200"/>
                  <a:pt x="190500" y="3855720"/>
                </a:cubicBezTo>
                <a:cubicBezTo>
                  <a:pt x="259080" y="3825240"/>
                  <a:pt x="356870" y="3752850"/>
                  <a:pt x="411480" y="3710940"/>
                </a:cubicBezTo>
                <a:cubicBezTo>
                  <a:pt x="466090" y="3669030"/>
                  <a:pt x="474980" y="3648710"/>
                  <a:pt x="518160" y="3604260"/>
                </a:cubicBezTo>
                <a:cubicBezTo>
                  <a:pt x="561340" y="3559810"/>
                  <a:pt x="633730" y="3488690"/>
                  <a:pt x="670560" y="3444240"/>
                </a:cubicBezTo>
                <a:cubicBezTo>
                  <a:pt x="707390" y="3399790"/>
                  <a:pt x="713740" y="3421380"/>
                  <a:pt x="739140" y="3337560"/>
                </a:cubicBezTo>
                <a:cubicBezTo>
                  <a:pt x="764540" y="3253740"/>
                  <a:pt x="801370" y="3031490"/>
                  <a:pt x="822960" y="2941320"/>
                </a:cubicBezTo>
                <a:cubicBezTo>
                  <a:pt x="844550" y="2851150"/>
                  <a:pt x="853440" y="2837180"/>
                  <a:pt x="868680" y="2796540"/>
                </a:cubicBezTo>
                <a:cubicBezTo>
                  <a:pt x="883920" y="2755900"/>
                  <a:pt x="892810" y="2722880"/>
                  <a:pt x="914400" y="2697480"/>
                </a:cubicBezTo>
                <a:cubicBezTo>
                  <a:pt x="935990" y="2672080"/>
                  <a:pt x="955040" y="2661920"/>
                  <a:pt x="998220" y="2644140"/>
                </a:cubicBezTo>
                <a:cubicBezTo>
                  <a:pt x="1041400" y="2626360"/>
                  <a:pt x="1090930" y="2606040"/>
                  <a:pt x="1173480" y="2590800"/>
                </a:cubicBezTo>
                <a:cubicBezTo>
                  <a:pt x="1256030" y="2575560"/>
                  <a:pt x="1410970" y="2565400"/>
                  <a:pt x="1493520" y="2552700"/>
                </a:cubicBezTo>
                <a:cubicBezTo>
                  <a:pt x="1576070" y="2540000"/>
                  <a:pt x="1587500" y="2529840"/>
                  <a:pt x="1668780" y="2514600"/>
                </a:cubicBezTo>
                <a:cubicBezTo>
                  <a:pt x="1750060" y="2499360"/>
                  <a:pt x="1891030" y="2496820"/>
                  <a:pt x="1981200" y="2461260"/>
                </a:cubicBezTo>
                <a:cubicBezTo>
                  <a:pt x="2071370" y="2425700"/>
                  <a:pt x="2136140" y="2373630"/>
                  <a:pt x="2209800" y="2301240"/>
                </a:cubicBezTo>
                <a:cubicBezTo>
                  <a:pt x="2283460" y="2228850"/>
                  <a:pt x="2334260" y="2108200"/>
                  <a:pt x="2423160" y="2026920"/>
                </a:cubicBezTo>
                <a:cubicBezTo>
                  <a:pt x="2512060" y="1945640"/>
                  <a:pt x="2653030" y="1870710"/>
                  <a:pt x="2743200" y="1813560"/>
                </a:cubicBezTo>
                <a:cubicBezTo>
                  <a:pt x="2833370" y="1756410"/>
                  <a:pt x="2900680" y="1719580"/>
                  <a:pt x="2964180" y="1684020"/>
                </a:cubicBezTo>
                <a:cubicBezTo>
                  <a:pt x="3027680" y="1648460"/>
                  <a:pt x="3082290" y="1625600"/>
                  <a:pt x="3124200" y="1600200"/>
                </a:cubicBezTo>
                <a:cubicBezTo>
                  <a:pt x="3166110" y="1574800"/>
                  <a:pt x="3154680" y="1557020"/>
                  <a:pt x="3215640" y="1531620"/>
                </a:cubicBezTo>
                <a:cubicBezTo>
                  <a:pt x="3276600" y="1506220"/>
                  <a:pt x="3393440" y="1493520"/>
                  <a:pt x="3489960" y="1447800"/>
                </a:cubicBezTo>
                <a:cubicBezTo>
                  <a:pt x="3586480" y="1402080"/>
                  <a:pt x="3722370" y="1320800"/>
                  <a:pt x="3794760" y="1257300"/>
                </a:cubicBezTo>
                <a:cubicBezTo>
                  <a:pt x="3867150" y="1193800"/>
                  <a:pt x="3890010" y="1132840"/>
                  <a:pt x="3924300" y="1066800"/>
                </a:cubicBezTo>
                <a:cubicBezTo>
                  <a:pt x="3958590" y="1000760"/>
                  <a:pt x="3968750" y="958850"/>
                  <a:pt x="4000500" y="861060"/>
                </a:cubicBezTo>
                <a:cubicBezTo>
                  <a:pt x="4032250" y="763270"/>
                  <a:pt x="4091940" y="562610"/>
                  <a:pt x="4114800" y="480060"/>
                </a:cubicBezTo>
                <a:cubicBezTo>
                  <a:pt x="4137660" y="397510"/>
                  <a:pt x="4127500" y="445770"/>
                  <a:pt x="4137660" y="365760"/>
                </a:cubicBezTo>
                <a:cubicBezTo>
                  <a:pt x="4147820" y="285750"/>
                  <a:pt x="4161790" y="142875"/>
                  <a:pt x="4175760" y="0"/>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rain_117543">
            <a:extLst>
              <a:ext uri="{FF2B5EF4-FFF2-40B4-BE49-F238E27FC236}">
                <a16:creationId xmlns:a16="http://schemas.microsoft.com/office/drawing/2014/main" id="{AF67B333-4D8E-4645-9AD2-9034DED67184}"/>
              </a:ext>
            </a:extLst>
          </p:cNvPr>
          <p:cNvSpPr>
            <a:spLocks noChangeAspect="1"/>
          </p:cNvSpPr>
          <p:nvPr/>
        </p:nvSpPr>
        <p:spPr bwMode="auto">
          <a:xfrm>
            <a:off x="5793192" y="4233132"/>
            <a:ext cx="321667" cy="301130"/>
          </a:xfrm>
          <a:custGeom>
            <a:avLst/>
            <a:gdLst>
              <a:gd name="T0" fmla="*/ 149758 w 334963"/>
              <a:gd name="T1" fmla="*/ 645022 h 338138"/>
              <a:gd name="T2" fmla="*/ 86645 w 334963"/>
              <a:gd name="T3" fmla="*/ 719594 h 338138"/>
              <a:gd name="T4" fmla="*/ 678708 w 334963"/>
              <a:gd name="T5" fmla="*/ 719594 h 338138"/>
              <a:gd name="T6" fmla="*/ 612593 w 334963"/>
              <a:gd name="T7" fmla="*/ 645022 h 338138"/>
              <a:gd name="T8" fmla="*/ 450296 w 334963"/>
              <a:gd name="T9" fmla="*/ 688522 h 338138"/>
              <a:gd name="T10" fmla="*/ 312049 w 334963"/>
              <a:gd name="T11" fmla="*/ 688522 h 338138"/>
              <a:gd name="T12" fmla="*/ 149758 w 334963"/>
              <a:gd name="T13" fmla="*/ 645022 h 338138"/>
              <a:gd name="T14" fmla="*/ 498203 w 334963"/>
              <a:gd name="T15" fmla="*/ 503343 h 338138"/>
              <a:gd name="T16" fmla="*/ 555965 w 334963"/>
              <a:gd name="T17" fmla="*/ 503343 h 338138"/>
              <a:gd name="T18" fmla="*/ 555965 w 334963"/>
              <a:gd name="T19" fmla="*/ 536901 h 338138"/>
              <a:gd name="T20" fmla="*/ 498203 w 334963"/>
              <a:gd name="T21" fmla="*/ 536901 h 338138"/>
              <a:gd name="T22" fmla="*/ 209388 w 334963"/>
              <a:gd name="T23" fmla="*/ 503343 h 338138"/>
              <a:gd name="T24" fmla="*/ 263541 w 334963"/>
              <a:gd name="T25" fmla="*/ 503343 h 338138"/>
              <a:gd name="T26" fmla="*/ 263541 w 334963"/>
              <a:gd name="T27" fmla="*/ 536901 h 338138"/>
              <a:gd name="T28" fmla="*/ 209388 w 334963"/>
              <a:gd name="T29" fmla="*/ 536901 h 338138"/>
              <a:gd name="T30" fmla="*/ 83605 w 334963"/>
              <a:gd name="T31" fmla="*/ 417586 h 338138"/>
              <a:gd name="T32" fmla="*/ 77600 w 334963"/>
              <a:gd name="T33" fmla="*/ 442312 h 338138"/>
              <a:gd name="T34" fmla="*/ 107632 w 334963"/>
              <a:gd name="T35" fmla="*/ 565941 h 338138"/>
              <a:gd name="T36" fmla="*/ 311811 w 334963"/>
              <a:gd name="T37" fmla="*/ 652481 h 338138"/>
              <a:gd name="T38" fmla="*/ 449933 w 334963"/>
              <a:gd name="T39" fmla="*/ 652481 h 338138"/>
              <a:gd name="T40" fmla="*/ 654115 w 334963"/>
              <a:gd name="T41" fmla="*/ 565941 h 338138"/>
              <a:gd name="T42" fmla="*/ 684144 w 334963"/>
              <a:gd name="T43" fmla="*/ 442312 h 338138"/>
              <a:gd name="T44" fmla="*/ 678138 w 334963"/>
              <a:gd name="T45" fmla="*/ 417586 h 338138"/>
              <a:gd name="T46" fmla="*/ 83605 w 334963"/>
              <a:gd name="T47" fmla="*/ 417586 h 338138"/>
              <a:gd name="T48" fmla="*/ 135193 w 334963"/>
              <a:gd name="T49" fmla="*/ 178968 h 338138"/>
              <a:gd name="T50" fmla="*/ 90254 w 334963"/>
              <a:gd name="T51" fmla="*/ 384033 h 338138"/>
              <a:gd name="T52" fmla="*/ 671490 w 334963"/>
              <a:gd name="T53" fmla="*/ 384033 h 338138"/>
              <a:gd name="T54" fmla="*/ 623555 w 334963"/>
              <a:gd name="T55" fmla="*/ 178968 h 338138"/>
              <a:gd name="T56" fmla="*/ 135193 w 334963"/>
              <a:gd name="T57" fmla="*/ 178968 h 338138"/>
              <a:gd name="T58" fmla="*/ 357407 w 334963"/>
              <a:gd name="T59" fmla="*/ 70844 h 338138"/>
              <a:gd name="T60" fmla="*/ 404339 w 334963"/>
              <a:gd name="T61" fmla="*/ 70844 h 338138"/>
              <a:gd name="T62" fmla="*/ 404339 w 334963"/>
              <a:gd name="T63" fmla="*/ 104400 h 338138"/>
              <a:gd name="T64" fmla="*/ 357407 w 334963"/>
              <a:gd name="T65" fmla="*/ 104400 h 338138"/>
              <a:gd name="T66" fmla="*/ 367673 w 334963"/>
              <a:gd name="T67" fmla="*/ 33558 h 338138"/>
              <a:gd name="T68" fmla="*/ 151627 w 334963"/>
              <a:gd name="T69" fmla="*/ 141684 h 338138"/>
              <a:gd name="T70" fmla="*/ 613727 w 334963"/>
              <a:gd name="T71" fmla="*/ 141684 h 338138"/>
              <a:gd name="T72" fmla="*/ 397677 w 334963"/>
              <a:gd name="T73" fmla="*/ 33558 h 338138"/>
              <a:gd name="T74" fmla="*/ 367673 w 334963"/>
              <a:gd name="T75" fmla="*/ 33558 h 338138"/>
              <a:gd name="T76" fmla="*/ 365877 w 334963"/>
              <a:gd name="T77" fmla="*/ 0 h 338138"/>
              <a:gd name="T78" fmla="*/ 395866 w 334963"/>
              <a:gd name="T79" fmla="*/ 0 h 338138"/>
              <a:gd name="T80" fmla="*/ 659781 w 334963"/>
              <a:gd name="T81" fmla="*/ 179925 h 338138"/>
              <a:gd name="T82" fmla="*/ 716760 w 334963"/>
              <a:gd name="T83" fmla="*/ 434304 h 338138"/>
              <a:gd name="T84" fmla="*/ 680773 w 334963"/>
              <a:gd name="T85" fmla="*/ 586315 h 338138"/>
              <a:gd name="T86" fmla="*/ 638783 w 334963"/>
              <a:gd name="T87" fmla="*/ 626645 h 338138"/>
              <a:gd name="T88" fmla="*/ 761742 w 334963"/>
              <a:gd name="T89" fmla="*/ 769346 h 338138"/>
              <a:gd name="T90" fmla="*/ 737750 w 334963"/>
              <a:gd name="T91" fmla="*/ 794163 h 338138"/>
              <a:gd name="T92" fmla="*/ 701763 w 334963"/>
              <a:gd name="T93" fmla="*/ 750733 h 338138"/>
              <a:gd name="T94" fmla="*/ 701763 w 334963"/>
              <a:gd name="T95" fmla="*/ 753832 h 338138"/>
              <a:gd name="T96" fmla="*/ 56981 w 334963"/>
              <a:gd name="T97" fmla="*/ 753832 h 338138"/>
              <a:gd name="T98" fmla="*/ 23991 w 334963"/>
              <a:gd name="T99" fmla="*/ 794163 h 338138"/>
              <a:gd name="T100" fmla="*/ 0 w 334963"/>
              <a:gd name="T101" fmla="*/ 772447 h 338138"/>
              <a:gd name="T102" fmla="*/ 122959 w 334963"/>
              <a:gd name="T103" fmla="*/ 626645 h 338138"/>
              <a:gd name="T104" fmla="*/ 83970 w 334963"/>
              <a:gd name="T105" fmla="*/ 586315 h 338138"/>
              <a:gd name="T106" fmla="*/ 47982 w 334963"/>
              <a:gd name="T107" fmla="*/ 434304 h 338138"/>
              <a:gd name="T108" fmla="*/ 101962 w 334963"/>
              <a:gd name="T109" fmla="*/ 179925 h 338138"/>
              <a:gd name="T110" fmla="*/ 365877 w 334963"/>
              <a:gd name="T111" fmla="*/ 0 h 3381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34963" h="338138">
                <a:moveTo>
                  <a:pt x="65853" y="274638"/>
                </a:moveTo>
                <a:cubicBezTo>
                  <a:pt x="65853" y="274638"/>
                  <a:pt x="65853" y="274638"/>
                  <a:pt x="38100" y="306388"/>
                </a:cubicBezTo>
                <a:lnTo>
                  <a:pt x="298450" y="306388"/>
                </a:lnTo>
                <a:cubicBezTo>
                  <a:pt x="298450" y="306388"/>
                  <a:pt x="298450" y="306388"/>
                  <a:pt x="269376" y="274638"/>
                </a:cubicBezTo>
                <a:cubicBezTo>
                  <a:pt x="249552" y="286544"/>
                  <a:pt x="224442" y="293159"/>
                  <a:pt x="198010" y="293159"/>
                </a:cubicBezTo>
                <a:cubicBezTo>
                  <a:pt x="198010" y="293159"/>
                  <a:pt x="198010" y="293159"/>
                  <a:pt x="137218" y="293159"/>
                </a:cubicBezTo>
                <a:cubicBezTo>
                  <a:pt x="110786" y="293159"/>
                  <a:pt x="85676" y="286544"/>
                  <a:pt x="65853" y="274638"/>
                </a:cubicBezTo>
                <a:close/>
                <a:moveTo>
                  <a:pt x="219075" y="214313"/>
                </a:moveTo>
                <a:lnTo>
                  <a:pt x="244475" y="214313"/>
                </a:lnTo>
                <a:lnTo>
                  <a:pt x="244475" y="228601"/>
                </a:lnTo>
                <a:lnTo>
                  <a:pt x="219075" y="228601"/>
                </a:lnTo>
                <a:lnTo>
                  <a:pt x="219075" y="214313"/>
                </a:lnTo>
                <a:close/>
                <a:moveTo>
                  <a:pt x="92075" y="214313"/>
                </a:moveTo>
                <a:lnTo>
                  <a:pt x="115888" y="214313"/>
                </a:lnTo>
                <a:lnTo>
                  <a:pt x="115888" y="228601"/>
                </a:lnTo>
                <a:lnTo>
                  <a:pt x="92075" y="228601"/>
                </a:lnTo>
                <a:lnTo>
                  <a:pt x="92075" y="214313"/>
                </a:lnTo>
                <a:close/>
                <a:moveTo>
                  <a:pt x="36765" y="177800"/>
                </a:moveTo>
                <a:cubicBezTo>
                  <a:pt x="36765" y="177800"/>
                  <a:pt x="36765" y="177800"/>
                  <a:pt x="34124" y="188328"/>
                </a:cubicBezTo>
                <a:cubicBezTo>
                  <a:pt x="30163" y="206751"/>
                  <a:pt x="35444" y="225175"/>
                  <a:pt x="47328" y="240966"/>
                </a:cubicBezTo>
                <a:cubicBezTo>
                  <a:pt x="65813" y="263337"/>
                  <a:pt x="100143" y="277813"/>
                  <a:pt x="137113" y="277813"/>
                </a:cubicBezTo>
                <a:cubicBezTo>
                  <a:pt x="137113" y="277813"/>
                  <a:pt x="137113" y="277813"/>
                  <a:pt x="197850" y="277813"/>
                </a:cubicBezTo>
                <a:cubicBezTo>
                  <a:pt x="234821" y="277813"/>
                  <a:pt x="267831" y="263337"/>
                  <a:pt x="287636" y="240966"/>
                </a:cubicBezTo>
                <a:cubicBezTo>
                  <a:pt x="300840" y="225175"/>
                  <a:pt x="304801" y="206751"/>
                  <a:pt x="300840" y="188328"/>
                </a:cubicBezTo>
                <a:cubicBezTo>
                  <a:pt x="300840" y="188328"/>
                  <a:pt x="300840" y="188328"/>
                  <a:pt x="298199" y="177800"/>
                </a:cubicBezTo>
                <a:cubicBezTo>
                  <a:pt x="298199" y="177800"/>
                  <a:pt x="298199" y="177800"/>
                  <a:pt x="36765" y="177800"/>
                </a:cubicBezTo>
                <a:close/>
                <a:moveTo>
                  <a:pt x="59450" y="76200"/>
                </a:moveTo>
                <a:cubicBezTo>
                  <a:pt x="59450" y="77503"/>
                  <a:pt x="39688" y="163513"/>
                  <a:pt x="39688" y="163513"/>
                </a:cubicBezTo>
                <a:cubicBezTo>
                  <a:pt x="39688" y="163513"/>
                  <a:pt x="39688" y="163513"/>
                  <a:pt x="295276" y="163513"/>
                </a:cubicBezTo>
                <a:cubicBezTo>
                  <a:pt x="295276" y="163513"/>
                  <a:pt x="275514" y="77503"/>
                  <a:pt x="274197" y="76200"/>
                </a:cubicBezTo>
                <a:cubicBezTo>
                  <a:pt x="274197" y="76200"/>
                  <a:pt x="274197" y="76200"/>
                  <a:pt x="59450" y="76200"/>
                </a:cubicBezTo>
                <a:close/>
                <a:moveTo>
                  <a:pt x="157163" y="30163"/>
                </a:moveTo>
                <a:lnTo>
                  <a:pt x="177801" y="30163"/>
                </a:lnTo>
                <a:lnTo>
                  <a:pt x="177801" y="44451"/>
                </a:lnTo>
                <a:lnTo>
                  <a:pt x="157163" y="44451"/>
                </a:lnTo>
                <a:lnTo>
                  <a:pt x="157163" y="30163"/>
                </a:lnTo>
                <a:close/>
                <a:moveTo>
                  <a:pt x="161677" y="14288"/>
                </a:moveTo>
                <a:cubicBezTo>
                  <a:pt x="119454" y="14288"/>
                  <a:pt x="82509" y="32703"/>
                  <a:pt x="66675" y="60326"/>
                </a:cubicBezTo>
                <a:cubicBezTo>
                  <a:pt x="66675" y="60326"/>
                  <a:pt x="66675" y="60326"/>
                  <a:pt x="269875" y="60326"/>
                </a:cubicBezTo>
                <a:cubicBezTo>
                  <a:pt x="252722" y="34019"/>
                  <a:pt x="217096" y="14288"/>
                  <a:pt x="174872" y="14288"/>
                </a:cubicBezTo>
                <a:cubicBezTo>
                  <a:pt x="174872" y="14288"/>
                  <a:pt x="174872" y="14288"/>
                  <a:pt x="161677" y="14288"/>
                </a:cubicBezTo>
                <a:close/>
                <a:moveTo>
                  <a:pt x="160887" y="0"/>
                </a:moveTo>
                <a:cubicBezTo>
                  <a:pt x="160887" y="0"/>
                  <a:pt x="160887" y="0"/>
                  <a:pt x="174075" y="0"/>
                </a:cubicBezTo>
                <a:cubicBezTo>
                  <a:pt x="230782" y="0"/>
                  <a:pt x="280894" y="33021"/>
                  <a:pt x="290126" y="76609"/>
                </a:cubicBezTo>
                <a:cubicBezTo>
                  <a:pt x="290126" y="76609"/>
                  <a:pt x="290126" y="76609"/>
                  <a:pt x="315182" y="184919"/>
                </a:cubicBezTo>
                <a:cubicBezTo>
                  <a:pt x="320457" y="207374"/>
                  <a:pt x="313863" y="229828"/>
                  <a:pt x="299357" y="249641"/>
                </a:cubicBezTo>
                <a:cubicBezTo>
                  <a:pt x="294082" y="256245"/>
                  <a:pt x="287488" y="261529"/>
                  <a:pt x="280894" y="266812"/>
                </a:cubicBezTo>
                <a:lnTo>
                  <a:pt x="334963" y="327571"/>
                </a:lnTo>
                <a:cubicBezTo>
                  <a:pt x="334963" y="327571"/>
                  <a:pt x="334963" y="327571"/>
                  <a:pt x="324413" y="338138"/>
                </a:cubicBezTo>
                <a:cubicBezTo>
                  <a:pt x="324413" y="338138"/>
                  <a:pt x="324413" y="338138"/>
                  <a:pt x="308588" y="319646"/>
                </a:cubicBezTo>
                <a:cubicBezTo>
                  <a:pt x="308588" y="319646"/>
                  <a:pt x="308588" y="319646"/>
                  <a:pt x="308588" y="320967"/>
                </a:cubicBezTo>
                <a:cubicBezTo>
                  <a:pt x="308588" y="320967"/>
                  <a:pt x="308588" y="320967"/>
                  <a:pt x="25056" y="320967"/>
                </a:cubicBezTo>
                <a:cubicBezTo>
                  <a:pt x="25056" y="320967"/>
                  <a:pt x="25056" y="320967"/>
                  <a:pt x="10550" y="338138"/>
                </a:cubicBezTo>
                <a:cubicBezTo>
                  <a:pt x="10550" y="338138"/>
                  <a:pt x="10550" y="338138"/>
                  <a:pt x="0" y="328892"/>
                </a:cubicBezTo>
                <a:cubicBezTo>
                  <a:pt x="0" y="328892"/>
                  <a:pt x="0" y="328892"/>
                  <a:pt x="54069" y="266812"/>
                </a:cubicBezTo>
                <a:cubicBezTo>
                  <a:pt x="47475" y="261529"/>
                  <a:pt x="42200" y="256245"/>
                  <a:pt x="36925" y="249641"/>
                </a:cubicBezTo>
                <a:cubicBezTo>
                  <a:pt x="21100" y="229828"/>
                  <a:pt x="15825" y="207374"/>
                  <a:pt x="21100" y="184919"/>
                </a:cubicBezTo>
                <a:cubicBezTo>
                  <a:pt x="21100" y="184919"/>
                  <a:pt x="21100" y="184919"/>
                  <a:pt x="44837" y="76609"/>
                </a:cubicBezTo>
                <a:cubicBezTo>
                  <a:pt x="54069" y="33021"/>
                  <a:pt x="104181" y="0"/>
                  <a:pt x="160887" y="0"/>
                </a:cubicBezTo>
                <a:close/>
              </a:path>
            </a:pathLst>
          </a:custGeom>
          <a:solidFill>
            <a:schemeClr val="tx1"/>
          </a:solidFill>
          <a:ln w="3175">
            <a:solidFill>
              <a:schemeClr val="tx1"/>
            </a:solidFill>
            <a:round/>
            <a:headEnd/>
            <a:tailEnd/>
          </a:ln>
        </p:spPr>
        <p:txBody>
          <a:bodyPr/>
          <a:lstStyle/>
          <a:p>
            <a:endParaRPr lang="zh-CN" altLang="en-US"/>
          </a:p>
        </p:txBody>
      </p:sp>
      <p:grpSp>
        <p:nvGrpSpPr>
          <p:cNvPr id="15" name="组合 14">
            <a:extLst>
              <a:ext uri="{FF2B5EF4-FFF2-40B4-BE49-F238E27FC236}">
                <a16:creationId xmlns:a16="http://schemas.microsoft.com/office/drawing/2014/main" id="{8355201C-8BFB-4583-99DE-3D9D1278C795}"/>
              </a:ext>
            </a:extLst>
          </p:cNvPr>
          <p:cNvGrpSpPr/>
          <p:nvPr/>
        </p:nvGrpSpPr>
        <p:grpSpPr>
          <a:xfrm>
            <a:off x="8802636" y="6755860"/>
            <a:ext cx="574003" cy="574001"/>
            <a:chOff x="10110226" y="5680885"/>
            <a:chExt cx="556548" cy="556546"/>
          </a:xfrm>
          <a:solidFill>
            <a:srgbClr val="00B0F0"/>
          </a:solidFill>
        </p:grpSpPr>
        <p:sp>
          <p:nvSpPr>
            <p:cNvPr id="22" name="Oval 45">
              <a:extLst>
                <a:ext uri="{FF2B5EF4-FFF2-40B4-BE49-F238E27FC236}">
                  <a16:creationId xmlns:a16="http://schemas.microsoft.com/office/drawing/2014/main" id="{AE5923A4-DD6E-4663-834B-5CF2F2FA9473}"/>
                </a:ext>
              </a:extLst>
            </p:cNvPr>
            <p:cNvSpPr>
              <a:spLocks noChangeArrowheads="1"/>
            </p:cNvSpPr>
            <p:nvPr/>
          </p:nvSpPr>
          <p:spPr bwMode="auto">
            <a:xfrm>
              <a:off x="10240709" y="5811367"/>
              <a:ext cx="290257" cy="295582"/>
            </a:xfrm>
            <a:prstGeom prst="ellipse">
              <a:avLst/>
            </a:prstGeom>
            <a:grpFill/>
            <a:ln w="25400">
              <a:solidFill>
                <a:schemeClr val="bg1"/>
              </a:solidFill>
              <a:round/>
            </a:ln>
          </p:spPr>
          <p:txBody>
            <a:bodyPr vert="horz" wrap="square" lIns="91440" tIns="45720" rIns="91440" bIns="45720" numCol="1" anchor="t" anchorCtr="0" compatLnSpc="1"/>
            <a:lstStyle/>
            <a:p>
              <a:endParaRPr lang="zh-CN" altLang="en-US">
                <a:solidFill>
                  <a:prstClr val="black"/>
                </a:solidFill>
              </a:endParaRPr>
            </a:p>
          </p:txBody>
        </p:sp>
        <p:sp>
          <p:nvSpPr>
            <p:cNvPr id="23" name="Freeform 46">
              <a:extLst>
                <a:ext uri="{FF2B5EF4-FFF2-40B4-BE49-F238E27FC236}">
                  <a16:creationId xmlns:a16="http://schemas.microsoft.com/office/drawing/2014/main" id="{333E35F3-EF34-484C-8064-40AB7851B6E4}"/>
                </a:ext>
              </a:extLst>
            </p:cNvPr>
            <p:cNvSpPr/>
            <p:nvPr/>
          </p:nvSpPr>
          <p:spPr bwMode="auto">
            <a:xfrm>
              <a:off x="10110226" y="5680885"/>
              <a:ext cx="556548" cy="556546"/>
            </a:xfrm>
            <a:custGeom>
              <a:avLst/>
              <a:gdLst>
                <a:gd name="T0" fmla="*/ 43 w 86"/>
                <a:gd name="T1" fmla="*/ 0 h 86"/>
                <a:gd name="T2" fmla="*/ 0 w 86"/>
                <a:gd name="T3" fmla="*/ 43 h 86"/>
                <a:gd name="T4" fmla="*/ 3 w 86"/>
                <a:gd name="T5" fmla="*/ 43 h 86"/>
                <a:gd name="T6" fmla="*/ 6 w 86"/>
                <a:gd name="T7" fmla="*/ 43 h 86"/>
                <a:gd name="T8" fmla="*/ 17 w 86"/>
                <a:gd name="T9" fmla="*/ 17 h 86"/>
                <a:gd name="T10" fmla="*/ 43 w 86"/>
                <a:gd name="T11" fmla="*/ 6 h 86"/>
                <a:gd name="T12" fmla="*/ 69 w 86"/>
                <a:gd name="T13" fmla="*/ 17 h 86"/>
                <a:gd name="T14" fmla="*/ 79 w 86"/>
                <a:gd name="T15" fmla="*/ 43 h 86"/>
                <a:gd name="T16" fmla="*/ 69 w 86"/>
                <a:gd name="T17" fmla="*/ 69 h 86"/>
                <a:gd name="T18" fmla="*/ 43 w 86"/>
                <a:gd name="T19" fmla="*/ 79 h 86"/>
                <a:gd name="T20" fmla="*/ 17 w 86"/>
                <a:gd name="T21" fmla="*/ 69 h 86"/>
                <a:gd name="T22" fmla="*/ 6 w 86"/>
                <a:gd name="T23" fmla="*/ 43 h 86"/>
                <a:gd name="T24" fmla="*/ 3 w 86"/>
                <a:gd name="T25" fmla="*/ 43 h 86"/>
                <a:gd name="T26" fmla="*/ 0 w 86"/>
                <a:gd name="T27" fmla="*/ 43 h 86"/>
                <a:gd name="T28" fmla="*/ 43 w 86"/>
                <a:gd name="T29" fmla="*/ 86 h 86"/>
                <a:gd name="T30" fmla="*/ 86 w 86"/>
                <a:gd name="T31" fmla="*/ 43 h 86"/>
                <a:gd name="T32" fmla="*/ 43 w 86"/>
                <a:gd name="T3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6">
                  <a:moveTo>
                    <a:pt x="43" y="0"/>
                  </a:moveTo>
                  <a:cubicBezTo>
                    <a:pt x="19" y="0"/>
                    <a:pt x="0" y="19"/>
                    <a:pt x="0" y="43"/>
                  </a:cubicBezTo>
                  <a:cubicBezTo>
                    <a:pt x="3" y="43"/>
                    <a:pt x="3" y="43"/>
                    <a:pt x="3" y="43"/>
                  </a:cubicBezTo>
                  <a:cubicBezTo>
                    <a:pt x="6" y="43"/>
                    <a:pt x="6" y="43"/>
                    <a:pt x="6" y="43"/>
                  </a:cubicBezTo>
                  <a:cubicBezTo>
                    <a:pt x="6" y="33"/>
                    <a:pt x="10" y="24"/>
                    <a:pt x="17" y="17"/>
                  </a:cubicBezTo>
                  <a:cubicBezTo>
                    <a:pt x="24" y="10"/>
                    <a:pt x="33" y="6"/>
                    <a:pt x="43" y="6"/>
                  </a:cubicBezTo>
                  <a:cubicBezTo>
                    <a:pt x="53" y="6"/>
                    <a:pt x="62" y="10"/>
                    <a:pt x="69" y="17"/>
                  </a:cubicBezTo>
                  <a:cubicBezTo>
                    <a:pt x="75" y="24"/>
                    <a:pt x="79" y="33"/>
                    <a:pt x="79" y="43"/>
                  </a:cubicBezTo>
                  <a:cubicBezTo>
                    <a:pt x="79" y="53"/>
                    <a:pt x="75" y="62"/>
                    <a:pt x="69" y="69"/>
                  </a:cubicBezTo>
                  <a:cubicBezTo>
                    <a:pt x="62" y="75"/>
                    <a:pt x="53" y="79"/>
                    <a:pt x="43" y="79"/>
                  </a:cubicBezTo>
                  <a:cubicBezTo>
                    <a:pt x="33" y="79"/>
                    <a:pt x="24" y="75"/>
                    <a:pt x="17" y="69"/>
                  </a:cubicBezTo>
                  <a:cubicBezTo>
                    <a:pt x="10" y="62"/>
                    <a:pt x="6" y="53"/>
                    <a:pt x="6" y="43"/>
                  </a:cubicBezTo>
                  <a:cubicBezTo>
                    <a:pt x="3" y="43"/>
                    <a:pt x="3" y="43"/>
                    <a:pt x="3" y="43"/>
                  </a:cubicBezTo>
                  <a:cubicBezTo>
                    <a:pt x="0" y="43"/>
                    <a:pt x="0" y="43"/>
                    <a:pt x="0" y="43"/>
                  </a:cubicBezTo>
                  <a:cubicBezTo>
                    <a:pt x="0" y="66"/>
                    <a:pt x="19" y="86"/>
                    <a:pt x="43" y="86"/>
                  </a:cubicBezTo>
                  <a:cubicBezTo>
                    <a:pt x="66" y="86"/>
                    <a:pt x="86" y="66"/>
                    <a:pt x="86" y="43"/>
                  </a:cubicBezTo>
                  <a:cubicBezTo>
                    <a:pt x="86" y="19"/>
                    <a:pt x="66" y="0"/>
                    <a:pt x="43" y="0"/>
                  </a:cubicBezTo>
                </a:path>
              </a:pathLst>
            </a:custGeom>
            <a:grp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96" name="组合 95">
            <a:extLst>
              <a:ext uri="{FF2B5EF4-FFF2-40B4-BE49-F238E27FC236}">
                <a16:creationId xmlns:a16="http://schemas.microsoft.com/office/drawing/2014/main" id="{0DD81F1E-EEFE-4384-90C6-4C9BF7ADBE37}"/>
              </a:ext>
            </a:extLst>
          </p:cNvPr>
          <p:cNvGrpSpPr/>
          <p:nvPr/>
        </p:nvGrpSpPr>
        <p:grpSpPr>
          <a:xfrm>
            <a:off x="9287143" y="4353000"/>
            <a:ext cx="574003" cy="574001"/>
            <a:chOff x="10110226" y="5680885"/>
            <a:chExt cx="556548" cy="556546"/>
          </a:xfrm>
          <a:solidFill>
            <a:srgbClr val="00B0F0"/>
          </a:solidFill>
        </p:grpSpPr>
        <p:sp>
          <p:nvSpPr>
            <p:cNvPr id="97" name="Oval 45">
              <a:extLst>
                <a:ext uri="{FF2B5EF4-FFF2-40B4-BE49-F238E27FC236}">
                  <a16:creationId xmlns:a16="http://schemas.microsoft.com/office/drawing/2014/main" id="{862100F4-C193-4972-822B-897E7933879E}"/>
                </a:ext>
              </a:extLst>
            </p:cNvPr>
            <p:cNvSpPr>
              <a:spLocks noChangeArrowheads="1"/>
            </p:cNvSpPr>
            <p:nvPr/>
          </p:nvSpPr>
          <p:spPr bwMode="auto">
            <a:xfrm>
              <a:off x="10240709" y="5811367"/>
              <a:ext cx="290257" cy="295582"/>
            </a:xfrm>
            <a:prstGeom prst="ellipse">
              <a:avLst/>
            </a:prstGeom>
            <a:grpFill/>
            <a:ln w="25400">
              <a:solidFill>
                <a:schemeClr val="bg1"/>
              </a:solidFill>
              <a:round/>
            </a:ln>
          </p:spPr>
          <p:txBody>
            <a:bodyPr vert="horz" wrap="square" lIns="91440" tIns="45720" rIns="91440" bIns="45720" numCol="1" anchor="t" anchorCtr="0" compatLnSpc="1"/>
            <a:lstStyle/>
            <a:p>
              <a:endParaRPr lang="zh-CN" altLang="en-US">
                <a:solidFill>
                  <a:prstClr val="black"/>
                </a:solidFill>
              </a:endParaRPr>
            </a:p>
          </p:txBody>
        </p:sp>
        <p:sp>
          <p:nvSpPr>
            <p:cNvPr id="98" name="Freeform 46">
              <a:extLst>
                <a:ext uri="{FF2B5EF4-FFF2-40B4-BE49-F238E27FC236}">
                  <a16:creationId xmlns:a16="http://schemas.microsoft.com/office/drawing/2014/main" id="{8EEEEA96-069B-4041-9342-8F1DD2B3CC28}"/>
                </a:ext>
              </a:extLst>
            </p:cNvPr>
            <p:cNvSpPr/>
            <p:nvPr/>
          </p:nvSpPr>
          <p:spPr bwMode="auto">
            <a:xfrm>
              <a:off x="10110226" y="5680885"/>
              <a:ext cx="556548" cy="556546"/>
            </a:xfrm>
            <a:custGeom>
              <a:avLst/>
              <a:gdLst>
                <a:gd name="T0" fmla="*/ 43 w 86"/>
                <a:gd name="T1" fmla="*/ 0 h 86"/>
                <a:gd name="T2" fmla="*/ 0 w 86"/>
                <a:gd name="T3" fmla="*/ 43 h 86"/>
                <a:gd name="T4" fmla="*/ 3 w 86"/>
                <a:gd name="T5" fmla="*/ 43 h 86"/>
                <a:gd name="T6" fmla="*/ 6 w 86"/>
                <a:gd name="T7" fmla="*/ 43 h 86"/>
                <a:gd name="T8" fmla="*/ 17 w 86"/>
                <a:gd name="T9" fmla="*/ 17 h 86"/>
                <a:gd name="T10" fmla="*/ 43 w 86"/>
                <a:gd name="T11" fmla="*/ 6 h 86"/>
                <a:gd name="T12" fmla="*/ 69 w 86"/>
                <a:gd name="T13" fmla="*/ 17 h 86"/>
                <a:gd name="T14" fmla="*/ 79 w 86"/>
                <a:gd name="T15" fmla="*/ 43 h 86"/>
                <a:gd name="T16" fmla="*/ 69 w 86"/>
                <a:gd name="T17" fmla="*/ 69 h 86"/>
                <a:gd name="T18" fmla="*/ 43 w 86"/>
                <a:gd name="T19" fmla="*/ 79 h 86"/>
                <a:gd name="T20" fmla="*/ 17 w 86"/>
                <a:gd name="T21" fmla="*/ 69 h 86"/>
                <a:gd name="T22" fmla="*/ 6 w 86"/>
                <a:gd name="T23" fmla="*/ 43 h 86"/>
                <a:gd name="T24" fmla="*/ 3 w 86"/>
                <a:gd name="T25" fmla="*/ 43 h 86"/>
                <a:gd name="T26" fmla="*/ 0 w 86"/>
                <a:gd name="T27" fmla="*/ 43 h 86"/>
                <a:gd name="T28" fmla="*/ 43 w 86"/>
                <a:gd name="T29" fmla="*/ 86 h 86"/>
                <a:gd name="T30" fmla="*/ 86 w 86"/>
                <a:gd name="T31" fmla="*/ 43 h 86"/>
                <a:gd name="T32" fmla="*/ 43 w 86"/>
                <a:gd name="T3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6">
                  <a:moveTo>
                    <a:pt x="43" y="0"/>
                  </a:moveTo>
                  <a:cubicBezTo>
                    <a:pt x="19" y="0"/>
                    <a:pt x="0" y="19"/>
                    <a:pt x="0" y="43"/>
                  </a:cubicBezTo>
                  <a:cubicBezTo>
                    <a:pt x="3" y="43"/>
                    <a:pt x="3" y="43"/>
                    <a:pt x="3" y="43"/>
                  </a:cubicBezTo>
                  <a:cubicBezTo>
                    <a:pt x="6" y="43"/>
                    <a:pt x="6" y="43"/>
                    <a:pt x="6" y="43"/>
                  </a:cubicBezTo>
                  <a:cubicBezTo>
                    <a:pt x="6" y="33"/>
                    <a:pt x="10" y="24"/>
                    <a:pt x="17" y="17"/>
                  </a:cubicBezTo>
                  <a:cubicBezTo>
                    <a:pt x="24" y="10"/>
                    <a:pt x="33" y="6"/>
                    <a:pt x="43" y="6"/>
                  </a:cubicBezTo>
                  <a:cubicBezTo>
                    <a:pt x="53" y="6"/>
                    <a:pt x="62" y="10"/>
                    <a:pt x="69" y="17"/>
                  </a:cubicBezTo>
                  <a:cubicBezTo>
                    <a:pt x="75" y="24"/>
                    <a:pt x="79" y="33"/>
                    <a:pt x="79" y="43"/>
                  </a:cubicBezTo>
                  <a:cubicBezTo>
                    <a:pt x="79" y="53"/>
                    <a:pt x="75" y="62"/>
                    <a:pt x="69" y="69"/>
                  </a:cubicBezTo>
                  <a:cubicBezTo>
                    <a:pt x="62" y="75"/>
                    <a:pt x="53" y="79"/>
                    <a:pt x="43" y="79"/>
                  </a:cubicBezTo>
                  <a:cubicBezTo>
                    <a:pt x="33" y="79"/>
                    <a:pt x="24" y="75"/>
                    <a:pt x="17" y="69"/>
                  </a:cubicBezTo>
                  <a:cubicBezTo>
                    <a:pt x="10" y="62"/>
                    <a:pt x="6" y="53"/>
                    <a:pt x="6" y="43"/>
                  </a:cubicBezTo>
                  <a:cubicBezTo>
                    <a:pt x="3" y="43"/>
                    <a:pt x="3" y="43"/>
                    <a:pt x="3" y="43"/>
                  </a:cubicBezTo>
                  <a:cubicBezTo>
                    <a:pt x="0" y="43"/>
                    <a:pt x="0" y="43"/>
                    <a:pt x="0" y="43"/>
                  </a:cubicBezTo>
                  <a:cubicBezTo>
                    <a:pt x="0" y="66"/>
                    <a:pt x="19" y="86"/>
                    <a:pt x="43" y="86"/>
                  </a:cubicBezTo>
                  <a:cubicBezTo>
                    <a:pt x="66" y="86"/>
                    <a:pt x="86" y="66"/>
                    <a:pt x="86" y="43"/>
                  </a:cubicBezTo>
                  <a:cubicBezTo>
                    <a:pt x="86" y="19"/>
                    <a:pt x="66" y="0"/>
                    <a:pt x="43" y="0"/>
                  </a:cubicBezTo>
                </a:path>
              </a:pathLst>
            </a:custGeom>
            <a:grp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24" name="组合 23">
            <a:extLst>
              <a:ext uri="{FF2B5EF4-FFF2-40B4-BE49-F238E27FC236}">
                <a16:creationId xmlns:a16="http://schemas.microsoft.com/office/drawing/2014/main" id="{6D5B9215-E096-4D28-AC51-BB32DA30A3F6}"/>
              </a:ext>
            </a:extLst>
          </p:cNvPr>
          <p:cNvGrpSpPr/>
          <p:nvPr/>
        </p:nvGrpSpPr>
        <p:grpSpPr>
          <a:xfrm>
            <a:off x="9153611" y="5887633"/>
            <a:ext cx="574003" cy="574003"/>
            <a:chOff x="6746630" y="5805690"/>
            <a:chExt cx="664651" cy="664651"/>
          </a:xfrm>
        </p:grpSpPr>
        <p:sp>
          <p:nvSpPr>
            <p:cNvPr id="25" name="椭圆 24">
              <a:extLst>
                <a:ext uri="{FF2B5EF4-FFF2-40B4-BE49-F238E27FC236}">
                  <a16:creationId xmlns:a16="http://schemas.microsoft.com/office/drawing/2014/main" id="{63FB2E36-03DF-451A-A5B1-2AE6CB5707A0}"/>
                </a:ext>
              </a:extLst>
            </p:cNvPr>
            <p:cNvSpPr/>
            <p:nvPr/>
          </p:nvSpPr>
          <p:spPr>
            <a:xfrm>
              <a:off x="6746630" y="5805690"/>
              <a:ext cx="664651" cy="664651"/>
            </a:xfrm>
            <a:prstGeom prst="ellipse">
              <a:avLst/>
            </a:prstGeom>
            <a:solidFill>
              <a:schemeClr val="bg1">
                <a:alpha val="70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480ADA16-1ACE-4335-A1C9-F586C48B901D}"/>
                </a:ext>
              </a:extLst>
            </p:cNvPr>
            <p:cNvSpPr/>
            <p:nvPr/>
          </p:nvSpPr>
          <p:spPr>
            <a:xfrm>
              <a:off x="6846431" y="5911421"/>
              <a:ext cx="469835" cy="469835"/>
            </a:xfrm>
            <a:prstGeom prst="ellipse">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a:extLst>
              <a:ext uri="{FF2B5EF4-FFF2-40B4-BE49-F238E27FC236}">
                <a16:creationId xmlns:a16="http://schemas.microsoft.com/office/drawing/2014/main" id="{6BB86999-B07B-459D-8AA7-B895E4883015}"/>
              </a:ext>
            </a:extLst>
          </p:cNvPr>
          <p:cNvSpPr txBox="1"/>
          <p:nvPr/>
        </p:nvSpPr>
        <p:spPr>
          <a:xfrm>
            <a:off x="8848722" y="6006509"/>
            <a:ext cx="1166306" cy="349172"/>
          </a:xfrm>
          <a:prstGeom prst="rect">
            <a:avLst/>
          </a:prstGeom>
          <a:noFill/>
        </p:spPr>
        <p:txBody>
          <a:bodyPr wrap="square" rtlCol="0">
            <a:spAutoFit/>
          </a:bodyPr>
          <a:lstStyle/>
          <a:p>
            <a:pPr algn="ctr"/>
            <a:r>
              <a:rPr lang="en-US" altLang="zh-CN" sz="1600" b="1" dirty="0">
                <a:latin typeface="微软雅黑" panose="020B0503020204020204" pitchFamily="34" charset="-122"/>
                <a:ea typeface="微软雅黑" panose="020B0503020204020204" pitchFamily="34" charset="-122"/>
              </a:rPr>
              <a:t>SITE</a:t>
            </a:r>
            <a:endParaRPr lang="zh-CN" altLang="en-US" sz="1600" b="1" dirty="0">
              <a:latin typeface="微软雅黑" panose="020B0503020204020204" pitchFamily="34" charset="-122"/>
              <a:ea typeface="微软雅黑" panose="020B0503020204020204" pitchFamily="34" charset="-122"/>
            </a:endParaRPr>
          </a:p>
        </p:txBody>
      </p:sp>
      <p:grpSp>
        <p:nvGrpSpPr>
          <p:cNvPr id="28" name="组合 27">
            <a:extLst>
              <a:ext uri="{FF2B5EF4-FFF2-40B4-BE49-F238E27FC236}">
                <a16:creationId xmlns:a16="http://schemas.microsoft.com/office/drawing/2014/main" id="{E69D17D9-5D6B-4812-BD98-8DCD74E4AEFC}"/>
              </a:ext>
            </a:extLst>
          </p:cNvPr>
          <p:cNvGrpSpPr/>
          <p:nvPr/>
        </p:nvGrpSpPr>
        <p:grpSpPr>
          <a:xfrm>
            <a:off x="6242436" y="5120175"/>
            <a:ext cx="956426" cy="956426"/>
            <a:chOff x="11603803" y="3746920"/>
            <a:chExt cx="2242259" cy="2242260"/>
          </a:xfrm>
        </p:grpSpPr>
        <p:sp>
          <p:nvSpPr>
            <p:cNvPr id="29" name="椭圆 28">
              <a:extLst>
                <a:ext uri="{FF2B5EF4-FFF2-40B4-BE49-F238E27FC236}">
                  <a16:creationId xmlns:a16="http://schemas.microsoft.com/office/drawing/2014/main" id="{D120C329-9B7B-48AA-9CA3-39090A865E56}"/>
                </a:ext>
              </a:extLst>
            </p:cNvPr>
            <p:cNvSpPr/>
            <p:nvPr/>
          </p:nvSpPr>
          <p:spPr>
            <a:xfrm>
              <a:off x="11603803" y="3746920"/>
              <a:ext cx="2242259" cy="2242260"/>
            </a:xfrm>
            <a:prstGeom prst="ellipse">
              <a:avLst/>
            </a:prstGeom>
            <a:solidFill>
              <a:schemeClr val="accent2">
                <a:alpha val="10000"/>
              </a:schemeClr>
            </a:solidFill>
            <a:ln w="50800" cmpd="sng">
              <a:solidFill>
                <a:srgbClr val="FE2A85">
                  <a:alpha val="50000"/>
                </a:srgbClr>
              </a:solidFill>
              <a:prstDash val="solid"/>
              <a:headEnd type="arrow" w="med" len="sm"/>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Freeform 47">
              <a:extLst>
                <a:ext uri="{FF2B5EF4-FFF2-40B4-BE49-F238E27FC236}">
                  <a16:creationId xmlns:a16="http://schemas.microsoft.com/office/drawing/2014/main" id="{0B6985F4-B136-4F77-A04C-934F942900F7}"/>
                </a:ext>
              </a:extLst>
            </p:cNvPr>
            <p:cNvSpPr/>
            <p:nvPr/>
          </p:nvSpPr>
          <p:spPr bwMode="auto">
            <a:xfrm>
              <a:off x="11932466" y="4079064"/>
              <a:ext cx="1598371" cy="1579031"/>
            </a:xfrm>
            <a:custGeom>
              <a:avLst/>
              <a:gdLst>
                <a:gd name="T0" fmla="*/ 51 w 102"/>
                <a:gd name="T1" fmla="*/ 0 h 101"/>
                <a:gd name="T2" fmla="*/ 0 w 102"/>
                <a:gd name="T3" fmla="*/ 51 h 101"/>
                <a:gd name="T4" fmla="*/ 2 w 102"/>
                <a:gd name="T5" fmla="*/ 51 h 101"/>
                <a:gd name="T6" fmla="*/ 3 w 102"/>
                <a:gd name="T7" fmla="*/ 51 h 101"/>
                <a:gd name="T8" fmla="*/ 17 w 102"/>
                <a:gd name="T9" fmla="*/ 17 h 101"/>
                <a:gd name="T10" fmla="*/ 51 w 102"/>
                <a:gd name="T11" fmla="*/ 3 h 101"/>
                <a:gd name="T12" fmla="*/ 85 w 102"/>
                <a:gd name="T13" fmla="*/ 17 h 101"/>
                <a:gd name="T14" fmla="*/ 99 w 102"/>
                <a:gd name="T15" fmla="*/ 51 h 101"/>
                <a:gd name="T16" fmla="*/ 85 w 102"/>
                <a:gd name="T17" fmla="*/ 85 h 101"/>
                <a:gd name="T18" fmla="*/ 51 w 102"/>
                <a:gd name="T19" fmla="*/ 99 h 101"/>
                <a:gd name="T20" fmla="*/ 17 w 102"/>
                <a:gd name="T21" fmla="*/ 85 h 101"/>
                <a:gd name="T22" fmla="*/ 3 w 102"/>
                <a:gd name="T23" fmla="*/ 51 h 101"/>
                <a:gd name="T24" fmla="*/ 2 w 102"/>
                <a:gd name="T25" fmla="*/ 51 h 101"/>
                <a:gd name="T26" fmla="*/ 0 w 102"/>
                <a:gd name="T27" fmla="*/ 51 h 101"/>
                <a:gd name="T28" fmla="*/ 51 w 102"/>
                <a:gd name="T29" fmla="*/ 101 h 101"/>
                <a:gd name="T30" fmla="*/ 102 w 102"/>
                <a:gd name="T31" fmla="*/ 51 h 101"/>
                <a:gd name="T32" fmla="*/ 51 w 102"/>
                <a:gd name="T3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101">
                  <a:moveTo>
                    <a:pt x="51" y="0"/>
                  </a:moveTo>
                  <a:cubicBezTo>
                    <a:pt x="23" y="0"/>
                    <a:pt x="0" y="23"/>
                    <a:pt x="0" y="51"/>
                  </a:cubicBezTo>
                  <a:cubicBezTo>
                    <a:pt x="2" y="51"/>
                    <a:pt x="2" y="51"/>
                    <a:pt x="2" y="51"/>
                  </a:cubicBezTo>
                  <a:cubicBezTo>
                    <a:pt x="3" y="51"/>
                    <a:pt x="3" y="51"/>
                    <a:pt x="3" y="51"/>
                  </a:cubicBezTo>
                  <a:cubicBezTo>
                    <a:pt x="3" y="38"/>
                    <a:pt x="8" y="26"/>
                    <a:pt x="17" y="17"/>
                  </a:cubicBezTo>
                  <a:cubicBezTo>
                    <a:pt x="26" y="8"/>
                    <a:pt x="38" y="3"/>
                    <a:pt x="51" y="3"/>
                  </a:cubicBezTo>
                  <a:cubicBezTo>
                    <a:pt x="64" y="3"/>
                    <a:pt x="76" y="8"/>
                    <a:pt x="85" y="17"/>
                  </a:cubicBezTo>
                  <a:cubicBezTo>
                    <a:pt x="93" y="26"/>
                    <a:pt x="99" y="38"/>
                    <a:pt x="99" y="51"/>
                  </a:cubicBezTo>
                  <a:cubicBezTo>
                    <a:pt x="99" y="64"/>
                    <a:pt x="93" y="76"/>
                    <a:pt x="85" y="85"/>
                  </a:cubicBezTo>
                  <a:cubicBezTo>
                    <a:pt x="76" y="93"/>
                    <a:pt x="64" y="99"/>
                    <a:pt x="51" y="99"/>
                  </a:cubicBezTo>
                  <a:cubicBezTo>
                    <a:pt x="38" y="99"/>
                    <a:pt x="26" y="93"/>
                    <a:pt x="17" y="85"/>
                  </a:cubicBezTo>
                  <a:cubicBezTo>
                    <a:pt x="8" y="76"/>
                    <a:pt x="3" y="64"/>
                    <a:pt x="3" y="51"/>
                  </a:cubicBezTo>
                  <a:cubicBezTo>
                    <a:pt x="2" y="51"/>
                    <a:pt x="2" y="51"/>
                    <a:pt x="2" y="51"/>
                  </a:cubicBezTo>
                  <a:cubicBezTo>
                    <a:pt x="0" y="51"/>
                    <a:pt x="0" y="51"/>
                    <a:pt x="0" y="51"/>
                  </a:cubicBezTo>
                  <a:cubicBezTo>
                    <a:pt x="0" y="79"/>
                    <a:pt x="23" y="101"/>
                    <a:pt x="51" y="101"/>
                  </a:cubicBezTo>
                  <a:cubicBezTo>
                    <a:pt x="79" y="101"/>
                    <a:pt x="102" y="79"/>
                    <a:pt x="102" y="51"/>
                  </a:cubicBezTo>
                  <a:cubicBezTo>
                    <a:pt x="102" y="23"/>
                    <a:pt x="79" y="0"/>
                    <a:pt x="51" y="0"/>
                  </a:cubicBezTo>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46">
              <a:extLst>
                <a:ext uri="{FF2B5EF4-FFF2-40B4-BE49-F238E27FC236}">
                  <a16:creationId xmlns:a16="http://schemas.microsoft.com/office/drawing/2014/main" id="{CB767E24-80BE-4B3B-B0D7-30715C0E4C93}"/>
                </a:ext>
              </a:extLst>
            </p:cNvPr>
            <p:cNvSpPr/>
            <p:nvPr/>
          </p:nvSpPr>
          <p:spPr bwMode="auto">
            <a:xfrm>
              <a:off x="12061367" y="4201521"/>
              <a:ext cx="1347014" cy="1347010"/>
            </a:xfrm>
            <a:custGeom>
              <a:avLst/>
              <a:gdLst>
                <a:gd name="T0" fmla="*/ 43 w 86"/>
                <a:gd name="T1" fmla="*/ 0 h 86"/>
                <a:gd name="T2" fmla="*/ 0 w 86"/>
                <a:gd name="T3" fmla="*/ 43 h 86"/>
                <a:gd name="T4" fmla="*/ 3 w 86"/>
                <a:gd name="T5" fmla="*/ 43 h 86"/>
                <a:gd name="T6" fmla="*/ 6 w 86"/>
                <a:gd name="T7" fmla="*/ 43 h 86"/>
                <a:gd name="T8" fmla="*/ 17 w 86"/>
                <a:gd name="T9" fmla="*/ 17 h 86"/>
                <a:gd name="T10" fmla="*/ 43 w 86"/>
                <a:gd name="T11" fmla="*/ 6 h 86"/>
                <a:gd name="T12" fmla="*/ 69 w 86"/>
                <a:gd name="T13" fmla="*/ 17 h 86"/>
                <a:gd name="T14" fmla="*/ 79 w 86"/>
                <a:gd name="T15" fmla="*/ 43 h 86"/>
                <a:gd name="T16" fmla="*/ 69 w 86"/>
                <a:gd name="T17" fmla="*/ 69 h 86"/>
                <a:gd name="T18" fmla="*/ 43 w 86"/>
                <a:gd name="T19" fmla="*/ 79 h 86"/>
                <a:gd name="T20" fmla="*/ 17 w 86"/>
                <a:gd name="T21" fmla="*/ 69 h 86"/>
                <a:gd name="T22" fmla="*/ 6 w 86"/>
                <a:gd name="T23" fmla="*/ 43 h 86"/>
                <a:gd name="T24" fmla="*/ 3 w 86"/>
                <a:gd name="T25" fmla="*/ 43 h 86"/>
                <a:gd name="T26" fmla="*/ 0 w 86"/>
                <a:gd name="T27" fmla="*/ 43 h 86"/>
                <a:gd name="T28" fmla="*/ 43 w 86"/>
                <a:gd name="T29" fmla="*/ 86 h 86"/>
                <a:gd name="T30" fmla="*/ 86 w 86"/>
                <a:gd name="T31" fmla="*/ 43 h 86"/>
                <a:gd name="T32" fmla="*/ 43 w 86"/>
                <a:gd name="T3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6">
                  <a:moveTo>
                    <a:pt x="43" y="0"/>
                  </a:moveTo>
                  <a:cubicBezTo>
                    <a:pt x="19" y="0"/>
                    <a:pt x="0" y="19"/>
                    <a:pt x="0" y="43"/>
                  </a:cubicBezTo>
                  <a:cubicBezTo>
                    <a:pt x="3" y="43"/>
                    <a:pt x="3" y="43"/>
                    <a:pt x="3" y="43"/>
                  </a:cubicBezTo>
                  <a:cubicBezTo>
                    <a:pt x="6" y="43"/>
                    <a:pt x="6" y="43"/>
                    <a:pt x="6" y="43"/>
                  </a:cubicBezTo>
                  <a:cubicBezTo>
                    <a:pt x="6" y="33"/>
                    <a:pt x="10" y="24"/>
                    <a:pt x="17" y="17"/>
                  </a:cubicBezTo>
                  <a:cubicBezTo>
                    <a:pt x="24" y="10"/>
                    <a:pt x="33" y="6"/>
                    <a:pt x="43" y="6"/>
                  </a:cubicBezTo>
                  <a:cubicBezTo>
                    <a:pt x="53" y="6"/>
                    <a:pt x="62" y="10"/>
                    <a:pt x="69" y="17"/>
                  </a:cubicBezTo>
                  <a:cubicBezTo>
                    <a:pt x="75" y="24"/>
                    <a:pt x="79" y="33"/>
                    <a:pt x="79" y="43"/>
                  </a:cubicBezTo>
                  <a:cubicBezTo>
                    <a:pt x="79" y="53"/>
                    <a:pt x="75" y="62"/>
                    <a:pt x="69" y="69"/>
                  </a:cubicBezTo>
                  <a:cubicBezTo>
                    <a:pt x="62" y="75"/>
                    <a:pt x="53" y="79"/>
                    <a:pt x="43" y="79"/>
                  </a:cubicBezTo>
                  <a:cubicBezTo>
                    <a:pt x="33" y="79"/>
                    <a:pt x="24" y="75"/>
                    <a:pt x="17" y="69"/>
                  </a:cubicBezTo>
                  <a:cubicBezTo>
                    <a:pt x="10" y="62"/>
                    <a:pt x="6" y="53"/>
                    <a:pt x="6" y="43"/>
                  </a:cubicBezTo>
                  <a:cubicBezTo>
                    <a:pt x="3" y="43"/>
                    <a:pt x="3" y="43"/>
                    <a:pt x="3" y="43"/>
                  </a:cubicBezTo>
                  <a:cubicBezTo>
                    <a:pt x="0" y="43"/>
                    <a:pt x="0" y="43"/>
                    <a:pt x="0" y="43"/>
                  </a:cubicBezTo>
                  <a:cubicBezTo>
                    <a:pt x="0" y="66"/>
                    <a:pt x="19" y="86"/>
                    <a:pt x="43" y="86"/>
                  </a:cubicBezTo>
                  <a:cubicBezTo>
                    <a:pt x="66" y="86"/>
                    <a:pt x="86" y="66"/>
                    <a:pt x="86" y="43"/>
                  </a:cubicBezTo>
                  <a:cubicBezTo>
                    <a:pt x="86" y="19"/>
                    <a:pt x="66" y="0"/>
                    <a:pt x="43" y="0"/>
                  </a:cubicBezTo>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9" name="文本框 38">
            <a:extLst>
              <a:ext uri="{FF2B5EF4-FFF2-40B4-BE49-F238E27FC236}">
                <a16:creationId xmlns:a16="http://schemas.microsoft.com/office/drawing/2014/main" id="{126CD341-F208-446A-A296-B1C1BCC60036}"/>
              </a:ext>
            </a:extLst>
          </p:cNvPr>
          <p:cNvSpPr txBox="1"/>
          <p:nvPr/>
        </p:nvSpPr>
        <p:spPr>
          <a:xfrm>
            <a:off x="6168470" y="5421650"/>
            <a:ext cx="1166306" cy="317430"/>
          </a:xfrm>
          <a:prstGeom prst="rect">
            <a:avLst/>
          </a:prstGeom>
          <a:solidFill>
            <a:srgbClr val="FFFFFF">
              <a:alpha val="50000"/>
            </a:srgbClr>
          </a:solidFill>
        </p:spPr>
        <p:txBody>
          <a:bodyPr wrap="square" rtlCol="0">
            <a:spAutoFit/>
          </a:bodyPr>
          <a:lstStyle/>
          <a:p>
            <a:pPr algn="ctr"/>
            <a:r>
              <a:rPr lang="zh-CN" altLang="en-US" sz="1400" b="1" dirty="0">
                <a:latin typeface="微软雅黑" panose="020B0503020204020204" pitchFamily="34" charset="-122"/>
                <a:ea typeface="微软雅黑" panose="020B0503020204020204" pitchFamily="34" charset="-122"/>
              </a:rPr>
              <a:t>兰陵县</a:t>
            </a:r>
          </a:p>
        </p:txBody>
      </p:sp>
      <p:grpSp>
        <p:nvGrpSpPr>
          <p:cNvPr id="100" name="组合 99">
            <a:extLst>
              <a:ext uri="{FF2B5EF4-FFF2-40B4-BE49-F238E27FC236}">
                <a16:creationId xmlns:a16="http://schemas.microsoft.com/office/drawing/2014/main" id="{F8677970-D7D8-40AC-A2FE-51B8B92439EC}"/>
              </a:ext>
            </a:extLst>
          </p:cNvPr>
          <p:cNvGrpSpPr/>
          <p:nvPr/>
        </p:nvGrpSpPr>
        <p:grpSpPr>
          <a:xfrm>
            <a:off x="11605953" y="1928254"/>
            <a:ext cx="956426" cy="956426"/>
            <a:chOff x="11603803" y="3746920"/>
            <a:chExt cx="2242259" cy="2242260"/>
          </a:xfrm>
        </p:grpSpPr>
        <p:sp>
          <p:nvSpPr>
            <p:cNvPr id="101" name="椭圆 100">
              <a:extLst>
                <a:ext uri="{FF2B5EF4-FFF2-40B4-BE49-F238E27FC236}">
                  <a16:creationId xmlns:a16="http://schemas.microsoft.com/office/drawing/2014/main" id="{4C930182-43D0-41EF-9DED-80A4EACFA5CB}"/>
                </a:ext>
              </a:extLst>
            </p:cNvPr>
            <p:cNvSpPr/>
            <p:nvPr/>
          </p:nvSpPr>
          <p:spPr>
            <a:xfrm>
              <a:off x="11603803" y="3746920"/>
              <a:ext cx="2242259" cy="2242260"/>
            </a:xfrm>
            <a:prstGeom prst="ellipse">
              <a:avLst/>
            </a:prstGeom>
            <a:solidFill>
              <a:schemeClr val="accent2">
                <a:alpha val="10000"/>
              </a:schemeClr>
            </a:solidFill>
            <a:ln w="50800" cmpd="sng">
              <a:solidFill>
                <a:srgbClr val="FE2A85">
                  <a:alpha val="50000"/>
                </a:srgbClr>
              </a:solidFill>
              <a:prstDash val="solid"/>
              <a:headEnd type="arrow" w="med" len="sm"/>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2" name="Freeform 47">
              <a:extLst>
                <a:ext uri="{FF2B5EF4-FFF2-40B4-BE49-F238E27FC236}">
                  <a16:creationId xmlns:a16="http://schemas.microsoft.com/office/drawing/2014/main" id="{6009C3AC-3172-4006-AA91-584878CB34E9}"/>
                </a:ext>
              </a:extLst>
            </p:cNvPr>
            <p:cNvSpPr/>
            <p:nvPr/>
          </p:nvSpPr>
          <p:spPr bwMode="auto">
            <a:xfrm>
              <a:off x="11932466" y="4079064"/>
              <a:ext cx="1598371" cy="1579031"/>
            </a:xfrm>
            <a:custGeom>
              <a:avLst/>
              <a:gdLst>
                <a:gd name="T0" fmla="*/ 51 w 102"/>
                <a:gd name="T1" fmla="*/ 0 h 101"/>
                <a:gd name="T2" fmla="*/ 0 w 102"/>
                <a:gd name="T3" fmla="*/ 51 h 101"/>
                <a:gd name="T4" fmla="*/ 2 w 102"/>
                <a:gd name="T5" fmla="*/ 51 h 101"/>
                <a:gd name="T6" fmla="*/ 3 w 102"/>
                <a:gd name="T7" fmla="*/ 51 h 101"/>
                <a:gd name="T8" fmla="*/ 17 w 102"/>
                <a:gd name="T9" fmla="*/ 17 h 101"/>
                <a:gd name="T10" fmla="*/ 51 w 102"/>
                <a:gd name="T11" fmla="*/ 3 h 101"/>
                <a:gd name="T12" fmla="*/ 85 w 102"/>
                <a:gd name="T13" fmla="*/ 17 h 101"/>
                <a:gd name="T14" fmla="*/ 99 w 102"/>
                <a:gd name="T15" fmla="*/ 51 h 101"/>
                <a:gd name="T16" fmla="*/ 85 w 102"/>
                <a:gd name="T17" fmla="*/ 85 h 101"/>
                <a:gd name="T18" fmla="*/ 51 w 102"/>
                <a:gd name="T19" fmla="*/ 99 h 101"/>
                <a:gd name="T20" fmla="*/ 17 w 102"/>
                <a:gd name="T21" fmla="*/ 85 h 101"/>
                <a:gd name="T22" fmla="*/ 3 w 102"/>
                <a:gd name="T23" fmla="*/ 51 h 101"/>
                <a:gd name="T24" fmla="*/ 2 w 102"/>
                <a:gd name="T25" fmla="*/ 51 h 101"/>
                <a:gd name="T26" fmla="*/ 0 w 102"/>
                <a:gd name="T27" fmla="*/ 51 h 101"/>
                <a:gd name="T28" fmla="*/ 51 w 102"/>
                <a:gd name="T29" fmla="*/ 101 h 101"/>
                <a:gd name="T30" fmla="*/ 102 w 102"/>
                <a:gd name="T31" fmla="*/ 51 h 101"/>
                <a:gd name="T32" fmla="*/ 51 w 102"/>
                <a:gd name="T3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101">
                  <a:moveTo>
                    <a:pt x="51" y="0"/>
                  </a:moveTo>
                  <a:cubicBezTo>
                    <a:pt x="23" y="0"/>
                    <a:pt x="0" y="23"/>
                    <a:pt x="0" y="51"/>
                  </a:cubicBezTo>
                  <a:cubicBezTo>
                    <a:pt x="2" y="51"/>
                    <a:pt x="2" y="51"/>
                    <a:pt x="2" y="51"/>
                  </a:cubicBezTo>
                  <a:cubicBezTo>
                    <a:pt x="3" y="51"/>
                    <a:pt x="3" y="51"/>
                    <a:pt x="3" y="51"/>
                  </a:cubicBezTo>
                  <a:cubicBezTo>
                    <a:pt x="3" y="38"/>
                    <a:pt x="8" y="26"/>
                    <a:pt x="17" y="17"/>
                  </a:cubicBezTo>
                  <a:cubicBezTo>
                    <a:pt x="26" y="8"/>
                    <a:pt x="38" y="3"/>
                    <a:pt x="51" y="3"/>
                  </a:cubicBezTo>
                  <a:cubicBezTo>
                    <a:pt x="64" y="3"/>
                    <a:pt x="76" y="8"/>
                    <a:pt x="85" y="17"/>
                  </a:cubicBezTo>
                  <a:cubicBezTo>
                    <a:pt x="93" y="26"/>
                    <a:pt x="99" y="38"/>
                    <a:pt x="99" y="51"/>
                  </a:cubicBezTo>
                  <a:cubicBezTo>
                    <a:pt x="99" y="64"/>
                    <a:pt x="93" y="76"/>
                    <a:pt x="85" y="85"/>
                  </a:cubicBezTo>
                  <a:cubicBezTo>
                    <a:pt x="76" y="93"/>
                    <a:pt x="64" y="99"/>
                    <a:pt x="51" y="99"/>
                  </a:cubicBezTo>
                  <a:cubicBezTo>
                    <a:pt x="38" y="99"/>
                    <a:pt x="26" y="93"/>
                    <a:pt x="17" y="85"/>
                  </a:cubicBezTo>
                  <a:cubicBezTo>
                    <a:pt x="8" y="76"/>
                    <a:pt x="3" y="64"/>
                    <a:pt x="3" y="51"/>
                  </a:cubicBezTo>
                  <a:cubicBezTo>
                    <a:pt x="2" y="51"/>
                    <a:pt x="2" y="51"/>
                    <a:pt x="2" y="51"/>
                  </a:cubicBezTo>
                  <a:cubicBezTo>
                    <a:pt x="0" y="51"/>
                    <a:pt x="0" y="51"/>
                    <a:pt x="0" y="51"/>
                  </a:cubicBezTo>
                  <a:cubicBezTo>
                    <a:pt x="0" y="79"/>
                    <a:pt x="23" y="101"/>
                    <a:pt x="51" y="101"/>
                  </a:cubicBezTo>
                  <a:cubicBezTo>
                    <a:pt x="79" y="101"/>
                    <a:pt x="102" y="79"/>
                    <a:pt x="102" y="51"/>
                  </a:cubicBezTo>
                  <a:cubicBezTo>
                    <a:pt x="102" y="23"/>
                    <a:pt x="79" y="0"/>
                    <a:pt x="51" y="0"/>
                  </a:cubicBezTo>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3" name="Freeform 46">
              <a:extLst>
                <a:ext uri="{FF2B5EF4-FFF2-40B4-BE49-F238E27FC236}">
                  <a16:creationId xmlns:a16="http://schemas.microsoft.com/office/drawing/2014/main" id="{415ED54A-EEB5-4AAF-91AC-D95F7C7B7D60}"/>
                </a:ext>
              </a:extLst>
            </p:cNvPr>
            <p:cNvSpPr/>
            <p:nvPr/>
          </p:nvSpPr>
          <p:spPr bwMode="auto">
            <a:xfrm>
              <a:off x="12061367" y="4201521"/>
              <a:ext cx="1347014" cy="1347010"/>
            </a:xfrm>
            <a:custGeom>
              <a:avLst/>
              <a:gdLst>
                <a:gd name="T0" fmla="*/ 43 w 86"/>
                <a:gd name="T1" fmla="*/ 0 h 86"/>
                <a:gd name="T2" fmla="*/ 0 w 86"/>
                <a:gd name="T3" fmla="*/ 43 h 86"/>
                <a:gd name="T4" fmla="*/ 3 w 86"/>
                <a:gd name="T5" fmla="*/ 43 h 86"/>
                <a:gd name="T6" fmla="*/ 6 w 86"/>
                <a:gd name="T7" fmla="*/ 43 h 86"/>
                <a:gd name="T8" fmla="*/ 17 w 86"/>
                <a:gd name="T9" fmla="*/ 17 h 86"/>
                <a:gd name="T10" fmla="*/ 43 w 86"/>
                <a:gd name="T11" fmla="*/ 6 h 86"/>
                <a:gd name="T12" fmla="*/ 69 w 86"/>
                <a:gd name="T13" fmla="*/ 17 h 86"/>
                <a:gd name="T14" fmla="*/ 79 w 86"/>
                <a:gd name="T15" fmla="*/ 43 h 86"/>
                <a:gd name="T16" fmla="*/ 69 w 86"/>
                <a:gd name="T17" fmla="*/ 69 h 86"/>
                <a:gd name="T18" fmla="*/ 43 w 86"/>
                <a:gd name="T19" fmla="*/ 79 h 86"/>
                <a:gd name="T20" fmla="*/ 17 w 86"/>
                <a:gd name="T21" fmla="*/ 69 h 86"/>
                <a:gd name="T22" fmla="*/ 6 w 86"/>
                <a:gd name="T23" fmla="*/ 43 h 86"/>
                <a:gd name="T24" fmla="*/ 3 w 86"/>
                <a:gd name="T25" fmla="*/ 43 h 86"/>
                <a:gd name="T26" fmla="*/ 0 w 86"/>
                <a:gd name="T27" fmla="*/ 43 h 86"/>
                <a:gd name="T28" fmla="*/ 43 w 86"/>
                <a:gd name="T29" fmla="*/ 86 h 86"/>
                <a:gd name="T30" fmla="*/ 86 w 86"/>
                <a:gd name="T31" fmla="*/ 43 h 86"/>
                <a:gd name="T32" fmla="*/ 43 w 86"/>
                <a:gd name="T3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6">
                  <a:moveTo>
                    <a:pt x="43" y="0"/>
                  </a:moveTo>
                  <a:cubicBezTo>
                    <a:pt x="19" y="0"/>
                    <a:pt x="0" y="19"/>
                    <a:pt x="0" y="43"/>
                  </a:cubicBezTo>
                  <a:cubicBezTo>
                    <a:pt x="3" y="43"/>
                    <a:pt x="3" y="43"/>
                    <a:pt x="3" y="43"/>
                  </a:cubicBezTo>
                  <a:cubicBezTo>
                    <a:pt x="6" y="43"/>
                    <a:pt x="6" y="43"/>
                    <a:pt x="6" y="43"/>
                  </a:cubicBezTo>
                  <a:cubicBezTo>
                    <a:pt x="6" y="33"/>
                    <a:pt x="10" y="24"/>
                    <a:pt x="17" y="17"/>
                  </a:cubicBezTo>
                  <a:cubicBezTo>
                    <a:pt x="24" y="10"/>
                    <a:pt x="33" y="6"/>
                    <a:pt x="43" y="6"/>
                  </a:cubicBezTo>
                  <a:cubicBezTo>
                    <a:pt x="53" y="6"/>
                    <a:pt x="62" y="10"/>
                    <a:pt x="69" y="17"/>
                  </a:cubicBezTo>
                  <a:cubicBezTo>
                    <a:pt x="75" y="24"/>
                    <a:pt x="79" y="33"/>
                    <a:pt x="79" y="43"/>
                  </a:cubicBezTo>
                  <a:cubicBezTo>
                    <a:pt x="79" y="53"/>
                    <a:pt x="75" y="62"/>
                    <a:pt x="69" y="69"/>
                  </a:cubicBezTo>
                  <a:cubicBezTo>
                    <a:pt x="62" y="75"/>
                    <a:pt x="53" y="79"/>
                    <a:pt x="43" y="79"/>
                  </a:cubicBezTo>
                  <a:cubicBezTo>
                    <a:pt x="33" y="79"/>
                    <a:pt x="24" y="75"/>
                    <a:pt x="17" y="69"/>
                  </a:cubicBezTo>
                  <a:cubicBezTo>
                    <a:pt x="10" y="62"/>
                    <a:pt x="6" y="53"/>
                    <a:pt x="6" y="43"/>
                  </a:cubicBezTo>
                  <a:cubicBezTo>
                    <a:pt x="3" y="43"/>
                    <a:pt x="3" y="43"/>
                    <a:pt x="3" y="43"/>
                  </a:cubicBezTo>
                  <a:cubicBezTo>
                    <a:pt x="0" y="43"/>
                    <a:pt x="0" y="43"/>
                    <a:pt x="0" y="43"/>
                  </a:cubicBezTo>
                  <a:cubicBezTo>
                    <a:pt x="0" y="66"/>
                    <a:pt x="19" y="86"/>
                    <a:pt x="43" y="86"/>
                  </a:cubicBezTo>
                  <a:cubicBezTo>
                    <a:pt x="66" y="86"/>
                    <a:pt x="86" y="66"/>
                    <a:pt x="86" y="43"/>
                  </a:cubicBezTo>
                  <a:cubicBezTo>
                    <a:pt x="86" y="19"/>
                    <a:pt x="66" y="0"/>
                    <a:pt x="43" y="0"/>
                  </a:cubicBezTo>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04" name="文本框 103">
            <a:extLst>
              <a:ext uri="{FF2B5EF4-FFF2-40B4-BE49-F238E27FC236}">
                <a16:creationId xmlns:a16="http://schemas.microsoft.com/office/drawing/2014/main" id="{C2A30694-E0F9-4208-88FE-65145CC1B81A}"/>
              </a:ext>
            </a:extLst>
          </p:cNvPr>
          <p:cNvSpPr txBox="1"/>
          <p:nvPr/>
        </p:nvSpPr>
        <p:spPr>
          <a:xfrm>
            <a:off x="11531987" y="2229729"/>
            <a:ext cx="1166306" cy="317430"/>
          </a:xfrm>
          <a:prstGeom prst="rect">
            <a:avLst/>
          </a:prstGeom>
          <a:solidFill>
            <a:srgbClr val="FFFFFF">
              <a:alpha val="50000"/>
            </a:srgbClr>
          </a:solidFill>
        </p:spPr>
        <p:txBody>
          <a:bodyPr wrap="square" rtlCol="0">
            <a:spAutoFit/>
          </a:bodyPr>
          <a:lstStyle/>
          <a:p>
            <a:pPr algn="ctr"/>
            <a:r>
              <a:rPr lang="zh-CN" altLang="en-US" sz="1400" b="1" dirty="0">
                <a:latin typeface="微软雅黑" panose="020B0503020204020204" pitchFamily="34" charset="-122"/>
                <a:ea typeface="微软雅黑" panose="020B0503020204020204" pitchFamily="34" charset="-122"/>
              </a:rPr>
              <a:t>罗庄区</a:t>
            </a:r>
          </a:p>
        </p:txBody>
      </p:sp>
      <p:sp>
        <p:nvSpPr>
          <p:cNvPr id="111" name="文本框 110">
            <a:extLst>
              <a:ext uri="{FF2B5EF4-FFF2-40B4-BE49-F238E27FC236}">
                <a16:creationId xmlns:a16="http://schemas.microsoft.com/office/drawing/2014/main" id="{11E1542B-210C-4E45-9499-8F5A725D6225}"/>
              </a:ext>
            </a:extLst>
          </p:cNvPr>
          <p:cNvSpPr txBox="1"/>
          <p:nvPr/>
        </p:nvSpPr>
        <p:spPr>
          <a:xfrm>
            <a:off x="8379938" y="4508654"/>
            <a:ext cx="1166306" cy="317430"/>
          </a:xfrm>
          <a:prstGeom prst="rect">
            <a:avLst/>
          </a:prstGeom>
          <a:noFill/>
        </p:spPr>
        <p:txBody>
          <a:bodyPr wrap="square" rtlCol="0">
            <a:spAutoFit/>
          </a:bodyPr>
          <a:lstStyle/>
          <a:p>
            <a:pPr algn="ctr"/>
            <a:r>
              <a:rPr lang="zh-CN" altLang="en-US" sz="1400" b="1" dirty="0">
                <a:latin typeface="微软雅黑" panose="020B0503020204020204" pitchFamily="34" charset="-122"/>
                <a:ea typeface="微软雅黑" panose="020B0503020204020204" pitchFamily="34" charset="-122"/>
              </a:rPr>
              <a:t>神山镇</a:t>
            </a:r>
          </a:p>
        </p:txBody>
      </p:sp>
      <p:sp>
        <p:nvSpPr>
          <p:cNvPr id="112" name="train_117543">
            <a:extLst>
              <a:ext uri="{FF2B5EF4-FFF2-40B4-BE49-F238E27FC236}">
                <a16:creationId xmlns:a16="http://schemas.microsoft.com/office/drawing/2014/main" id="{805DD50F-8F6F-476B-8685-6CE1EBE778D6}"/>
              </a:ext>
            </a:extLst>
          </p:cNvPr>
          <p:cNvSpPr>
            <a:spLocks noChangeAspect="1"/>
          </p:cNvSpPr>
          <p:nvPr/>
        </p:nvSpPr>
        <p:spPr bwMode="auto">
          <a:xfrm>
            <a:off x="8035780" y="2025674"/>
            <a:ext cx="321667" cy="301130"/>
          </a:xfrm>
          <a:custGeom>
            <a:avLst/>
            <a:gdLst>
              <a:gd name="T0" fmla="*/ 149758 w 334963"/>
              <a:gd name="T1" fmla="*/ 645022 h 338138"/>
              <a:gd name="T2" fmla="*/ 86645 w 334963"/>
              <a:gd name="T3" fmla="*/ 719594 h 338138"/>
              <a:gd name="T4" fmla="*/ 678708 w 334963"/>
              <a:gd name="T5" fmla="*/ 719594 h 338138"/>
              <a:gd name="T6" fmla="*/ 612593 w 334963"/>
              <a:gd name="T7" fmla="*/ 645022 h 338138"/>
              <a:gd name="T8" fmla="*/ 450296 w 334963"/>
              <a:gd name="T9" fmla="*/ 688522 h 338138"/>
              <a:gd name="T10" fmla="*/ 312049 w 334963"/>
              <a:gd name="T11" fmla="*/ 688522 h 338138"/>
              <a:gd name="T12" fmla="*/ 149758 w 334963"/>
              <a:gd name="T13" fmla="*/ 645022 h 338138"/>
              <a:gd name="T14" fmla="*/ 498203 w 334963"/>
              <a:gd name="T15" fmla="*/ 503343 h 338138"/>
              <a:gd name="T16" fmla="*/ 555965 w 334963"/>
              <a:gd name="T17" fmla="*/ 503343 h 338138"/>
              <a:gd name="T18" fmla="*/ 555965 w 334963"/>
              <a:gd name="T19" fmla="*/ 536901 h 338138"/>
              <a:gd name="T20" fmla="*/ 498203 w 334963"/>
              <a:gd name="T21" fmla="*/ 536901 h 338138"/>
              <a:gd name="T22" fmla="*/ 209388 w 334963"/>
              <a:gd name="T23" fmla="*/ 503343 h 338138"/>
              <a:gd name="T24" fmla="*/ 263541 w 334963"/>
              <a:gd name="T25" fmla="*/ 503343 h 338138"/>
              <a:gd name="T26" fmla="*/ 263541 w 334963"/>
              <a:gd name="T27" fmla="*/ 536901 h 338138"/>
              <a:gd name="T28" fmla="*/ 209388 w 334963"/>
              <a:gd name="T29" fmla="*/ 536901 h 338138"/>
              <a:gd name="T30" fmla="*/ 83605 w 334963"/>
              <a:gd name="T31" fmla="*/ 417586 h 338138"/>
              <a:gd name="T32" fmla="*/ 77600 w 334963"/>
              <a:gd name="T33" fmla="*/ 442312 h 338138"/>
              <a:gd name="T34" fmla="*/ 107632 w 334963"/>
              <a:gd name="T35" fmla="*/ 565941 h 338138"/>
              <a:gd name="T36" fmla="*/ 311811 w 334963"/>
              <a:gd name="T37" fmla="*/ 652481 h 338138"/>
              <a:gd name="T38" fmla="*/ 449933 w 334963"/>
              <a:gd name="T39" fmla="*/ 652481 h 338138"/>
              <a:gd name="T40" fmla="*/ 654115 w 334963"/>
              <a:gd name="T41" fmla="*/ 565941 h 338138"/>
              <a:gd name="T42" fmla="*/ 684144 w 334963"/>
              <a:gd name="T43" fmla="*/ 442312 h 338138"/>
              <a:gd name="T44" fmla="*/ 678138 w 334963"/>
              <a:gd name="T45" fmla="*/ 417586 h 338138"/>
              <a:gd name="T46" fmla="*/ 83605 w 334963"/>
              <a:gd name="T47" fmla="*/ 417586 h 338138"/>
              <a:gd name="T48" fmla="*/ 135193 w 334963"/>
              <a:gd name="T49" fmla="*/ 178968 h 338138"/>
              <a:gd name="T50" fmla="*/ 90254 w 334963"/>
              <a:gd name="T51" fmla="*/ 384033 h 338138"/>
              <a:gd name="T52" fmla="*/ 671490 w 334963"/>
              <a:gd name="T53" fmla="*/ 384033 h 338138"/>
              <a:gd name="T54" fmla="*/ 623555 w 334963"/>
              <a:gd name="T55" fmla="*/ 178968 h 338138"/>
              <a:gd name="T56" fmla="*/ 135193 w 334963"/>
              <a:gd name="T57" fmla="*/ 178968 h 338138"/>
              <a:gd name="T58" fmla="*/ 357407 w 334963"/>
              <a:gd name="T59" fmla="*/ 70844 h 338138"/>
              <a:gd name="T60" fmla="*/ 404339 w 334963"/>
              <a:gd name="T61" fmla="*/ 70844 h 338138"/>
              <a:gd name="T62" fmla="*/ 404339 w 334963"/>
              <a:gd name="T63" fmla="*/ 104400 h 338138"/>
              <a:gd name="T64" fmla="*/ 357407 w 334963"/>
              <a:gd name="T65" fmla="*/ 104400 h 338138"/>
              <a:gd name="T66" fmla="*/ 367673 w 334963"/>
              <a:gd name="T67" fmla="*/ 33558 h 338138"/>
              <a:gd name="T68" fmla="*/ 151627 w 334963"/>
              <a:gd name="T69" fmla="*/ 141684 h 338138"/>
              <a:gd name="T70" fmla="*/ 613727 w 334963"/>
              <a:gd name="T71" fmla="*/ 141684 h 338138"/>
              <a:gd name="T72" fmla="*/ 397677 w 334963"/>
              <a:gd name="T73" fmla="*/ 33558 h 338138"/>
              <a:gd name="T74" fmla="*/ 367673 w 334963"/>
              <a:gd name="T75" fmla="*/ 33558 h 338138"/>
              <a:gd name="T76" fmla="*/ 365877 w 334963"/>
              <a:gd name="T77" fmla="*/ 0 h 338138"/>
              <a:gd name="T78" fmla="*/ 395866 w 334963"/>
              <a:gd name="T79" fmla="*/ 0 h 338138"/>
              <a:gd name="T80" fmla="*/ 659781 w 334963"/>
              <a:gd name="T81" fmla="*/ 179925 h 338138"/>
              <a:gd name="T82" fmla="*/ 716760 w 334963"/>
              <a:gd name="T83" fmla="*/ 434304 h 338138"/>
              <a:gd name="T84" fmla="*/ 680773 w 334963"/>
              <a:gd name="T85" fmla="*/ 586315 h 338138"/>
              <a:gd name="T86" fmla="*/ 638783 w 334963"/>
              <a:gd name="T87" fmla="*/ 626645 h 338138"/>
              <a:gd name="T88" fmla="*/ 761742 w 334963"/>
              <a:gd name="T89" fmla="*/ 769346 h 338138"/>
              <a:gd name="T90" fmla="*/ 737750 w 334963"/>
              <a:gd name="T91" fmla="*/ 794163 h 338138"/>
              <a:gd name="T92" fmla="*/ 701763 w 334963"/>
              <a:gd name="T93" fmla="*/ 750733 h 338138"/>
              <a:gd name="T94" fmla="*/ 701763 w 334963"/>
              <a:gd name="T95" fmla="*/ 753832 h 338138"/>
              <a:gd name="T96" fmla="*/ 56981 w 334963"/>
              <a:gd name="T97" fmla="*/ 753832 h 338138"/>
              <a:gd name="T98" fmla="*/ 23991 w 334963"/>
              <a:gd name="T99" fmla="*/ 794163 h 338138"/>
              <a:gd name="T100" fmla="*/ 0 w 334963"/>
              <a:gd name="T101" fmla="*/ 772447 h 338138"/>
              <a:gd name="T102" fmla="*/ 122959 w 334963"/>
              <a:gd name="T103" fmla="*/ 626645 h 338138"/>
              <a:gd name="T104" fmla="*/ 83970 w 334963"/>
              <a:gd name="T105" fmla="*/ 586315 h 338138"/>
              <a:gd name="T106" fmla="*/ 47982 w 334963"/>
              <a:gd name="T107" fmla="*/ 434304 h 338138"/>
              <a:gd name="T108" fmla="*/ 101962 w 334963"/>
              <a:gd name="T109" fmla="*/ 179925 h 338138"/>
              <a:gd name="T110" fmla="*/ 365877 w 334963"/>
              <a:gd name="T111" fmla="*/ 0 h 3381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34963" h="338138">
                <a:moveTo>
                  <a:pt x="65853" y="274638"/>
                </a:moveTo>
                <a:cubicBezTo>
                  <a:pt x="65853" y="274638"/>
                  <a:pt x="65853" y="274638"/>
                  <a:pt x="38100" y="306388"/>
                </a:cubicBezTo>
                <a:lnTo>
                  <a:pt x="298450" y="306388"/>
                </a:lnTo>
                <a:cubicBezTo>
                  <a:pt x="298450" y="306388"/>
                  <a:pt x="298450" y="306388"/>
                  <a:pt x="269376" y="274638"/>
                </a:cubicBezTo>
                <a:cubicBezTo>
                  <a:pt x="249552" y="286544"/>
                  <a:pt x="224442" y="293159"/>
                  <a:pt x="198010" y="293159"/>
                </a:cubicBezTo>
                <a:cubicBezTo>
                  <a:pt x="198010" y="293159"/>
                  <a:pt x="198010" y="293159"/>
                  <a:pt x="137218" y="293159"/>
                </a:cubicBezTo>
                <a:cubicBezTo>
                  <a:pt x="110786" y="293159"/>
                  <a:pt x="85676" y="286544"/>
                  <a:pt x="65853" y="274638"/>
                </a:cubicBezTo>
                <a:close/>
                <a:moveTo>
                  <a:pt x="219075" y="214313"/>
                </a:moveTo>
                <a:lnTo>
                  <a:pt x="244475" y="214313"/>
                </a:lnTo>
                <a:lnTo>
                  <a:pt x="244475" y="228601"/>
                </a:lnTo>
                <a:lnTo>
                  <a:pt x="219075" y="228601"/>
                </a:lnTo>
                <a:lnTo>
                  <a:pt x="219075" y="214313"/>
                </a:lnTo>
                <a:close/>
                <a:moveTo>
                  <a:pt x="92075" y="214313"/>
                </a:moveTo>
                <a:lnTo>
                  <a:pt x="115888" y="214313"/>
                </a:lnTo>
                <a:lnTo>
                  <a:pt x="115888" y="228601"/>
                </a:lnTo>
                <a:lnTo>
                  <a:pt x="92075" y="228601"/>
                </a:lnTo>
                <a:lnTo>
                  <a:pt x="92075" y="214313"/>
                </a:lnTo>
                <a:close/>
                <a:moveTo>
                  <a:pt x="36765" y="177800"/>
                </a:moveTo>
                <a:cubicBezTo>
                  <a:pt x="36765" y="177800"/>
                  <a:pt x="36765" y="177800"/>
                  <a:pt x="34124" y="188328"/>
                </a:cubicBezTo>
                <a:cubicBezTo>
                  <a:pt x="30163" y="206751"/>
                  <a:pt x="35444" y="225175"/>
                  <a:pt x="47328" y="240966"/>
                </a:cubicBezTo>
                <a:cubicBezTo>
                  <a:pt x="65813" y="263337"/>
                  <a:pt x="100143" y="277813"/>
                  <a:pt x="137113" y="277813"/>
                </a:cubicBezTo>
                <a:cubicBezTo>
                  <a:pt x="137113" y="277813"/>
                  <a:pt x="137113" y="277813"/>
                  <a:pt x="197850" y="277813"/>
                </a:cubicBezTo>
                <a:cubicBezTo>
                  <a:pt x="234821" y="277813"/>
                  <a:pt x="267831" y="263337"/>
                  <a:pt x="287636" y="240966"/>
                </a:cubicBezTo>
                <a:cubicBezTo>
                  <a:pt x="300840" y="225175"/>
                  <a:pt x="304801" y="206751"/>
                  <a:pt x="300840" y="188328"/>
                </a:cubicBezTo>
                <a:cubicBezTo>
                  <a:pt x="300840" y="188328"/>
                  <a:pt x="300840" y="188328"/>
                  <a:pt x="298199" y="177800"/>
                </a:cubicBezTo>
                <a:cubicBezTo>
                  <a:pt x="298199" y="177800"/>
                  <a:pt x="298199" y="177800"/>
                  <a:pt x="36765" y="177800"/>
                </a:cubicBezTo>
                <a:close/>
                <a:moveTo>
                  <a:pt x="59450" y="76200"/>
                </a:moveTo>
                <a:cubicBezTo>
                  <a:pt x="59450" y="77503"/>
                  <a:pt x="39688" y="163513"/>
                  <a:pt x="39688" y="163513"/>
                </a:cubicBezTo>
                <a:cubicBezTo>
                  <a:pt x="39688" y="163513"/>
                  <a:pt x="39688" y="163513"/>
                  <a:pt x="295276" y="163513"/>
                </a:cubicBezTo>
                <a:cubicBezTo>
                  <a:pt x="295276" y="163513"/>
                  <a:pt x="275514" y="77503"/>
                  <a:pt x="274197" y="76200"/>
                </a:cubicBezTo>
                <a:cubicBezTo>
                  <a:pt x="274197" y="76200"/>
                  <a:pt x="274197" y="76200"/>
                  <a:pt x="59450" y="76200"/>
                </a:cubicBezTo>
                <a:close/>
                <a:moveTo>
                  <a:pt x="157163" y="30163"/>
                </a:moveTo>
                <a:lnTo>
                  <a:pt x="177801" y="30163"/>
                </a:lnTo>
                <a:lnTo>
                  <a:pt x="177801" y="44451"/>
                </a:lnTo>
                <a:lnTo>
                  <a:pt x="157163" y="44451"/>
                </a:lnTo>
                <a:lnTo>
                  <a:pt x="157163" y="30163"/>
                </a:lnTo>
                <a:close/>
                <a:moveTo>
                  <a:pt x="161677" y="14288"/>
                </a:moveTo>
                <a:cubicBezTo>
                  <a:pt x="119454" y="14288"/>
                  <a:pt x="82509" y="32703"/>
                  <a:pt x="66675" y="60326"/>
                </a:cubicBezTo>
                <a:cubicBezTo>
                  <a:pt x="66675" y="60326"/>
                  <a:pt x="66675" y="60326"/>
                  <a:pt x="269875" y="60326"/>
                </a:cubicBezTo>
                <a:cubicBezTo>
                  <a:pt x="252722" y="34019"/>
                  <a:pt x="217096" y="14288"/>
                  <a:pt x="174872" y="14288"/>
                </a:cubicBezTo>
                <a:cubicBezTo>
                  <a:pt x="174872" y="14288"/>
                  <a:pt x="174872" y="14288"/>
                  <a:pt x="161677" y="14288"/>
                </a:cubicBezTo>
                <a:close/>
                <a:moveTo>
                  <a:pt x="160887" y="0"/>
                </a:moveTo>
                <a:cubicBezTo>
                  <a:pt x="160887" y="0"/>
                  <a:pt x="160887" y="0"/>
                  <a:pt x="174075" y="0"/>
                </a:cubicBezTo>
                <a:cubicBezTo>
                  <a:pt x="230782" y="0"/>
                  <a:pt x="280894" y="33021"/>
                  <a:pt x="290126" y="76609"/>
                </a:cubicBezTo>
                <a:cubicBezTo>
                  <a:pt x="290126" y="76609"/>
                  <a:pt x="290126" y="76609"/>
                  <a:pt x="315182" y="184919"/>
                </a:cubicBezTo>
                <a:cubicBezTo>
                  <a:pt x="320457" y="207374"/>
                  <a:pt x="313863" y="229828"/>
                  <a:pt x="299357" y="249641"/>
                </a:cubicBezTo>
                <a:cubicBezTo>
                  <a:pt x="294082" y="256245"/>
                  <a:pt x="287488" y="261529"/>
                  <a:pt x="280894" y="266812"/>
                </a:cubicBezTo>
                <a:lnTo>
                  <a:pt x="334963" y="327571"/>
                </a:lnTo>
                <a:cubicBezTo>
                  <a:pt x="334963" y="327571"/>
                  <a:pt x="334963" y="327571"/>
                  <a:pt x="324413" y="338138"/>
                </a:cubicBezTo>
                <a:cubicBezTo>
                  <a:pt x="324413" y="338138"/>
                  <a:pt x="324413" y="338138"/>
                  <a:pt x="308588" y="319646"/>
                </a:cubicBezTo>
                <a:cubicBezTo>
                  <a:pt x="308588" y="319646"/>
                  <a:pt x="308588" y="319646"/>
                  <a:pt x="308588" y="320967"/>
                </a:cubicBezTo>
                <a:cubicBezTo>
                  <a:pt x="308588" y="320967"/>
                  <a:pt x="308588" y="320967"/>
                  <a:pt x="25056" y="320967"/>
                </a:cubicBezTo>
                <a:cubicBezTo>
                  <a:pt x="25056" y="320967"/>
                  <a:pt x="25056" y="320967"/>
                  <a:pt x="10550" y="338138"/>
                </a:cubicBezTo>
                <a:cubicBezTo>
                  <a:pt x="10550" y="338138"/>
                  <a:pt x="10550" y="338138"/>
                  <a:pt x="0" y="328892"/>
                </a:cubicBezTo>
                <a:cubicBezTo>
                  <a:pt x="0" y="328892"/>
                  <a:pt x="0" y="328892"/>
                  <a:pt x="54069" y="266812"/>
                </a:cubicBezTo>
                <a:cubicBezTo>
                  <a:pt x="47475" y="261529"/>
                  <a:pt x="42200" y="256245"/>
                  <a:pt x="36925" y="249641"/>
                </a:cubicBezTo>
                <a:cubicBezTo>
                  <a:pt x="21100" y="229828"/>
                  <a:pt x="15825" y="207374"/>
                  <a:pt x="21100" y="184919"/>
                </a:cubicBezTo>
                <a:cubicBezTo>
                  <a:pt x="21100" y="184919"/>
                  <a:pt x="21100" y="184919"/>
                  <a:pt x="44837" y="76609"/>
                </a:cubicBezTo>
                <a:cubicBezTo>
                  <a:pt x="54069" y="33021"/>
                  <a:pt x="104181" y="0"/>
                  <a:pt x="160887" y="0"/>
                </a:cubicBezTo>
                <a:close/>
              </a:path>
            </a:pathLst>
          </a:custGeom>
          <a:solidFill>
            <a:schemeClr val="tx1"/>
          </a:solidFill>
          <a:ln w="3175">
            <a:solidFill>
              <a:schemeClr val="tx1"/>
            </a:solidFill>
            <a:round/>
            <a:headEnd/>
            <a:tailEnd/>
          </a:ln>
        </p:spPr>
        <p:txBody>
          <a:bodyPr/>
          <a:lstStyle/>
          <a:p>
            <a:endParaRPr lang="zh-CN" altLang="en-US"/>
          </a:p>
        </p:txBody>
      </p:sp>
      <p:sp>
        <p:nvSpPr>
          <p:cNvPr id="113" name="文本框 112">
            <a:extLst>
              <a:ext uri="{FF2B5EF4-FFF2-40B4-BE49-F238E27FC236}">
                <a16:creationId xmlns:a16="http://schemas.microsoft.com/office/drawing/2014/main" id="{D9D4D6EF-0EAF-4B13-A3AB-E1D5EB01AF4B}"/>
              </a:ext>
            </a:extLst>
          </p:cNvPr>
          <p:cNvSpPr txBox="1"/>
          <p:nvPr/>
        </p:nvSpPr>
        <p:spPr>
          <a:xfrm>
            <a:off x="8228689" y="2025674"/>
            <a:ext cx="1008555" cy="317430"/>
          </a:xfrm>
          <a:prstGeom prst="rect">
            <a:avLst/>
          </a:prstGeom>
          <a:noFill/>
        </p:spPr>
        <p:txBody>
          <a:bodyPr wrap="square" rtlCol="0">
            <a:spAutoFit/>
          </a:bodyPr>
          <a:lstStyle/>
          <a:p>
            <a:pPr algn="ctr"/>
            <a:r>
              <a:rPr lang="zh-CN" altLang="en-US" sz="1400" b="1" dirty="0">
                <a:latin typeface="微软雅黑" panose="020B0503020204020204" pitchFamily="34" charset="-122"/>
                <a:ea typeface="微软雅黑" panose="020B0503020204020204" pitchFamily="34" charset="-122"/>
              </a:rPr>
              <a:t>薛南站</a:t>
            </a:r>
          </a:p>
        </p:txBody>
      </p:sp>
      <p:sp>
        <p:nvSpPr>
          <p:cNvPr id="4" name="任意多边形: 形状 3">
            <a:extLst>
              <a:ext uri="{FF2B5EF4-FFF2-40B4-BE49-F238E27FC236}">
                <a16:creationId xmlns:a16="http://schemas.microsoft.com/office/drawing/2014/main" id="{3206E55B-6502-4104-B95D-ECC9EE8945B0}"/>
              </a:ext>
            </a:extLst>
          </p:cNvPr>
          <p:cNvSpPr/>
          <p:nvPr/>
        </p:nvSpPr>
        <p:spPr>
          <a:xfrm>
            <a:off x="4200525" y="4165576"/>
            <a:ext cx="10501313" cy="1249387"/>
          </a:xfrm>
          <a:custGeom>
            <a:avLst/>
            <a:gdLst>
              <a:gd name="connsiteX0" fmla="*/ 0 w 10501313"/>
              <a:gd name="connsiteY0" fmla="*/ 1249387 h 1249387"/>
              <a:gd name="connsiteX1" fmla="*/ 728663 w 10501313"/>
              <a:gd name="connsiteY1" fmla="*/ 677887 h 1249387"/>
              <a:gd name="connsiteX2" fmla="*/ 1414463 w 10501313"/>
              <a:gd name="connsiteY2" fmla="*/ 420712 h 1249387"/>
              <a:gd name="connsiteX3" fmla="*/ 1885950 w 10501313"/>
              <a:gd name="connsiteY3" fmla="*/ 334987 h 1249387"/>
              <a:gd name="connsiteX4" fmla="*/ 2357438 w 10501313"/>
              <a:gd name="connsiteY4" fmla="*/ 220687 h 1249387"/>
              <a:gd name="connsiteX5" fmla="*/ 3071813 w 10501313"/>
              <a:gd name="connsiteY5" fmla="*/ 263549 h 1249387"/>
              <a:gd name="connsiteX6" fmla="*/ 3429000 w 10501313"/>
              <a:gd name="connsiteY6" fmla="*/ 234974 h 1249387"/>
              <a:gd name="connsiteX7" fmla="*/ 4057650 w 10501313"/>
              <a:gd name="connsiteY7" fmla="*/ 106387 h 1249387"/>
              <a:gd name="connsiteX8" fmla="*/ 4586288 w 10501313"/>
              <a:gd name="connsiteY8" fmla="*/ 6374 h 1249387"/>
              <a:gd name="connsiteX9" fmla="*/ 5357813 w 10501313"/>
              <a:gd name="connsiteY9" fmla="*/ 20662 h 1249387"/>
              <a:gd name="connsiteX10" fmla="*/ 6157913 w 10501313"/>
              <a:gd name="connsiteY10" fmla="*/ 106387 h 1249387"/>
              <a:gd name="connsiteX11" fmla="*/ 6486525 w 10501313"/>
              <a:gd name="connsiteY11" fmla="*/ 177824 h 1249387"/>
              <a:gd name="connsiteX12" fmla="*/ 6815138 w 10501313"/>
              <a:gd name="connsiteY12" fmla="*/ 220687 h 1249387"/>
              <a:gd name="connsiteX13" fmla="*/ 7200900 w 10501313"/>
              <a:gd name="connsiteY13" fmla="*/ 320699 h 1249387"/>
              <a:gd name="connsiteX14" fmla="*/ 7558088 w 10501313"/>
              <a:gd name="connsiteY14" fmla="*/ 363562 h 1249387"/>
              <a:gd name="connsiteX15" fmla="*/ 8243888 w 10501313"/>
              <a:gd name="connsiteY15" fmla="*/ 292124 h 1249387"/>
              <a:gd name="connsiteX16" fmla="*/ 9115425 w 10501313"/>
              <a:gd name="connsiteY16" fmla="*/ 292124 h 1249387"/>
              <a:gd name="connsiteX17" fmla="*/ 9415463 w 10501313"/>
              <a:gd name="connsiteY17" fmla="*/ 292124 h 1249387"/>
              <a:gd name="connsiteX18" fmla="*/ 10015538 w 10501313"/>
              <a:gd name="connsiteY18" fmla="*/ 320699 h 1249387"/>
              <a:gd name="connsiteX19" fmla="*/ 10501313 w 10501313"/>
              <a:gd name="connsiteY19" fmla="*/ 306412 h 124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01313" h="1249387">
                <a:moveTo>
                  <a:pt x="0" y="1249387"/>
                </a:moveTo>
                <a:cubicBezTo>
                  <a:pt x="246459" y="1032693"/>
                  <a:pt x="492919" y="815999"/>
                  <a:pt x="728663" y="677887"/>
                </a:cubicBezTo>
                <a:cubicBezTo>
                  <a:pt x="964407" y="539775"/>
                  <a:pt x="1221582" y="477862"/>
                  <a:pt x="1414463" y="420712"/>
                </a:cubicBezTo>
                <a:cubicBezTo>
                  <a:pt x="1607344" y="363562"/>
                  <a:pt x="1728788" y="368324"/>
                  <a:pt x="1885950" y="334987"/>
                </a:cubicBezTo>
                <a:cubicBezTo>
                  <a:pt x="2043113" y="301649"/>
                  <a:pt x="2159794" y="232593"/>
                  <a:pt x="2357438" y="220687"/>
                </a:cubicBezTo>
                <a:cubicBezTo>
                  <a:pt x="2555082" y="208781"/>
                  <a:pt x="2893219" y="261168"/>
                  <a:pt x="3071813" y="263549"/>
                </a:cubicBezTo>
                <a:cubicBezTo>
                  <a:pt x="3250407" y="265930"/>
                  <a:pt x="3264694" y="261168"/>
                  <a:pt x="3429000" y="234974"/>
                </a:cubicBezTo>
                <a:cubicBezTo>
                  <a:pt x="3593306" y="208780"/>
                  <a:pt x="4057650" y="106387"/>
                  <a:pt x="4057650" y="106387"/>
                </a:cubicBezTo>
                <a:cubicBezTo>
                  <a:pt x="4250531" y="68287"/>
                  <a:pt x="4369594" y="20661"/>
                  <a:pt x="4586288" y="6374"/>
                </a:cubicBezTo>
                <a:cubicBezTo>
                  <a:pt x="4802982" y="-7914"/>
                  <a:pt x="5095875" y="3993"/>
                  <a:pt x="5357813" y="20662"/>
                </a:cubicBezTo>
                <a:cubicBezTo>
                  <a:pt x="5619751" y="37331"/>
                  <a:pt x="5969794" y="80193"/>
                  <a:pt x="6157913" y="106387"/>
                </a:cubicBezTo>
                <a:cubicBezTo>
                  <a:pt x="6346032" y="132581"/>
                  <a:pt x="6376988" y="158774"/>
                  <a:pt x="6486525" y="177824"/>
                </a:cubicBezTo>
                <a:cubicBezTo>
                  <a:pt x="6596062" y="196874"/>
                  <a:pt x="6696076" y="196875"/>
                  <a:pt x="6815138" y="220687"/>
                </a:cubicBezTo>
                <a:cubicBezTo>
                  <a:pt x="6934200" y="244499"/>
                  <a:pt x="7077075" y="296887"/>
                  <a:pt x="7200900" y="320699"/>
                </a:cubicBezTo>
                <a:cubicBezTo>
                  <a:pt x="7324725" y="344511"/>
                  <a:pt x="7384257" y="368324"/>
                  <a:pt x="7558088" y="363562"/>
                </a:cubicBezTo>
                <a:cubicBezTo>
                  <a:pt x="7731919" y="358800"/>
                  <a:pt x="7984332" y="304030"/>
                  <a:pt x="8243888" y="292124"/>
                </a:cubicBezTo>
                <a:cubicBezTo>
                  <a:pt x="8503444" y="280218"/>
                  <a:pt x="9115425" y="292124"/>
                  <a:pt x="9115425" y="292124"/>
                </a:cubicBezTo>
                <a:cubicBezTo>
                  <a:pt x="9310687" y="292124"/>
                  <a:pt x="9265444" y="287362"/>
                  <a:pt x="9415463" y="292124"/>
                </a:cubicBezTo>
                <a:cubicBezTo>
                  <a:pt x="9565482" y="296886"/>
                  <a:pt x="9834563" y="318318"/>
                  <a:pt x="10015538" y="320699"/>
                </a:cubicBezTo>
                <a:cubicBezTo>
                  <a:pt x="10196513" y="323080"/>
                  <a:pt x="10348913" y="314746"/>
                  <a:pt x="10501313" y="306412"/>
                </a:cubicBezTo>
              </a:path>
            </a:pathLst>
          </a:custGeom>
          <a:noFill/>
          <a:ln w="57150">
            <a:solidFill>
              <a:srgbClr val="C14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98029234-D26B-4043-AFF2-3896C29627C5}"/>
              </a:ext>
            </a:extLst>
          </p:cNvPr>
          <p:cNvSpPr/>
          <p:nvPr/>
        </p:nvSpPr>
        <p:spPr>
          <a:xfrm>
            <a:off x="10569732" y="2000250"/>
            <a:ext cx="831693" cy="7900988"/>
          </a:xfrm>
          <a:custGeom>
            <a:avLst/>
            <a:gdLst>
              <a:gd name="connsiteX0" fmla="*/ 117318 w 831693"/>
              <a:gd name="connsiteY0" fmla="*/ 0 h 7900988"/>
              <a:gd name="connsiteX1" fmla="*/ 60168 w 831693"/>
              <a:gd name="connsiteY1" fmla="*/ 242888 h 7900988"/>
              <a:gd name="connsiteX2" fmla="*/ 88743 w 831693"/>
              <a:gd name="connsiteY2" fmla="*/ 657225 h 7900988"/>
              <a:gd name="connsiteX3" fmla="*/ 88743 w 831693"/>
              <a:gd name="connsiteY3" fmla="*/ 914400 h 7900988"/>
              <a:gd name="connsiteX4" fmla="*/ 31593 w 831693"/>
              <a:gd name="connsiteY4" fmla="*/ 1328738 h 7900988"/>
              <a:gd name="connsiteX5" fmla="*/ 3018 w 831693"/>
              <a:gd name="connsiteY5" fmla="*/ 1628775 h 7900988"/>
              <a:gd name="connsiteX6" fmla="*/ 103031 w 831693"/>
              <a:gd name="connsiteY6" fmla="*/ 2071688 h 7900988"/>
              <a:gd name="connsiteX7" fmla="*/ 131606 w 831693"/>
              <a:gd name="connsiteY7" fmla="*/ 2300288 h 7900988"/>
              <a:gd name="connsiteX8" fmla="*/ 60168 w 831693"/>
              <a:gd name="connsiteY8" fmla="*/ 2928938 h 7900988"/>
              <a:gd name="connsiteX9" fmla="*/ 17306 w 831693"/>
              <a:gd name="connsiteY9" fmla="*/ 3286125 h 7900988"/>
              <a:gd name="connsiteX10" fmla="*/ 88743 w 831693"/>
              <a:gd name="connsiteY10" fmla="*/ 3729038 h 7900988"/>
              <a:gd name="connsiteX11" fmla="*/ 117318 w 831693"/>
              <a:gd name="connsiteY11" fmla="*/ 4214813 h 7900988"/>
              <a:gd name="connsiteX12" fmla="*/ 160181 w 831693"/>
              <a:gd name="connsiteY12" fmla="*/ 4557713 h 7900988"/>
              <a:gd name="connsiteX13" fmla="*/ 117318 w 831693"/>
              <a:gd name="connsiteY13" fmla="*/ 5029200 h 7900988"/>
              <a:gd name="connsiteX14" fmla="*/ 88743 w 831693"/>
              <a:gd name="connsiteY14" fmla="*/ 5257800 h 7900988"/>
              <a:gd name="connsiteX15" fmla="*/ 288768 w 831693"/>
              <a:gd name="connsiteY15" fmla="*/ 5872163 h 7900988"/>
              <a:gd name="connsiteX16" fmla="*/ 460218 w 831693"/>
              <a:gd name="connsiteY16" fmla="*/ 6343650 h 7900988"/>
              <a:gd name="connsiteX17" fmla="*/ 588806 w 831693"/>
              <a:gd name="connsiteY17" fmla="*/ 6572250 h 7900988"/>
              <a:gd name="connsiteX18" fmla="*/ 674531 w 831693"/>
              <a:gd name="connsiteY18" fmla="*/ 7043738 h 7900988"/>
              <a:gd name="connsiteX19" fmla="*/ 674531 w 831693"/>
              <a:gd name="connsiteY19" fmla="*/ 7358063 h 7900988"/>
              <a:gd name="connsiteX20" fmla="*/ 831693 w 831693"/>
              <a:gd name="connsiteY20" fmla="*/ 7900988 h 790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1693" h="7900988">
                <a:moveTo>
                  <a:pt x="117318" y="0"/>
                </a:moveTo>
                <a:cubicBezTo>
                  <a:pt x="91124" y="66675"/>
                  <a:pt x="64930" y="133351"/>
                  <a:pt x="60168" y="242888"/>
                </a:cubicBezTo>
                <a:cubicBezTo>
                  <a:pt x="55406" y="352425"/>
                  <a:pt x="83981" y="545306"/>
                  <a:pt x="88743" y="657225"/>
                </a:cubicBezTo>
                <a:cubicBezTo>
                  <a:pt x="93505" y="769144"/>
                  <a:pt x="98268" y="802481"/>
                  <a:pt x="88743" y="914400"/>
                </a:cubicBezTo>
                <a:cubicBezTo>
                  <a:pt x="79218" y="1026319"/>
                  <a:pt x="45880" y="1209676"/>
                  <a:pt x="31593" y="1328738"/>
                </a:cubicBezTo>
                <a:cubicBezTo>
                  <a:pt x="17306" y="1447800"/>
                  <a:pt x="-8888" y="1504950"/>
                  <a:pt x="3018" y="1628775"/>
                </a:cubicBezTo>
                <a:cubicBezTo>
                  <a:pt x="14924" y="1752600"/>
                  <a:pt x="81600" y="1959769"/>
                  <a:pt x="103031" y="2071688"/>
                </a:cubicBezTo>
                <a:cubicBezTo>
                  <a:pt x="124462" y="2183607"/>
                  <a:pt x="138750" y="2157413"/>
                  <a:pt x="131606" y="2300288"/>
                </a:cubicBezTo>
                <a:cubicBezTo>
                  <a:pt x="124462" y="2443163"/>
                  <a:pt x="79218" y="2764632"/>
                  <a:pt x="60168" y="2928938"/>
                </a:cubicBezTo>
                <a:cubicBezTo>
                  <a:pt x="41118" y="3093244"/>
                  <a:pt x="12543" y="3152775"/>
                  <a:pt x="17306" y="3286125"/>
                </a:cubicBezTo>
                <a:cubicBezTo>
                  <a:pt x="22068" y="3419475"/>
                  <a:pt x="72074" y="3574257"/>
                  <a:pt x="88743" y="3729038"/>
                </a:cubicBezTo>
                <a:cubicBezTo>
                  <a:pt x="105412" y="3883819"/>
                  <a:pt x="105412" y="4076701"/>
                  <a:pt x="117318" y="4214813"/>
                </a:cubicBezTo>
                <a:cubicBezTo>
                  <a:pt x="129224" y="4352926"/>
                  <a:pt x="160181" y="4421982"/>
                  <a:pt x="160181" y="4557713"/>
                </a:cubicBezTo>
                <a:cubicBezTo>
                  <a:pt x="160181" y="4693444"/>
                  <a:pt x="129224" y="4912519"/>
                  <a:pt x="117318" y="5029200"/>
                </a:cubicBezTo>
                <a:cubicBezTo>
                  <a:pt x="105412" y="5145881"/>
                  <a:pt x="60168" y="5117306"/>
                  <a:pt x="88743" y="5257800"/>
                </a:cubicBezTo>
                <a:cubicBezTo>
                  <a:pt x="117318" y="5398294"/>
                  <a:pt x="226856" y="5691188"/>
                  <a:pt x="288768" y="5872163"/>
                </a:cubicBezTo>
                <a:cubicBezTo>
                  <a:pt x="350681" y="6053138"/>
                  <a:pt x="410212" y="6226969"/>
                  <a:pt x="460218" y="6343650"/>
                </a:cubicBezTo>
                <a:cubicBezTo>
                  <a:pt x="510224" y="6460331"/>
                  <a:pt x="553087" y="6455569"/>
                  <a:pt x="588806" y="6572250"/>
                </a:cubicBezTo>
                <a:cubicBezTo>
                  <a:pt x="624525" y="6688931"/>
                  <a:pt x="660243" y="6912769"/>
                  <a:pt x="674531" y="7043738"/>
                </a:cubicBezTo>
                <a:cubicBezTo>
                  <a:pt x="688819" y="7174707"/>
                  <a:pt x="648337" y="7215188"/>
                  <a:pt x="674531" y="7358063"/>
                </a:cubicBezTo>
                <a:cubicBezTo>
                  <a:pt x="700725" y="7500938"/>
                  <a:pt x="766209" y="7700963"/>
                  <a:pt x="831693" y="7900988"/>
                </a:cubicBezTo>
              </a:path>
            </a:pathLst>
          </a:custGeom>
          <a:noFill/>
          <a:ln w="57150">
            <a:solidFill>
              <a:srgbClr val="C14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a:extLst>
              <a:ext uri="{FF2B5EF4-FFF2-40B4-BE49-F238E27FC236}">
                <a16:creationId xmlns:a16="http://schemas.microsoft.com/office/drawing/2014/main" id="{D851BA48-1AED-4FDA-932D-92D5673FE7F1}"/>
              </a:ext>
            </a:extLst>
          </p:cNvPr>
          <p:cNvSpPr/>
          <p:nvPr/>
        </p:nvSpPr>
        <p:spPr>
          <a:xfrm>
            <a:off x="10466758" y="5236740"/>
            <a:ext cx="291675" cy="291674"/>
          </a:xfrm>
          <a:prstGeom prst="ellipse">
            <a:avLst/>
          </a:prstGeom>
          <a:solidFill>
            <a:srgbClr val="FFC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 name="组合 56">
            <a:extLst>
              <a:ext uri="{FF2B5EF4-FFF2-40B4-BE49-F238E27FC236}">
                <a16:creationId xmlns:a16="http://schemas.microsoft.com/office/drawing/2014/main" id="{4E1B648D-29D8-4B2A-9E1A-93D5BB49D61B}"/>
              </a:ext>
            </a:extLst>
          </p:cNvPr>
          <p:cNvGrpSpPr/>
          <p:nvPr/>
        </p:nvGrpSpPr>
        <p:grpSpPr>
          <a:xfrm>
            <a:off x="6998915" y="2808335"/>
            <a:ext cx="469112" cy="287290"/>
            <a:chOff x="10628838" y="1935838"/>
            <a:chExt cx="947847" cy="281872"/>
          </a:xfrm>
          <a:solidFill>
            <a:srgbClr val="00B050"/>
          </a:solidFill>
        </p:grpSpPr>
        <p:sp>
          <p:nvSpPr>
            <p:cNvPr id="58" name="矩形 57">
              <a:extLst>
                <a:ext uri="{FF2B5EF4-FFF2-40B4-BE49-F238E27FC236}">
                  <a16:creationId xmlns:a16="http://schemas.microsoft.com/office/drawing/2014/main" id="{EA8CEF50-C064-40EE-A805-C99C7E1A1D3C}"/>
                </a:ext>
              </a:extLst>
            </p:cNvPr>
            <p:cNvSpPr/>
            <p:nvPr/>
          </p:nvSpPr>
          <p:spPr>
            <a:xfrm>
              <a:off x="10705572" y="1935838"/>
              <a:ext cx="796841" cy="281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sp>
          <p:nvSpPr>
            <p:cNvPr id="59" name="文本框 58">
              <a:extLst>
                <a:ext uri="{FF2B5EF4-FFF2-40B4-BE49-F238E27FC236}">
                  <a16:creationId xmlns:a16="http://schemas.microsoft.com/office/drawing/2014/main" id="{0F8D69ED-6291-4769-A982-2C09B2B00CEE}"/>
                </a:ext>
              </a:extLst>
            </p:cNvPr>
            <p:cNvSpPr txBox="1"/>
            <p:nvPr/>
          </p:nvSpPr>
          <p:spPr>
            <a:xfrm>
              <a:off x="10628838" y="1966081"/>
              <a:ext cx="947847" cy="211381"/>
            </a:xfrm>
            <a:prstGeom prst="rect">
              <a:avLst/>
            </a:prstGeom>
            <a:noFill/>
          </p:spPr>
          <p:txBody>
            <a:bodyPr vert="horz" wrap="square" lIns="0" tIns="0" rIns="0" bIns="0" rtlCol="0">
              <a:spAutoFit/>
            </a:bodyPr>
            <a:lstStyle/>
            <a:p>
              <a:pPr algn="ctr"/>
              <a:r>
                <a:rPr lang="en-US" altLang="zh-CN" sz="1400" b="1" dirty="0">
                  <a:latin typeface="微软雅黑" panose="020B0503020204020204" pitchFamily="34" charset="-122"/>
                  <a:ea typeface="微软雅黑" panose="020B0503020204020204" pitchFamily="34" charset="-122"/>
                </a:rPr>
                <a:t>S229</a:t>
              </a:r>
              <a:endParaRPr lang="zh-CN" altLang="en-US" sz="1400" b="1" dirty="0">
                <a:latin typeface="微软雅黑" panose="020B0503020204020204" pitchFamily="34" charset="-122"/>
                <a:ea typeface="微软雅黑" panose="020B0503020204020204" pitchFamily="34" charset="-122"/>
              </a:endParaRPr>
            </a:p>
          </p:txBody>
        </p:sp>
      </p:grpSp>
      <p:grpSp>
        <p:nvGrpSpPr>
          <p:cNvPr id="115" name="组合 114">
            <a:extLst>
              <a:ext uri="{FF2B5EF4-FFF2-40B4-BE49-F238E27FC236}">
                <a16:creationId xmlns:a16="http://schemas.microsoft.com/office/drawing/2014/main" id="{33630A44-47C6-4EEE-A870-5A8C15296126}"/>
              </a:ext>
            </a:extLst>
          </p:cNvPr>
          <p:cNvGrpSpPr/>
          <p:nvPr/>
        </p:nvGrpSpPr>
        <p:grpSpPr>
          <a:xfrm>
            <a:off x="7313889" y="8236038"/>
            <a:ext cx="469112" cy="287290"/>
            <a:chOff x="10628838" y="1935838"/>
            <a:chExt cx="947847" cy="281872"/>
          </a:xfrm>
          <a:solidFill>
            <a:srgbClr val="00B050"/>
          </a:solidFill>
        </p:grpSpPr>
        <p:sp>
          <p:nvSpPr>
            <p:cNvPr id="116" name="矩形 115">
              <a:extLst>
                <a:ext uri="{FF2B5EF4-FFF2-40B4-BE49-F238E27FC236}">
                  <a16:creationId xmlns:a16="http://schemas.microsoft.com/office/drawing/2014/main" id="{71787B79-EEC5-43AA-B17D-5CE0FAD4DC0A}"/>
                </a:ext>
              </a:extLst>
            </p:cNvPr>
            <p:cNvSpPr/>
            <p:nvPr/>
          </p:nvSpPr>
          <p:spPr>
            <a:xfrm>
              <a:off x="10705572" y="1935838"/>
              <a:ext cx="796841" cy="281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sp>
          <p:nvSpPr>
            <p:cNvPr id="117" name="文本框 116">
              <a:extLst>
                <a:ext uri="{FF2B5EF4-FFF2-40B4-BE49-F238E27FC236}">
                  <a16:creationId xmlns:a16="http://schemas.microsoft.com/office/drawing/2014/main" id="{78A9F626-5F32-43CD-B29F-181EC87A2BA6}"/>
                </a:ext>
              </a:extLst>
            </p:cNvPr>
            <p:cNvSpPr txBox="1"/>
            <p:nvPr/>
          </p:nvSpPr>
          <p:spPr>
            <a:xfrm>
              <a:off x="10628838" y="1966081"/>
              <a:ext cx="947847" cy="211381"/>
            </a:xfrm>
            <a:prstGeom prst="rect">
              <a:avLst/>
            </a:prstGeom>
            <a:noFill/>
          </p:spPr>
          <p:txBody>
            <a:bodyPr vert="horz" wrap="square" lIns="0" tIns="0" rIns="0" bIns="0" rtlCol="0">
              <a:spAutoFit/>
            </a:bodyPr>
            <a:lstStyle/>
            <a:p>
              <a:pPr algn="ctr"/>
              <a:r>
                <a:rPr lang="en-US" altLang="zh-CN" sz="1400" b="1" dirty="0">
                  <a:latin typeface="微软雅黑" panose="020B0503020204020204" pitchFamily="34" charset="-122"/>
                  <a:ea typeface="微软雅黑" panose="020B0503020204020204" pitchFamily="34" charset="-122"/>
                </a:rPr>
                <a:t>S229</a:t>
              </a:r>
              <a:endParaRPr lang="zh-CN" altLang="en-US" sz="1400" b="1" dirty="0">
                <a:latin typeface="微软雅黑" panose="020B0503020204020204" pitchFamily="34" charset="-122"/>
                <a:ea typeface="微软雅黑" panose="020B0503020204020204" pitchFamily="34" charset="-122"/>
              </a:endParaRPr>
            </a:p>
          </p:txBody>
        </p:sp>
      </p:grpSp>
      <p:grpSp>
        <p:nvGrpSpPr>
          <p:cNvPr id="105" name="组合 104">
            <a:extLst>
              <a:ext uri="{FF2B5EF4-FFF2-40B4-BE49-F238E27FC236}">
                <a16:creationId xmlns:a16="http://schemas.microsoft.com/office/drawing/2014/main" id="{C580B15C-0938-4DED-AC85-331C3B7D8181}"/>
              </a:ext>
            </a:extLst>
          </p:cNvPr>
          <p:cNvGrpSpPr/>
          <p:nvPr/>
        </p:nvGrpSpPr>
        <p:grpSpPr>
          <a:xfrm>
            <a:off x="10513521" y="5910989"/>
            <a:ext cx="349687" cy="865550"/>
            <a:chOff x="10628839" y="1935838"/>
            <a:chExt cx="947847" cy="281872"/>
          </a:xfrm>
        </p:grpSpPr>
        <p:sp>
          <p:nvSpPr>
            <p:cNvPr id="106" name="矩形 105">
              <a:extLst>
                <a:ext uri="{FF2B5EF4-FFF2-40B4-BE49-F238E27FC236}">
                  <a16:creationId xmlns:a16="http://schemas.microsoft.com/office/drawing/2014/main" id="{7546E143-6C1D-4761-A274-A8D8846F1A3A}"/>
                </a:ext>
              </a:extLst>
            </p:cNvPr>
            <p:cNvSpPr/>
            <p:nvPr/>
          </p:nvSpPr>
          <p:spPr>
            <a:xfrm>
              <a:off x="10705572" y="1935838"/>
              <a:ext cx="796841" cy="281872"/>
            </a:xfrm>
            <a:prstGeom prst="rect">
              <a:avLst/>
            </a:prstGeom>
            <a:solidFill>
              <a:srgbClr val="C444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文本框 106">
              <a:extLst>
                <a:ext uri="{FF2B5EF4-FFF2-40B4-BE49-F238E27FC236}">
                  <a16:creationId xmlns:a16="http://schemas.microsoft.com/office/drawing/2014/main" id="{065A4A75-DDBB-4DD6-B0B9-141A20E69ABD}"/>
                </a:ext>
              </a:extLst>
            </p:cNvPr>
            <p:cNvSpPr txBox="1"/>
            <p:nvPr/>
          </p:nvSpPr>
          <p:spPr>
            <a:xfrm>
              <a:off x="10628839" y="1935838"/>
              <a:ext cx="947847" cy="263937"/>
            </a:xfrm>
            <a:prstGeom prst="rect">
              <a:avLst/>
            </a:prstGeom>
            <a:noFill/>
          </p:spPr>
          <p:txBody>
            <a:bodyPr vert="horz" wrap="square" rtlCol="0">
              <a:spAutoFit/>
            </a:bodyPr>
            <a:lstStyle/>
            <a:p>
              <a:pPr>
                <a:lnSpc>
                  <a:spcPts val="1400"/>
                </a:lnSpc>
              </a:pPr>
              <a:r>
                <a:rPr lang="zh-CN" altLang="en-US" sz="1400" b="1" dirty="0">
                  <a:latin typeface="微软雅黑" panose="020B0503020204020204" pitchFamily="34" charset="-122"/>
                  <a:ea typeface="微软雅黑" panose="020B0503020204020204" pitchFamily="34" charset="-122"/>
                </a:rPr>
                <a:t>京沪高速</a:t>
              </a:r>
            </a:p>
          </p:txBody>
        </p:sp>
      </p:grpSp>
      <p:grpSp>
        <p:nvGrpSpPr>
          <p:cNvPr id="48" name="组合 47">
            <a:extLst>
              <a:ext uri="{FF2B5EF4-FFF2-40B4-BE49-F238E27FC236}">
                <a16:creationId xmlns:a16="http://schemas.microsoft.com/office/drawing/2014/main" id="{5BA8717D-D374-4BF7-BEDC-90D1CB72000F}"/>
              </a:ext>
            </a:extLst>
          </p:cNvPr>
          <p:cNvGrpSpPr/>
          <p:nvPr/>
        </p:nvGrpSpPr>
        <p:grpSpPr>
          <a:xfrm>
            <a:off x="12614619" y="4331254"/>
            <a:ext cx="977575" cy="290712"/>
            <a:chOff x="10628839" y="1935838"/>
            <a:chExt cx="947847" cy="281872"/>
          </a:xfrm>
        </p:grpSpPr>
        <p:sp>
          <p:nvSpPr>
            <p:cNvPr id="49" name="矩形 48">
              <a:extLst>
                <a:ext uri="{FF2B5EF4-FFF2-40B4-BE49-F238E27FC236}">
                  <a16:creationId xmlns:a16="http://schemas.microsoft.com/office/drawing/2014/main" id="{178DF4EA-BE86-4CBE-9067-A6C40AE006AB}"/>
                </a:ext>
              </a:extLst>
            </p:cNvPr>
            <p:cNvSpPr/>
            <p:nvPr/>
          </p:nvSpPr>
          <p:spPr>
            <a:xfrm>
              <a:off x="10705572" y="1935838"/>
              <a:ext cx="796841" cy="281872"/>
            </a:xfrm>
            <a:prstGeom prst="rect">
              <a:avLst/>
            </a:prstGeom>
            <a:solidFill>
              <a:srgbClr val="C444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EE6E75FC-60FF-4D9B-90CA-E55B85A6CF01}"/>
                </a:ext>
              </a:extLst>
            </p:cNvPr>
            <p:cNvSpPr txBox="1"/>
            <p:nvPr/>
          </p:nvSpPr>
          <p:spPr>
            <a:xfrm>
              <a:off x="10628839" y="1935838"/>
              <a:ext cx="947847" cy="271869"/>
            </a:xfrm>
            <a:prstGeom prst="rect">
              <a:avLst/>
            </a:prstGeom>
            <a:noFill/>
          </p:spPr>
          <p:txBody>
            <a:bodyPr vert="horz" wrap="square" rtlCol="0">
              <a:spAutoFit/>
            </a:bodyPr>
            <a:lstStyle/>
            <a:p>
              <a:pPr>
                <a:lnSpc>
                  <a:spcPts val="1400"/>
                </a:lnSpc>
              </a:pPr>
              <a:r>
                <a:rPr lang="zh-CN" altLang="en-US" sz="1400" b="1" dirty="0">
                  <a:latin typeface="微软雅黑" panose="020B0503020204020204" pitchFamily="34" charset="-122"/>
                  <a:ea typeface="微软雅黑" panose="020B0503020204020204" pitchFamily="34" charset="-122"/>
                </a:rPr>
                <a:t>岚曹高速</a:t>
              </a:r>
            </a:p>
          </p:txBody>
        </p:sp>
      </p:grpSp>
      <p:sp>
        <p:nvSpPr>
          <p:cNvPr id="120" name="文本框 119">
            <a:extLst>
              <a:ext uri="{FF2B5EF4-FFF2-40B4-BE49-F238E27FC236}">
                <a16:creationId xmlns:a16="http://schemas.microsoft.com/office/drawing/2014/main" id="{4E51A660-FE0B-4872-9A6A-D0C696BE20BE}"/>
              </a:ext>
            </a:extLst>
          </p:cNvPr>
          <p:cNvSpPr txBox="1"/>
          <p:nvPr/>
        </p:nvSpPr>
        <p:spPr>
          <a:xfrm>
            <a:off x="5704805" y="4946192"/>
            <a:ext cx="712641" cy="215444"/>
          </a:xfrm>
          <a:prstGeom prst="rect">
            <a:avLst/>
          </a:prstGeom>
          <a:solidFill>
            <a:srgbClr val="E46C0A"/>
          </a:solidFill>
          <a:ln>
            <a:noFill/>
          </a:ln>
        </p:spPr>
        <p:txBody>
          <a:bodyPr vert="horz" wrap="square" lIns="0" tIns="0" rIns="0" bIns="0" rtlCol="0">
            <a:spAutoFit/>
          </a:bodyPr>
          <a:lstStyle/>
          <a:p>
            <a:pPr algn="ctr"/>
            <a:r>
              <a:rPr lang="en-US" altLang="zh-CN" sz="1400" b="1" dirty="0">
                <a:latin typeface="微软雅黑" panose="020B0503020204020204" pitchFamily="34" charset="-122"/>
                <a:ea typeface="微软雅黑" panose="020B0503020204020204" pitchFamily="34" charset="-122"/>
              </a:rPr>
              <a:t>G206</a:t>
            </a:r>
            <a:endParaRPr lang="zh-CN" altLang="en-US" sz="1400" b="1" dirty="0">
              <a:latin typeface="微软雅黑" panose="020B0503020204020204" pitchFamily="34" charset="-122"/>
              <a:ea typeface="微软雅黑" panose="020B0503020204020204" pitchFamily="34" charset="-122"/>
            </a:endParaRPr>
          </a:p>
        </p:txBody>
      </p:sp>
      <p:cxnSp>
        <p:nvCxnSpPr>
          <p:cNvPr id="121" name="直接连接符 120">
            <a:extLst>
              <a:ext uri="{FF2B5EF4-FFF2-40B4-BE49-F238E27FC236}">
                <a16:creationId xmlns:a16="http://schemas.microsoft.com/office/drawing/2014/main" id="{22BD4310-06E2-41DE-98A9-7B73F18668DC}"/>
              </a:ext>
            </a:extLst>
          </p:cNvPr>
          <p:cNvCxnSpPr>
            <a:cxnSpLocks/>
          </p:cNvCxnSpPr>
          <p:nvPr/>
        </p:nvCxnSpPr>
        <p:spPr>
          <a:xfrm flipV="1">
            <a:off x="9472573" y="4911302"/>
            <a:ext cx="65740" cy="96403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2" name="文本框 81">
            <a:extLst>
              <a:ext uri="{FF2B5EF4-FFF2-40B4-BE49-F238E27FC236}">
                <a16:creationId xmlns:a16="http://schemas.microsoft.com/office/drawing/2014/main" id="{7F60B1A1-1C48-4E2B-A356-7F00284AFB23}"/>
              </a:ext>
            </a:extLst>
          </p:cNvPr>
          <p:cNvSpPr txBox="1"/>
          <p:nvPr/>
        </p:nvSpPr>
        <p:spPr>
          <a:xfrm rot="829610">
            <a:off x="7743372" y="5642493"/>
            <a:ext cx="664158" cy="271869"/>
          </a:xfrm>
          <a:prstGeom prst="rect">
            <a:avLst/>
          </a:prstGeom>
          <a:noFill/>
        </p:spPr>
        <p:txBody>
          <a:bodyPr vert="horz" wrap="square" rtlCol="0">
            <a:spAutoFit/>
          </a:bodyPr>
          <a:lstStyle/>
          <a:p>
            <a:pPr>
              <a:lnSpc>
                <a:spcPts val="1400"/>
              </a:lnSpc>
            </a:pPr>
            <a:r>
              <a:rPr lang="en-US" altLang="zh-CN" sz="1200" b="1" dirty="0">
                <a:latin typeface="微软雅黑" panose="020B0503020204020204" pitchFamily="34" charset="-122"/>
                <a:ea typeface="微软雅黑" panose="020B0503020204020204" pitchFamily="34" charset="-122"/>
              </a:rPr>
              <a:t>9km</a:t>
            </a:r>
            <a:endParaRPr lang="zh-CN" altLang="en-US" sz="1200" b="1" dirty="0">
              <a:latin typeface="微软雅黑" panose="020B0503020204020204" pitchFamily="34" charset="-122"/>
              <a:ea typeface="微软雅黑" panose="020B0503020204020204" pitchFamily="34" charset="-122"/>
            </a:endParaRPr>
          </a:p>
        </p:txBody>
      </p:sp>
      <p:cxnSp>
        <p:nvCxnSpPr>
          <p:cNvPr id="126" name="直接连接符 125">
            <a:extLst>
              <a:ext uri="{FF2B5EF4-FFF2-40B4-BE49-F238E27FC236}">
                <a16:creationId xmlns:a16="http://schemas.microsoft.com/office/drawing/2014/main" id="{0DA7B4F4-2D09-47BE-8780-AB84C8CAB5AA}"/>
              </a:ext>
            </a:extLst>
          </p:cNvPr>
          <p:cNvCxnSpPr>
            <a:cxnSpLocks/>
            <a:stCxn id="23" idx="6"/>
            <a:endCxn id="25" idx="4"/>
          </p:cNvCxnSpPr>
          <p:nvPr/>
        </p:nvCxnSpPr>
        <p:spPr>
          <a:xfrm flipV="1">
            <a:off x="9263173" y="6461636"/>
            <a:ext cx="177440" cy="407689"/>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9" name="文本框 128">
            <a:extLst>
              <a:ext uri="{FF2B5EF4-FFF2-40B4-BE49-F238E27FC236}">
                <a16:creationId xmlns:a16="http://schemas.microsoft.com/office/drawing/2014/main" id="{01A36DAA-0F60-4544-AC17-6B2268861FDF}"/>
              </a:ext>
            </a:extLst>
          </p:cNvPr>
          <p:cNvSpPr txBox="1"/>
          <p:nvPr/>
        </p:nvSpPr>
        <p:spPr>
          <a:xfrm rot="17154767">
            <a:off x="9168068" y="6425232"/>
            <a:ext cx="612580" cy="271869"/>
          </a:xfrm>
          <a:prstGeom prst="rect">
            <a:avLst/>
          </a:prstGeom>
          <a:noFill/>
        </p:spPr>
        <p:txBody>
          <a:bodyPr vert="horz" wrap="square" rtlCol="0">
            <a:spAutoFit/>
          </a:bodyPr>
          <a:lstStyle/>
          <a:p>
            <a:pPr>
              <a:lnSpc>
                <a:spcPts val="1400"/>
              </a:lnSpc>
            </a:pPr>
            <a:r>
              <a:rPr lang="en-US" altLang="zh-CN" sz="1200" b="1" dirty="0">
                <a:latin typeface="微软雅黑" panose="020B0503020204020204" pitchFamily="34" charset="-122"/>
                <a:ea typeface="微软雅黑" panose="020B0503020204020204" pitchFamily="34" charset="-122"/>
              </a:rPr>
              <a:t>3km</a:t>
            </a:r>
            <a:endParaRPr lang="zh-CN" altLang="en-US" sz="1200" b="1" dirty="0">
              <a:latin typeface="微软雅黑" panose="020B0503020204020204" pitchFamily="34" charset="-122"/>
              <a:ea typeface="微软雅黑" panose="020B0503020204020204" pitchFamily="34" charset="-122"/>
            </a:endParaRPr>
          </a:p>
        </p:txBody>
      </p:sp>
      <p:cxnSp>
        <p:nvCxnSpPr>
          <p:cNvPr id="131" name="直接连接符 130">
            <a:extLst>
              <a:ext uri="{FF2B5EF4-FFF2-40B4-BE49-F238E27FC236}">
                <a16:creationId xmlns:a16="http://schemas.microsoft.com/office/drawing/2014/main" id="{D7E9DB01-BFFC-4761-8953-C1558BC6EEDF}"/>
              </a:ext>
            </a:extLst>
          </p:cNvPr>
          <p:cNvCxnSpPr>
            <a:cxnSpLocks/>
          </p:cNvCxnSpPr>
          <p:nvPr/>
        </p:nvCxnSpPr>
        <p:spPr>
          <a:xfrm flipH="1" flipV="1">
            <a:off x="7253818" y="5702366"/>
            <a:ext cx="1899794" cy="47226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8" name="文本框 87">
            <a:extLst>
              <a:ext uri="{FF2B5EF4-FFF2-40B4-BE49-F238E27FC236}">
                <a16:creationId xmlns:a16="http://schemas.microsoft.com/office/drawing/2014/main" id="{BBB247B3-9118-455D-964B-65DF0C7D7B09}"/>
              </a:ext>
            </a:extLst>
          </p:cNvPr>
          <p:cNvSpPr txBox="1"/>
          <p:nvPr/>
        </p:nvSpPr>
        <p:spPr>
          <a:xfrm>
            <a:off x="10579131" y="5506080"/>
            <a:ext cx="961548" cy="317429"/>
          </a:xfrm>
          <a:prstGeom prst="rect">
            <a:avLst/>
          </a:prstGeom>
          <a:noFill/>
        </p:spPr>
        <p:txBody>
          <a:bodyPr wrap="square" rtlCol="0">
            <a:spAutoFit/>
          </a:bodyPr>
          <a:lstStyle/>
          <a:p>
            <a:pPr algn="ctr"/>
            <a:r>
              <a:rPr lang="zh-CN" altLang="en-US" sz="1400" b="1" dirty="0">
                <a:latin typeface="微软雅黑" panose="020B0503020204020204" pitchFamily="34" charset="-122"/>
                <a:ea typeface="微软雅黑" panose="020B0503020204020204" pitchFamily="34" charset="-122"/>
              </a:rPr>
              <a:t>兰陵立交</a:t>
            </a:r>
          </a:p>
        </p:txBody>
      </p:sp>
      <p:cxnSp>
        <p:nvCxnSpPr>
          <p:cNvPr id="132" name="直接连接符 131">
            <a:extLst>
              <a:ext uri="{FF2B5EF4-FFF2-40B4-BE49-F238E27FC236}">
                <a16:creationId xmlns:a16="http://schemas.microsoft.com/office/drawing/2014/main" id="{78CE6F18-9901-4991-A88F-57B61C05FA04}"/>
              </a:ext>
            </a:extLst>
          </p:cNvPr>
          <p:cNvCxnSpPr>
            <a:cxnSpLocks/>
          </p:cNvCxnSpPr>
          <p:nvPr/>
        </p:nvCxnSpPr>
        <p:spPr>
          <a:xfrm flipH="1">
            <a:off x="9738901" y="5498972"/>
            <a:ext cx="727857" cy="60357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5" name="文本框 134">
            <a:extLst>
              <a:ext uri="{FF2B5EF4-FFF2-40B4-BE49-F238E27FC236}">
                <a16:creationId xmlns:a16="http://schemas.microsoft.com/office/drawing/2014/main" id="{45C93D43-EA8D-4905-B739-9DC2A830153C}"/>
              </a:ext>
            </a:extLst>
          </p:cNvPr>
          <p:cNvSpPr txBox="1"/>
          <p:nvPr/>
        </p:nvSpPr>
        <p:spPr>
          <a:xfrm rot="19164774">
            <a:off x="9699027" y="5592469"/>
            <a:ext cx="664158" cy="271869"/>
          </a:xfrm>
          <a:prstGeom prst="rect">
            <a:avLst/>
          </a:prstGeom>
          <a:noFill/>
        </p:spPr>
        <p:txBody>
          <a:bodyPr vert="horz" wrap="square" rtlCol="0">
            <a:spAutoFit/>
          </a:bodyPr>
          <a:lstStyle/>
          <a:p>
            <a:pPr>
              <a:lnSpc>
                <a:spcPts val="1400"/>
              </a:lnSpc>
            </a:pPr>
            <a:r>
              <a:rPr lang="en-US" altLang="zh-CN" sz="1200" b="1" dirty="0">
                <a:latin typeface="微软雅黑" panose="020B0503020204020204" pitchFamily="34" charset="-122"/>
                <a:ea typeface="微软雅黑" panose="020B0503020204020204" pitchFamily="34" charset="-122"/>
              </a:rPr>
              <a:t>6km</a:t>
            </a:r>
            <a:endParaRPr lang="zh-CN" altLang="en-US" sz="1200" b="1" dirty="0">
              <a:latin typeface="微软雅黑" panose="020B0503020204020204" pitchFamily="34" charset="-122"/>
              <a:ea typeface="微软雅黑" panose="020B0503020204020204" pitchFamily="34" charset="-122"/>
            </a:endParaRPr>
          </a:p>
        </p:txBody>
      </p:sp>
      <p:cxnSp>
        <p:nvCxnSpPr>
          <p:cNvPr id="137" name="直接连接符 136">
            <a:extLst>
              <a:ext uri="{FF2B5EF4-FFF2-40B4-BE49-F238E27FC236}">
                <a16:creationId xmlns:a16="http://schemas.microsoft.com/office/drawing/2014/main" id="{3D814DC8-334E-4BA6-BC96-3E5ED5D32D52}"/>
              </a:ext>
            </a:extLst>
          </p:cNvPr>
          <p:cNvCxnSpPr>
            <a:stCxn id="25" idx="1"/>
          </p:cNvCxnSpPr>
          <p:nvPr/>
        </p:nvCxnSpPr>
        <p:spPr>
          <a:xfrm flipH="1" flipV="1">
            <a:off x="6193747" y="4471451"/>
            <a:ext cx="3043925" cy="150024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8" name="文本框 137">
            <a:extLst>
              <a:ext uri="{FF2B5EF4-FFF2-40B4-BE49-F238E27FC236}">
                <a16:creationId xmlns:a16="http://schemas.microsoft.com/office/drawing/2014/main" id="{0475594B-AE16-4211-A968-29C567E16420}"/>
              </a:ext>
            </a:extLst>
          </p:cNvPr>
          <p:cNvSpPr txBox="1"/>
          <p:nvPr/>
        </p:nvSpPr>
        <p:spPr>
          <a:xfrm rot="1455518">
            <a:off x="6775629" y="4653034"/>
            <a:ext cx="664158" cy="271869"/>
          </a:xfrm>
          <a:prstGeom prst="rect">
            <a:avLst/>
          </a:prstGeom>
          <a:noFill/>
        </p:spPr>
        <p:txBody>
          <a:bodyPr vert="horz" wrap="square" rtlCol="0">
            <a:spAutoFit/>
          </a:bodyPr>
          <a:lstStyle/>
          <a:p>
            <a:pPr>
              <a:lnSpc>
                <a:spcPts val="1400"/>
              </a:lnSpc>
            </a:pPr>
            <a:r>
              <a:rPr lang="en-US" altLang="zh-CN" sz="1200" b="1" dirty="0">
                <a:latin typeface="微软雅黑" panose="020B0503020204020204" pitchFamily="34" charset="-122"/>
                <a:ea typeface="微软雅黑" panose="020B0503020204020204" pitchFamily="34" charset="-122"/>
              </a:rPr>
              <a:t>15km</a:t>
            </a:r>
            <a:endParaRPr lang="zh-CN" altLang="en-US" sz="1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64781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69AE396-FE45-4575-9540-3D60CE2A83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50" y="1993900"/>
            <a:ext cx="9070438" cy="7924800"/>
          </a:xfrm>
          <a:prstGeom prst="rect">
            <a:avLst/>
          </a:prstGeom>
        </p:spPr>
      </p:pic>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3546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2.3 </a:t>
            </a:r>
            <a:r>
              <a:rPr lang="zh-CN" altLang="en-US" sz="2400" b="1" dirty="0">
                <a:latin typeface="微软雅黑" panose="020B0503020204020204" pitchFamily="34" charset="-122"/>
                <a:ea typeface="微软雅黑" panose="020B0503020204020204" pitchFamily="34" charset="-122"/>
              </a:rPr>
              <a:t>现状分析</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15</a:t>
            </a:fld>
            <a:endParaRPr lang="en-US" altLang="zh-CN" sz="1400" dirty="0"/>
          </a:p>
        </p:txBody>
      </p:sp>
      <p:sp>
        <p:nvSpPr>
          <p:cNvPr id="6" name="矩形 5">
            <a:extLst>
              <a:ext uri="{FF2B5EF4-FFF2-40B4-BE49-F238E27FC236}">
                <a16:creationId xmlns:a16="http://schemas.microsoft.com/office/drawing/2014/main" id="{E25150A4-8E57-47A0-9209-92D89B0175D8}"/>
              </a:ext>
            </a:extLst>
          </p:cNvPr>
          <p:cNvSpPr/>
          <p:nvPr/>
        </p:nvSpPr>
        <p:spPr>
          <a:xfrm>
            <a:off x="403334" y="2170448"/>
            <a:ext cx="5025916" cy="700576"/>
          </a:xfrm>
          <a:prstGeom prst="rect">
            <a:avLst/>
          </a:prstGeom>
        </p:spPr>
        <p:txBody>
          <a:bodyPr wrap="square">
            <a:spAutoFit/>
          </a:bodyPr>
          <a:lstStyle/>
          <a:p>
            <a:pPr algn="just">
              <a:lnSpc>
                <a:spcPct val="150000"/>
              </a:lnSpc>
              <a:spcAft>
                <a:spcPts val="0"/>
              </a:spcAft>
            </a:pPr>
            <a:r>
              <a:rPr lang="zh-CN" altLang="en-US" sz="1400" kern="100" dirty="0">
                <a:latin typeface="微软雅黑" panose="020B0503020204020204" pitchFamily="34" charset="-122"/>
                <a:ea typeface="微软雅黑" panose="020B0503020204020204" pitchFamily="34" charset="-122"/>
              </a:rPr>
              <a:t>社区总用地共计</a:t>
            </a:r>
            <a:r>
              <a:rPr lang="en-US" altLang="zh-CN" sz="1400" b="1" kern="100" dirty="0">
                <a:solidFill>
                  <a:srgbClr val="FF0000"/>
                </a:solidFill>
                <a:latin typeface="微软雅黑" panose="020B0503020204020204" pitchFamily="34" charset="-122"/>
                <a:ea typeface="微软雅黑" panose="020B0503020204020204" pitchFamily="34" charset="-122"/>
              </a:rPr>
              <a:t>681.45</a:t>
            </a:r>
            <a:r>
              <a:rPr lang="zh-CN" altLang="en-US" sz="1400" b="1" kern="100" dirty="0">
                <a:solidFill>
                  <a:srgbClr val="FF0000"/>
                </a:solidFill>
                <a:latin typeface="微软雅黑" panose="020B0503020204020204" pitchFamily="34" charset="-122"/>
                <a:ea typeface="微软雅黑" panose="020B0503020204020204" pitchFamily="34" charset="-122"/>
              </a:rPr>
              <a:t>公顷</a:t>
            </a:r>
            <a:r>
              <a:rPr lang="zh-CN" altLang="en-US" sz="1400" kern="100" dirty="0">
                <a:latin typeface="微软雅黑" panose="020B0503020204020204" pitchFamily="34" charset="-122"/>
                <a:ea typeface="微软雅黑" panose="020B0503020204020204" pitchFamily="34" charset="-122"/>
              </a:rPr>
              <a:t>，包括农林用地</a:t>
            </a:r>
            <a:r>
              <a:rPr lang="en-US" altLang="zh-CN" sz="1400" b="1" kern="100" dirty="0">
                <a:solidFill>
                  <a:srgbClr val="FF0000"/>
                </a:solidFill>
                <a:latin typeface="微软雅黑" panose="020B0503020204020204" pitchFamily="34" charset="-122"/>
                <a:ea typeface="微软雅黑" panose="020B0503020204020204" pitchFamily="34" charset="-122"/>
              </a:rPr>
              <a:t>502.51</a:t>
            </a:r>
            <a:r>
              <a:rPr lang="zh-CN" altLang="en-US" sz="1400" b="1" kern="100" dirty="0">
                <a:solidFill>
                  <a:srgbClr val="FF0000"/>
                </a:solidFill>
                <a:latin typeface="微软雅黑" panose="020B0503020204020204" pitchFamily="34" charset="-122"/>
                <a:ea typeface="微软雅黑" panose="020B0503020204020204" pitchFamily="34" charset="-122"/>
              </a:rPr>
              <a:t>公顷，</a:t>
            </a:r>
            <a:r>
              <a:rPr lang="zh-CN" altLang="en-US" sz="1400" kern="100" dirty="0">
                <a:latin typeface="微软雅黑" panose="020B0503020204020204" pitchFamily="34" charset="-122"/>
                <a:ea typeface="微软雅黑" panose="020B0503020204020204" pitchFamily="34" charset="-122"/>
              </a:rPr>
              <a:t>建设用地</a:t>
            </a:r>
            <a:r>
              <a:rPr lang="en-US" altLang="zh-CN" sz="1400" b="1" kern="100" dirty="0">
                <a:solidFill>
                  <a:srgbClr val="FF0000"/>
                </a:solidFill>
                <a:latin typeface="微软雅黑" panose="020B0503020204020204" pitchFamily="34" charset="-122"/>
                <a:ea typeface="微软雅黑" panose="020B0503020204020204" pitchFamily="34" charset="-122"/>
              </a:rPr>
              <a:t>170.79</a:t>
            </a:r>
            <a:r>
              <a:rPr lang="zh-CN" altLang="en-US" sz="1400" b="1" kern="100" dirty="0">
                <a:solidFill>
                  <a:srgbClr val="FF0000"/>
                </a:solidFill>
                <a:latin typeface="微软雅黑" panose="020B0503020204020204" pitchFamily="34" charset="-122"/>
                <a:ea typeface="微软雅黑" panose="020B0503020204020204" pitchFamily="34" charset="-122"/>
              </a:rPr>
              <a:t>公顷</a:t>
            </a:r>
            <a:r>
              <a:rPr lang="zh-CN" altLang="en-US" sz="1400" kern="100" dirty="0">
                <a:latin typeface="微软雅黑" panose="020B0503020204020204" pitchFamily="34" charset="-122"/>
                <a:ea typeface="微软雅黑" panose="020B0503020204020204" pitchFamily="34" charset="-122"/>
              </a:rPr>
              <a:t>。</a:t>
            </a:r>
            <a:endParaRPr lang="en-US" altLang="zh-CN" sz="1400" kern="100" dirty="0">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CA4132AB-C3FA-4932-AC28-9E54930E1FD6}"/>
              </a:ext>
            </a:extLst>
          </p:cNvPr>
          <p:cNvSpPr/>
          <p:nvPr/>
        </p:nvSpPr>
        <p:spPr>
          <a:xfrm>
            <a:off x="387122" y="2838391"/>
            <a:ext cx="5042128" cy="348652"/>
          </a:xfrm>
          <a:prstGeom prst="rect">
            <a:avLst/>
          </a:prstGeom>
        </p:spPr>
        <p:txBody>
          <a:bodyPr wrap="square">
            <a:spAutoFit/>
          </a:bodyPr>
          <a:lstStyle/>
          <a:p>
            <a:pPr lvl="0" algn="ctr" defTabSz="1069190" fontAlgn="ctr">
              <a:defRPr/>
            </a:pPr>
            <a:r>
              <a:rPr lang="zh-CN" altLang="en-US" sz="1600" b="1" dirty="0">
                <a:latin typeface="微软雅黑" panose="020B0503020204020204" pitchFamily="34" charset="-122"/>
                <a:ea typeface="微软雅黑" panose="020B0503020204020204" pitchFamily="34" charset="-122"/>
              </a:rPr>
              <a:t>现状土地利用统计表</a:t>
            </a:r>
            <a:endParaRPr lang="zh-CN" altLang="en-US" sz="1600" b="1" dirty="0">
              <a:solidFill>
                <a:srgbClr val="000000"/>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4AEED743-6D2B-47AD-A23E-452EF7E8770F}"/>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6FB7F92F-5DE4-4782-8482-FD6130656C49}"/>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分析评价</a:t>
            </a:r>
          </a:p>
        </p:txBody>
      </p:sp>
      <p:sp>
        <p:nvSpPr>
          <p:cNvPr id="13" name="TextBox 1">
            <a:extLst>
              <a:ext uri="{FF2B5EF4-FFF2-40B4-BE49-F238E27FC236}">
                <a16:creationId xmlns:a16="http://schemas.microsoft.com/office/drawing/2014/main" id="{55D5EB10-A567-4A4E-8A34-C80143C9F996}"/>
              </a:ext>
            </a:extLst>
          </p:cNvPr>
          <p:cNvSpPr>
            <a:spLocks noChangeArrowheads="1"/>
          </p:cNvSpPr>
          <p:nvPr/>
        </p:nvSpPr>
        <p:spPr bwMode="auto">
          <a:xfrm>
            <a:off x="593815" y="1754441"/>
            <a:ext cx="4378235"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r>
              <a:rPr lang="zh-CN" altLang="en-US" b="1" dirty="0">
                <a:solidFill>
                  <a:srgbClr val="1689B8"/>
                </a:solidFill>
                <a:latin typeface="微软雅黑" pitchFamily="34" charset="-122"/>
                <a:ea typeface="微软雅黑" pitchFamily="34" charset="-122"/>
                <a:sym typeface="微软雅黑" pitchFamily="34" charset="-122"/>
              </a:rPr>
              <a:t>国土空间布局现状</a:t>
            </a:r>
            <a:endParaRPr lang="zh-CN" altLang="en-US" sz="1800" b="1" dirty="0">
              <a:solidFill>
                <a:srgbClr val="1689B8"/>
              </a:solidFill>
              <a:latin typeface="微软雅黑" pitchFamily="34" charset="-122"/>
              <a:ea typeface="微软雅黑" pitchFamily="34" charset="-122"/>
              <a:sym typeface="微软雅黑" pitchFamily="34" charset="-122"/>
            </a:endParaRPr>
          </a:p>
        </p:txBody>
      </p:sp>
      <p:graphicFrame>
        <p:nvGraphicFramePr>
          <p:cNvPr id="4" name="表格 3">
            <a:extLst>
              <a:ext uri="{FF2B5EF4-FFF2-40B4-BE49-F238E27FC236}">
                <a16:creationId xmlns:a16="http://schemas.microsoft.com/office/drawing/2014/main" id="{486C7E7C-832E-4F0D-BE19-1D460EAF69D6}"/>
              </a:ext>
            </a:extLst>
          </p:cNvPr>
          <p:cNvGraphicFramePr>
            <a:graphicFrameLocks noGrp="1"/>
          </p:cNvGraphicFramePr>
          <p:nvPr>
            <p:extLst>
              <p:ext uri="{D42A27DB-BD31-4B8C-83A1-F6EECF244321}">
                <p14:modId xmlns:p14="http://schemas.microsoft.com/office/powerpoint/2010/main" val="3604446508"/>
              </p:ext>
            </p:extLst>
          </p:nvPr>
        </p:nvGraphicFramePr>
        <p:xfrm>
          <a:off x="405291" y="3187043"/>
          <a:ext cx="5190003" cy="6726163"/>
        </p:xfrm>
        <a:graphic>
          <a:graphicData uri="http://schemas.openxmlformats.org/drawingml/2006/table">
            <a:tbl>
              <a:tblPr>
                <a:tableStyleId>{21E4AEA4-8DFA-4A89-87EB-49C32662AFE0}</a:tableStyleId>
              </a:tblPr>
              <a:tblGrid>
                <a:gridCol w="636700">
                  <a:extLst>
                    <a:ext uri="{9D8B030D-6E8A-4147-A177-3AD203B41FA5}">
                      <a16:colId xmlns:a16="http://schemas.microsoft.com/office/drawing/2014/main" val="2519832877"/>
                    </a:ext>
                  </a:extLst>
                </a:gridCol>
                <a:gridCol w="628042">
                  <a:extLst>
                    <a:ext uri="{9D8B030D-6E8A-4147-A177-3AD203B41FA5}">
                      <a16:colId xmlns:a16="http://schemas.microsoft.com/office/drawing/2014/main" val="3603698423"/>
                    </a:ext>
                  </a:extLst>
                </a:gridCol>
                <a:gridCol w="1888325">
                  <a:extLst>
                    <a:ext uri="{9D8B030D-6E8A-4147-A177-3AD203B41FA5}">
                      <a16:colId xmlns:a16="http://schemas.microsoft.com/office/drawing/2014/main" val="695014967"/>
                    </a:ext>
                  </a:extLst>
                </a:gridCol>
                <a:gridCol w="1018468">
                  <a:extLst>
                    <a:ext uri="{9D8B030D-6E8A-4147-A177-3AD203B41FA5}">
                      <a16:colId xmlns:a16="http://schemas.microsoft.com/office/drawing/2014/main" val="1300057467"/>
                    </a:ext>
                  </a:extLst>
                </a:gridCol>
                <a:gridCol w="1018468">
                  <a:extLst>
                    <a:ext uri="{9D8B030D-6E8A-4147-A177-3AD203B41FA5}">
                      <a16:colId xmlns:a16="http://schemas.microsoft.com/office/drawing/2014/main" val="3808381338"/>
                    </a:ext>
                  </a:extLst>
                </a:gridCol>
              </a:tblGrid>
              <a:tr h="184872">
                <a:tc rowSpan="2" gridSpan="3">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地类</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tc rowSpan="2" hMerge="1">
                  <a:txBody>
                    <a:bodyPr/>
                    <a:lstStyle/>
                    <a:p>
                      <a:endParaRPr lang="zh-CN" altLang="en-US"/>
                    </a:p>
                  </a:txBody>
                  <a:tcPr/>
                </a:tc>
                <a:tc rowSpan="2" hMerge="1">
                  <a:txBody>
                    <a:bodyPr/>
                    <a:lstStyle/>
                    <a:p>
                      <a:endParaRPr lang="zh-CN" altLang="en-US"/>
                    </a:p>
                  </a:txBody>
                  <a:tcPr/>
                </a:tc>
                <a:tc gridSpan="2">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基期 ：</a:t>
                      </a: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2020 </a:t>
                      </a: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年</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tc hMerge="1">
                  <a:txBody>
                    <a:bodyPr/>
                    <a:lstStyle/>
                    <a:p>
                      <a:endParaRPr lang="zh-CN" altLang="en-US"/>
                    </a:p>
                  </a:txBody>
                  <a:tcPr/>
                </a:tc>
                <a:extLst>
                  <a:ext uri="{0D108BD9-81ED-4DB2-BD59-A6C34878D82A}">
                    <a16:rowId xmlns:a16="http://schemas.microsoft.com/office/drawing/2014/main" val="2739047774"/>
                  </a:ext>
                </a:extLst>
              </a:tr>
              <a:tr h="184872">
                <a:tc gridSpan="3" vMerge="1">
                  <a:txBody>
                    <a:bodyPr/>
                    <a:lstStyle/>
                    <a:p>
                      <a:endParaRPr lang="zh-CN" altLang="en-US"/>
                    </a:p>
                  </a:txBody>
                  <a:tcPr/>
                </a:tc>
                <a:tc hMerge="1" vMerge="1">
                  <a:txBody>
                    <a:bodyPr/>
                    <a:lstStyle/>
                    <a:p>
                      <a:endParaRPr lang="zh-CN" altLang="en-US"/>
                    </a:p>
                  </a:txBody>
                  <a:tcPr/>
                </a:tc>
                <a:tc hMerge="1" vMerge="1">
                  <a:txBody>
                    <a:bodyPr/>
                    <a:lstStyle/>
                    <a:p>
                      <a:endParaRPr lang="zh-CN" altLang="en-US"/>
                    </a:p>
                  </a:txBody>
                  <a:tcPr/>
                </a:tc>
                <a:tc>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面积（</a:t>
                      </a:r>
                      <a:r>
                        <a:rPr lang="en-US" sz="1400" b="1" u="none" strike="noStrike" dirty="0">
                          <a:solidFill>
                            <a:schemeClr val="bg1"/>
                          </a:solidFill>
                          <a:effectLst/>
                          <a:latin typeface="微软雅黑" panose="020B0503020204020204" pitchFamily="34" charset="-122"/>
                          <a:ea typeface="微软雅黑" panose="020B0503020204020204" pitchFamily="34" charset="-122"/>
                        </a:rPr>
                        <a:t>ha）</a:t>
                      </a:r>
                      <a:endParaRPr 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tc>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比例</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extLst>
                  <a:ext uri="{0D108BD9-81ED-4DB2-BD59-A6C34878D82A}">
                    <a16:rowId xmlns:a16="http://schemas.microsoft.com/office/drawing/2014/main" val="1543428700"/>
                  </a:ext>
                </a:extLst>
              </a:tr>
              <a:tr h="184872">
                <a:tc rowSpan="12">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农林用地</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tc rowSpan="3">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耕地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水浇地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425.04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62.37%</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4010335091"/>
                  </a:ext>
                </a:extLst>
              </a:tr>
              <a:tr h="184872">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旱地</a:t>
                      </a:r>
                      <a:endParaRPr lang="zh-CN" altLang="en-US">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17.10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2.51%</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642343618"/>
                  </a:ext>
                </a:extLst>
              </a:tr>
              <a:tr h="184872">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dirty="0">
                          <a:effectLst/>
                          <a:latin typeface="微软雅黑" panose="020B0503020204020204" pitchFamily="34" charset="-122"/>
                          <a:ea typeface="微软雅黑" panose="020B0503020204020204" pitchFamily="34" charset="-122"/>
                        </a:rPr>
                        <a:t>小计</a:t>
                      </a:r>
                      <a:endParaRPr lang="zh-CN" altLang="en-US" dirty="0">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442.14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64.88%</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699640110"/>
                  </a:ext>
                </a:extLst>
              </a:tr>
              <a:tr h="184872">
                <a:tc vMerge="1">
                  <a:txBody>
                    <a:bodyPr/>
                    <a:lstStyle/>
                    <a:p>
                      <a:endParaRPr lang="zh-CN" altLang="en-US"/>
                    </a:p>
                  </a:txBody>
                  <a:tcPr/>
                </a:tc>
                <a:tc rowSpan="2">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园地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果园</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1.03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0.15%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2089610709"/>
                  </a:ext>
                </a:extLst>
              </a:tr>
              <a:tr h="184872">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dirty="0">
                          <a:effectLst/>
                          <a:latin typeface="微软雅黑" panose="020B0503020204020204" pitchFamily="34" charset="-122"/>
                          <a:ea typeface="微软雅黑" panose="020B0503020204020204" pitchFamily="34" charset="-122"/>
                        </a:rPr>
                        <a:t>小计</a:t>
                      </a:r>
                      <a:endParaRPr lang="zh-CN" altLang="en-US" dirty="0">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1.03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0.15%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2953903424"/>
                  </a:ext>
                </a:extLst>
              </a:tr>
              <a:tr h="184872">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林地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29.45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4.32%</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2872926635"/>
                  </a:ext>
                </a:extLst>
              </a:tr>
              <a:tr h="184872">
                <a:tc vMerge="1">
                  <a:txBody>
                    <a:bodyPr/>
                    <a:lstStyle/>
                    <a:p>
                      <a:endParaRPr lang="zh-CN" altLang="en-US"/>
                    </a:p>
                  </a:txBody>
                  <a:tcPr/>
                </a:tc>
                <a:tc rowSpan="5">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其他农用地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设施农用地</a:t>
                      </a:r>
                      <a:endParaRPr lang="zh-CN" altLang="en-US">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13.11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1.92%</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3630046352"/>
                  </a:ext>
                </a:extLst>
              </a:tr>
              <a:tr h="184872">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农村道路</a:t>
                      </a:r>
                      <a:endParaRPr lang="zh-CN" altLang="en-US">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7.11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1.04%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456505522"/>
                  </a:ext>
                </a:extLst>
              </a:tr>
              <a:tr h="184872">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坑塘水面</a:t>
                      </a:r>
                      <a:endParaRPr lang="zh-CN" altLang="en-US">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1.80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0.26%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2336256832"/>
                  </a:ext>
                </a:extLst>
              </a:tr>
              <a:tr h="184872">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沟渠</a:t>
                      </a:r>
                      <a:endParaRPr lang="zh-CN" altLang="en-US">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7.87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1.15%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591373344"/>
                  </a:ext>
                </a:extLst>
              </a:tr>
              <a:tr h="184872">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dirty="0">
                          <a:effectLst/>
                          <a:latin typeface="微软雅黑" panose="020B0503020204020204" pitchFamily="34" charset="-122"/>
                          <a:ea typeface="微软雅黑" panose="020B0503020204020204" pitchFamily="34" charset="-122"/>
                        </a:rPr>
                        <a:t>小计</a:t>
                      </a:r>
                      <a:endParaRPr lang="zh-CN" altLang="en-US" dirty="0">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29.89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4.39%</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3714554063"/>
                  </a:ext>
                </a:extLst>
              </a:tr>
              <a:tr h="184872">
                <a:tc vMerge="1">
                  <a:txBody>
                    <a:bodyPr/>
                    <a:lstStyle/>
                    <a:p>
                      <a:endParaRPr lang="zh-CN" altLang="en-US"/>
                    </a:p>
                  </a:txBody>
                  <a:tcPr/>
                </a:tc>
                <a:tc gridSpan="2">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合计</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tc hMerge="1">
                  <a:txBody>
                    <a:bodyPr/>
                    <a:lstStyle/>
                    <a:p>
                      <a:endParaRPr lang="zh-CN" altLang="en-US"/>
                    </a:p>
                  </a:txBody>
                  <a:tcPr/>
                </a:tc>
                <a:tc>
                  <a:txBody>
                    <a:bodyPr/>
                    <a:lstStyle/>
                    <a:p>
                      <a:pPr algn="ctr" fontAlgn="ct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502.51 </a:t>
                      </a:r>
                      <a:endParaRPr lang="en-US" altLang="zh-CN"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tc>
                  <a:txBody>
                    <a:bodyPr/>
                    <a:lstStyle/>
                    <a:p>
                      <a:pPr algn="ctr" fontAlgn="ct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73.74%</a:t>
                      </a:r>
                      <a:endParaRPr lang="en-US" altLang="zh-CN"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extLst>
                  <a:ext uri="{0D108BD9-81ED-4DB2-BD59-A6C34878D82A}">
                    <a16:rowId xmlns:a16="http://schemas.microsoft.com/office/drawing/2014/main" val="976814268"/>
                  </a:ext>
                </a:extLst>
              </a:tr>
              <a:tr h="184872">
                <a:tc rowSpan="13">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建设用地</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tc rowSpan="3">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村庄居住用地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村庄住宅用地</a:t>
                      </a:r>
                      <a:endParaRPr lang="zh-CN" altLang="en-US">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88.28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12.96%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1542913717"/>
                  </a:ext>
                </a:extLst>
              </a:tr>
              <a:tr h="184872">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村庄公共服务设施用地</a:t>
                      </a:r>
                      <a:endParaRPr lang="zh-CN" altLang="en-US">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7.44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1.09%</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711997185"/>
                  </a:ext>
                </a:extLst>
              </a:tr>
              <a:tr h="184872">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村庄公园与绿地</a:t>
                      </a:r>
                      <a:endParaRPr lang="zh-CN" altLang="en-US">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0.00%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3699783105"/>
                  </a:ext>
                </a:extLst>
              </a:tr>
              <a:tr h="184872">
                <a:tc vMerge="1">
                  <a:txBody>
                    <a:bodyPr/>
                    <a:lstStyle/>
                    <a:p>
                      <a:endParaRPr lang="zh-CN" altLang="en-US"/>
                    </a:p>
                  </a:txBody>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a:r>
                        <a:rPr lang="zh-CN" altLang="en-US" sz="1400" u="none" strike="noStrike" dirty="0">
                          <a:effectLst/>
                          <a:latin typeface="微软雅黑" panose="020B0503020204020204" pitchFamily="34" charset="-122"/>
                          <a:ea typeface="微软雅黑" panose="020B0503020204020204" pitchFamily="34" charset="-122"/>
                        </a:rPr>
                        <a:t>小计</a:t>
                      </a:r>
                      <a:endParaRPr lang="zh-CN" altLang="en-US" dirty="0">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95.72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14.05%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1490434902"/>
                  </a:ext>
                </a:extLst>
              </a:tr>
              <a:tr h="184872">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幼儿园用地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0.12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0.02%</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3040153666"/>
                  </a:ext>
                </a:extLst>
              </a:tr>
              <a:tr h="184872">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中小学用地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1.75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0.26%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2889873622"/>
                  </a:ext>
                </a:extLst>
              </a:tr>
              <a:tr h="184872">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村庄工业用地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10.45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1.53%</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3342200757"/>
                  </a:ext>
                </a:extLst>
              </a:tr>
              <a:tr h="184872">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村庄物流仓储用地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5.11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0.75%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2831004738"/>
                  </a:ext>
                </a:extLst>
              </a:tr>
              <a:tr h="184872">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村庄道路用地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3.32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0.49%</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939911800"/>
                  </a:ext>
                </a:extLst>
              </a:tr>
              <a:tr h="184872">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区域基础设施用地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5.92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0.87%</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4149229491"/>
                  </a:ext>
                </a:extLst>
              </a:tr>
              <a:tr h="184872">
                <a:tc vMerge="1">
                  <a:txBody>
                    <a:bodyPr/>
                    <a:lstStyle/>
                    <a:p>
                      <a:endParaRPr lang="zh-CN" altLang="en-US"/>
                    </a:p>
                  </a:txBody>
                  <a:tcPr/>
                </a:tc>
                <a:tc gridSpan="2">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特殊用地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1.07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0.16%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205500281"/>
                  </a:ext>
                </a:extLst>
              </a:tr>
              <a:tr h="184872">
                <a:tc vMerge="1">
                  <a:txBody>
                    <a:bodyPr/>
                    <a:lstStyle/>
                    <a:p>
                      <a:endParaRPr lang="zh-CN" altLang="en-US"/>
                    </a:p>
                  </a:txBody>
                  <a:tcPr/>
                </a:tc>
                <a:tc gridSpan="2">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采矿盐田用地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47.33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6.95%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2994388139"/>
                  </a:ext>
                </a:extLst>
              </a:tr>
              <a:tr h="184872">
                <a:tc vMerge="1">
                  <a:txBody>
                    <a:bodyPr/>
                    <a:lstStyle/>
                    <a:p>
                      <a:endParaRPr lang="zh-CN" altLang="en-US"/>
                    </a:p>
                  </a:txBody>
                  <a:tcPr/>
                </a:tc>
                <a:tc gridSpan="2">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合计</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tc hMerge="1">
                  <a:txBody>
                    <a:bodyPr/>
                    <a:lstStyle/>
                    <a:p>
                      <a:endParaRPr lang="zh-CN" altLang="en-US"/>
                    </a:p>
                  </a:txBody>
                  <a:tcPr/>
                </a:tc>
                <a:tc>
                  <a:txBody>
                    <a:bodyPr/>
                    <a:lstStyle/>
                    <a:p>
                      <a:pPr algn="ctr" fontAlgn="ct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170.79 </a:t>
                      </a:r>
                      <a:endParaRPr lang="en-US" altLang="zh-CN"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tc>
                  <a:txBody>
                    <a:bodyPr/>
                    <a:lstStyle/>
                    <a:p>
                      <a:pPr algn="ctr" fontAlgn="ct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25.06%</a:t>
                      </a:r>
                      <a:endParaRPr lang="en-US" altLang="zh-CN"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extLst>
                  <a:ext uri="{0D108BD9-81ED-4DB2-BD59-A6C34878D82A}">
                    <a16:rowId xmlns:a16="http://schemas.microsoft.com/office/drawing/2014/main" val="3306112373"/>
                  </a:ext>
                </a:extLst>
              </a:tr>
              <a:tr h="184872">
                <a:tc rowSpan="3">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自然保护保留</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tc gridSpan="2">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其他自然保留用地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2.75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0.40%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144990300"/>
                  </a:ext>
                </a:extLst>
              </a:tr>
              <a:tr h="184872">
                <a:tc vMerge="1">
                  <a:txBody>
                    <a:bodyPr/>
                    <a:lstStyle/>
                    <a:p>
                      <a:endParaRPr lang="zh-CN" altLang="en-US"/>
                    </a:p>
                  </a:txBody>
                  <a:tcPr/>
                </a:tc>
                <a:tc gridSpan="2">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陆地水域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5.39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0.79%</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613" marR="3613" marT="3613" marB="0" anchor="ctr"/>
                </a:tc>
                <a:extLst>
                  <a:ext uri="{0D108BD9-81ED-4DB2-BD59-A6C34878D82A}">
                    <a16:rowId xmlns:a16="http://schemas.microsoft.com/office/drawing/2014/main" val="2736272368"/>
                  </a:ext>
                </a:extLst>
              </a:tr>
              <a:tr h="184872">
                <a:tc vMerge="1">
                  <a:txBody>
                    <a:bodyPr/>
                    <a:lstStyle/>
                    <a:p>
                      <a:endParaRPr lang="zh-CN" altLang="en-US"/>
                    </a:p>
                  </a:txBody>
                  <a:tcPr/>
                </a:tc>
                <a:tc gridSpan="2">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合计</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tc hMerge="1">
                  <a:txBody>
                    <a:bodyPr/>
                    <a:lstStyle/>
                    <a:p>
                      <a:endParaRPr lang="zh-CN" altLang="en-US"/>
                    </a:p>
                  </a:txBody>
                  <a:tcPr/>
                </a:tc>
                <a:tc>
                  <a:txBody>
                    <a:bodyPr/>
                    <a:lstStyle/>
                    <a:p>
                      <a:pPr algn="ctr" fontAlgn="ct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8.14 </a:t>
                      </a:r>
                      <a:endParaRPr lang="en-US" altLang="zh-CN"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tc>
                  <a:txBody>
                    <a:bodyPr/>
                    <a:lstStyle/>
                    <a:p>
                      <a:pPr algn="ctr" fontAlgn="ct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1.19%</a:t>
                      </a:r>
                      <a:endParaRPr lang="en-US" altLang="zh-CN"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extLst>
                  <a:ext uri="{0D108BD9-81ED-4DB2-BD59-A6C34878D82A}">
                    <a16:rowId xmlns:a16="http://schemas.microsoft.com/office/drawing/2014/main" val="1099070372"/>
                  </a:ext>
                </a:extLst>
              </a:tr>
              <a:tr h="184872">
                <a:tc gridSpan="3">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总计</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tc hMerge="1">
                  <a:txBody>
                    <a:bodyPr/>
                    <a:lstStyle/>
                    <a:p>
                      <a:endParaRPr lang="zh-CN" altLang="en-US"/>
                    </a:p>
                  </a:txBody>
                  <a:tcPr/>
                </a:tc>
                <a:tc hMerge="1">
                  <a:txBody>
                    <a:bodyPr/>
                    <a:lstStyle/>
                    <a:p>
                      <a:endParaRPr lang="zh-CN" altLang="en-US"/>
                    </a:p>
                  </a:txBody>
                  <a:tcPr/>
                </a:tc>
                <a:tc>
                  <a:txBody>
                    <a:bodyPr/>
                    <a:lstStyle/>
                    <a:p>
                      <a:pPr algn="ctr" fontAlgn="ct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681.45 </a:t>
                      </a:r>
                      <a:endParaRPr lang="en-US" altLang="zh-CN"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tc>
                  <a:txBody>
                    <a:bodyPr/>
                    <a:lstStyle/>
                    <a:p>
                      <a:pPr algn="ctr" fontAlgn="ct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100.00%</a:t>
                      </a:r>
                      <a:endParaRPr lang="en-US" altLang="zh-CN"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613" marR="3613" marT="3613" marB="0" anchor="ctr">
                    <a:solidFill>
                      <a:srgbClr val="E6B9B8"/>
                    </a:solidFill>
                  </a:tcPr>
                </a:tc>
                <a:extLst>
                  <a:ext uri="{0D108BD9-81ED-4DB2-BD59-A6C34878D82A}">
                    <a16:rowId xmlns:a16="http://schemas.microsoft.com/office/drawing/2014/main" val="4188691272"/>
                  </a:ext>
                </a:extLst>
              </a:tr>
            </a:tbl>
          </a:graphicData>
        </a:graphic>
      </p:graphicFrame>
    </p:spTree>
    <p:extLst>
      <p:ext uri="{BB962C8B-B14F-4D97-AF65-F5344CB8AC3E}">
        <p14:creationId xmlns:p14="http://schemas.microsoft.com/office/powerpoint/2010/main" val="2059189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37AFC6-F680-4A6E-B0BA-DBACB0634F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51" y="1993900"/>
            <a:ext cx="9067800" cy="7945705"/>
          </a:xfrm>
          <a:prstGeom prst="rect">
            <a:avLst/>
          </a:prstGeom>
        </p:spPr>
      </p:pic>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16</a:t>
            </a:fld>
            <a:endParaRPr lang="en-US" altLang="zh-CN" sz="1400" dirty="0"/>
          </a:p>
        </p:txBody>
      </p:sp>
      <p:sp>
        <p:nvSpPr>
          <p:cNvPr id="4" name="TextBox 1">
            <a:extLst>
              <a:ext uri="{FF2B5EF4-FFF2-40B4-BE49-F238E27FC236}">
                <a16:creationId xmlns:a16="http://schemas.microsoft.com/office/drawing/2014/main" id="{E897C723-007E-4FEE-8794-5A4A3057FEE4}"/>
              </a:ext>
            </a:extLst>
          </p:cNvPr>
          <p:cNvSpPr>
            <a:spLocks noChangeArrowheads="1"/>
          </p:cNvSpPr>
          <p:nvPr/>
        </p:nvSpPr>
        <p:spPr bwMode="auto">
          <a:xfrm>
            <a:off x="593815" y="1817514"/>
            <a:ext cx="5957747"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r>
              <a:rPr lang="zh-CN" altLang="en-US" b="1" dirty="0">
                <a:solidFill>
                  <a:srgbClr val="1689B8"/>
                </a:solidFill>
                <a:latin typeface="微软雅黑" pitchFamily="34" charset="-122"/>
                <a:ea typeface="微软雅黑" pitchFamily="34" charset="-122"/>
                <a:sym typeface="微软雅黑" pitchFamily="34" charset="-122"/>
              </a:rPr>
              <a:t>村庄道路交通现状</a:t>
            </a:r>
            <a:endParaRPr lang="zh-CN" altLang="en-US" sz="1800" b="1" dirty="0">
              <a:solidFill>
                <a:srgbClr val="1689B8"/>
              </a:solidFill>
              <a:latin typeface="微软雅黑" pitchFamily="34" charset="-122"/>
              <a:ea typeface="微软雅黑" pitchFamily="34" charset="-122"/>
              <a:sym typeface="微软雅黑" pitchFamily="34" charset="-122"/>
            </a:endParaRPr>
          </a:p>
        </p:txBody>
      </p:sp>
      <p:sp>
        <p:nvSpPr>
          <p:cNvPr id="18" name="矩形 17">
            <a:extLst>
              <a:ext uri="{FF2B5EF4-FFF2-40B4-BE49-F238E27FC236}">
                <a16:creationId xmlns:a16="http://schemas.microsoft.com/office/drawing/2014/main" id="{433AF4E8-6FA1-4D27-BB07-49BA4AEE4E1C}"/>
              </a:ext>
            </a:extLst>
          </p:cNvPr>
          <p:cNvSpPr/>
          <p:nvPr/>
        </p:nvSpPr>
        <p:spPr>
          <a:xfrm>
            <a:off x="397820" y="2252015"/>
            <a:ext cx="5031430" cy="2265499"/>
          </a:xfrm>
          <a:prstGeom prst="rect">
            <a:avLst/>
          </a:prstGeom>
          <a:noFill/>
        </p:spPr>
        <p:txBody>
          <a:bodyPr wrap="square">
            <a:no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a:t>
            </a:r>
            <a:r>
              <a:rPr lang="en-US" altLang="zh-CN" sz="1600" b="1" dirty="0">
                <a:latin typeface="微软雅黑" panose="020B0503020204020204" pitchFamily="34" charset="-122"/>
                <a:ea typeface="微软雅黑" panose="020B0503020204020204" pitchFamily="34" charset="-122"/>
              </a:rPr>
              <a:t>1</a:t>
            </a:r>
            <a:r>
              <a:rPr lang="zh-CN" altLang="en-US" sz="1600" b="1" dirty="0">
                <a:latin typeface="微软雅黑" panose="020B0503020204020204" pitchFamily="34" charset="-122"/>
                <a:ea typeface="微软雅黑" panose="020B0503020204020204" pitchFamily="34" charset="-122"/>
              </a:rPr>
              <a:t>）交通现状</a:t>
            </a: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泉重路从村庄中间穿过，是村庄对外联系的主要道路。</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村庄内部主要道路基本硬化。</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a:t>
            </a:r>
            <a:r>
              <a:rPr lang="en-US" altLang="zh-CN" sz="1600" b="1" dirty="0">
                <a:latin typeface="微软雅黑" panose="020B0503020204020204" pitchFamily="34" charset="-122"/>
                <a:ea typeface="微软雅黑" panose="020B0503020204020204" pitchFamily="34" charset="-122"/>
              </a:rPr>
              <a:t>2</a:t>
            </a:r>
            <a:r>
              <a:rPr lang="zh-CN" altLang="en-US" sz="1600" b="1" dirty="0">
                <a:latin typeface="微软雅黑" panose="020B0503020204020204" pitchFamily="34" charset="-122"/>
                <a:ea typeface="微软雅黑" panose="020B0503020204020204" pitchFamily="34" charset="-122"/>
              </a:rPr>
              <a:t>）主要存在问题</a:t>
            </a: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村内支路大都未硬化，且断头路较多，通达性较差。</a:t>
            </a:r>
            <a:endParaRPr lang="en-US" altLang="zh-CN" sz="1400"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分析评价</a:t>
            </a:r>
          </a:p>
        </p:txBody>
      </p:sp>
      <p:sp>
        <p:nvSpPr>
          <p:cNvPr id="22" name="文本框 21">
            <a:extLst>
              <a:ext uri="{FF2B5EF4-FFF2-40B4-BE49-F238E27FC236}">
                <a16:creationId xmlns:a16="http://schemas.microsoft.com/office/drawing/2014/main" id="{A1097F88-49B7-4BEA-9355-CF58B2CB2617}"/>
              </a:ext>
            </a:extLst>
          </p:cNvPr>
          <p:cNvSpPr txBox="1"/>
          <p:nvPr/>
        </p:nvSpPr>
        <p:spPr>
          <a:xfrm>
            <a:off x="358875" y="1129331"/>
            <a:ext cx="3546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2.3 </a:t>
            </a:r>
            <a:r>
              <a:rPr lang="zh-CN" altLang="en-US" sz="2400" b="1" dirty="0">
                <a:latin typeface="微软雅黑" panose="020B0503020204020204" pitchFamily="34" charset="-122"/>
                <a:ea typeface="微软雅黑" panose="020B0503020204020204" pitchFamily="34" charset="-122"/>
              </a:rPr>
              <a:t>现状分析</a:t>
            </a:r>
          </a:p>
        </p:txBody>
      </p:sp>
      <p:pic>
        <p:nvPicPr>
          <p:cNvPr id="6" name="图片 5">
            <a:extLst>
              <a:ext uri="{FF2B5EF4-FFF2-40B4-BE49-F238E27FC236}">
                <a16:creationId xmlns:a16="http://schemas.microsoft.com/office/drawing/2014/main" id="{AC1812E2-D6BE-4DB1-918A-72DB94554C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7850" y="9018580"/>
            <a:ext cx="1150458" cy="900000"/>
          </a:xfrm>
          <a:prstGeom prst="rect">
            <a:avLst/>
          </a:prstGeom>
        </p:spPr>
      </p:pic>
      <p:sp>
        <p:nvSpPr>
          <p:cNvPr id="7" name="矩形 6">
            <a:extLst>
              <a:ext uri="{FF2B5EF4-FFF2-40B4-BE49-F238E27FC236}">
                <a16:creationId xmlns:a16="http://schemas.microsoft.com/office/drawing/2014/main" id="{88BEA399-8C87-42D7-9AAA-6E821D2F6EF9}"/>
              </a:ext>
            </a:extLst>
          </p:cNvPr>
          <p:cNvSpPr/>
          <p:nvPr/>
        </p:nvSpPr>
        <p:spPr>
          <a:xfrm rot="572202">
            <a:off x="9163050" y="4737100"/>
            <a:ext cx="228600" cy="838200"/>
          </a:xfrm>
          <a:prstGeom prst="rect">
            <a:avLst/>
          </a:prstGeom>
          <a:solidFill>
            <a:srgbClr val="E0017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400" b="1" dirty="0">
                <a:latin typeface="微软雅黑" panose="020B0503020204020204" pitchFamily="34" charset="-122"/>
                <a:ea typeface="微软雅黑" panose="020B0503020204020204" pitchFamily="34" charset="-122"/>
              </a:rPr>
              <a:t>泉重路</a:t>
            </a:r>
          </a:p>
        </p:txBody>
      </p:sp>
      <p:pic>
        <p:nvPicPr>
          <p:cNvPr id="9" name="图片 8">
            <a:extLst>
              <a:ext uri="{FF2B5EF4-FFF2-40B4-BE49-F238E27FC236}">
                <a16:creationId xmlns:a16="http://schemas.microsoft.com/office/drawing/2014/main" id="{B3AA9F4A-D319-4475-9DD1-278936A0B2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993" y="4232998"/>
            <a:ext cx="2446457" cy="1834843"/>
          </a:xfrm>
          <a:prstGeom prst="rect">
            <a:avLst/>
          </a:prstGeom>
        </p:spPr>
      </p:pic>
      <p:pic>
        <p:nvPicPr>
          <p:cNvPr id="11" name="图片 10">
            <a:extLst>
              <a:ext uri="{FF2B5EF4-FFF2-40B4-BE49-F238E27FC236}">
                <a16:creationId xmlns:a16="http://schemas.microsoft.com/office/drawing/2014/main" id="{7CB3BD6C-CA55-4E62-8882-6C58CD7614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78189" y="4232998"/>
            <a:ext cx="2446457" cy="1834843"/>
          </a:xfrm>
          <a:prstGeom prst="rect">
            <a:avLst/>
          </a:prstGeom>
        </p:spPr>
      </p:pic>
      <p:pic>
        <p:nvPicPr>
          <p:cNvPr id="13" name="图片 12">
            <a:extLst>
              <a:ext uri="{FF2B5EF4-FFF2-40B4-BE49-F238E27FC236}">
                <a16:creationId xmlns:a16="http://schemas.microsoft.com/office/drawing/2014/main" id="{00EBAFD0-EA9B-4A42-AEBE-69915A5D366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1584" y="6154161"/>
            <a:ext cx="2446458" cy="1834845"/>
          </a:xfrm>
          <a:prstGeom prst="rect">
            <a:avLst/>
          </a:prstGeom>
        </p:spPr>
      </p:pic>
      <p:pic>
        <p:nvPicPr>
          <p:cNvPr id="15" name="图片 14">
            <a:extLst>
              <a:ext uri="{FF2B5EF4-FFF2-40B4-BE49-F238E27FC236}">
                <a16:creationId xmlns:a16="http://schemas.microsoft.com/office/drawing/2014/main" id="{AA1371E3-7844-4661-A8DF-FC76D709E38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72915" y="6146755"/>
            <a:ext cx="2456336" cy="1842252"/>
          </a:xfrm>
          <a:prstGeom prst="rect">
            <a:avLst/>
          </a:prstGeom>
        </p:spPr>
      </p:pic>
      <p:pic>
        <p:nvPicPr>
          <p:cNvPr id="17" name="图片 16">
            <a:extLst>
              <a:ext uri="{FF2B5EF4-FFF2-40B4-BE49-F238E27FC236}">
                <a16:creationId xmlns:a16="http://schemas.microsoft.com/office/drawing/2014/main" id="{C35199F8-A806-4828-B7F5-D18148DD82A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1165" y="8081990"/>
            <a:ext cx="2446460" cy="1834845"/>
          </a:xfrm>
          <a:prstGeom prst="rect">
            <a:avLst/>
          </a:prstGeom>
        </p:spPr>
      </p:pic>
      <p:pic>
        <p:nvPicPr>
          <p:cNvPr id="25" name="图片 24">
            <a:extLst>
              <a:ext uri="{FF2B5EF4-FFF2-40B4-BE49-F238E27FC236}">
                <a16:creationId xmlns:a16="http://schemas.microsoft.com/office/drawing/2014/main" id="{FBA4A51A-C6C7-4CEC-8446-2EA6CAB44F1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61704" y="8067921"/>
            <a:ext cx="2467546" cy="1850659"/>
          </a:xfrm>
          <a:prstGeom prst="rect">
            <a:avLst/>
          </a:prstGeom>
        </p:spPr>
      </p:pic>
    </p:spTree>
    <p:extLst>
      <p:ext uri="{BB962C8B-B14F-4D97-AF65-F5344CB8AC3E}">
        <p14:creationId xmlns:p14="http://schemas.microsoft.com/office/powerpoint/2010/main" val="3729990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17</a:t>
            </a:fld>
            <a:endParaRPr lang="en-US" altLang="zh-CN" sz="1400" dirty="0"/>
          </a:p>
        </p:txBody>
      </p:sp>
      <p:sp>
        <p:nvSpPr>
          <p:cNvPr id="4" name="TextBox 1">
            <a:extLst>
              <a:ext uri="{FF2B5EF4-FFF2-40B4-BE49-F238E27FC236}">
                <a16:creationId xmlns:a16="http://schemas.microsoft.com/office/drawing/2014/main" id="{E897C723-007E-4FEE-8794-5A4A3057FEE4}"/>
              </a:ext>
            </a:extLst>
          </p:cNvPr>
          <p:cNvSpPr>
            <a:spLocks noChangeArrowheads="1"/>
          </p:cNvSpPr>
          <p:nvPr/>
        </p:nvSpPr>
        <p:spPr bwMode="auto">
          <a:xfrm>
            <a:off x="593815" y="1817514"/>
            <a:ext cx="5957747"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r>
              <a:rPr lang="zh-CN" altLang="en-US" b="1" dirty="0">
                <a:solidFill>
                  <a:srgbClr val="1689B8"/>
                </a:solidFill>
                <a:latin typeface="微软雅黑" pitchFamily="34" charset="-122"/>
                <a:ea typeface="微软雅黑" pitchFamily="34" charset="-122"/>
                <a:sym typeface="微软雅黑" pitchFamily="34" charset="-122"/>
              </a:rPr>
              <a:t>村庄建筑质量现状</a:t>
            </a:r>
            <a:endParaRPr lang="zh-CN" altLang="en-US" sz="1800" b="1" dirty="0">
              <a:solidFill>
                <a:srgbClr val="1689B8"/>
              </a:solidFill>
              <a:latin typeface="微软雅黑" pitchFamily="34" charset="-122"/>
              <a:ea typeface="微软雅黑" pitchFamily="34" charset="-122"/>
              <a:sym typeface="微软雅黑" pitchFamily="34" charset="-122"/>
            </a:endParaRPr>
          </a:p>
        </p:txBody>
      </p:sp>
      <p:sp>
        <p:nvSpPr>
          <p:cNvPr id="18" name="矩形 17">
            <a:extLst>
              <a:ext uri="{FF2B5EF4-FFF2-40B4-BE49-F238E27FC236}">
                <a16:creationId xmlns:a16="http://schemas.microsoft.com/office/drawing/2014/main" id="{433AF4E8-6FA1-4D27-BB07-49BA4AEE4E1C}"/>
              </a:ext>
            </a:extLst>
          </p:cNvPr>
          <p:cNvSpPr/>
          <p:nvPr/>
        </p:nvSpPr>
        <p:spPr>
          <a:xfrm>
            <a:off x="397820" y="2252015"/>
            <a:ext cx="14345122" cy="1113485"/>
          </a:xfrm>
          <a:prstGeom prst="rect">
            <a:avLst/>
          </a:prstGeom>
          <a:noFill/>
        </p:spPr>
        <p:txBody>
          <a:bodyPr wrap="square">
            <a:noAutofit/>
          </a:bodyPr>
          <a:lstStyle/>
          <a:p>
            <a:pPr lvl="0" algn="just">
              <a:lnSpc>
                <a:spcPct val="150000"/>
              </a:lnSpc>
            </a:pPr>
            <a:r>
              <a:rPr lang="zh-CN" altLang="en-US" sz="1400" dirty="0">
                <a:solidFill>
                  <a:prstClr val="black"/>
                </a:solidFill>
                <a:latin typeface="微软雅黑" panose="020B0503020204020204" pitchFamily="34" charset="-122"/>
                <a:ea typeface="微软雅黑" panose="020B0503020204020204" pitchFamily="34" charset="-122"/>
                <a:cs typeface="+mn-ea"/>
                <a:sym typeface="+mn-lt"/>
              </a:rPr>
              <a:t>现状建筑以村民住房为主，多为一层建筑，存在少量二层民宅。</a:t>
            </a:r>
            <a:endParaRPr lang="en-US" altLang="zh-CN" sz="1400" dirty="0">
              <a:solidFill>
                <a:prstClr val="black"/>
              </a:solidFill>
              <a:latin typeface="微软雅黑" panose="020B0503020204020204" pitchFamily="34" charset="-122"/>
              <a:ea typeface="微软雅黑" panose="020B0503020204020204" pitchFamily="34" charset="-122"/>
              <a:cs typeface="+mn-ea"/>
              <a:sym typeface="+mn-lt"/>
            </a:endParaRPr>
          </a:p>
          <a:p>
            <a:pPr lvl="0" algn="just">
              <a:lnSpc>
                <a:spcPct val="150000"/>
              </a:lnSpc>
            </a:pPr>
            <a:endParaRPr lang="en-US" altLang="zh-CN" sz="1400" dirty="0">
              <a:solidFill>
                <a:prstClr val="black"/>
              </a:solidFill>
              <a:latin typeface="微软雅黑" panose="020B0503020204020204" pitchFamily="34" charset="-122"/>
              <a:ea typeface="微软雅黑" panose="020B0503020204020204" pitchFamily="34" charset="-122"/>
              <a:cs typeface="+mn-ea"/>
              <a:sym typeface="+mn-lt"/>
            </a:endParaRPr>
          </a:p>
          <a:p>
            <a:pPr lvl="0" algn="just">
              <a:lnSpc>
                <a:spcPct val="150000"/>
              </a:lnSpc>
            </a:pPr>
            <a:r>
              <a:rPr lang="zh-CN" altLang="en-US" sz="1400" dirty="0">
                <a:solidFill>
                  <a:prstClr val="black"/>
                </a:solidFill>
                <a:latin typeface="微软雅黑" panose="020B0503020204020204" pitchFamily="34" charset="-122"/>
                <a:ea typeface="微软雅黑" panose="020B0503020204020204" pitchFamily="34" charset="-122"/>
                <a:cs typeface="+mn-ea"/>
                <a:sym typeface="+mn-lt"/>
              </a:rPr>
              <a:t>现状建筑整体一般，房屋大多为砖混结构，部分建筑质量较差。</a:t>
            </a:r>
            <a:endParaRPr lang="en-US" altLang="zh-CN" sz="1400" dirty="0">
              <a:solidFill>
                <a:prstClr val="black"/>
              </a:solidFill>
              <a:latin typeface="微软雅黑" panose="020B0503020204020204" pitchFamily="34" charset="-122"/>
              <a:ea typeface="微软雅黑" panose="020B0503020204020204" pitchFamily="34" charset="-122"/>
              <a:cs typeface="+mn-ea"/>
              <a:sym typeface="+mn-lt"/>
            </a:endParaRPr>
          </a:p>
          <a:p>
            <a:pPr lvl="0" algn="just">
              <a:lnSpc>
                <a:spcPct val="150000"/>
              </a:lnSpc>
            </a:pPr>
            <a:endParaRPr lang="en-US" altLang="zh-CN" sz="1400" dirty="0">
              <a:solidFill>
                <a:prstClr val="black"/>
              </a:solidFill>
              <a:latin typeface="微软雅黑" panose="020B0503020204020204" pitchFamily="34" charset="-122"/>
              <a:ea typeface="微软雅黑" panose="020B0503020204020204" pitchFamily="34" charset="-122"/>
              <a:cs typeface="+mn-ea"/>
              <a:sym typeface="+mn-lt"/>
            </a:endParaRPr>
          </a:p>
          <a:p>
            <a:pPr lvl="0" algn="just">
              <a:lnSpc>
                <a:spcPct val="150000"/>
              </a:lnSpc>
            </a:pPr>
            <a:endParaRPr lang="zh-CN" altLang="en-US" sz="1400" dirty="0">
              <a:latin typeface="微软雅黑" panose="020B0503020204020204" pitchFamily="34" charset="-122"/>
              <a:ea typeface="微软雅黑" panose="020B0503020204020204" pitchFamily="34" charset="-122"/>
              <a:cs typeface="+mn-ea"/>
              <a:sym typeface="+mn-lt"/>
            </a:endParaRPr>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分析评价</a:t>
            </a:r>
          </a:p>
        </p:txBody>
      </p:sp>
      <p:sp>
        <p:nvSpPr>
          <p:cNvPr id="22" name="文本框 21">
            <a:extLst>
              <a:ext uri="{FF2B5EF4-FFF2-40B4-BE49-F238E27FC236}">
                <a16:creationId xmlns:a16="http://schemas.microsoft.com/office/drawing/2014/main" id="{A1097F88-49B7-4BEA-9355-CF58B2CB2617}"/>
              </a:ext>
            </a:extLst>
          </p:cNvPr>
          <p:cNvSpPr txBox="1"/>
          <p:nvPr/>
        </p:nvSpPr>
        <p:spPr>
          <a:xfrm>
            <a:off x="358875" y="1129331"/>
            <a:ext cx="3546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2.3 </a:t>
            </a:r>
            <a:r>
              <a:rPr lang="zh-CN" altLang="en-US" sz="2400" b="1" dirty="0">
                <a:latin typeface="微软雅黑" panose="020B0503020204020204" pitchFamily="34" charset="-122"/>
                <a:ea typeface="微软雅黑" panose="020B0503020204020204" pitchFamily="34" charset="-122"/>
              </a:rPr>
              <a:t>现状分析</a:t>
            </a:r>
          </a:p>
        </p:txBody>
      </p:sp>
      <p:grpSp>
        <p:nvGrpSpPr>
          <p:cNvPr id="27" name="组合 26">
            <a:extLst>
              <a:ext uri="{FF2B5EF4-FFF2-40B4-BE49-F238E27FC236}">
                <a16:creationId xmlns:a16="http://schemas.microsoft.com/office/drawing/2014/main" id="{0C72ACC3-F922-48F5-A461-499423A78A49}"/>
              </a:ext>
            </a:extLst>
          </p:cNvPr>
          <p:cNvGrpSpPr/>
          <p:nvPr/>
        </p:nvGrpSpPr>
        <p:grpSpPr>
          <a:xfrm>
            <a:off x="7258050" y="1404163"/>
            <a:ext cx="7484892" cy="8514537"/>
            <a:chOff x="7620608" y="1816596"/>
            <a:chExt cx="7122334" cy="8102104"/>
          </a:xfrm>
        </p:grpSpPr>
        <p:pic>
          <p:nvPicPr>
            <p:cNvPr id="3" name="图片 2">
              <a:extLst>
                <a:ext uri="{FF2B5EF4-FFF2-40B4-BE49-F238E27FC236}">
                  <a16:creationId xmlns:a16="http://schemas.microsoft.com/office/drawing/2014/main" id="{169C8551-BE4C-4FF1-9BB2-6A3C72105F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608" y="1821831"/>
              <a:ext cx="3495574" cy="2621680"/>
            </a:xfrm>
            <a:prstGeom prst="rect">
              <a:avLst/>
            </a:prstGeom>
          </p:spPr>
        </p:pic>
        <p:pic>
          <p:nvPicPr>
            <p:cNvPr id="8" name="图片 7">
              <a:extLst>
                <a:ext uri="{FF2B5EF4-FFF2-40B4-BE49-F238E27FC236}">
                  <a16:creationId xmlns:a16="http://schemas.microsoft.com/office/drawing/2014/main" id="{6A75BF1A-26F3-47AE-A455-81590CDC5B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41152" y="1816596"/>
              <a:ext cx="3495574" cy="2621680"/>
            </a:xfrm>
            <a:prstGeom prst="rect">
              <a:avLst/>
            </a:prstGeom>
          </p:spPr>
        </p:pic>
        <p:pic>
          <p:nvPicPr>
            <p:cNvPr id="12" name="图片 11">
              <a:extLst>
                <a:ext uri="{FF2B5EF4-FFF2-40B4-BE49-F238E27FC236}">
                  <a16:creationId xmlns:a16="http://schemas.microsoft.com/office/drawing/2014/main" id="{8B8E83B3-494D-4217-917D-CB1C1144F4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8779" y="4559425"/>
              <a:ext cx="3495575" cy="2621681"/>
            </a:xfrm>
            <a:prstGeom prst="rect">
              <a:avLst/>
            </a:prstGeom>
          </p:spPr>
        </p:pic>
        <p:pic>
          <p:nvPicPr>
            <p:cNvPr id="14" name="图片 13">
              <a:extLst>
                <a:ext uri="{FF2B5EF4-FFF2-40B4-BE49-F238E27FC236}">
                  <a16:creationId xmlns:a16="http://schemas.microsoft.com/office/drawing/2014/main" id="{DFABB832-E4B5-4F7E-A4FB-179457C370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47368" y="4559423"/>
              <a:ext cx="3495574" cy="2621680"/>
            </a:xfrm>
            <a:prstGeom prst="rect">
              <a:avLst/>
            </a:prstGeom>
          </p:spPr>
        </p:pic>
        <p:pic>
          <p:nvPicPr>
            <p:cNvPr id="17" name="图片 16">
              <a:extLst>
                <a:ext uri="{FF2B5EF4-FFF2-40B4-BE49-F238E27FC236}">
                  <a16:creationId xmlns:a16="http://schemas.microsoft.com/office/drawing/2014/main" id="{7EF5AE39-1A15-4D42-80E0-D8ECE3093B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0608" y="7297020"/>
              <a:ext cx="3495574" cy="2621680"/>
            </a:xfrm>
            <a:prstGeom prst="rect">
              <a:avLst/>
            </a:prstGeom>
          </p:spPr>
        </p:pic>
        <p:pic>
          <p:nvPicPr>
            <p:cNvPr id="24" name="图片 23">
              <a:extLst>
                <a:ext uri="{FF2B5EF4-FFF2-40B4-BE49-F238E27FC236}">
                  <a16:creationId xmlns:a16="http://schemas.microsoft.com/office/drawing/2014/main" id="{CCAD26E4-39B5-4310-8EBE-72E224E00E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239101" y="7297020"/>
              <a:ext cx="3495573" cy="2621680"/>
            </a:xfrm>
            <a:prstGeom prst="rect">
              <a:avLst/>
            </a:prstGeom>
          </p:spPr>
        </p:pic>
      </p:grpSp>
      <p:pic>
        <p:nvPicPr>
          <p:cNvPr id="26" name="图片 25">
            <a:extLst>
              <a:ext uri="{FF2B5EF4-FFF2-40B4-BE49-F238E27FC236}">
                <a16:creationId xmlns:a16="http://schemas.microsoft.com/office/drawing/2014/main" id="{AAD31A17-7E64-4AF6-ADF9-AF5074B268A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97820" y="3506095"/>
            <a:ext cx="6722892" cy="6412605"/>
          </a:xfrm>
          <a:prstGeom prst="rect">
            <a:avLst/>
          </a:prstGeom>
        </p:spPr>
      </p:pic>
    </p:spTree>
    <p:extLst>
      <p:ext uri="{BB962C8B-B14F-4D97-AF65-F5344CB8AC3E}">
        <p14:creationId xmlns:p14="http://schemas.microsoft.com/office/powerpoint/2010/main" val="3234426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18</a:t>
            </a:fld>
            <a:endParaRPr lang="en-US" altLang="zh-CN" sz="1400" dirty="0"/>
          </a:p>
        </p:txBody>
      </p:sp>
      <p:sp>
        <p:nvSpPr>
          <p:cNvPr id="11" name="TextBox 1">
            <a:extLst>
              <a:ext uri="{FF2B5EF4-FFF2-40B4-BE49-F238E27FC236}">
                <a16:creationId xmlns:a16="http://schemas.microsoft.com/office/drawing/2014/main" id="{D2EDC866-4777-435A-A513-C1909534478A}"/>
              </a:ext>
            </a:extLst>
          </p:cNvPr>
          <p:cNvSpPr>
            <a:spLocks noChangeArrowheads="1"/>
          </p:cNvSpPr>
          <p:nvPr/>
        </p:nvSpPr>
        <p:spPr bwMode="auto">
          <a:xfrm>
            <a:off x="593815" y="3211842"/>
            <a:ext cx="5957747"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r>
              <a:rPr lang="zh-CN" altLang="en-US" sz="1800" b="1" dirty="0">
                <a:solidFill>
                  <a:srgbClr val="1689B8"/>
                </a:solidFill>
                <a:latin typeface="微软雅黑" pitchFamily="34" charset="-122"/>
                <a:ea typeface="微软雅黑" pitchFamily="34" charset="-122"/>
                <a:sym typeface="微软雅黑" pitchFamily="34" charset="-122"/>
              </a:rPr>
              <a:t>社区</a:t>
            </a:r>
            <a:r>
              <a:rPr lang="zh-CN" altLang="en-US" b="1" dirty="0">
                <a:solidFill>
                  <a:srgbClr val="1689B8"/>
                </a:solidFill>
                <a:latin typeface="微软雅黑" pitchFamily="34" charset="-122"/>
                <a:ea typeface="微软雅黑" pitchFamily="34" charset="-122"/>
                <a:sym typeface="微软雅黑" pitchFamily="34" charset="-122"/>
              </a:rPr>
              <a:t>基础设施现状</a:t>
            </a:r>
            <a:endParaRPr lang="zh-CN" altLang="en-US" sz="1800" b="1" dirty="0">
              <a:solidFill>
                <a:srgbClr val="1689B8"/>
              </a:solidFill>
              <a:latin typeface="微软雅黑" pitchFamily="34" charset="-122"/>
              <a:ea typeface="微软雅黑" pitchFamily="34" charset="-122"/>
              <a:sym typeface="微软雅黑" pitchFamily="34" charset="-122"/>
            </a:endParaRPr>
          </a:p>
        </p:txBody>
      </p:sp>
      <p:sp>
        <p:nvSpPr>
          <p:cNvPr id="12" name="矩形 11">
            <a:extLst>
              <a:ext uri="{FF2B5EF4-FFF2-40B4-BE49-F238E27FC236}">
                <a16:creationId xmlns:a16="http://schemas.microsoft.com/office/drawing/2014/main" id="{DD56F4D4-4BD1-4731-AB75-2E0102F83089}"/>
              </a:ext>
            </a:extLst>
          </p:cNvPr>
          <p:cNvSpPr/>
          <p:nvPr/>
        </p:nvSpPr>
        <p:spPr>
          <a:xfrm>
            <a:off x="538162" y="3613798"/>
            <a:ext cx="5319712" cy="4354371"/>
          </a:xfrm>
          <a:prstGeom prst="rect">
            <a:avLst/>
          </a:prstGeom>
          <a:solidFill>
            <a:srgbClr val="DAE3F3"/>
          </a:solidFill>
        </p:spPr>
        <p:txBody>
          <a:bodyPr wrap="square">
            <a:noAutofit/>
          </a:bodyPr>
          <a:lstStyle/>
          <a:p>
            <a:pPr indent="0" fontAlgn="auto">
              <a:lnSpc>
                <a:spcPct val="150000"/>
              </a:lnSpc>
              <a:buFont typeface="Wingdings" panose="05000000000000000000" pitchFamily="2" charset="2"/>
              <a:buNone/>
            </a:pPr>
            <a:r>
              <a:rPr lang="zh-CN" altLang="en-US" sz="1400" b="1" noProof="1">
                <a:latin typeface="微软雅黑" panose="020B0503020204020204" pitchFamily="34" charset="-122"/>
                <a:ea typeface="微软雅黑" panose="020B0503020204020204" pitchFamily="34" charset="-122"/>
              </a:rPr>
              <a:t>（</a:t>
            </a:r>
            <a:r>
              <a:rPr lang="en-US" altLang="zh-CN" sz="1400" b="1" noProof="1">
                <a:latin typeface="微软雅黑" panose="020B0503020204020204" pitchFamily="34" charset="-122"/>
                <a:ea typeface="微软雅黑" panose="020B0503020204020204" pitchFamily="34" charset="-122"/>
              </a:rPr>
              <a:t>1</a:t>
            </a:r>
            <a:r>
              <a:rPr lang="zh-CN" altLang="en-US" sz="1400" b="1" noProof="1">
                <a:latin typeface="微软雅黑" panose="020B0503020204020204" pitchFamily="34" charset="-122"/>
                <a:ea typeface="微软雅黑" panose="020B0503020204020204" pitchFamily="34" charset="-122"/>
              </a:rPr>
              <a:t>）给水</a:t>
            </a:r>
            <a:endParaRPr lang="en-US" altLang="zh-CN" sz="1400" b="1" noProof="1">
              <a:latin typeface="微软雅黑" panose="020B0503020204020204" pitchFamily="34" charset="-122"/>
              <a:ea typeface="微软雅黑" panose="020B0503020204020204" pitchFamily="34" charset="-122"/>
            </a:endParaRPr>
          </a:p>
          <a:p>
            <a:pPr fontAlgn="auto">
              <a:lnSpc>
                <a:spcPct val="150000"/>
              </a:lnSpc>
            </a:pPr>
            <a:r>
              <a:rPr lang="zh-CN" altLang="en-US" sz="1400" noProof="1">
                <a:latin typeface="微软雅黑" panose="020B0503020204020204" pitchFamily="34" charset="-122"/>
                <a:ea typeface="微软雅黑" panose="020B0503020204020204" pitchFamily="34" charset="-122"/>
              </a:rPr>
              <a:t>村庄现已通自来水。</a:t>
            </a:r>
            <a:endParaRPr lang="en-US" altLang="zh-CN" sz="1400" noProof="1">
              <a:latin typeface="微软雅黑" panose="020B0503020204020204" pitchFamily="34" charset="-122"/>
              <a:ea typeface="微软雅黑" panose="020B0503020204020204" pitchFamily="34" charset="-122"/>
            </a:endParaRPr>
          </a:p>
          <a:p>
            <a:pPr fontAlgn="auto">
              <a:lnSpc>
                <a:spcPct val="150000"/>
              </a:lnSpc>
            </a:pPr>
            <a:r>
              <a:rPr lang="zh-CN" altLang="en-US" sz="1400" b="1" noProof="1">
                <a:latin typeface="微软雅黑" panose="020B0503020204020204" pitchFamily="34" charset="-122"/>
                <a:ea typeface="微软雅黑" panose="020B0503020204020204" pitchFamily="34" charset="-122"/>
              </a:rPr>
              <a:t>（</a:t>
            </a:r>
            <a:r>
              <a:rPr lang="en-US" altLang="zh-CN" sz="1400" b="1" noProof="1">
                <a:latin typeface="微软雅黑" panose="020B0503020204020204" pitchFamily="34" charset="-122"/>
                <a:ea typeface="微软雅黑" panose="020B0503020204020204" pitchFamily="34" charset="-122"/>
              </a:rPr>
              <a:t>2</a:t>
            </a:r>
            <a:r>
              <a:rPr lang="zh-CN" altLang="en-US" sz="1400" b="1" noProof="1">
                <a:latin typeface="微软雅黑" panose="020B0503020204020204" pitchFamily="34" charset="-122"/>
                <a:ea typeface="微软雅黑" panose="020B0503020204020204" pitchFamily="34" charset="-122"/>
              </a:rPr>
              <a:t>）排水</a:t>
            </a:r>
            <a:endParaRPr lang="en-US" altLang="zh-CN" sz="1400" b="1" noProof="1">
              <a:latin typeface="微软雅黑" panose="020B0503020204020204" pitchFamily="34" charset="-122"/>
              <a:ea typeface="微软雅黑" panose="020B0503020204020204" pitchFamily="34" charset="-122"/>
            </a:endParaRPr>
          </a:p>
          <a:p>
            <a:pPr fontAlgn="auto">
              <a:lnSpc>
                <a:spcPct val="150000"/>
              </a:lnSpc>
            </a:pPr>
            <a:r>
              <a:rPr lang="zh-CN" altLang="en-US" sz="1400" noProof="1">
                <a:latin typeface="微软雅黑" panose="020B0503020204020204" pitchFamily="34" charset="-122"/>
                <a:ea typeface="微软雅黑" panose="020B0503020204020204" pitchFamily="34" charset="-122"/>
              </a:rPr>
              <a:t>村庄内为自然排水。</a:t>
            </a:r>
            <a:endParaRPr lang="en-US" altLang="zh-CN" sz="1400" noProof="1">
              <a:latin typeface="微软雅黑" panose="020B0503020204020204" pitchFamily="34" charset="-122"/>
              <a:ea typeface="微软雅黑" panose="020B0503020204020204" pitchFamily="34" charset="-122"/>
            </a:endParaRPr>
          </a:p>
          <a:p>
            <a:pPr indent="0" fontAlgn="auto">
              <a:lnSpc>
                <a:spcPct val="150000"/>
              </a:lnSpc>
              <a:buFont typeface="Wingdings" panose="05000000000000000000" pitchFamily="2" charset="2"/>
              <a:buNone/>
            </a:pPr>
            <a:r>
              <a:rPr lang="zh-CN" altLang="en-US" sz="1400" b="1" noProof="1">
                <a:latin typeface="微软雅黑" panose="020B0503020204020204" pitchFamily="34" charset="-122"/>
                <a:ea typeface="微软雅黑" panose="020B0503020204020204" pitchFamily="34" charset="-122"/>
              </a:rPr>
              <a:t>（</a:t>
            </a:r>
            <a:r>
              <a:rPr lang="en-US" altLang="zh-CN" sz="1400" b="1" noProof="1">
                <a:latin typeface="微软雅黑" panose="020B0503020204020204" pitchFamily="34" charset="-122"/>
                <a:ea typeface="微软雅黑" panose="020B0503020204020204" pitchFamily="34" charset="-122"/>
              </a:rPr>
              <a:t>3</a:t>
            </a:r>
            <a:r>
              <a:rPr lang="zh-CN" altLang="en-US" sz="1400" b="1" noProof="1">
                <a:latin typeface="微软雅黑" panose="020B0503020204020204" pitchFamily="34" charset="-122"/>
                <a:ea typeface="微软雅黑" panose="020B0503020204020204" pitchFamily="34" charset="-122"/>
              </a:rPr>
              <a:t>）污水</a:t>
            </a:r>
          </a:p>
          <a:p>
            <a:pPr indent="0" fontAlgn="auto">
              <a:lnSpc>
                <a:spcPct val="150000"/>
              </a:lnSpc>
              <a:buFont typeface="Wingdings" panose="05000000000000000000" pitchFamily="2" charset="2"/>
              <a:buNone/>
            </a:pPr>
            <a:r>
              <a:rPr lang="zh-CN" altLang="en-US" sz="1400" noProof="1">
                <a:latin typeface="微软雅黑" panose="020B0503020204020204" pitchFamily="34" charset="-122"/>
                <a:ea typeface="微软雅黑" panose="020B0503020204020204" pitchFamily="34" charset="-122"/>
              </a:rPr>
              <a:t>村庄内无污水处理设施。</a:t>
            </a:r>
            <a:endParaRPr lang="en-US" altLang="zh-CN" sz="1400" noProof="1">
              <a:latin typeface="微软雅黑" panose="020B0503020204020204" pitchFamily="34" charset="-122"/>
              <a:ea typeface="微软雅黑" panose="020B0503020204020204" pitchFamily="34" charset="-122"/>
            </a:endParaRPr>
          </a:p>
          <a:p>
            <a:pPr indent="0" fontAlgn="auto">
              <a:lnSpc>
                <a:spcPct val="150000"/>
              </a:lnSpc>
              <a:buFont typeface="Wingdings" panose="05000000000000000000" pitchFamily="2" charset="2"/>
              <a:buNone/>
            </a:pPr>
            <a:r>
              <a:rPr lang="zh-CN" altLang="en-US" sz="1400" b="1" noProof="1">
                <a:latin typeface="微软雅黑" panose="020B0503020204020204" pitchFamily="34" charset="-122"/>
                <a:ea typeface="微软雅黑" panose="020B0503020204020204" pitchFamily="34" charset="-122"/>
              </a:rPr>
              <a:t>（</a:t>
            </a:r>
            <a:r>
              <a:rPr lang="en-US" altLang="zh-CN" sz="1400" b="1" noProof="1">
                <a:latin typeface="微软雅黑" panose="020B0503020204020204" pitchFamily="34" charset="-122"/>
                <a:ea typeface="微软雅黑" panose="020B0503020204020204" pitchFamily="34" charset="-122"/>
              </a:rPr>
              <a:t>4</a:t>
            </a:r>
            <a:r>
              <a:rPr lang="zh-CN" altLang="en-US" sz="1400" b="1" noProof="1">
                <a:latin typeface="微软雅黑" panose="020B0503020204020204" pitchFamily="34" charset="-122"/>
                <a:ea typeface="微软雅黑" panose="020B0503020204020204" pitchFamily="34" charset="-122"/>
              </a:rPr>
              <a:t>）照明设施</a:t>
            </a:r>
            <a:endParaRPr lang="en-US" altLang="zh-CN" sz="1400" b="1" noProof="1">
              <a:latin typeface="微软雅黑" panose="020B0503020204020204" pitchFamily="34" charset="-122"/>
              <a:ea typeface="微软雅黑" panose="020B0503020204020204" pitchFamily="34" charset="-122"/>
            </a:endParaRPr>
          </a:p>
          <a:p>
            <a:pPr indent="0" fontAlgn="auto">
              <a:lnSpc>
                <a:spcPct val="150000"/>
              </a:lnSpc>
              <a:buFont typeface="Wingdings" panose="05000000000000000000" pitchFamily="2" charset="2"/>
              <a:buNone/>
            </a:pPr>
            <a:r>
              <a:rPr lang="zh-CN" altLang="en-US" sz="1400" noProof="1">
                <a:latin typeface="微软雅黑" panose="020B0503020204020204" pitchFamily="34" charset="-122"/>
                <a:ea typeface="微软雅黑" panose="020B0503020204020204" pitchFamily="34" charset="-122"/>
              </a:rPr>
              <a:t>村内主路布置有少量路灯。</a:t>
            </a:r>
            <a:endParaRPr lang="en-US" altLang="zh-CN" sz="1400" noProof="1">
              <a:latin typeface="微软雅黑" panose="020B0503020204020204" pitchFamily="34" charset="-122"/>
              <a:ea typeface="微软雅黑" panose="020B0503020204020204" pitchFamily="34" charset="-122"/>
            </a:endParaRPr>
          </a:p>
          <a:p>
            <a:pPr indent="0" fontAlgn="auto">
              <a:lnSpc>
                <a:spcPct val="150000"/>
              </a:lnSpc>
              <a:buFont typeface="Wingdings" panose="05000000000000000000" pitchFamily="2" charset="2"/>
              <a:buNone/>
            </a:pPr>
            <a:r>
              <a:rPr lang="zh-CN" altLang="en-US" sz="1400" b="1" noProof="1">
                <a:latin typeface="微软雅黑" panose="020B0503020204020204" pitchFamily="34" charset="-122"/>
                <a:ea typeface="微软雅黑" panose="020B0503020204020204" pitchFamily="34" charset="-122"/>
              </a:rPr>
              <a:t>（</a:t>
            </a:r>
            <a:r>
              <a:rPr lang="en-US" altLang="zh-CN" sz="1400" b="1" noProof="1">
                <a:latin typeface="微软雅黑" panose="020B0503020204020204" pitchFamily="34" charset="-122"/>
                <a:ea typeface="微软雅黑" panose="020B0503020204020204" pitchFamily="34" charset="-122"/>
              </a:rPr>
              <a:t>5</a:t>
            </a:r>
            <a:r>
              <a:rPr lang="zh-CN" altLang="en-US" sz="1400" b="1" noProof="1">
                <a:latin typeface="微软雅黑" panose="020B0503020204020204" pitchFamily="34" charset="-122"/>
                <a:ea typeface="微软雅黑" panose="020B0503020204020204" pitchFamily="34" charset="-122"/>
              </a:rPr>
              <a:t>）通信设施</a:t>
            </a:r>
          </a:p>
          <a:p>
            <a:pPr indent="0" fontAlgn="auto">
              <a:lnSpc>
                <a:spcPct val="150000"/>
              </a:lnSpc>
              <a:buFont typeface="Wingdings" panose="05000000000000000000" pitchFamily="2" charset="2"/>
              <a:buNone/>
            </a:pPr>
            <a:r>
              <a:rPr lang="zh-CN" altLang="en-US" sz="1400" noProof="1">
                <a:latin typeface="微软雅黑" panose="020B0503020204020204" pitchFamily="34" charset="-122"/>
                <a:ea typeface="微软雅黑" panose="020B0503020204020204" pitchFamily="34" charset="-122"/>
              </a:rPr>
              <a:t>广播、电视、电话、网络等公共通信设施齐全，信号畅通，基本能满足村民使用需求。但是管线缺乏规划，布置凌乱。</a:t>
            </a:r>
            <a:endParaRPr lang="en-US" altLang="zh-CN" sz="1400" noProof="1">
              <a:latin typeface="微软雅黑" panose="020B0503020204020204" pitchFamily="34" charset="-122"/>
              <a:ea typeface="微软雅黑" panose="020B0503020204020204" pitchFamily="34" charset="-122"/>
            </a:endParaRPr>
          </a:p>
          <a:p>
            <a:pPr indent="0" fontAlgn="auto">
              <a:lnSpc>
                <a:spcPct val="150000"/>
              </a:lnSpc>
              <a:buFont typeface="Wingdings" panose="05000000000000000000" pitchFamily="2" charset="2"/>
              <a:buNone/>
            </a:pPr>
            <a:r>
              <a:rPr lang="zh-CN" altLang="en-US" sz="1400" b="1" noProof="1">
                <a:latin typeface="微软雅黑" panose="020B0503020204020204" pitchFamily="34" charset="-122"/>
                <a:ea typeface="微软雅黑" panose="020B0503020204020204" pitchFamily="34" charset="-122"/>
              </a:rPr>
              <a:t>（</a:t>
            </a:r>
            <a:r>
              <a:rPr lang="en-US" altLang="zh-CN" sz="1400" b="1" noProof="1">
                <a:latin typeface="微软雅黑" panose="020B0503020204020204" pitchFamily="34" charset="-122"/>
                <a:ea typeface="微软雅黑" panose="020B0503020204020204" pitchFamily="34" charset="-122"/>
              </a:rPr>
              <a:t>6</a:t>
            </a:r>
            <a:r>
              <a:rPr lang="zh-CN" altLang="en-US" sz="1400" b="1" noProof="1">
                <a:latin typeface="微软雅黑" panose="020B0503020204020204" pitchFamily="34" charset="-122"/>
                <a:ea typeface="微软雅黑" panose="020B0503020204020204" pitchFamily="34" charset="-122"/>
              </a:rPr>
              <a:t>）环卫</a:t>
            </a:r>
          </a:p>
          <a:p>
            <a:pPr indent="0" fontAlgn="auto">
              <a:lnSpc>
                <a:spcPct val="150000"/>
              </a:lnSpc>
              <a:buFont typeface="Wingdings" panose="05000000000000000000" pitchFamily="2" charset="2"/>
              <a:buNone/>
            </a:pPr>
            <a:r>
              <a:rPr lang="zh-CN" altLang="en-US" sz="1400" noProof="1">
                <a:latin typeface="微软雅黑" panose="020B0503020204020204" pitchFamily="34" charset="-122"/>
                <a:ea typeface="微软雅黑" panose="020B0503020204020204" pitchFamily="34" charset="-122"/>
              </a:rPr>
              <a:t>环卫设施数量能满足使用要求，但缺乏维护与清洗。</a:t>
            </a:r>
          </a:p>
        </p:txBody>
      </p:sp>
      <p:sp>
        <p:nvSpPr>
          <p:cNvPr id="21" name="文本框 20">
            <a:extLst>
              <a:ext uri="{FF2B5EF4-FFF2-40B4-BE49-F238E27FC236}">
                <a16:creationId xmlns:a16="http://schemas.microsoft.com/office/drawing/2014/main" id="{CBAA7303-95D0-4964-996B-8C2351676BCB}"/>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BE11DC9D-8FA1-454C-8C97-31100EEDE437}"/>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分析评价</a:t>
            </a:r>
          </a:p>
        </p:txBody>
      </p:sp>
      <p:sp>
        <p:nvSpPr>
          <p:cNvPr id="23" name="文本框 22">
            <a:extLst>
              <a:ext uri="{FF2B5EF4-FFF2-40B4-BE49-F238E27FC236}">
                <a16:creationId xmlns:a16="http://schemas.microsoft.com/office/drawing/2014/main" id="{F471BF18-32D2-46FC-9CBB-6E45731C307F}"/>
              </a:ext>
            </a:extLst>
          </p:cNvPr>
          <p:cNvSpPr txBox="1"/>
          <p:nvPr/>
        </p:nvSpPr>
        <p:spPr>
          <a:xfrm>
            <a:off x="358875" y="1129331"/>
            <a:ext cx="3546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2.3 </a:t>
            </a:r>
            <a:r>
              <a:rPr lang="zh-CN" altLang="en-US" sz="2400" b="1" dirty="0">
                <a:latin typeface="微软雅黑" panose="020B0503020204020204" pitchFamily="34" charset="-122"/>
                <a:ea typeface="微软雅黑" panose="020B0503020204020204" pitchFamily="34" charset="-122"/>
              </a:rPr>
              <a:t>现状分析</a:t>
            </a:r>
          </a:p>
        </p:txBody>
      </p:sp>
      <p:sp>
        <p:nvSpPr>
          <p:cNvPr id="31" name="TextBox 6">
            <a:extLst>
              <a:ext uri="{FF2B5EF4-FFF2-40B4-BE49-F238E27FC236}">
                <a16:creationId xmlns:a16="http://schemas.microsoft.com/office/drawing/2014/main" id="{8E40ECD5-BBC5-4D4B-82AE-9F5E6EF1943E}"/>
              </a:ext>
            </a:extLst>
          </p:cNvPr>
          <p:cNvSpPr txBox="1"/>
          <p:nvPr/>
        </p:nvSpPr>
        <p:spPr>
          <a:xfrm>
            <a:off x="593815" y="8001710"/>
            <a:ext cx="6090509"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defPPr>
              <a:defRPr lang="zh-CN"/>
            </a:defPPr>
            <a:lvl1pPr>
              <a:defRPr b="1">
                <a:solidFill>
                  <a:srgbClr val="1689B8"/>
                </a:solidFill>
                <a:latin typeface="微软雅黑" pitchFamily="34" charset="-122"/>
                <a:ea typeface="微软雅黑" pitchFamily="34" charset="-122"/>
              </a:defRPr>
            </a:lvl1pPr>
          </a:lstStyle>
          <a:p>
            <a:r>
              <a:rPr lang="zh-CN" altLang="en-US" dirty="0"/>
              <a:t>村庄环境质量现状</a:t>
            </a:r>
          </a:p>
        </p:txBody>
      </p:sp>
      <p:sp>
        <p:nvSpPr>
          <p:cNvPr id="32" name="TextBox 11">
            <a:extLst>
              <a:ext uri="{FF2B5EF4-FFF2-40B4-BE49-F238E27FC236}">
                <a16:creationId xmlns:a16="http://schemas.microsoft.com/office/drawing/2014/main" id="{92C9A4B9-DC0A-4C00-AEF2-06A5D283F968}"/>
              </a:ext>
            </a:extLst>
          </p:cNvPr>
          <p:cNvSpPr txBox="1"/>
          <p:nvPr/>
        </p:nvSpPr>
        <p:spPr>
          <a:xfrm>
            <a:off x="538162" y="8422081"/>
            <a:ext cx="5319582" cy="1493449"/>
          </a:xfrm>
          <a:prstGeom prst="rect">
            <a:avLst/>
          </a:prstGeom>
          <a:solidFill>
            <a:srgbClr val="DAE3F3"/>
          </a:solidFill>
        </p:spPr>
        <p:txBody>
          <a:bodyPr wrap="square" lIns="147513" tIns="73756" rIns="147513" bIns="73756" rtlCol="0">
            <a:noAutofit/>
          </a:bodyPr>
          <a:lstStyle/>
          <a:p>
            <a:pPr algn="just" fontAlgn="auto">
              <a:lnSpc>
                <a:spcPct val="150000"/>
              </a:lnSpc>
            </a:pPr>
            <a:r>
              <a:rPr lang="zh-CN" altLang="en-US" sz="1400" b="1" noProof="1">
                <a:latin typeface="微软雅黑" panose="020B0503020204020204" pitchFamily="34" charset="-122"/>
                <a:ea typeface="微软雅黑" panose="020B0503020204020204" pitchFamily="34" charset="-122"/>
              </a:rPr>
              <a:t>（</a:t>
            </a:r>
            <a:r>
              <a:rPr lang="en-US" altLang="zh-CN" sz="1400" b="1" noProof="1">
                <a:latin typeface="微软雅黑" panose="020B0503020204020204" pitchFamily="34" charset="-122"/>
                <a:ea typeface="微软雅黑" panose="020B0503020204020204" pitchFamily="34" charset="-122"/>
              </a:rPr>
              <a:t>1</a:t>
            </a:r>
            <a:r>
              <a:rPr lang="zh-CN" altLang="en-US" sz="1400" b="1" noProof="1">
                <a:latin typeface="微软雅黑" panose="020B0503020204020204" pitchFamily="34" charset="-122"/>
                <a:ea typeface="微软雅黑" panose="020B0503020204020204" pitchFamily="34" charset="-122"/>
              </a:rPr>
              <a:t>）绿化情况</a:t>
            </a:r>
          </a:p>
          <a:p>
            <a:pPr algn="just" fontAlgn="auto">
              <a:lnSpc>
                <a:spcPct val="150000"/>
              </a:lnSpc>
              <a:buFont typeface="Wingdings" panose="05000000000000000000" pitchFamily="2" charset="2"/>
              <a:buNone/>
            </a:pPr>
            <a:r>
              <a:rPr lang="zh-CN" altLang="en-US" sz="1400" noProof="1">
                <a:latin typeface="微软雅黑" panose="020B0503020204020204" pitchFamily="34" charset="-122"/>
                <a:ea typeface="微软雅黑" panose="020B0503020204020204" pitchFamily="34" charset="-122"/>
              </a:rPr>
              <a:t>现状村庄景观整体较差。</a:t>
            </a:r>
            <a:endParaRPr lang="en-US" altLang="zh-CN" sz="1400" noProof="1">
              <a:latin typeface="微软雅黑" panose="020B0503020204020204" pitchFamily="34" charset="-122"/>
              <a:ea typeface="微软雅黑" panose="020B0503020204020204" pitchFamily="34" charset="-122"/>
            </a:endParaRPr>
          </a:p>
          <a:p>
            <a:pPr algn="just" fontAlgn="auto">
              <a:lnSpc>
                <a:spcPct val="150000"/>
              </a:lnSpc>
              <a:buFont typeface="Wingdings" panose="05000000000000000000" pitchFamily="2" charset="2"/>
              <a:buNone/>
            </a:pPr>
            <a:r>
              <a:rPr lang="zh-CN" altLang="en-US" sz="1400" b="1" noProof="1">
                <a:latin typeface="微软雅黑" panose="020B0503020204020204" pitchFamily="34" charset="-122"/>
                <a:ea typeface="微软雅黑" panose="020B0503020204020204" pitchFamily="34" charset="-122"/>
              </a:rPr>
              <a:t>（</a:t>
            </a:r>
            <a:r>
              <a:rPr lang="en-US" altLang="zh-CN" sz="1400" b="1" noProof="1">
                <a:latin typeface="微软雅黑" panose="020B0503020204020204" pitchFamily="34" charset="-122"/>
                <a:ea typeface="微软雅黑" panose="020B0503020204020204" pitchFamily="34" charset="-122"/>
              </a:rPr>
              <a:t>2</a:t>
            </a:r>
            <a:r>
              <a:rPr lang="zh-CN" altLang="en-US" sz="1400" b="1" noProof="1">
                <a:latin typeface="微软雅黑" panose="020B0503020204020204" pitchFamily="34" charset="-122"/>
                <a:ea typeface="微软雅黑" panose="020B0503020204020204" pitchFamily="34" charset="-122"/>
              </a:rPr>
              <a:t>）</a:t>
            </a:r>
            <a:r>
              <a:rPr lang="en-US" altLang="zh-CN" sz="1400" b="1" noProof="1">
                <a:latin typeface="微软雅黑" panose="020B0503020204020204" pitchFamily="34" charset="-122"/>
                <a:ea typeface="微软雅黑" panose="020B0503020204020204" pitchFamily="34" charset="-122"/>
              </a:rPr>
              <a:t>垃圾处理</a:t>
            </a:r>
            <a:endParaRPr lang="en-US" altLang="zh-CN" sz="1400" noProof="1">
              <a:latin typeface="微软雅黑" panose="020B0503020204020204" pitchFamily="34" charset="-122"/>
              <a:ea typeface="微软雅黑" panose="020B0503020204020204" pitchFamily="34" charset="-122"/>
            </a:endParaRPr>
          </a:p>
          <a:p>
            <a:pPr indent="0" algn="just" fontAlgn="auto">
              <a:lnSpc>
                <a:spcPct val="150000"/>
              </a:lnSpc>
              <a:buFont typeface="Wingdings" panose="05000000000000000000" pitchFamily="2" charset="2"/>
              <a:buNone/>
            </a:pPr>
            <a:r>
              <a:rPr lang="zh-CN" altLang="en-US" sz="1400" noProof="1">
                <a:latin typeface="微软雅黑" panose="020B0503020204020204" pitchFamily="34" charset="-122"/>
                <a:ea typeface="微软雅黑" panose="020B0503020204020204" pitchFamily="34" charset="-122"/>
              </a:rPr>
              <a:t>村庄内存在乱堆乱放的问题。</a:t>
            </a:r>
            <a:endParaRPr lang="en-US" altLang="zh-CN" sz="1400" noProof="1">
              <a:latin typeface="微软雅黑" panose="020B0503020204020204" pitchFamily="34" charset="-122"/>
              <a:ea typeface="微软雅黑" panose="020B0503020204020204" pitchFamily="34" charset="-122"/>
            </a:endParaRPr>
          </a:p>
        </p:txBody>
      </p:sp>
      <p:sp>
        <p:nvSpPr>
          <p:cNvPr id="33" name="TextBox 6">
            <a:extLst>
              <a:ext uri="{FF2B5EF4-FFF2-40B4-BE49-F238E27FC236}">
                <a16:creationId xmlns:a16="http://schemas.microsoft.com/office/drawing/2014/main" id="{52137029-4E75-469E-B65B-AE808818D5AD}"/>
              </a:ext>
            </a:extLst>
          </p:cNvPr>
          <p:cNvSpPr txBox="1"/>
          <p:nvPr/>
        </p:nvSpPr>
        <p:spPr>
          <a:xfrm>
            <a:off x="593815" y="1843788"/>
            <a:ext cx="6090509"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defPPr>
              <a:defRPr lang="zh-CN"/>
            </a:defPPr>
            <a:lvl1pPr>
              <a:defRPr b="1">
                <a:solidFill>
                  <a:srgbClr val="1689B8"/>
                </a:solidFill>
                <a:latin typeface="微软雅黑" pitchFamily="34" charset="-122"/>
                <a:ea typeface="微软雅黑" pitchFamily="34" charset="-122"/>
              </a:defRPr>
            </a:lvl1pPr>
          </a:lstStyle>
          <a:p>
            <a:r>
              <a:rPr lang="zh-CN" altLang="en-US" dirty="0"/>
              <a:t>村庄公共服务设施现状</a:t>
            </a:r>
          </a:p>
        </p:txBody>
      </p:sp>
      <p:sp>
        <p:nvSpPr>
          <p:cNvPr id="34" name="TextBox 11">
            <a:extLst>
              <a:ext uri="{FF2B5EF4-FFF2-40B4-BE49-F238E27FC236}">
                <a16:creationId xmlns:a16="http://schemas.microsoft.com/office/drawing/2014/main" id="{135A7784-0D80-49E8-9C15-180813D620C5}"/>
              </a:ext>
            </a:extLst>
          </p:cNvPr>
          <p:cNvSpPr txBox="1"/>
          <p:nvPr/>
        </p:nvSpPr>
        <p:spPr>
          <a:xfrm>
            <a:off x="538162" y="2272585"/>
            <a:ext cx="5319582" cy="887301"/>
          </a:xfrm>
          <a:prstGeom prst="rect">
            <a:avLst/>
          </a:prstGeom>
          <a:solidFill>
            <a:srgbClr val="DAE3F3"/>
          </a:solidFill>
        </p:spPr>
        <p:txBody>
          <a:bodyPr wrap="square" lIns="147513" tIns="73756" rIns="147513" bIns="73756" rtlCol="0">
            <a:noAutofit/>
          </a:bodyPr>
          <a:lstStyle/>
          <a:p>
            <a:pPr>
              <a:lnSpc>
                <a:spcPct val="150000"/>
              </a:lnSpc>
            </a:pPr>
            <a:r>
              <a:rPr lang="zh-CN" altLang="en-US" sz="1400" noProof="1">
                <a:latin typeface="微软雅黑" panose="020B0503020204020204" pitchFamily="34" charset="-122"/>
                <a:ea typeface="微软雅黑" panose="020B0503020204020204" pitchFamily="34" charset="-122"/>
              </a:rPr>
              <a:t>村庄公共服务设施主要为现状村委、幼儿园、小学、卫生室、医院等。现状商业主要分布在泉重路两侧。</a:t>
            </a:r>
          </a:p>
        </p:txBody>
      </p:sp>
      <p:pic>
        <p:nvPicPr>
          <p:cNvPr id="4" name="图片 3">
            <a:extLst>
              <a:ext uri="{FF2B5EF4-FFF2-40B4-BE49-F238E27FC236}">
                <a16:creationId xmlns:a16="http://schemas.microsoft.com/office/drawing/2014/main" id="{69C6913C-24C3-4672-8A59-D4B2409D5A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8850" y="2303964"/>
            <a:ext cx="4300756" cy="3225567"/>
          </a:xfrm>
          <a:prstGeom prst="rect">
            <a:avLst/>
          </a:prstGeom>
        </p:spPr>
      </p:pic>
      <p:pic>
        <p:nvPicPr>
          <p:cNvPr id="10" name="图片 9">
            <a:extLst>
              <a:ext uri="{FF2B5EF4-FFF2-40B4-BE49-F238E27FC236}">
                <a16:creationId xmlns:a16="http://schemas.microsoft.com/office/drawing/2014/main" id="{9C549B82-3FFF-4D26-A9A6-9C16A626FB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67407" y="7808124"/>
            <a:ext cx="2834156" cy="2125617"/>
          </a:xfrm>
          <a:prstGeom prst="rect">
            <a:avLst/>
          </a:prstGeom>
        </p:spPr>
      </p:pic>
      <p:pic>
        <p:nvPicPr>
          <p:cNvPr id="8" name="图片 7">
            <a:extLst>
              <a:ext uri="{FF2B5EF4-FFF2-40B4-BE49-F238E27FC236}">
                <a16:creationId xmlns:a16="http://schemas.microsoft.com/office/drawing/2014/main" id="{AE4ABDC5-672D-4FDD-8134-46B0298F7D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00538" y="7808124"/>
            <a:ext cx="2834157" cy="2125617"/>
          </a:xfrm>
          <a:prstGeom prst="rect">
            <a:avLst/>
          </a:prstGeom>
        </p:spPr>
      </p:pic>
      <p:pic>
        <p:nvPicPr>
          <p:cNvPr id="14" name="图片 13">
            <a:extLst>
              <a:ext uri="{FF2B5EF4-FFF2-40B4-BE49-F238E27FC236}">
                <a16:creationId xmlns:a16="http://schemas.microsoft.com/office/drawing/2014/main" id="{F6CCAB49-62F0-48E1-B740-A3A4281F7A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7407" y="5602750"/>
            <a:ext cx="2842874" cy="2132155"/>
          </a:xfrm>
          <a:prstGeom prst="rect">
            <a:avLst/>
          </a:prstGeom>
        </p:spPr>
      </p:pic>
      <p:pic>
        <p:nvPicPr>
          <p:cNvPr id="16" name="图片 15">
            <a:extLst>
              <a:ext uri="{FF2B5EF4-FFF2-40B4-BE49-F238E27FC236}">
                <a16:creationId xmlns:a16="http://schemas.microsoft.com/office/drawing/2014/main" id="{DBA4ECAD-3173-4AD7-8209-7704479D29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891493" y="5611419"/>
            <a:ext cx="2834157" cy="2125617"/>
          </a:xfrm>
          <a:prstGeom prst="rect">
            <a:avLst/>
          </a:prstGeom>
        </p:spPr>
      </p:pic>
      <p:pic>
        <p:nvPicPr>
          <p:cNvPr id="20" name="图片 19">
            <a:extLst>
              <a:ext uri="{FF2B5EF4-FFF2-40B4-BE49-F238E27FC236}">
                <a16:creationId xmlns:a16="http://schemas.microsoft.com/office/drawing/2014/main" id="{894B9147-E8E9-46C3-84B5-6574FC26E3F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52038" y="7808124"/>
            <a:ext cx="2834157" cy="2125617"/>
          </a:xfrm>
          <a:prstGeom prst="rect">
            <a:avLst/>
          </a:prstGeom>
        </p:spPr>
      </p:pic>
      <p:pic>
        <p:nvPicPr>
          <p:cNvPr id="27" name="图片 26">
            <a:extLst>
              <a:ext uri="{FF2B5EF4-FFF2-40B4-BE49-F238E27FC236}">
                <a16:creationId xmlns:a16="http://schemas.microsoft.com/office/drawing/2014/main" id="{61E9CF42-B961-4B82-9171-57DE3754FC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22757" y="2303964"/>
            <a:ext cx="4300756" cy="3225567"/>
          </a:xfrm>
          <a:prstGeom prst="rect">
            <a:avLst/>
          </a:prstGeom>
        </p:spPr>
      </p:pic>
      <p:pic>
        <p:nvPicPr>
          <p:cNvPr id="30" name="图片 29">
            <a:extLst>
              <a:ext uri="{FF2B5EF4-FFF2-40B4-BE49-F238E27FC236}">
                <a16:creationId xmlns:a16="http://schemas.microsoft.com/office/drawing/2014/main" id="{C49F1DEF-1780-4415-80AC-397B992A0A0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52037" y="5609288"/>
            <a:ext cx="2834157" cy="2125617"/>
          </a:xfrm>
          <a:prstGeom prst="rect">
            <a:avLst/>
          </a:prstGeom>
        </p:spPr>
      </p:pic>
    </p:spTree>
    <p:extLst>
      <p:ext uri="{BB962C8B-B14F-4D97-AF65-F5344CB8AC3E}">
        <p14:creationId xmlns:p14="http://schemas.microsoft.com/office/powerpoint/2010/main" val="1765174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B7BBFDC-B463-401F-A0DD-A626334257C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a:ext>
            </a:extLst>
          </a:blip>
          <a:srcRect/>
          <a:stretch/>
        </p:blipFill>
        <p:spPr>
          <a:xfrm>
            <a:off x="12786" y="1765300"/>
            <a:ext cx="15100128" cy="8931275"/>
          </a:xfrm>
          <a:prstGeom prst="rect">
            <a:avLst/>
          </a:prstGeom>
        </p:spPr>
      </p:pic>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19</a:t>
            </a:fld>
            <a:endParaRPr lang="en-US" altLang="zh-CN" sz="1400" dirty="0"/>
          </a:p>
        </p:txBody>
      </p:sp>
      <p:sp>
        <p:nvSpPr>
          <p:cNvPr id="5" name="矩形 4">
            <a:extLst>
              <a:ext uri="{FF2B5EF4-FFF2-40B4-BE49-F238E27FC236}">
                <a16:creationId xmlns:a16="http://schemas.microsoft.com/office/drawing/2014/main" id="{9F0ABE65-D882-482C-9678-EC63CC717E5F}"/>
              </a:ext>
            </a:extLst>
          </p:cNvPr>
          <p:cNvSpPr/>
          <p:nvPr/>
        </p:nvSpPr>
        <p:spPr>
          <a:xfrm>
            <a:off x="12786" y="2025650"/>
            <a:ext cx="15122525" cy="2601546"/>
          </a:xfrm>
          <a:prstGeom prst="rect">
            <a:avLst/>
          </a:prstGeom>
          <a:solidFill>
            <a:schemeClr val="bg1">
              <a:alpha val="60000"/>
            </a:schemeClr>
          </a:solidFill>
        </p:spPr>
        <p:txBody>
          <a:bodyPr wrap="square">
            <a:spAutoFit/>
          </a:bodyPr>
          <a:lstStyle/>
          <a:p>
            <a:pPr algn="ctr">
              <a:lnSpc>
                <a:spcPct val="150000"/>
              </a:lnSpc>
            </a:pPr>
            <a:r>
              <a:rPr lang="zh-CN" altLang="en-US" sz="2800" b="1" dirty="0">
                <a:solidFill>
                  <a:srgbClr val="C00000"/>
                </a:solidFill>
                <a:latin typeface="微软雅黑" panose="020B0503020204020204" pitchFamily="34" charset="-122"/>
                <a:ea typeface="微软雅黑" panose="020B0503020204020204" pitchFamily="34" charset="-122"/>
              </a:rPr>
              <a:t>村居建筑质量整体一般，风格相对统一</a:t>
            </a:r>
            <a:endParaRPr lang="zh-CN" altLang="en-US" sz="2800" dirty="0">
              <a:solidFill>
                <a:srgbClr val="C00000"/>
              </a:solidFill>
              <a:latin typeface="微软雅黑" panose="020B0503020204020204" pitchFamily="34" charset="-122"/>
              <a:ea typeface="微软雅黑" panose="020B0503020204020204" pitchFamily="34" charset="-122"/>
            </a:endParaRPr>
          </a:p>
          <a:p>
            <a:pPr algn="ctr">
              <a:lnSpc>
                <a:spcPct val="150000"/>
              </a:lnSpc>
            </a:pPr>
            <a:r>
              <a:rPr lang="zh-CN" altLang="en-US" sz="2800" b="1" dirty="0">
                <a:solidFill>
                  <a:srgbClr val="C00000"/>
                </a:solidFill>
                <a:latin typeface="微软雅黑" panose="020B0503020204020204" pitchFamily="34" charset="-122"/>
                <a:ea typeface="微软雅黑" panose="020B0503020204020204" pitchFamily="34" charset="-122"/>
              </a:rPr>
              <a:t>村庄公共活动空间不足</a:t>
            </a:r>
            <a:endParaRPr lang="zh-CN" altLang="en-US" sz="2800" dirty="0">
              <a:solidFill>
                <a:srgbClr val="C00000"/>
              </a:solidFill>
              <a:latin typeface="微软雅黑" panose="020B0503020204020204" pitchFamily="34" charset="-122"/>
              <a:ea typeface="微软雅黑" panose="020B0503020204020204" pitchFamily="34" charset="-122"/>
            </a:endParaRPr>
          </a:p>
          <a:p>
            <a:pPr algn="ctr">
              <a:lnSpc>
                <a:spcPct val="150000"/>
              </a:lnSpc>
            </a:pPr>
            <a:r>
              <a:rPr lang="zh-CN" altLang="en-US" sz="2800" b="1" dirty="0">
                <a:solidFill>
                  <a:srgbClr val="C00000"/>
                </a:solidFill>
                <a:latin typeface="微软雅黑" panose="020B0503020204020204" pitchFamily="34" charset="-122"/>
                <a:ea typeface="微软雅黑" panose="020B0503020204020204" pitchFamily="34" charset="-122"/>
              </a:rPr>
              <a:t>市政设施不完善，缺乏污水处理设施</a:t>
            </a:r>
            <a:endParaRPr lang="en-US" altLang="zh-CN" sz="2800" b="1" dirty="0">
              <a:solidFill>
                <a:srgbClr val="C00000"/>
              </a:solidFill>
              <a:latin typeface="微软雅黑" panose="020B0503020204020204" pitchFamily="34" charset="-122"/>
              <a:ea typeface="微软雅黑" panose="020B0503020204020204" pitchFamily="34" charset="-122"/>
            </a:endParaRPr>
          </a:p>
          <a:p>
            <a:pPr algn="ctr">
              <a:lnSpc>
                <a:spcPct val="150000"/>
              </a:lnSpc>
            </a:pPr>
            <a:r>
              <a:rPr lang="zh-CN" altLang="en-US" sz="2800" b="1" dirty="0">
                <a:solidFill>
                  <a:srgbClr val="C00000"/>
                </a:solidFill>
                <a:latin typeface="微软雅黑" panose="020B0503020204020204" pitchFamily="34" charset="-122"/>
                <a:ea typeface="微软雅黑" panose="020B0503020204020204" pitchFamily="34" charset="-122"/>
              </a:rPr>
              <a:t>村居环境差，亟待提升</a:t>
            </a:r>
            <a:endParaRPr lang="en-US" altLang="zh-CN" sz="2800" b="1" dirty="0">
              <a:solidFill>
                <a:srgbClr val="C00000"/>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AB3FCAD5-FE42-49B8-A666-9C7F323F16F8}"/>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7092AF17-6FBB-49D2-9347-842FA9680279}"/>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分析评价</a:t>
            </a:r>
          </a:p>
        </p:txBody>
      </p:sp>
      <p:sp>
        <p:nvSpPr>
          <p:cNvPr id="11" name="文本框 10">
            <a:extLst>
              <a:ext uri="{FF2B5EF4-FFF2-40B4-BE49-F238E27FC236}">
                <a16:creationId xmlns:a16="http://schemas.microsoft.com/office/drawing/2014/main" id="{176D5005-1AE5-44FA-9021-5E4EC6EEC45B}"/>
              </a:ext>
            </a:extLst>
          </p:cNvPr>
          <p:cNvSpPr txBox="1"/>
          <p:nvPr/>
        </p:nvSpPr>
        <p:spPr>
          <a:xfrm>
            <a:off x="358875" y="1129331"/>
            <a:ext cx="3546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2.4 </a:t>
            </a:r>
            <a:r>
              <a:rPr lang="zh-CN" altLang="en-US" sz="2400" b="1" dirty="0">
                <a:latin typeface="微软雅黑" panose="020B0503020204020204" pitchFamily="34" charset="-122"/>
                <a:ea typeface="微软雅黑" panose="020B0503020204020204" pitchFamily="34" charset="-122"/>
              </a:rPr>
              <a:t>问题总结及规划策略</a:t>
            </a:r>
          </a:p>
        </p:txBody>
      </p:sp>
      <p:sp>
        <p:nvSpPr>
          <p:cNvPr id="12" name="矩形 11">
            <a:extLst>
              <a:ext uri="{FF2B5EF4-FFF2-40B4-BE49-F238E27FC236}">
                <a16:creationId xmlns:a16="http://schemas.microsoft.com/office/drawing/2014/main" id="{2D46D2E4-16F2-4E26-B349-CD8932B8F18B}"/>
              </a:ext>
            </a:extLst>
          </p:cNvPr>
          <p:cNvSpPr/>
          <p:nvPr/>
        </p:nvSpPr>
        <p:spPr>
          <a:xfrm>
            <a:off x="0" y="6466992"/>
            <a:ext cx="15119350" cy="3223108"/>
          </a:xfrm>
          <a:prstGeom prst="rect">
            <a:avLst/>
          </a:prstGeom>
          <a:solidFill>
            <a:schemeClr val="bg1">
              <a:alpha val="60000"/>
            </a:schemeClr>
          </a:solidFill>
        </p:spPr>
        <p:txBody>
          <a:bodyPr wrap="square">
            <a:noAutofit/>
          </a:bodyPr>
          <a:lstStyle/>
          <a:p>
            <a:pPr algn="ctr">
              <a:lnSpc>
                <a:spcPct val="150000"/>
              </a:lnSpc>
            </a:pPr>
            <a:endParaRPr lang="zh-CN" altLang="en-US" sz="2800" b="1">
              <a:solidFill>
                <a:srgbClr val="C00000"/>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49E634BC-2DC1-4536-9653-750571950D26}"/>
              </a:ext>
            </a:extLst>
          </p:cNvPr>
          <p:cNvSpPr txBox="1"/>
          <p:nvPr/>
        </p:nvSpPr>
        <p:spPr>
          <a:xfrm>
            <a:off x="1625600" y="6638129"/>
            <a:ext cx="12074806" cy="2889381"/>
          </a:xfrm>
          <a:prstGeom prst="rect">
            <a:avLst/>
          </a:prstGeom>
          <a:noFill/>
        </p:spPr>
        <p:txBody>
          <a:bodyPr wrap="square" rtlCol="0">
            <a:spAutoFit/>
          </a:bodyPr>
          <a:lstStyle/>
          <a:p>
            <a:pPr>
              <a:lnSpc>
                <a:spcPct val="150000"/>
              </a:lnSpc>
            </a:pPr>
            <a:r>
              <a:rPr lang="zh-CN" altLang="en-US" sz="2800" b="1" dirty="0">
                <a:latin typeface="微软雅黑" panose="020B0503020204020204" pitchFamily="34" charset="-122"/>
                <a:ea typeface="微软雅黑" panose="020B0503020204020204" pitchFamily="34" charset="-122"/>
              </a:rPr>
              <a:t>规划策略：</a:t>
            </a:r>
            <a:endParaRPr lang="en-US" altLang="zh-CN" sz="2800" b="1" dirty="0">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lang="zh-CN" altLang="en-US" sz="2400" dirty="0">
                <a:latin typeface="微软雅黑" panose="020B0503020204020204" pitchFamily="34" charset="-122"/>
                <a:ea typeface="微软雅黑" panose="020B0503020204020204" pitchFamily="34" charset="-122"/>
              </a:rPr>
              <a:t>加强村域范围空间用途管制和村庄范围建设管控；</a:t>
            </a:r>
            <a:endParaRPr lang="en-US" altLang="zh-CN" sz="2400" dirty="0">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lang="zh-CN" altLang="en-US" sz="2400" dirty="0">
                <a:latin typeface="微软雅黑" panose="020B0503020204020204" pitchFamily="34" charset="-122"/>
                <a:ea typeface="微软雅黑" panose="020B0503020204020204" pitchFamily="34" charset="-122"/>
              </a:rPr>
              <a:t>关注生态环境保护和土地整治；</a:t>
            </a:r>
            <a:endParaRPr lang="en-US" altLang="zh-CN" sz="2400" dirty="0">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lang="zh-CN" altLang="en-US" sz="2400" dirty="0">
                <a:latin typeface="微软雅黑" panose="020B0503020204020204" pitchFamily="34" charset="-122"/>
                <a:ea typeface="微软雅黑" panose="020B0503020204020204" pitchFamily="34" charset="-122"/>
              </a:rPr>
              <a:t>加强村容村貌整治；</a:t>
            </a:r>
            <a:endParaRPr lang="en-US" altLang="zh-CN" sz="2400" dirty="0">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lang="zh-CN" altLang="en-US" sz="2400" dirty="0">
                <a:latin typeface="微软雅黑" panose="020B0503020204020204" pitchFamily="34" charset="-122"/>
                <a:ea typeface="微软雅黑" panose="020B0503020204020204" pitchFamily="34" charset="-122"/>
              </a:rPr>
              <a:t>实现基础设施共建共享和产业协调发展。</a:t>
            </a:r>
            <a:endParaRPr lang="en-US" altLang="zh-CN" sz="2400"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5999B756-378C-4C37-9378-48D2784415C7}"/>
              </a:ext>
            </a:extLst>
          </p:cNvPr>
          <p:cNvSpPr txBox="1"/>
          <p:nvPr/>
        </p:nvSpPr>
        <p:spPr>
          <a:xfrm>
            <a:off x="1753840" y="1997074"/>
            <a:ext cx="1980029" cy="662554"/>
          </a:xfrm>
          <a:prstGeom prst="rect">
            <a:avLst/>
          </a:prstGeom>
          <a:noFill/>
        </p:spPr>
        <p:txBody>
          <a:bodyPr wrap="none" rtlCol="0">
            <a:spAutoFit/>
          </a:bodyPr>
          <a:lstStyle/>
          <a:p>
            <a:pPr algn="ctr">
              <a:lnSpc>
                <a:spcPct val="150000"/>
              </a:lnSpc>
            </a:pPr>
            <a:r>
              <a:rPr lang="zh-CN" altLang="en-US" sz="2800" b="1" dirty="0">
                <a:latin typeface="微软雅黑" panose="020B0503020204020204" pitchFamily="34" charset="-122"/>
                <a:ea typeface="微软雅黑" panose="020B0503020204020204" pitchFamily="34" charset="-122"/>
              </a:rPr>
              <a:t>问题总结：</a:t>
            </a:r>
          </a:p>
        </p:txBody>
      </p:sp>
    </p:spTree>
    <p:extLst>
      <p:ext uri="{BB962C8B-B14F-4D97-AF65-F5344CB8AC3E}">
        <p14:creationId xmlns:p14="http://schemas.microsoft.com/office/powerpoint/2010/main" val="3361450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13665">
              <a:lnSpc>
                <a:spcPct val="100000"/>
              </a:lnSpc>
            </a:pPr>
            <a:fld id="{81D60167-4931-47E6-BA6A-407CBD079E47}" type="slidenum">
              <a:rPr dirty="0"/>
              <a:t>2</a:t>
            </a:fld>
            <a:endParaRPr dirty="0"/>
          </a:p>
        </p:txBody>
      </p:sp>
      <p:sp>
        <p:nvSpPr>
          <p:cNvPr id="14" name="文本框 13">
            <a:extLst>
              <a:ext uri="{FF2B5EF4-FFF2-40B4-BE49-F238E27FC236}">
                <a16:creationId xmlns:a16="http://schemas.microsoft.com/office/drawing/2014/main" id="{453B2CC4-71E1-4F91-A00D-DBD95C2940B7}"/>
              </a:ext>
            </a:extLst>
          </p:cNvPr>
          <p:cNvSpPr txBox="1"/>
          <p:nvPr/>
        </p:nvSpPr>
        <p:spPr>
          <a:xfrm>
            <a:off x="2762250" y="2222500"/>
            <a:ext cx="3048000" cy="2639569"/>
          </a:xfrm>
          <a:prstGeom prst="rect">
            <a:avLst/>
          </a:prstGeom>
          <a:noFill/>
        </p:spPr>
        <p:txBody>
          <a:bodyPr wrap="square" rtlCol="0">
            <a:spAutoFit/>
          </a:bodyPr>
          <a:lstStyle>
            <a:defPPr>
              <a:defRPr lang="zh-CN"/>
            </a:defPPr>
            <a:lvl1pPr marR="0" lvl="0" indent="0" algn="r" defTabSz="45720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solidFill>
                <a:effectLst/>
                <a:uLnTx/>
                <a:uFillTx/>
                <a:latin typeface="微软雅黑" panose="020B0503020204020204" pitchFamily="34" charset="-122"/>
                <a:ea typeface="微软雅黑" panose="020B0503020204020204" pitchFamily="34" charset="-122"/>
              </a:defRPr>
            </a:lvl1pPr>
          </a:lstStyle>
          <a:p>
            <a:pPr algn="l">
              <a:lnSpc>
                <a:spcPct val="150000"/>
              </a:lnSpc>
            </a:pPr>
            <a:r>
              <a:rPr lang="en-US" altLang="zh-CN" dirty="0">
                <a:solidFill>
                  <a:schemeClr val="tx1">
                    <a:lumMod val="75000"/>
                    <a:lumOff val="25000"/>
                  </a:schemeClr>
                </a:solidFill>
              </a:rPr>
              <a:t>1 </a:t>
            </a:r>
            <a:r>
              <a:rPr lang="zh-CN" altLang="en-US" dirty="0">
                <a:solidFill>
                  <a:schemeClr val="tx1">
                    <a:lumMod val="75000"/>
                    <a:lumOff val="25000"/>
                  </a:schemeClr>
                </a:solidFill>
              </a:rPr>
              <a:t>项目背景</a:t>
            </a:r>
            <a:endParaRPr lang="en-US" altLang="zh-CN" dirty="0">
              <a:solidFill>
                <a:schemeClr val="tx1">
                  <a:lumMod val="75000"/>
                  <a:lumOff val="25000"/>
                </a:schemeClr>
              </a:solidFill>
            </a:endParaRPr>
          </a:p>
          <a:p>
            <a:pPr algn="l">
              <a:lnSpc>
                <a:spcPct val="150000"/>
              </a:lnSpc>
            </a:pPr>
            <a:r>
              <a:rPr lang="en-US" altLang="zh-CN" sz="1400" dirty="0">
                <a:solidFill>
                  <a:schemeClr val="bg1">
                    <a:lumMod val="50000"/>
                  </a:schemeClr>
                </a:solidFill>
              </a:rPr>
              <a:t>1.1 </a:t>
            </a:r>
            <a:r>
              <a:rPr lang="zh-CN" altLang="en-US" sz="1400" dirty="0">
                <a:solidFill>
                  <a:schemeClr val="bg1">
                    <a:lumMod val="50000"/>
                  </a:schemeClr>
                </a:solidFill>
              </a:rPr>
              <a:t>政策背景</a:t>
            </a:r>
          </a:p>
          <a:p>
            <a:pPr algn="l">
              <a:lnSpc>
                <a:spcPct val="150000"/>
              </a:lnSpc>
            </a:pPr>
            <a:r>
              <a:rPr lang="en-US" altLang="zh-CN" sz="1400" dirty="0">
                <a:solidFill>
                  <a:schemeClr val="bg1">
                    <a:lumMod val="50000"/>
                  </a:schemeClr>
                </a:solidFill>
              </a:rPr>
              <a:t>1.2 </a:t>
            </a:r>
            <a:r>
              <a:rPr lang="zh-CN" altLang="en-US" sz="1400" dirty="0">
                <a:solidFill>
                  <a:schemeClr val="bg1">
                    <a:lumMod val="50000"/>
                  </a:schemeClr>
                </a:solidFill>
              </a:rPr>
              <a:t>村庄规划新政解读</a:t>
            </a:r>
          </a:p>
          <a:p>
            <a:pPr algn="l">
              <a:lnSpc>
                <a:spcPct val="150000"/>
              </a:lnSpc>
            </a:pPr>
            <a:r>
              <a:rPr lang="en-US" altLang="zh-CN" sz="1400" dirty="0">
                <a:solidFill>
                  <a:schemeClr val="bg1">
                    <a:lumMod val="50000"/>
                  </a:schemeClr>
                </a:solidFill>
              </a:rPr>
              <a:t>1.3 </a:t>
            </a:r>
            <a:r>
              <a:rPr lang="zh-CN" altLang="en-US" sz="1400" dirty="0">
                <a:solidFill>
                  <a:schemeClr val="bg1">
                    <a:lumMod val="50000"/>
                  </a:schemeClr>
                </a:solidFill>
              </a:rPr>
              <a:t>规划依据与原则</a:t>
            </a:r>
          </a:p>
          <a:p>
            <a:pPr algn="l">
              <a:lnSpc>
                <a:spcPct val="150000"/>
              </a:lnSpc>
            </a:pPr>
            <a:r>
              <a:rPr lang="en-US" altLang="zh-CN" sz="1400" dirty="0">
                <a:solidFill>
                  <a:schemeClr val="bg1">
                    <a:lumMod val="50000"/>
                  </a:schemeClr>
                </a:solidFill>
              </a:rPr>
              <a:t>1.4 </a:t>
            </a:r>
            <a:r>
              <a:rPr lang="zh-CN" altLang="en-US" sz="1400" dirty="0">
                <a:solidFill>
                  <a:schemeClr val="bg1">
                    <a:lumMod val="50000"/>
                  </a:schemeClr>
                </a:solidFill>
              </a:rPr>
              <a:t>规划范围与期限</a:t>
            </a:r>
            <a:endParaRPr lang="en-US" altLang="zh-CN" sz="1400" dirty="0">
              <a:solidFill>
                <a:schemeClr val="bg1">
                  <a:lumMod val="50000"/>
                </a:schemeClr>
              </a:solidFill>
            </a:endParaRPr>
          </a:p>
          <a:p>
            <a:pPr algn="l">
              <a:lnSpc>
                <a:spcPct val="150000"/>
              </a:lnSpc>
            </a:pPr>
            <a:r>
              <a:rPr lang="en-US" altLang="zh-CN" sz="1400" dirty="0">
                <a:solidFill>
                  <a:schemeClr val="bg1">
                    <a:lumMod val="50000"/>
                  </a:schemeClr>
                </a:solidFill>
              </a:rPr>
              <a:t>1.5 </a:t>
            </a:r>
            <a:r>
              <a:rPr lang="zh-CN" altLang="en-US" sz="1400" dirty="0">
                <a:solidFill>
                  <a:schemeClr val="bg1">
                    <a:lumMod val="50000"/>
                  </a:schemeClr>
                </a:solidFill>
              </a:rPr>
              <a:t>调研方法</a:t>
            </a:r>
            <a:endParaRPr lang="en-US" altLang="zh-CN" sz="1400" dirty="0">
              <a:solidFill>
                <a:schemeClr val="bg1">
                  <a:lumMod val="50000"/>
                </a:schemeClr>
              </a:solidFill>
            </a:endParaRPr>
          </a:p>
          <a:p>
            <a:pPr algn="l">
              <a:lnSpc>
                <a:spcPct val="150000"/>
              </a:lnSpc>
            </a:pPr>
            <a:r>
              <a:rPr lang="en-US" altLang="zh-CN" sz="1400" dirty="0">
                <a:solidFill>
                  <a:schemeClr val="bg1">
                    <a:lumMod val="50000"/>
                  </a:schemeClr>
                </a:solidFill>
              </a:rPr>
              <a:t>1.6 </a:t>
            </a:r>
            <a:r>
              <a:rPr lang="zh-CN" altLang="en-US" sz="1400" dirty="0">
                <a:solidFill>
                  <a:schemeClr val="bg1">
                    <a:lumMod val="50000"/>
                  </a:schemeClr>
                </a:solidFill>
              </a:rPr>
              <a:t>规划编制思考</a:t>
            </a:r>
          </a:p>
        </p:txBody>
      </p:sp>
      <p:sp>
        <p:nvSpPr>
          <p:cNvPr id="15" name="文本框 14">
            <a:extLst>
              <a:ext uri="{FF2B5EF4-FFF2-40B4-BE49-F238E27FC236}">
                <a16:creationId xmlns:a16="http://schemas.microsoft.com/office/drawing/2014/main" id="{EA6B4022-2EE6-4318-9E5A-C8C4BB578A0B}"/>
              </a:ext>
            </a:extLst>
          </p:cNvPr>
          <p:cNvSpPr txBox="1"/>
          <p:nvPr/>
        </p:nvSpPr>
        <p:spPr>
          <a:xfrm>
            <a:off x="5902916" y="5880100"/>
            <a:ext cx="2772928" cy="2316403"/>
          </a:xfrm>
          <a:prstGeom prst="rect">
            <a:avLst/>
          </a:prstGeom>
          <a:noFill/>
        </p:spPr>
        <p:txBody>
          <a:bodyPr wrap="square" rtlCol="0">
            <a:spAutoFit/>
          </a:bodyPr>
          <a:lstStyle>
            <a:defPPr>
              <a:defRPr lang="zh-CN"/>
            </a:defPPr>
            <a:lvl1pPr marR="0" lvl="0" indent="0" algn="r" defTabSz="45720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solidFill>
                <a:effectLst/>
                <a:uLnTx/>
                <a:uFillTx/>
                <a:latin typeface="微软雅黑" panose="020B0503020204020204" pitchFamily="34" charset="-122"/>
                <a:ea typeface="微软雅黑" panose="020B0503020204020204" pitchFamily="34" charset="-122"/>
              </a:defRPr>
            </a:lvl1pPr>
          </a:lstStyle>
          <a:p>
            <a:pPr algn="l">
              <a:lnSpc>
                <a:spcPct val="150000"/>
              </a:lnSpc>
            </a:pPr>
            <a:r>
              <a:rPr lang="en-US" altLang="zh-CN" dirty="0">
                <a:solidFill>
                  <a:schemeClr val="tx1">
                    <a:lumMod val="75000"/>
                    <a:lumOff val="25000"/>
                  </a:schemeClr>
                </a:solidFill>
              </a:rPr>
              <a:t>5 </a:t>
            </a:r>
            <a:r>
              <a:rPr lang="zh-CN" altLang="en-US" dirty="0">
                <a:solidFill>
                  <a:schemeClr val="tx1">
                    <a:lumMod val="75000"/>
                    <a:lumOff val="25000"/>
                  </a:schemeClr>
                </a:solidFill>
              </a:rPr>
              <a:t>村庄建设规划</a:t>
            </a:r>
            <a:endParaRPr lang="en-US" altLang="zh-CN" dirty="0">
              <a:solidFill>
                <a:schemeClr val="tx1">
                  <a:lumMod val="75000"/>
                  <a:lumOff val="25000"/>
                </a:schemeClr>
              </a:solidFill>
            </a:endParaRPr>
          </a:p>
          <a:p>
            <a:pPr algn="l">
              <a:lnSpc>
                <a:spcPct val="150000"/>
              </a:lnSpc>
            </a:pPr>
            <a:r>
              <a:rPr lang="en-US" altLang="zh-CN" sz="1400" dirty="0">
                <a:solidFill>
                  <a:schemeClr val="bg1">
                    <a:lumMod val="50000"/>
                  </a:schemeClr>
                </a:solidFill>
              </a:rPr>
              <a:t>5.1 </a:t>
            </a:r>
            <a:r>
              <a:rPr lang="zh-CN" altLang="en-US" sz="1400" dirty="0">
                <a:solidFill>
                  <a:schemeClr val="bg1">
                    <a:lumMod val="50000"/>
                  </a:schemeClr>
                </a:solidFill>
              </a:rPr>
              <a:t>村庄建设引导</a:t>
            </a:r>
            <a:endParaRPr lang="en-US" altLang="zh-CN" sz="1400" dirty="0">
              <a:solidFill>
                <a:schemeClr val="bg1">
                  <a:lumMod val="50000"/>
                </a:schemeClr>
              </a:solidFill>
            </a:endParaRPr>
          </a:p>
          <a:p>
            <a:pPr algn="l">
              <a:lnSpc>
                <a:spcPct val="150000"/>
              </a:lnSpc>
            </a:pPr>
            <a:r>
              <a:rPr lang="en-US" altLang="zh-CN" sz="1400" dirty="0">
                <a:solidFill>
                  <a:schemeClr val="bg1">
                    <a:lumMod val="50000"/>
                  </a:schemeClr>
                </a:solidFill>
              </a:rPr>
              <a:t>5.2 </a:t>
            </a:r>
            <a:r>
              <a:rPr lang="zh-CN" altLang="en-US" sz="1400" dirty="0">
                <a:solidFill>
                  <a:schemeClr val="bg1">
                    <a:lumMod val="50000"/>
                  </a:schemeClr>
                </a:solidFill>
              </a:rPr>
              <a:t>道路交通规划</a:t>
            </a:r>
            <a:endParaRPr lang="en-US" altLang="zh-CN" sz="1400" dirty="0">
              <a:solidFill>
                <a:schemeClr val="bg1">
                  <a:lumMod val="50000"/>
                </a:schemeClr>
              </a:solidFill>
            </a:endParaRPr>
          </a:p>
          <a:p>
            <a:pPr algn="l">
              <a:lnSpc>
                <a:spcPct val="150000"/>
              </a:lnSpc>
            </a:pPr>
            <a:r>
              <a:rPr lang="en-US" altLang="zh-CN" sz="1400" dirty="0">
                <a:solidFill>
                  <a:schemeClr val="bg1">
                    <a:lumMod val="50000"/>
                  </a:schemeClr>
                </a:solidFill>
              </a:rPr>
              <a:t>5.3 </a:t>
            </a:r>
            <a:r>
              <a:rPr lang="zh-CN" altLang="en-US" sz="1400" dirty="0">
                <a:solidFill>
                  <a:schemeClr val="bg1">
                    <a:lumMod val="50000"/>
                  </a:schemeClr>
                </a:solidFill>
              </a:rPr>
              <a:t>基础设施规划</a:t>
            </a:r>
            <a:endParaRPr lang="en-US" altLang="zh-CN" sz="1400" dirty="0">
              <a:solidFill>
                <a:schemeClr val="bg1">
                  <a:lumMod val="50000"/>
                </a:schemeClr>
              </a:solidFill>
            </a:endParaRPr>
          </a:p>
          <a:p>
            <a:pPr algn="l">
              <a:lnSpc>
                <a:spcPct val="150000"/>
              </a:lnSpc>
            </a:pPr>
            <a:r>
              <a:rPr lang="en-US" altLang="zh-CN" sz="1400" dirty="0">
                <a:solidFill>
                  <a:schemeClr val="bg1">
                    <a:lumMod val="50000"/>
                  </a:schemeClr>
                </a:solidFill>
              </a:rPr>
              <a:t>5.4 </a:t>
            </a:r>
            <a:r>
              <a:rPr lang="zh-CN" altLang="en-US" sz="1400" dirty="0">
                <a:solidFill>
                  <a:schemeClr val="bg1">
                    <a:lumMod val="50000"/>
                  </a:schemeClr>
                </a:solidFill>
              </a:rPr>
              <a:t>公共服务设施规划</a:t>
            </a:r>
            <a:endParaRPr lang="en-US" altLang="zh-CN" sz="1400" dirty="0">
              <a:solidFill>
                <a:schemeClr val="bg1">
                  <a:lumMod val="50000"/>
                </a:schemeClr>
              </a:solidFill>
            </a:endParaRPr>
          </a:p>
          <a:p>
            <a:pPr algn="l">
              <a:lnSpc>
                <a:spcPct val="150000"/>
              </a:lnSpc>
            </a:pPr>
            <a:r>
              <a:rPr lang="en-US" altLang="zh-CN" sz="1400" dirty="0">
                <a:solidFill>
                  <a:schemeClr val="bg1">
                    <a:lumMod val="50000"/>
                  </a:schemeClr>
                </a:solidFill>
              </a:rPr>
              <a:t>5.5 </a:t>
            </a:r>
            <a:r>
              <a:rPr lang="zh-CN" altLang="en-US" sz="1400" dirty="0">
                <a:solidFill>
                  <a:schemeClr val="bg1">
                    <a:lumMod val="50000"/>
                  </a:schemeClr>
                </a:solidFill>
              </a:rPr>
              <a:t>防灾减灾规划</a:t>
            </a:r>
            <a:endParaRPr lang="en-US" altLang="zh-CN" sz="1400" dirty="0">
              <a:solidFill>
                <a:schemeClr val="bg1">
                  <a:lumMod val="50000"/>
                </a:schemeClr>
              </a:solidFill>
            </a:endParaRPr>
          </a:p>
        </p:txBody>
      </p:sp>
      <p:sp>
        <p:nvSpPr>
          <p:cNvPr id="16" name="文本框 15">
            <a:extLst>
              <a:ext uri="{FF2B5EF4-FFF2-40B4-BE49-F238E27FC236}">
                <a16:creationId xmlns:a16="http://schemas.microsoft.com/office/drawing/2014/main" id="{DDE67F00-6242-4E26-A647-0B52697D63E9}"/>
              </a:ext>
            </a:extLst>
          </p:cNvPr>
          <p:cNvSpPr txBox="1"/>
          <p:nvPr/>
        </p:nvSpPr>
        <p:spPr>
          <a:xfrm>
            <a:off x="5902916" y="2222500"/>
            <a:ext cx="2460409" cy="1993238"/>
          </a:xfrm>
          <a:prstGeom prst="rect">
            <a:avLst/>
          </a:prstGeom>
          <a:noFill/>
        </p:spPr>
        <p:txBody>
          <a:bodyPr wrap="square" rtlCol="0">
            <a:spAutoFit/>
          </a:bodyPr>
          <a:lstStyle>
            <a:defPPr>
              <a:defRPr lang="zh-CN"/>
            </a:defPPr>
            <a:lvl1pPr marR="0" lvl="0" indent="0" algn="r" defTabSz="45720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solidFill>
                <a:effectLst/>
                <a:uLnTx/>
                <a:uFillTx/>
                <a:latin typeface="微软雅黑" panose="020B0503020204020204" pitchFamily="34" charset="-122"/>
                <a:ea typeface="微软雅黑" panose="020B0503020204020204" pitchFamily="34" charset="-122"/>
              </a:defRPr>
            </a:lvl1pPr>
          </a:lstStyle>
          <a:p>
            <a:pPr algn="l">
              <a:lnSpc>
                <a:spcPct val="150000"/>
              </a:lnSpc>
            </a:pPr>
            <a:r>
              <a:rPr lang="en-US" altLang="zh-CN" dirty="0">
                <a:solidFill>
                  <a:schemeClr val="tx1">
                    <a:lumMod val="75000"/>
                    <a:lumOff val="25000"/>
                  </a:schemeClr>
                </a:solidFill>
              </a:rPr>
              <a:t>2 </a:t>
            </a:r>
            <a:r>
              <a:rPr lang="zh-CN" altLang="en-US" dirty="0">
                <a:solidFill>
                  <a:schemeClr val="tx1">
                    <a:lumMod val="75000"/>
                    <a:lumOff val="25000"/>
                  </a:schemeClr>
                </a:solidFill>
              </a:rPr>
              <a:t>分析评价</a:t>
            </a:r>
            <a:endParaRPr lang="en-US" altLang="zh-CN" dirty="0">
              <a:solidFill>
                <a:schemeClr val="tx1">
                  <a:lumMod val="75000"/>
                  <a:lumOff val="25000"/>
                </a:schemeClr>
              </a:solidFill>
            </a:endParaRPr>
          </a:p>
          <a:p>
            <a:pPr algn="l">
              <a:lnSpc>
                <a:spcPct val="150000"/>
              </a:lnSpc>
            </a:pPr>
            <a:r>
              <a:rPr lang="en-US" altLang="zh-CN" sz="1400" dirty="0">
                <a:solidFill>
                  <a:schemeClr val="bg1">
                    <a:lumMod val="50000"/>
                  </a:schemeClr>
                </a:solidFill>
              </a:rPr>
              <a:t>2.1 </a:t>
            </a:r>
            <a:r>
              <a:rPr lang="zh-CN" altLang="en-US" sz="1400" dirty="0">
                <a:solidFill>
                  <a:schemeClr val="bg1">
                    <a:lumMod val="50000"/>
                  </a:schemeClr>
                </a:solidFill>
              </a:rPr>
              <a:t>上位规划解读</a:t>
            </a:r>
            <a:endParaRPr lang="en-US" altLang="zh-CN" sz="1400" dirty="0">
              <a:solidFill>
                <a:schemeClr val="bg1">
                  <a:lumMod val="50000"/>
                </a:schemeClr>
              </a:solidFill>
            </a:endParaRPr>
          </a:p>
          <a:p>
            <a:pPr algn="l">
              <a:lnSpc>
                <a:spcPct val="150000"/>
              </a:lnSpc>
            </a:pPr>
            <a:r>
              <a:rPr lang="en-US" altLang="zh-CN" sz="1400" dirty="0">
                <a:solidFill>
                  <a:schemeClr val="bg1">
                    <a:lumMod val="50000"/>
                  </a:schemeClr>
                </a:solidFill>
              </a:rPr>
              <a:t>2.2 </a:t>
            </a:r>
            <a:r>
              <a:rPr lang="zh-CN" altLang="en-US" sz="1400" dirty="0">
                <a:solidFill>
                  <a:schemeClr val="bg1">
                    <a:lumMod val="50000"/>
                  </a:schemeClr>
                </a:solidFill>
              </a:rPr>
              <a:t>区位分析</a:t>
            </a:r>
            <a:endParaRPr lang="en-US" altLang="zh-CN" sz="1400" dirty="0">
              <a:solidFill>
                <a:schemeClr val="bg1">
                  <a:lumMod val="50000"/>
                </a:schemeClr>
              </a:solidFill>
            </a:endParaRPr>
          </a:p>
          <a:p>
            <a:pPr algn="l">
              <a:lnSpc>
                <a:spcPct val="150000"/>
              </a:lnSpc>
            </a:pPr>
            <a:r>
              <a:rPr lang="en-US" altLang="zh-CN" sz="1400" dirty="0">
                <a:solidFill>
                  <a:schemeClr val="bg1">
                    <a:lumMod val="50000"/>
                  </a:schemeClr>
                </a:solidFill>
              </a:rPr>
              <a:t>2.3 </a:t>
            </a:r>
            <a:r>
              <a:rPr lang="zh-CN" altLang="en-US" sz="1400" dirty="0">
                <a:solidFill>
                  <a:schemeClr val="bg1">
                    <a:lumMod val="50000"/>
                  </a:schemeClr>
                </a:solidFill>
              </a:rPr>
              <a:t>现状分析</a:t>
            </a:r>
            <a:endParaRPr lang="en-US" altLang="zh-CN" sz="1400" dirty="0">
              <a:solidFill>
                <a:schemeClr val="bg1">
                  <a:lumMod val="50000"/>
                </a:schemeClr>
              </a:solidFill>
            </a:endParaRPr>
          </a:p>
          <a:p>
            <a:pPr algn="l">
              <a:lnSpc>
                <a:spcPct val="150000"/>
              </a:lnSpc>
            </a:pPr>
            <a:r>
              <a:rPr lang="en-US" altLang="zh-CN" sz="1400" dirty="0">
                <a:solidFill>
                  <a:schemeClr val="bg1">
                    <a:lumMod val="50000"/>
                  </a:schemeClr>
                </a:solidFill>
              </a:rPr>
              <a:t>2.4 </a:t>
            </a:r>
            <a:r>
              <a:rPr lang="zh-CN" altLang="en-US" sz="1400" dirty="0">
                <a:solidFill>
                  <a:schemeClr val="bg1">
                    <a:lumMod val="50000"/>
                  </a:schemeClr>
                </a:solidFill>
              </a:rPr>
              <a:t>问题总结及规划策略</a:t>
            </a:r>
            <a:endParaRPr lang="en-US" altLang="zh-CN" sz="1400" dirty="0">
              <a:solidFill>
                <a:schemeClr val="bg1">
                  <a:lumMod val="50000"/>
                </a:schemeClr>
              </a:solidFill>
            </a:endParaRPr>
          </a:p>
        </p:txBody>
      </p:sp>
      <p:sp>
        <p:nvSpPr>
          <p:cNvPr id="17" name="文本框 16">
            <a:extLst>
              <a:ext uri="{FF2B5EF4-FFF2-40B4-BE49-F238E27FC236}">
                <a16:creationId xmlns:a16="http://schemas.microsoft.com/office/drawing/2014/main" id="{E45074FD-F07D-4437-BF3F-42B67D660EFA}"/>
              </a:ext>
            </a:extLst>
          </p:cNvPr>
          <p:cNvSpPr txBox="1"/>
          <p:nvPr/>
        </p:nvSpPr>
        <p:spPr>
          <a:xfrm>
            <a:off x="9434386" y="2222500"/>
            <a:ext cx="2231808" cy="1670073"/>
          </a:xfrm>
          <a:prstGeom prst="rect">
            <a:avLst/>
          </a:prstGeom>
          <a:noFill/>
        </p:spPr>
        <p:txBody>
          <a:bodyPr wrap="square" rtlCol="0">
            <a:spAutoFit/>
          </a:bodyPr>
          <a:lstStyle>
            <a:defPPr>
              <a:defRPr lang="zh-CN"/>
            </a:defPPr>
            <a:lvl1pPr marR="0" lvl="0" indent="0" algn="r" defTabSz="45720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solidFill>
                <a:effectLst/>
                <a:uLnTx/>
                <a:uFillTx/>
                <a:latin typeface="微软雅黑" panose="020B0503020204020204" pitchFamily="34" charset="-122"/>
                <a:ea typeface="微软雅黑" panose="020B0503020204020204" pitchFamily="34" charset="-122"/>
              </a:defRPr>
            </a:lvl1pPr>
          </a:lstStyle>
          <a:p>
            <a:pPr algn="l">
              <a:lnSpc>
                <a:spcPct val="150000"/>
              </a:lnSpc>
            </a:pPr>
            <a:r>
              <a:rPr lang="en-US" altLang="zh-CN" dirty="0">
                <a:solidFill>
                  <a:schemeClr val="tx1">
                    <a:lumMod val="75000"/>
                    <a:lumOff val="25000"/>
                  </a:schemeClr>
                </a:solidFill>
              </a:rPr>
              <a:t>3 </a:t>
            </a:r>
            <a:r>
              <a:rPr lang="zh-CN" altLang="en-US" dirty="0">
                <a:solidFill>
                  <a:schemeClr val="tx1">
                    <a:lumMod val="75000"/>
                    <a:lumOff val="25000"/>
                  </a:schemeClr>
                </a:solidFill>
              </a:rPr>
              <a:t>目标定位</a:t>
            </a:r>
            <a:endParaRPr lang="en-US" altLang="zh-CN" dirty="0">
              <a:solidFill>
                <a:schemeClr val="tx1">
                  <a:lumMod val="75000"/>
                  <a:lumOff val="25000"/>
                </a:schemeClr>
              </a:solidFill>
            </a:endParaRPr>
          </a:p>
          <a:p>
            <a:pPr algn="l">
              <a:lnSpc>
                <a:spcPct val="150000"/>
              </a:lnSpc>
            </a:pPr>
            <a:r>
              <a:rPr lang="en-US" altLang="zh-CN" sz="1400" dirty="0">
                <a:solidFill>
                  <a:schemeClr val="bg1">
                    <a:lumMod val="50000"/>
                  </a:schemeClr>
                </a:solidFill>
              </a:rPr>
              <a:t>3.1 </a:t>
            </a:r>
            <a:r>
              <a:rPr lang="zh-CN" altLang="en-US" sz="1400" dirty="0">
                <a:solidFill>
                  <a:schemeClr val="bg1">
                    <a:lumMod val="50000"/>
                  </a:schemeClr>
                </a:solidFill>
              </a:rPr>
              <a:t>村庄发展目标</a:t>
            </a:r>
            <a:endParaRPr lang="en-US" altLang="zh-CN" sz="1400" dirty="0">
              <a:solidFill>
                <a:schemeClr val="bg1">
                  <a:lumMod val="50000"/>
                </a:schemeClr>
              </a:solidFill>
            </a:endParaRPr>
          </a:p>
          <a:p>
            <a:pPr algn="l">
              <a:lnSpc>
                <a:spcPct val="150000"/>
              </a:lnSpc>
            </a:pPr>
            <a:r>
              <a:rPr lang="en-US" altLang="zh-CN" sz="1400" dirty="0">
                <a:solidFill>
                  <a:schemeClr val="bg1">
                    <a:lumMod val="50000"/>
                  </a:schemeClr>
                </a:solidFill>
              </a:rPr>
              <a:t>3.2 </a:t>
            </a:r>
            <a:r>
              <a:rPr lang="zh-CN" altLang="en-US" sz="1400" dirty="0">
                <a:solidFill>
                  <a:schemeClr val="bg1">
                    <a:lumMod val="50000"/>
                  </a:schemeClr>
                </a:solidFill>
              </a:rPr>
              <a:t>人口预测</a:t>
            </a:r>
            <a:endParaRPr lang="en-US" altLang="zh-CN" sz="1400" dirty="0">
              <a:solidFill>
                <a:schemeClr val="bg1">
                  <a:lumMod val="50000"/>
                </a:schemeClr>
              </a:solidFill>
            </a:endParaRPr>
          </a:p>
          <a:p>
            <a:pPr algn="l">
              <a:lnSpc>
                <a:spcPct val="150000"/>
              </a:lnSpc>
            </a:pPr>
            <a:r>
              <a:rPr lang="en-US" altLang="zh-CN" sz="1400" dirty="0">
                <a:solidFill>
                  <a:schemeClr val="bg1">
                    <a:lumMod val="50000"/>
                  </a:schemeClr>
                </a:solidFill>
              </a:rPr>
              <a:t>3.3 </a:t>
            </a:r>
            <a:r>
              <a:rPr lang="zh-CN" altLang="en-US" sz="1400" dirty="0">
                <a:solidFill>
                  <a:schemeClr val="bg1">
                    <a:lumMod val="50000"/>
                  </a:schemeClr>
                </a:solidFill>
              </a:rPr>
              <a:t>规划控制性指标</a:t>
            </a:r>
            <a:endParaRPr lang="en-US" altLang="zh-CN" sz="1400" dirty="0">
              <a:solidFill>
                <a:schemeClr val="bg1">
                  <a:lumMod val="50000"/>
                </a:schemeClr>
              </a:solidFill>
            </a:endParaRPr>
          </a:p>
        </p:txBody>
      </p:sp>
      <p:sp>
        <p:nvSpPr>
          <p:cNvPr id="18" name="文本框 17">
            <a:extLst>
              <a:ext uri="{FF2B5EF4-FFF2-40B4-BE49-F238E27FC236}">
                <a16:creationId xmlns:a16="http://schemas.microsoft.com/office/drawing/2014/main" id="{192F8A02-A671-40B0-8DE0-AFDDE8D70678}"/>
              </a:ext>
            </a:extLst>
          </p:cNvPr>
          <p:cNvSpPr txBox="1"/>
          <p:nvPr/>
        </p:nvSpPr>
        <p:spPr>
          <a:xfrm>
            <a:off x="2762250" y="5880100"/>
            <a:ext cx="3048000" cy="1993238"/>
          </a:xfrm>
          <a:prstGeom prst="rect">
            <a:avLst/>
          </a:prstGeom>
          <a:noFill/>
        </p:spPr>
        <p:txBody>
          <a:bodyPr wrap="square" rtlCol="0">
            <a:spAutoFit/>
          </a:bodyPr>
          <a:lstStyle>
            <a:defPPr>
              <a:defRPr lang="zh-CN"/>
            </a:defPPr>
            <a:lvl1pPr marR="0" lvl="0" indent="0" algn="r" defTabSz="45720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solidFill>
                <a:effectLst/>
                <a:uLnTx/>
                <a:uFillTx/>
                <a:latin typeface="微软雅黑" panose="020B0503020204020204" pitchFamily="34" charset="-122"/>
                <a:ea typeface="微软雅黑" panose="020B0503020204020204" pitchFamily="34" charset="-122"/>
              </a:defRPr>
            </a:lvl1pPr>
          </a:lstStyle>
          <a:p>
            <a:pPr algn="l">
              <a:lnSpc>
                <a:spcPct val="150000"/>
              </a:lnSpc>
            </a:pPr>
            <a:r>
              <a:rPr lang="en-US" altLang="zh-CN" dirty="0">
                <a:solidFill>
                  <a:schemeClr val="tx1">
                    <a:lumMod val="75000"/>
                    <a:lumOff val="25000"/>
                  </a:schemeClr>
                </a:solidFill>
              </a:rPr>
              <a:t>4 </a:t>
            </a:r>
            <a:r>
              <a:rPr lang="zh-CN" altLang="en-US" dirty="0">
                <a:solidFill>
                  <a:schemeClr val="tx1">
                    <a:lumMod val="75000"/>
                    <a:lumOff val="25000"/>
                  </a:schemeClr>
                </a:solidFill>
              </a:rPr>
              <a:t>村域空间规划</a:t>
            </a:r>
            <a:endParaRPr lang="en-US" altLang="zh-CN" dirty="0">
              <a:solidFill>
                <a:schemeClr val="tx1">
                  <a:lumMod val="75000"/>
                  <a:lumOff val="25000"/>
                </a:schemeClr>
              </a:solidFill>
            </a:endParaRPr>
          </a:p>
          <a:p>
            <a:pPr algn="l">
              <a:lnSpc>
                <a:spcPct val="150000"/>
              </a:lnSpc>
            </a:pPr>
            <a:r>
              <a:rPr lang="en-US" altLang="zh-CN" sz="1400" dirty="0">
                <a:solidFill>
                  <a:schemeClr val="bg1">
                    <a:lumMod val="50000"/>
                  </a:schemeClr>
                </a:solidFill>
              </a:rPr>
              <a:t>4.1 </a:t>
            </a:r>
            <a:r>
              <a:rPr lang="zh-CN" altLang="en-US" sz="1400" dirty="0">
                <a:solidFill>
                  <a:schemeClr val="bg1">
                    <a:lumMod val="50000"/>
                  </a:schemeClr>
                </a:solidFill>
              </a:rPr>
              <a:t>农田保护与土地整治规划</a:t>
            </a:r>
          </a:p>
          <a:p>
            <a:pPr algn="l">
              <a:lnSpc>
                <a:spcPct val="150000"/>
              </a:lnSpc>
            </a:pPr>
            <a:r>
              <a:rPr lang="en-US" altLang="zh-CN" sz="1400" dirty="0">
                <a:solidFill>
                  <a:schemeClr val="bg1">
                    <a:lumMod val="50000"/>
                  </a:schemeClr>
                </a:solidFill>
              </a:rPr>
              <a:t>4.2 </a:t>
            </a:r>
            <a:r>
              <a:rPr lang="zh-CN" altLang="en-US" sz="1400" dirty="0">
                <a:solidFill>
                  <a:schemeClr val="bg1">
                    <a:lumMod val="50000"/>
                  </a:schemeClr>
                </a:solidFill>
              </a:rPr>
              <a:t>村域空间总体布局规划</a:t>
            </a:r>
          </a:p>
          <a:p>
            <a:pPr algn="l">
              <a:lnSpc>
                <a:spcPct val="150000"/>
              </a:lnSpc>
            </a:pPr>
            <a:r>
              <a:rPr lang="en-US" altLang="zh-CN" sz="1400" dirty="0">
                <a:solidFill>
                  <a:schemeClr val="bg1">
                    <a:lumMod val="50000"/>
                  </a:schemeClr>
                </a:solidFill>
              </a:rPr>
              <a:t>4.3 </a:t>
            </a:r>
            <a:r>
              <a:rPr lang="zh-CN" altLang="en-US" sz="1400" dirty="0">
                <a:solidFill>
                  <a:schemeClr val="bg1">
                    <a:lumMod val="50000"/>
                  </a:schemeClr>
                </a:solidFill>
              </a:rPr>
              <a:t>村域三生空间规划</a:t>
            </a:r>
            <a:endParaRPr lang="en-US" altLang="zh-CN" sz="1400" dirty="0">
              <a:solidFill>
                <a:schemeClr val="bg1">
                  <a:lumMod val="50000"/>
                </a:schemeClr>
              </a:solidFill>
            </a:endParaRPr>
          </a:p>
          <a:p>
            <a:pPr algn="l">
              <a:lnSpc>
                <a:spcPct val="150000"/>
              </a:lnSpc>
            </a:pPr>
            <a:r>
              <a:rPr lang="en-US" altLang="zh-CN" sz="1400" dirty="0">
                <a:solidFill>
                  <a:schemeClr val="bg1">
                    <a:lumMod val="50000"/>
                  </a:schemeClr>
                </a:solidFill>
              </a:rPr>
              <a:t>4.4 </a:t>
            </a:r>
            <a:r>
              <a:rPr lang="zh-CN" altLang="en-US" sz="1400" dirty="0">
                <a:solidFill>
                  <a:schemeClr val="bg1">
                    <a:lumMod val="50000"/>
                  </a:schemeClr>
                </a:solidFill>
              </a:rPr>
              <a:t>产业布局规划</a:t>
            </a:r>
          </a:p>
        </p:txBody>
      </p:sp>
      <p:sp>
        <p:nvSpPr>
          <p:cNvPr id="20" name="文本框 19">
            <a:extLst>
              <a:ext uri="{FF2B5EF4-FFF2-40B4-BE49-F238E27FC236}">
                <a16:creationId xmlns:a16="http://schemas.microsoft.com/office/drawing/2014/main" id="{42E1054F-2D25-4E39-A9D4-BBCD434F69EB}"/>
              </a:ext>
            </a:extLst>
          </p:cNvPr>
          <p:cNvSpPr txBox="1"/>
          <p:nvPr/>
        </p:nvSpPr>
        <p:spPr>
          <a:xfrm>
            <a:off x="9381999" y="5880100"/>
            <a:ext cx="2789022" cy="1346907"/>
          </a:xfrm>
          <a:prstGeom prst="rect">
            <a:avLst/>
          </a:prstGeom>
          <a:noFill/>
        </p:spPr>
        <p:txBody>
          <a:bodyPr wrap="square" rtlCol="0">
            <a:spAutoFit/>
          </a:bodyPr>
          <a:lstStyle>
            <a:defPPr>
              <a:defRPr lang="zh-CN"/>
            </a:defPPr>
            <a:lvl1pPr marR="0" lvl="0" indent="0" algn="r" defTabSz="45720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solidFill>
                <a:effectLst/>
                <a:uLnTx/>
                <a:uFillTx/>
                <a:latin typeface="微软雅黑" panose="020B0503020204020204" pitchFamily="34" charset="-122"/>
                <a:ea typeface="微软雅黑" panose="020B0503020204020204" pitchFamily="34" charset="-122"/>
              </a:defRPr>
            </a:lvl1pPr>
          </a:lstStyle>
          <a:p>
            <a:pPr algn="l">
              <a:lnSpc>
                <a:spcPct val="150000"/>
              </a:lnSpc>
            </a:pPr>
            <a:r>
              <a:rPr lang="en-US" altLang="zh-CN" dirty="0">
                <a:solidFill>
                  <a:schemeClr val="tx1">
                    <a:lumMod val="75000"/>
                    <a:lumOff val="25000"/>
                  </a:schemeClr>
                </a:solidFill>
              </a:rPr>
              <a:t>6 </a:t>
            </a:r>
            <a:r>
              <a:rPr lang="zh-CN" altLang="en-US" dirty="0">
                <a:solidFill>
                  <a:schemeClr val="tx1">
                    <a:lumMod val="75000"/>
                    <a:lumOff val="25000"/>
                  </a:schemeClr>
                </a:solidFill>
              </a:rPr>
              <a:t>实施策略</a:t>
            </a:r>
            <a:endParaRPr lang="en-US" altLang="zh-CN" dirty="0">
              <a:solidFill>
                <a:schemeClr val="tx1">
                  <a:lumMod val="75000"/>
                  <a:lumOff val="25000"/>
                </a:schemeClr>
              </a:solidFill>
            </a:endParaRPr>
          </a:p>
          <a:p>
            <a:pPr algn="l">
              <a:lnSpc>
                <a:spcPct val="150000"/>
              </a:lnSpc>
            </a:pPr>
            <a:r>
              <a:rPr lang="en-US" altLang="zh-CN" sz="1400" dirty="0">
                <a:solidFill>
                  <a:schemeClr val="bg1">
                    <a:lumMod val="50000"/>
                  </a:schemeClr>
                </a:solidFill>
              </a:rPr>
              <a:t>6.1 </a:t>
            </a:r>
            <a:r>
              <a:rPr lang="zh-CN" altLang="en-US" sz="1400" dirty="0">
                <a:solidFill>
                  <a:schemeClr val="bg1">
                    <a:lumMod val="50000"/>
                  </a:schemeClr>
                </a:solidFill>
              </a:rPr>
              <a:t>近期建设规划</a:t>
            </a:r>
            <a:endParaRPr lang="en-US" altLang="zh-CN" sz="1400" dirty="0">
              <a:solidFill>
                <a:schemeClr val="bg1">
                  <a:lumMod val="50000"/>
                </a:schemeClr>
              </a:solidFill>
            </a:endParaRPr>
          </a:p>
          <a:p>
            <a:pPr algn="l">
              <a:lnSpc>
                <a:spcPct val="150000"/>
              </a:lnSpc>
            </a:pPr>
            <a:r>
              <a:rPr lang="en-US" altLang="zh-CN" sz="1400" dirty="0">
                <a:solidFill>
                  <a:schemeClr val="bg1">
                    <a:lumMod val="50000"/>
                  </a:schemeClr>
                </a:solidFill>
              </a:rPr>
              <a:t>6.2 </a:t>
            </a:r>
            <a:r>
              <a:rPr lang="zh-CN" altLang="en-US" sz="1400" dirty="0">
                <a:solidFill>
                  <a:schemeClr val="bg1">
                    <a:lumMod val="50000"/>
                  </a:schemeClr>
                </a:solidFill>
              </a:rPr>
              <a:t>村庄规划管制规则</a:t>
            </a:r>
            <a:endParaRPr lang="en-US" altLang="zh-CN" sz="1400" dirty="0">
              <a:solidFill>
                <a:schemeClr val="bg1">
                  <a:lumMod val="50000"/>
                </a:schemeClr>
              </a:solidFill>
            </a:endParaRPr>
          </a:p>
        </p:txBody>
      </p:sp>
      <p:cxnSp>
        <p:nvCxnSpPr>
          <p:cNvPr id="22" name="直接连接符 21">
            <a:extLst>
              <a:ext uri="{FF2B5EF4-FFF2-40B4-BE49-F238E27FC236}">
                <a16:creationId xmlns:a16="http://schemas.microsoft.com/office/drawing/2014/main" id="{98A336D2-E28B-4EA6-8C01-36B1F025155B}"/>
              </a:ext>
            </a:extLst>
          </p:cNvPr>
          <p:cNvCxnSpPr/>
          <p:nvPr/>
        </p:nvCxnSpPr>
        <p:spPr>
          <a:xfrm>
            <a:off x="5715125" y="2374900"/>
            <a:ext cx="0" cy="1981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AC944B27-4947-4D6C-8328-3DB2F3078F20}"/>
              </a:ext>
            </a:extLst>
          </p:cNvPr>
          <p:cNvCxnSpPr/>
          <p:nvPr/>
        </p:nvCxnSpPr>
        <p:spPr>
          <a:xfrm>
            <a:off x="8886950" y="2374900"/>
            <a:ext cx="0" cy="1981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D5B7F6E6-FA0B-489B-B168-FC0675980DF0}"/>
              </a:ext>
            </a:extLst>
          </p:cNvPr>
          <p:cNvCxnSpPr/>
          <p:nvPr/>
        </p:nvCxnSpPr>
        <p:spPr>
          <a:xfrm>
            <a:off x="5715125" y="6289675"/>
            <a:ext cx="0" cy="1981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5FACB153-B1E3-4875-8E9B-6BA861289B5F}"/>
              </a:ext>
            </a:extLst>
          </p:cNvPr>
          <p:cNvCxnSpPr/>
          <p:nvPr/>
        </p:nvCxnSpPr>
        <p:spPr>
          <a:xfrm>
            <a:off x="8886950" y="6289675"/>
            <a:ext cx="0" cy="1981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bject 2">
            <a:extLst>
              <a:ext uri="{FF2B5EF4-FFF2-40B4-BE49-F238E27FC236}">
                <a16:creationId xmlns:a16="http://schemas.microsoft.com/office/drawing/2014/main" id="{9BF7F55D-CC7C-4F85-8645-848E9307D571}"/>
              </a:ext>
            </a:extLst>
          </p:cNvPr>
          <p:cNvSpPr/>
          <p:nvPr/>
        </p:nvSpPr>
        <p:spPr>
          <a:xfrm>
            <a:off x="0" y="1555750"/>
            <a:ext cx="1611905" cy="9136380"/>
          </a:xfrm>
          <a:custGeom>
            <a:avLst/>
            <a:gdLst/>
            <a:ahLst/>
            <a:cxnLst/>
            <a:rect l="l" t="t" r="r" b="b"/>
            <a:pathLst>
              <a:path w="9900285" h="10692130">
                <a:moveTo>
                  <a:pt x="0" y="10692003"/>
                </a:moveTo>
                <a:lnTo>
                  <a:pt x="9900005" y="10692003"/>
                </a:lnTo>
                <a:lnTo>
                  <a:pt x="9900005" y="0"/>
                </a:lnTo>
                <a:lnTo>
                  <a:pt x="0" y="0"/>
                </a:lnTo>
                <a:lnTo>
                  <a:pt x="0" y="10692003"/>
                </a:lnTo>
                <a:close/>
              </a:path>
            </a:pathLst>
          </a:custGeom>
          <a:solidFill>
            <a:srgbClr val="002060"/>
          </a:solidFill>
        </p:spPr>
        <p:txBody>
          <a:bodyPr wrap="square" lIns="0" tIns="0" rIns="0" bIns="0" rtlCol="0"/>
          <a:lstStyle/>
          <a:p>
            <a:endParaRPr/>
          </a:p>
        </p:txBody>
      </p:sp>
      <p:sp>
        <p:nvSpPr>
          <p:cNvPr id="28" name="文本框 27">
            <a:extLst>
              <a:ext uri="{FF2B5EF4-FFF2-40B4-BE49-F238E27FC236}">
                <a16:creationId xmlns:a16="http://schemas.microsoft.com/office/drawing/2014/main" id="{6E79AFA7-D080-48EB-BDCD-FAF0778B3CDB}"/>
              </a:ext>
            </a:extLst>
          </p:cNvPr>
          <p:cNvSpPr txBox="1"/>
          <p:nvPr/>
        </p:nvSpPr>
        <p:spPr>
          <a:xfrm>
            <a:off x="432033" y="3892573"/>
            <a:ext cx="533400" cy="2308324"/>
          </a:xfrm>
          <a:prstGeom prst="rect">
            <a:avLst/>
          </a:prstGeom>
          <a:noFill/>
        </p:spPr>
        <p:txBody>
          <a:bodyPr wrap="square"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目 </a:t>
            </a:r>
            <a:endParaRPr lang="en-US" altLang="zh-CN" sz="4800" b="1" dirty="0">
              <a:solidFill>
                <a:schemeClr val="bg1"/>
              </a:solidFill>
              <a:latin typeface="微软雅黑" panose="020B0503020204020204" pitchFamily="34" charset="-122"/>
              <a:ea typeface="微软雅黑" panose="020B0503020204020204" pitchFamily="34" charset="-122"/>
            </a:endParaRPr>
          </a:p>
          <a:p>
            <a:r>
              <a:rPr lang="en-US" altLang="zh-CN" sz="4800" b="1" dirty="0">
                <a:solidFill>
                  <a:schemeClr val="bg1"/>
                </a:solidFill>
                <a:latin typeface="微软雅黑" panose="020B0503020204020204" pitchFamily="34" charset="-122"/>
                <a:ea typeface="微软雅黑" panose="020B0503020204020204" pitchFamily="34" charset="-122"/>
              </a:rPr>
              <a:t> </a:t>
            </a:r>
            <a:r>
              <a:rPr lang="zh-CN" altLang="en-US" sz="4800" b="1" dirty="0">
                <a:solidFill>
                  <a:schemeClr val="bg1"/>
                </a:solidFill>
                <a:latin typeface="微软雅黑" panose="020B0503020204020204" pitchFamily="34" charset="-122"/>
                <a:ea typeface="微软雅黑" panose="020B0503020204020204" pitchFamily="34" charset="-122"/>
              </a:rPr>
              <a:t>录</a:t>
            </a:r>
          </a:p>
        </p:txBody>
      </p:sp>
      <p:sp>
        <p:nvSpPr>
          <p:cNvPr id="2" name="矩形 1">
            <a:extLst>
              <a:ext uri="{FF2B5EF4-FFF2-40B4-BE49-F238E27FC236}">
                <a16:creationId xmlns:a16="http://schemas.microsoft.com/office/drawing/2014/main" id="{82116B5B-0A4A-46BE-BAEE-9BCCB8B8F203}"/>
              </a:ext>
            </a:extLst>
          </p:cNvPr>
          <p:cNvSpPr/>
          <p:nvPr/>
        </p:nvSpPr>
        <p:spPr>
          <a:xfrm>
            <a:off x="0" y="0"/>
            <a:ext cx="1611905" cy="622300"/>
          </a:xfrm>
          <a:prstGeom prst="rect">
            <a:avLst/>
          </a:prstGeom>
          <a:solidFill>
            <a:srgbClr val="002060"/>
          </a:solidFill>
        </p:spPr>
        <p:txBody>
          <a:bodyPr wrap="square" lIns="0" tIns="0" rIns="0" bIns="0" rtlCol="0"/>
          <a:lstStyle/>
          <a:p>
            <a:endParaRPr lang="zh-CN" altLang="en-US">
              <a:solidFill>
                <a:schemeClr val="tx1"/>
              </a:solidFill>
            </a:endParaRPr>
          </a:p>
        </p:txBody>
      </p:sp>
      <p:sp>
        <p:nvSpPr>
          <p:cNvPr id="21" name="矩形 20">
            <a:extLst>
              <a:ext uri="{FF2B5EF4-FFF2-40B4-BE49-F238E27FC236}">
                <a16:creationId xmlns:a16="http://schemas.microsoft.com/office/drawing/2014/main" id="{06216CF5-0CE1-4B68-8C56-FC803BA8045F}"/>
              </a:ext>
            </a:extLst>
          </p:cNvPr>
          <p:cNvSpPr/>
          <p:nvPr/>
        </p:nvSpPr>
        <p:spPr>
          <a:xfrm>
            <a:off x="0" y="755650"/>
            <a:ext cx="1611905" cy="266700"/>
          </a:xfrm>
          <a:prstGeom prst="rect">
            <a:avLst/>
          </a:prstGeom>
          <a:solidFill>
            <a:srgbClr val="002060"/>
          </a:solidFill>
        </p:spPr>
        <p:txBody>
          <a:bodyPr wrap="square" lIns="0" tIns="0" rIns="0" bIns="0" rtlCol="0"/>
          <a:lstStyle/>
          <a:p>
            <a:endParaRPr lang="zh-CN" altLang="en-US">
              <a:solidFill>
                <a:schemeClr val="tx1"/>
              </a:solidFill>
            </a:endParaRPr>
          </a:p>
        </p:txBody>
      </p:sp>
      <p:sp>
        <p:nvSpPr>
          <p:cNvPr id="24" name="矩形 23">
            <a:extLst>
              <a:ext uri="{FF2B5EF4-FFF2-40B4-BE49-F238E27FC236}">
                <a16:creationId xmlns:a16="http://schemas.microsoft.com/office/drawing/2014/main" id="{E463CE63-471E-4783-AA00-D69CC6895994}"/>
              </a:ext>
            </a:extLst>
          </p:cNvPr>
          <p:cNvSpPr/>
          <p:nvPr/>
        </p:nvSpPr>
        <p:spPr>
          <a:xfrm>
            <a:off x="0" y="1155700"/>
            <a:ext cx="1611905" cy="266700"/>
          </a:xfrm>
          <a:prstGeom prst="rect">
            <a:avLst/>
          </a:prstGeom>
          <a:solidFill>
            <a:srgbClr val="002060"/>
          </a:solidFill>
        </p:spPr>
        <p:txBody>
          <a:bodyPr wrap="square" lIns="0" tIns="0" rIns="0" bIns="0" rtlCol="0"/>
          <a:lstStyle/>
          <a:p>
            <a:endParaRPr lang="zh-CN" altLang="en-US">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33DA7A04-3832-414B-9B94-B5CB58188492}"/>
              </a:ext>
            </a:extLst>
          </p:cNvPr>
          <p:cNvSpPr/>
          <p:nvPr/>
        </p:nvSpPr>
        <p:spPr>
          <a:xfrm>
            <a:off x="0" y="0"/>
            <a:ext cx="15125700"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object 3"/>
          <p:cNvSpPr/>
          <p:nvPr/>
        </p:nvSpPr>
        <p:spPr>
          <a:xfrm>
            <a:off x="11384319" y="4576131"/>
            <a:ext cx="925194" cy="880744"/>
          </a:xfrm>
          <a:custGeom>
            <a:avLst/>
            <a:gdLst/>
            <a:ahLst/>
            <a:cxnLst/>
            <a:rect l="l" t="t" r="r" b="b"/>
            <a:pathLst>
              <a:path w="925195" h="880745">
                <a:moveTo>
                  <a:pt x="925169" y="0"/>
                </a:moveTo>
                <a:lnTo>
                  <a:pt x="0" y="0"/>
                </a:lnTo>
                <a:lnTo>
                  <a:pt x="0" y="880249"/>
                </a:lnTo>
                <a:lnTo>
                  <a:pt x="925169" y="880249"/>
                </a:lnTo>
                <a:lnTo>
                  <a:pt x="925169" y="0"/>
                </a:lnTo>
                <a:close/>
              </a:path>
            </a:pathLst>
          </a:custGeom>
          <a:solidFill>
            <a:srgbClr val="B6B1B0"/>
          </a:solidFill>
        </p:spPr>
        <p:txBody>
          <a:bodyPr wrap="square" lIns="0" tIns="0" rIns="0" bIns="0" rtlCol="0"/>
          <a:lstStyle/>
          <a:p>
            <a:endParaRPr/>
          </a:p>
        </p:txBody>
      </p:sp>
      <p:sp>
        <p:nvSpPr>
          <p:cNvPr id="4" name="object 4"/>
          <p:cNvSpPr/>
          <p:nvPr/>
        </p:nvSpPr>
        <p:spPr>
          <a:xfrm>
            <a:off x="11100194" y="4576131"/>
            <a:ext cx="177800" cy="880744"/>
          </a:xfrm>
          <a:custGeom>
            <a:avLst/>
            <a:gdLst/>
            <a:ahLst/>
            <a:cxnLst/>
            <a:rect l="l" t="t" r="r" b="b"/>
            <a:pathLst>
              <a:path w="177800" h="880745">
                <a:moveTo>
                  <a:pt x="177584" y="0"/>
                </a:moveTo>
                <a:lnTo>
                  <a:pt x="0" y="0"/>
                </a:lnTo>
                <a:lnTo>
                  <a:pt x="0" y="880249"/>
                </a:lnTo>
                <a:lnTo>
                  <a:pt x="177584" y="880249"/>
                </a:lnTo>
                <a:lnTo>
                  <a:pt x="177584" y="0"/>
                </a:lnTo>
                <a:close/>
              </a:path>
            </a:pathLst>
          </a:custGeom>
          <a:solidFill>
            <a:srgbClr val="B6B1B0"/>
          </a:solidFill>
        </p:spPr>
        <p:txBody>
          <a:bodyPr wrap="square" lIns="0" tIns="0" rIns="0" bIns="0" rtlCol="0"/>
          <a:lstStyle/>
          <a:p>
            <a:endParaRPr/>
          </a:p>
        </p:txBody>
      </p:sp>
      <p:sp>
        <p:nvSpPr>
          <p:cNvPr id="5" name="object 5"/>
          <p:cNvSpPr txBox="1"/>
          <p:nvPr/>
        </p:nvSpPr>
        <p:spPr>
          <a:xfrm>
            <a:off x="11087488" y="5677557"/>
            <a:ext cx="1222025" cy="553998"/>
          </a:xfrm>
          <a:prstGeom prst="rect">
            <a:avLst/>
          </a:prstGeom>
        </p:spPr>
        <p:txBody>
          <a:bodyPr vert="horz" wrap="square" lIns="0" tIns="0" rIns="0" bIns="0" rtlCol="0">
            <a:spAutoFit/>
          </a:bodyPr>
          <a:lstStyle/>
          <a:p>
            <a:pPr marL="12700"/>
            <a:r>
              <a:rPr sz="3600" b="1" spc="-240" dirty="0">
                <a:solidFill>
                  <a:srgbClr val="3C3533"/>
                </a:solidFill>
                <a:latin typeface="微软雅黑" panose="020B0503020204020204" charset="-122"/>
                <a:cs typeface="微软雅黑" panose="020B0503020204020204" charset="-122"/>
              </a:rPr>
              <a:t>P</a:t>
            </a:r>
            <a:r>
              <a:rPr sz="3600" b="1" spc="-5" dirty="0">
                <a:solidFill>
                  <a:srgbClr val="3C3533"/>
                </a:solidFill>
                <a:latin typeface="微软雅黑" panose="020B0503020204020204" charset="-122"/>
                <a:cs typeface="微软雅黑" panose="020B0503020204020204" charset="-122"/>
              </a:rPr>
              <a:t>A</a:t>
            </a:r>
            <a:r>
              <a:rPr sz="3600" b="1" spc="-80" dirty="0">
                <a:solidFill>
                  <a:srgbClr val="3C3533"/>
                </a:solidFill>
                <a:latin typeface="微软雅黑" panose="020B0503020204020204" charset="-122"/>
                <a:cs typeface="微软雅黑" panose="020B0503020204020204" charset="-122"/>
              </a:rPr>
              <a:t>R</a:t>
            </a:r>
            <a:r>
              <a:rPr sz="3600" b="1" dirty="0">
                <a:solidFill>
                  <a:srgbClr val="3C3533"/>
                </a:solidFill>
                <a:latin typeface="微软雅黑" panose="020B0503020204020204" charset="-122"/>
                <a:cs typeface="微软雅黑" panose="020B0503020204020204" charset="-122"/>
              </a:rPr>
              <a:t>T</a:t>
            </a:r>
            <a:endParaRPr sz="13000" dirty="0">
              <a:latin typeface="微软雅黑" panose="020B0503020204020204" charset="-122"/>
              <a:cs typeface="微软雅黑" panose="020B0503020204020204" charset="-122"/>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13665">
              <a:lnSpc>
                <a:spcPct val="100000"/>
              </a:lnSpc>
            </a:pPr>
            <a:fld id="{81D60167-4931-47E6-BA6A-407CBD079E47}" type="slidenum">
              <a:rPr dirty="0"/>
              <a:t>20</a:t>
            </a:fld>
            <a:endParaRPr dirty="0"/>
          </a:p>
        </p:txBody>
      </p:sp>
      <p:sp>
        <p:nvSpPr>
          <p:cNvPr id="6" name="object 6"/>
          <p:cNvSpPr txBox="1"/>
          <p:nvPr/>
        </p:nvSpPr>
        <p:spPr>
          <a:xfrm>
            <a:off x="11100194" y="6533964"/>
            <a:ext cx="3572244" cy="615553"/>
          </a:xfrm>
          <a:prstGeom prst="rect">
            <a:avLst/>
          </a:prstGeom>
        </p:spPr>
        <p:txBody>
          <a:bodyPr vert="horz" wrap="square" lIns="0" tIns="0" rIns="0" bIns="0" rtlCol="0">
            <a:spAutoFit/>
          </a:bodyPr>
          <a:lstStyle>
            <a:defPPr>
              <a:defRPr lang="zh-CN"/>
            </a:defPPr>
            <a:lvl1pPr marL="12700" algn="dist">
              <a:lnSpc>
                <a:spcPct val="100000"/>
              </a:lnSpc>
              <a:defRPr sz="4000" b="1">
                <a:solidFill>
                  <a:srgbClr val="BA5212"/>
                </a:solidFill>
                <a:latin typeface="微软雅黑" panose="020B0503020204020204" pitchFamily="34" charset="-122"/>
                <a:ea typeface="微软雅黑" panose="020B0503020204020204" pitchFamily="34" charset="-122"/>
                <a:cs typeface="微软雅黑" panose="020B0503020204020204" charset="-122"/>
              </a:defRPr>
            </a:lvl1pPr>
          </a:lstStyle>
          <a:p>
            <a:r>
              <a:rPr lang="zh-CN" altLang="en-US" dirty="0">
                <a:solidFill>
                  <a:srgbClr val="002060"/>
                </a:solidFill>
              </a:rPr>
              <a:t>目标定位</a:t>
            </a:r>
            <a:endParaRPr dirty="0">
              <a:solidFill>
                <a:srgbClr val="002060"/>
              </a:solidFill>
            </a:endParaRPr>
          </a:p>
        </p:txBody>
      </p:sp>
      <p:sp>
        <p:nvSpPr>
          <p:cNvPr id="8" name="object 5">
            <a:extLst>
              <a:ext uri="{FF2B5EF4-FFF2-40B4-BE49-F238E27FC236}">
                <a16:creationId xmlns:a16="http://schemas.microsoft.com/office/drawing/2014/main" id="{CC4D0894-A9E2-4BD8-A9A2-44547B6B8C08}"/>
              </a:ext>
            </a:extLst>
          </p:cNvPr>
          <p:cNvSpPr txBox="1"/>
          <p:nvPr/>
        </p:nvSpPr>
        <p:spPr>
          <a:xfrm>
            <a:off x="12439650" y="4545016"/>
            <a:ext cx="2478457" cy="1987724"/>
          </a:xfrm>
          <a:prstGeom prst="rect">
            <a:avLst/>
          </a:prstGeom>
        </p:spPr>
        <p:txBody>
          <a:bodyPr vert="horz" wrap="square" lIns="0" tIns="0" rIns="0" bIns="0" rtlCol="0">
            <a:spAutoFit/>
          </a:bodyPr>
          <a:lstStyle/>
          <a:p>
            <a:pPr marL="12700">
              <a:lnSpc>
                <a:spcPts val="15545"/>
              </a:lnSpc>
            </a:pPr>
            <a:r>
              <a:rPr sz="15600" b="1" spc="-85" dirty="0">
                <a:solidFill>
                  <a:srgbClr val="3C3533"/>
                </a:solidFill>
                <a:latin typeface="微软雅黑" panose="020B0503020204020204" charset="-122"/>
                <a:cs typeface="微软雅黑" panose="020B0503020204020204" charset="-122"/>
              </a:rPr>
              <a:t>0</a:t>
            </a:r>
            <a:r>
              <a:rPr lang="en-US" altLang="zh-CN" sz="15600" b="1" spc="-85" dirty="0">
                <a:solidFill>
                  <a:srgbClr val="3C3533"/>
                </a:solidFill>
                <a:latin typeface="微软雅黑" panose="020B0503020204020204" charset="-122"/>
                <a:cs typeface="微软雅黑" panose="020B0503020204020204" charset="-122"/>
              </a:rPr>
              <a:t>3</a:t>
            </a:r>
            <a:endParaRPr sz="13000" dirty="0">
              <a:latin typeface="微软雅黑" panose="020B0503020204020204" charset="-122"/>
              <a:cs typeface="微软雅黑" panose="020B0503020204020204" charset="-122"/>
            </a:endParaRPr>
          </a:p>
        </p:txBody>
      </p:sp>
      <p:sp>
        <p:nvSpPr>
          <p:cNvPr id="11" name="object 2">
            <a:extLst>
              <a:ext uri="{FF2B5EF4-FFF2-40B4-BE49-F238E27FC236}">
                <a16:creationId xmlns:a16="http://schemas.microsoft.com/office/drawing/2014/main" id="{BF8BFA37-57AF-489A-81FB-B00B2F04F486}"/>
              </a:ext>
            </a:extLst>
          </p:cNvPr>
          <p:cNvSpPr/>
          <p:nvPr/>
        </p:nvSpPr>
        <p:spPr>
          <a:xfrm>
            <a:off x="0" y="4545016"/>
            <a:ext cx="10477163" cy="2604501"/>
          </a:xfrm>
          <a:custGeom>
            <a:avLst/>
            <a:gdLst/>
            <a:ahLst/>
            <a:cxnLst/>
            <a:rect l="l" t="t" r="r" b="b"/>
            <a:pathLst>
              <a:path w="9900285" h="10692130">
                <a:moveTo>
                  <a:pt x="0" y="10692003"/>
                </a:moveTo>
                <a:lnTo>
                  <a:pt x="9900005" y="10692003"/>
                </a:lnTo>
                <a:lnTo>
                  <a:pt x="9900005" y="0"/>
                </a:lnTo>
                <a:lnTo>
                  <a:pt x="0" y="0"/>
                </a:lnTo>
                <a:lnTo>
                  <a:pt x="0" y="10692003"/>
                </a:lnTo>
                <a:close/>
              </a:path>
            </a:pathLst>
          </a:custGeom>
          <a:solidFill>
            <a:srgbClr val="002060"/>
          </a:solidFill>
        </p:spPr>
        <p:txBody>
          <a:bodyPr wrap="square" lIns="0" tIns="0" rIns="0" bIns="0" rtlCol="0"/>
          <a:lstStyle/>
          <a:p>
            <a:endParaRPr/>
          </a:p>
        </p:txBody>
      </p:sp>
      <p:pic>
        <p:nvPicPr>
          <p:cNvPr id="12" name="图片 11">
            <a:extLst>
              <a:ext uri="{FF2B5EF4-FFF2-40B4-BE49-F238E27FC236}">
                <a16:creationId xmlns:a16="http://schemas.microsoft.com/office/drawing/2014/main" id="{AFAD8A16-3DF9-4505-BE78-A6A06180F4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450" y="4543425"/>
            <a:ext cx="5156085" cy="2620379"/>
          </a:xfrm>
          <a:prstGeom prst="rect">
            <a:avLst/>
          </a:prstGeom>
        </p:spPr>
      </p:pic>
    </p:spTree>
    <p:extLst>
      <p:ext uri="{BB962C8B-B14F-4D97-AF65-F5344CB8AC3E}">
        <p14:creationId xmlns:p14="http://schemas.microsoft.com/office/powerpoint/2010/main" val="2098247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a:extLst>
              <a:ext uri="{FF2B5EF4-FFF2-40B4-BE49-F238E27FC236}">
                <a16:creationId xmlns:a16="http://schemas.microsoft.com/office/drawing/2014/main" id="{1359A32F-C4D3-406B-AA57-16AB29B0D289}"/>
              </a:ext>
            </a:extLst>
          </p:cNvPr>
          <p:cNvSpPr txBox="1">
            <a:spLocks noChangeArrowheads="1"/>
          </p:cNvSpPr>
          <p:nvPr/>
        </p:nvSpPr>
        <p:spPr bwMode="auto">
          <a:xfrm>
            <a:off x="400051" y="2201771"/>
            <a:ext cx="6712196" cy="7879304"/>
          </a:xfrm>
          <a:prstGeom prst="rect">
            <a:avLst/>
          </a:prstGeom>
          <a:solidFill>
            <a:schemeClr val="tx2">
              <a:lumMod val="20000"/>
              <a:lumOff val="80000"/>
            </a:schemeClr>
          </a:solidFill>
          <a:ln>
            <a:noFill/>
          </a:ln>
        </p:spPr>
        <p:txBody>
          <a:bodyPr wrap="square" lIns="124891" tIns="62445" rIns="124891" bIns="62445">
            <a:no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indent="393314" eaLnBrk="1" hangingPunct="1">
              <a:lnSpc>
                <a:spcPct val="150000"/>
              </a:lnSpc>
            </a:pPr>
            <a:endParaRPr lang="en-US" altLang="zh-CN" sz="1400" dirty="0">
              <a:latin typeface="微软雅黑" pitchFamily="34" charset="-122"/>
              <a:ea typeface="微软雅黑" pitchFamily="34" charset="-122"/>
            </a:endParaRPr>
          </a:p>
          <a:p>
            <a:pPr indent="393314" eaLnBrk="1" hangingPunct="1">
              <a:lnSpc>
                <a:spcPct val="150000"/>
              </a:lnSpc>
            </a:pPr>
            <a:r>
              <a:rPr lang="zh-CN" altLang="en-US" sz="1400" dirty="0">
                <a:latin typeface="微软雅黑" pitchFamily="34" charset="-122"/>
                <a:ea typeface="微软雅黑" pitchFamily="34" charset="-122"/>
              </a:rPr>
              <a:t>枣庄旺达现代农业示范园是以</a:t>
            </a:r>
            <a:r>
              <a:rPr lang="zh-CN" altLang="en-US" sz="1400" b="1" dirty="0">
                <a:solidFill>
                  <a:srgbClr val="C00000"/>
                </a:solidFill>
                <a:latin typeface="微软雅黑" pitchFamily="34" charset="-122"/>
                <a:ea typeface="微软雅黑" pitchFamily="34" charset="-122"/>
              </a:rPr>
              <a:t>土地使用产权制度改革和创新经营机制为重点，</a:t>
            </a:r>
            <a:r>
              <a:rPr lang="zh-CN" altLang="en-US" sz="1400" dirty="0">
                <a:latin typeface="微软雅黑" pitchFamily="34" charset="-122"/>
                <a:ea typeface="微软雅黑" pitchFamily="34" charset="-122"/>
              </a:rPr>
              <a:t>将休闲体验、生态观光、科普教育与现代农业科技试验有机结合的现代农业园区，采取</a:t>
            </a:r>
            <a:r>
              <a:rPr lang="zh-CN" altLang="en-US" sz="1600" b="1" dirty="0">
                <a:latin typeface="微软雅黑" pitchFamily="34" charset="-122"/>
                <a:ea typeface="微软雅黑" pitchFamily="34" charset="-122"/>
              </a:rPr>
              <a:t>“农户</a:t>
            </a:r>
            <a:r>
              <a:rPr lang="en-US" altLang="zh-CN" sz="1600" b="1" dirty="0">
                <a:latin typeface="微软雅黑" pitchFamily="34" charset="-122"/>
                <a:ea typeface="微软雅黑" pitchFamily="34" charset="-122"/>
              </a:rPr>
              <a:t>+</a:t>
            </a:r>
            <a:r>
              <a:rPr lang="zh-CN" altLang="en-US" sz="1600" b="1" dirty="0">
                <a:latin typeface="微软雅黑" pitchFamily="34" charset="-122"/>
                <a:ea typeface="微软雅黑" pitchFamily="34" charset="-122"/>
              </a:rPr>
              <a:t>基地</a:t>
            </a:r>
            <a:r>
              <a:rPr lang="en-US" altLang="zh-CN" sz="1600" b="1" dirty="0">
                <a:latin typeface="微软雅黑" pitchFamily="34" charset="-122"/>
                <a:ea typeface="微软雅黑" pitchFamily="34" charset="-122"/>
              </a:rPr>
              <a:t>+</a:t>
            </a:r>
            <a:r>
              <a:rPr lang="zh-CN" altLang="en-US" sz="1600" b="1" dirty="0">
                <a:latin typeface="微软雅黑" pitchFamily="34" charset="-122"/>
                <a:ea typeface="微软雅黑" pitchFamily="34" charset="-122"/>
              </a:rPr>
              <a:t>合作社</a:t>
            </a:r>
            <a:r>
              <a:rPr lang="en-US" altLang="zh-CN" sz="1600" b="1" dirty="0">
                <a:latin typeface="微软雅黑" pitchFamily="34" charset="-122"/>
                <a:ea typeface="微软雅黑" pitchFamily="34" charset="-122"/>
              </a:rPr>
              <a:t>+</a:t>
            </a:r>
            <a:r>
              <a:rPr lang="zh-CN" altLang="en-US" sz="1600" b="1" dirty="0">
                <a:latin typeface="微软雅黑" pitchFamily="34" charset="-122"/>
                <a:ea typeface="微软雅黑" pitchFamily="34" charset="-122"/>
              </a:rPr>
              <a:t>企业”的运作模式</a:t>
            </a:r>
            <a:r>
              <a:rPr lang="zh-CN" altLang="en-US" sz="1400" dirty="0">
                <a:solidFill>
                  <a:srgbClr val="18455C"/>
                </a:solidFill>
                <a:latin typeface="微软雅黑" pitchFamily="34" charset="-122"/>
                <a:ea typeface="微软雅黑" pitchFamily="34" charset="-122"/>
              </a:rPr>
              <a:t>，</a:t>
            </a:r>
            <a:r>
              <a:rPr lang="zh-CN" altLang="en-US" sz="1400" dirty="0">
                <a:latin typeface="微软雅黑" pitchFamily="34" charset="-122"/>
                <a:ea typeface="微软雅黑" pitchFamily="34" charset="-122"/>
              </a:rPr>
              <a:t>以土地流转、设施入股等形式，走合作社架桥、企业开道、农民参与分工合作之路，</a:t>
            </a:r>
            <a:r>
              <a:rPr lang="zh-CN" altLang="en-US" sz="1400" b="1" dirty="0">
                <a:solidFill>
                  <a:srgbClr val="C00000"/>
                </a:solidFill>
                <a:latin typeface="微软雅黑" pitchFamily="34" charset="-122"/>
                <a:ea typeface="微软雅黑" pitchFamily="34" charset="-122"/>
              </a:rPr>
              <a:t>建立起合作社、企业、农民三者紧密型利益联结方式</a:t>
            </a:r>
            <a:r>
              <a:rPr lang="zh-CN" altLang="en-US" sz="1400" dirty="0">
                <a:latin typeface="微软雅黑" pitchFamily="34" charset="-122"/>
                <a:ea typeface="微软雅黑" pitchFamily="34" charset="-122"/>
              </a:rPr>
              <a:t>。</a:t>
            </a:r>
            <a:endParaRPr lang="en-US" altLang="zh-CN" sz="1400" dirty="0">
              <a:latin typeface="微软雅黑" pitchFamily="34" charset="-122"/>
              <a:ea typeface="微软雅黑" pitchFamily="34" charset="-122"/>
            </a:endParaRPr>
          </a:p>
          <a:p>
            <a:pPr indent="393314" eaLnBrk="1" hangingPunct="1">
              <a:lnSpc>
                <a:spcPct val="150000"/>
              </a:lnSpc>
            </a:pPr>
            <a:endParaRPr lang="en-US" altLang="zh-CN" sz="1400" dirty="0">
              <a:latin typeface="微软雅黑" pitchFamily="34" charset="-122"/>
              <a:ea typeface="微软雅黑" pitchFamily="34" charset="-122"/>
            </a:endParaRPr>
          </a:p>
          <a:p>
            <a:pPr indent="393314" eaLnBrk="1" hangingPunct="1">
              <a:lnSpc>
                <a:spcPct val="150000"/>
              </a:lnSpc>
            </a:pPr>
            <a:endParaRPr lang="en-US" altLang="zh-CN" sz="1400" dirty="0">
              <a:latin typeface="微软雅黑" pitchFamily="34" charset="-122"/>
              <a:ea typeface="微软雅黑" pitchFamily="34" charset="-122"/>
            </a:endParaRPr>
          </a:p>
          <a:p>
            <a:pPr indent="393314" eaLnBrk="1" hangingPunct="1">
              <a:lnSpc>
                <a:spcPct val="150000"/>
              </a:lnSpc>
            </a:pPr>
            <a:endParaRPr lang="en-US" altLang="zh-CN" sz="1400" dirty="0">
              <a:latin typeface="微软雅黑" pitchFamily="34" charset="-122"/>
              <a:ea typeface="微软雅黑" pitchFamily="34" charset="-122"/>
            </a:endParaRPr>
          </a:p>
          <a:p>
            <a:pPr indent="393314" eaLnBrk="1" hangingPunct="1">
              <a:lnSpc>
                <a:spcPct val="150000"/>
              </a:lnSpc>
            </a:pPr>
            <a:r>
              <a:rPr lang="zh-CN" altLang="en-US" sz="1400" dirty="0">
                <a:latin typeface="微软雅黑" pitchFamily="34" charset="-122"/>
                <a:ea typeface="微软雅黑" pitchFamily="34" charset="-122"/>
              </a:rPr>
              <a:t>目前通过合作社架桥，采取租赁方式流转农民土地</a:t>
            </a:r>
            <a:r>
              <a:rPr lang="en-US" altLang="zh-CN" sz="1400" dirty="0">
                <a:latin typeface="微软雅黑" pitchFamily="34" charset="-122"/>
                <a:ea typeface="微软雅黑" pitchFamily="34" charset="-122"/>
              </a:rPr>
              <a:t>236</a:t>
            </a:r>
            <a:r>
              <a:rPr lang="zh-CN" altLang="en-US" sz="1400" dirty="0">
                <a:latin typeface="微软雅黑" pitchFamily="34" charset="-122"/>
                <a:ea typeface="微软雅黑" pitchFamily="34" charset="-122"/>
              </a:rPr>
              <a:t>亩，已建设成</a:t>
            </a:r>
            <a:r>
              <a:rPr lang="zh-CN" altLang="en-US" sz="1400" b="1" dirty="0">
                <a:solidFill>
                  <a:srgbClr val="C00000"/>
                </a:solidFill>
                <a:latin typeface="微软雅黑" pitchFamily="34" charset="-122"/>
                <a:ea typeface="微软雅黑" pitchFamily="34" charset="-122"/>
              </a:rPr>
              <a:t>标准化生产示范区、集约化育苗展示区和综合配套服务区</a:t>
            </a:r>
            <a:r>
              <a:rPr lang="zh-CN" altLang="en-US" sz="1400" b="1" dirty="0">
                <a:solidFill>
                  <a:srgbClr val="FF0000"/>
                </a:solidFill>
                <a:latin typeface="微软雅黑" pitchFamily="34" charset="-122"/>
                <a:ea typeface="微软雅黑" pitchFamily="34" charset="-122"/>
              </a:rPr>
              <a:t>。</a:t>
            </a:r>
            <a:r>
              <a:rPr lang="zh-CN" altLang="en-US" sz="1400" dirty="0">
                <a:latin typeface="微软雅黑" pitchFamily="34" charset="-122"/>
                <a:ea typeface="微软雅黑" pitchFamily="34" charset="-122"/>
              </a:rPr>
              <a:t>建成智能连栋育苗温室</a:t>
            </a:r>
            <a:r>
              <a:rPr lang="en-US" altLang="zh-CN" sz="1400" dirty="0">
                <a:latin typeface="微软雅黑" pitchFamily="34" charset="-122"/>
                <a:ea typeface="微软雅黑" pitchFamily="34" charset="-122"/>
              </a:rPr>
              <a:t>2</a:t>
            </a:r>
            <a:r>
              <a:rPr lang="zh-CN" altLang="en-US" sz="1400" dirty="0">
                <a:latin typeface="微软雅黑" pitchFamily="34" charset="-122"/>
                <a:ea typeface="微软雅黑" pitchFamily="34" charset="-122"/>
              </a:rPr>
              <a:t>座，精准化生产示范日光温室</a:t>
            </a:r>
            <a:r>
              <a:rPr lang="en-US" altLang="zh-CN" sz="1400" dirty="0">
                <a:latin typeface="微软雅黑" pitchFamily="34" charset="-122"/>
                <a:ea typeface="微软雅黑" pitchFamily="34" charset="-122"/>
              </a:rPr>
              <a:t>29</a:t>
            </a:r>
            <a:r>
              <a:rPr lang="zh-CN" altLang="en-US" sz="1400" dirty="0">
                <a:latin typeface="微软雅黑" pitchFamily="34" charset="-122"/>
                <a:ea typeface="微软雅黑" pitchFamily="34" charset="-122"/>
              </a:rPr>
              <a:t>座，藕池</a:t>
            </a:r>
            <a:r>
              <a:rPr lang="en-US" altLang="zh-CN" sz="1400" dirty="0">
                <a:latin typeface="微软雅黑" pitchFamily="34" charset="-122"/>
                <a:ea typeface="微软雅黑" pitchFamily="34" charset="-122"/>
              </a:rPr>
              <a:t>18</a:t>
            </a:r>
            <a:r>
              <a:rPr lang="zh-CN" altLang="en-US" sz="1400" dirty="0">
                <a:latin typeface="微软雅黑" pitchFamily="34" charset="-122"/>
                <a:ea typeface="微软雅黑" pitchFamily="34" charset="-122"/>
              </a:rPr>
              <a:t>个，配套安全生产管理系统，温室环境群测群控物联网系统，应用秸秆生物反应堆、水肥一体化自动滴灌系统、植物生长灯等技术。</a:t>
            </a:r>
            <a:endParaRPr lang="en-US" altLang="zh-CN" sz="1400" dirty="0">
              <a:latin typeface="微软雅黑" pitchFamily="34" charset="-122"/>
              <a:ea typeface="微软雅黑" pitchFamily="34" charset="-122"/>
            </a:endParaRPr>
          </a:p>
          <a:p>
            <a:pPr indent="393314" eaLnBrk="1" hangingPunct="1">
              <a:lnSpc>
                <a:spcPct val="150000"/>
              </a:lnSpc>
            </a:pPr>
            <a:endParaRPr lang="en-US" altLang="zh-CN" sz="1400" dirty="0">
              <a:latin typeface="微软雅黑" pitchFamily="34" charset="-122"/>
              <a:ea typeface="微软雅黑" pitchFamily="34" charset="-122"/>
            </a:endParaRPr>
          </a:p>
          <a:p>
            <a:pPr indent="393314" eaLnBrk="1" hangingPunct="1">
              <a:lnSpc>
                <a:spcPct val="150000"/>
              </a:lnSpc>
            </a:pPr>
            <a:endParaRPr lang="en-US" altLang="zh-CN" sz="1400" dirty="0">
              <a:latin typeface="微软雅黑" pitchFamily="34" charset="-122"/>
              <a:ea typeface="微软雅黑" pitchFamily="34" charset="-122"/>
            </a:endParaRPr>
          </a:p>
          <a:p>
            <a:pPr indent="393314" eaLnBrk="1" hangingPunct="1">
              <a:lnSpc>
                <a:spcPct val="150000"/>
              </a:lnSpc>
            </a:pPr>
            <a:endParaRPr lang="en-US" altLang="zh-CN" sz="1400" dirty="0">
              <a:latin typeface="微软雅黑" pitchFamily="34" charset="-122"/>
              <a:ea typeface="微软雅黑" pitchFamily="34" charset="-122"/>
            </a:endParaRPr>
          </a:p>
          <a:p>
            <a:pPr indent="393314" eaLnBrk="1" hangingPunct="1">
              <a:lnSpc>
                <a:spcPct val="150000"/>
              </a:lnSpc>
            </a:pPr>
            <a:r>
              <a:rPr lang="zh-CN" altLang="en-US" sz="1400" dirty="0">
                <a:latin typeface="微软雅黑" pitchFamily="34" charset="-122"/>
                <a:ea typeface="微软雅黑" pitchFamily="34" charset="-122"/>
              </a:rPr>
              <a:t>该园区于</a:t>
            </a:r>
            <a:r>
              <a:rPr lang="en-US" altLang="zh-CN" sz="1400" dirty="0">
                <a:latin typeface="微软雅黑" pitchFamily="34" charset="-122"/>
                <a:ea typeface="微软雅黑" pitchFamily="34" charset="-122"/>
              </a:rPr>
              <a:t>2012</a:t>
            </a:r>
            <a:r>
              <a:rPr lang="zh-CN" altLang="en-US" sz="1400" dirty="0">
                <a:latin typeface="微软雅黑" pitchFamily="34" charset="-122"/>
                <a:ea typeface="微软雅黑" pitchFamily="34" charset="-122"/>
              </a:rPr>
              <a:t>年</a:t>
            </a:r>
            <a:r>
              <a:rPr lang="en-US" altLang="zh-CN" sz="1400" dirty="0">
                <a:latin typeface="微软雅黑" pitchFamily="34" charset="-122"/>
                <a:ea typeface="微软雅黑" pitchFamily="34" charset="-122"/>
              </a:rPr>
              <a:t>3</a:t>
            </a:r>
            <a:r>
              <a:rPr lang="zh-CN" altLang="en-US" sz="1400" dirty="0">
                <a:latin typeface="微软雅黑" pitchFamily="34" charset="-122"/>
                <a:ea typeface="微软雅黑" pitchFamily="34" charset="-122"/>
              </a:rPr>
              <a:t>月建成运营，截止目前已育苗</a:t>
            </a:r>
            <a:r>
              <a:rPr lang="en-US" altLang="zh-CN" sz="1400" dirty="0">
                <a:latin typeface="微软雅黑" pitchFamily="34" charset="-122"/>
                <a:ea typeface="微软雅黑" pitchFamily="34" charset="-122"/>
              </a:rPr>
              <a:t>50</a:t>
            </a:r>
            <a:r>
              <a:rPr lang="zh-CN" altLang="en-US" sz="1400" dirty="0">
                <a:latin typeface="微软雅黑" pitchFamily="34" charset="-122"/>
                <a:ea typeface="微软雅黑" pitchFamily="34" charset="-122"/>
              </a:rPr>
              <a:t>万株，生产销售各类蔬菜</a:t>
            </a:r>
            <a:r>
              <a:rPr lang="en-US" altLang="zh-CN" sz="1400" dirty="0">
                <a:latin typeface="微软雅黑" pitchFamily="34" charset="-122"/>
                <a:ea typeface="微软雅黑" pitchFamily="34" charset="-122"/>
              </a:rPr>
              <a:t>300</a:t>
            </a:r>
            <a:r>
              <a:rPr lang="zh-CN" altLang="en-US" sz="1400" dirty="0">
                <a:latin typeface="微软雅黑" pitchFamily="34" charset="-122"/>
                <a:ea typeface="微软雅黑" pitchFamily="34" charset="-122"/>
              </a:rPr>
              <a:t>多吨，销售收入共计</a:t>
            </a:r>
            <a:r>
              <a:rPr lang="en-US" altLang="zh-CN" sz="1400" dirty="0">
                <a:latin typeface="微软雅黑" pitchFamily="34" charset="-122"/>
                <a:ea typeface="微软雅黑" pitchFamily="34" charset="-122"/>
              </a:rPr>
              <a:t>200</a:t>
            </a:r>
            <a:r>
              <a:rPr lang="zh-CN" altLang="en-US" sz="1400" dirty="0">
                <a:latin typeface="微软雅黑" pitchFamily="34" charset="-122"/>
                <a:ea typeface="微软雅黑" pitchFamily="34" charset="-122"/>
              </a:rPr>
              <a:t>多万元，已带动横沟村土地每亩增收</a:t>
            </a:r>
            <a:r>
              <a:rPr lang="en-US" altLang="zh-CN" sz="1400" dirty="0">
                <a:latin typeface="微软雅黑" pitchFamily="34" charset="-122"/>
                <a:ea typeface="微软雅黑" pitchFamily="34" charset="-122"/>
              </a:rPr>
              <a:t>1200</a:t>
            </a:r>
            <a:r>
              <a:rPr lang="zh-CN" altLang="en-US" sz="1400" dirty="0">
                <a:latin typeface="微软雅黑" pitchFamily="34" charset="-122"/>
                <a:ea typeface="微软雅黑" pitchFamily="34" charset="-122"/>
              </a:rPr>
              <a:t>元，人均增收</a:t>
            </a:r>
            <a:r>
              <a:rPr lang="en-US" altLang="zh-CN" sz="1400" dirty="0">
                <a:latin typeface="微软雅黑" pitchFamily="34" charset="-122"/>
                <a:ea typeface="微软雅黑" pitchFamily="34" charset="-122"/>
              </a:rPr>
              <a:t>1000</a:t>
            </a:r>
            <a:r>
              <a:rPr lang="zh-CN" altLang="en-US" sz="1400" dirty="0">
                <a:latin typeface="微软雅黑" pitchFamily="34" charset="-122"/>
                <a:ea typeface="微软雅黑" pitchFamily="34" charset="-122"/>
              </a:rPr>
              <a:t>元。</a:t>
            </a:r>
          </a:p>
        </p:txBody>
      </p:sp>
      <p:pic>
        <p:nvPicPr>
          <p:cNvPr id="24" name="Picture 4" descr="c:\users\administrator\appdata\roaming\360se6\User Data\temp\90fba60916021118a55f1e.jpg">
            <a:extLst>
              <a:ext uri="{FF2B5EF4-FFF2-40B4-BE49-F238E27FC236}">
                <a16:creationId xmlns:a16="http://schemas.microsoft.com/office/drawing/2014/main" id="{762F082B-8FA8-4D05-9459-A8AA72BB70B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88175" y="5227527"/>
            <a:ext cx="3345489" cy="25016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istrator\appdata\roaming\360se6\User Data\temp\2013621650276250.jpg">
            <a:extLst>
              <a:ext uri="{FF2B5EF4-FFF2-40B4-BE49-F238E27FC236}">
                <a16:creationId xmlns:a16="http://schemas.microsoft.com/office/drawing/2014/main" id="{6129FFE0-5E18-4BB9-A7AD-BE6245801A6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149026" y="5227526"/>
            <a:ext cx="3402355" cy="25016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users\administrator\appdata\roaming\360se6\User Data\temp\11459898_162132567182_2.jpg">
            <a:extLst>
              <a:ext uri="{FF2B5EF4-FFF2-40B4-BE49-F238E27FC236}">
                <a16:creationId xmlns:a16="http://schemas.microsoft.com/office/drawing/2014/main" id="{261F4351-DF3F-43EC-B513-8F2A92F01FE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688175" y="7729137"/>
            <a:ext cx="3345489" cy="23519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c:\users\administrator\appdata\roaming\360se6\User Data\temp\12722772_943759.jpg">
            <a:extLst>
              <a:ext uri="{FF2B5EF4-FFF2-40B4-BE49-F238E27FC236}">
                <a16:creationId xmlns:a16="http://schemas.microsoft.com/office/drawing/2014/main" id="{D4F44383-D2EA-4095-B1C3-EAFAE4FF90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1149026" y="7729135"/>
            <a:ext cx="3402355" cy="23519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3172C01A-36A3-4B80-B5B7-BCE589F056B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688175" y="1443152"/>
            <a:ext cx="6935421" cy="383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a:extLst>
              <a:ext uri="{FF2B5EF4-FFF2-40B4-BE49-F238E27FC236}">
                <a16:creationId xmlns:a16="http://schemas.microsoft.com/office/drawing/2014/main" id="{85B06A4F-A517-47FC-A698-C2C0C530BBE4}"/>
              </a:ext>
            </a:extLst>
          </p:cNvPr>
          <p:cNvSpPr/>
          <p:nvPr/>
        </p:nvSpPr>
        <p:spPr>
          <a:xfrm>
            <a:off x="358875" y="1592647"/>
            <a:ext cx="2980746" cy="499698"/>
          </a:xfrm>
          <a:prstGeom prst="rect">
            <a:avLst/>
          </a:prstGeom>
        </p:spPr>
        <p:txBody>
          <a:bodyPr wrap="none">
            <a:spAutoFit/>
          </a:bodyPr>
          <a:lstStyle/>
          <a:p>
            <a:pPr>
              <a:lnSpc>
                <a:spcPct val="150000"/>
              </a:lnSpc>
            </a:pPr>
            <a:r>
              <a:rPr lang="zh-CN" altLang="en-US" sz="2000" b="1" dirty="0">
                <a:solidFill>
                  <a:srgbClr val="0070C0"/>
                </a:solidFill>
                <a:latin typeface="微软雅黑" panose="020B0503020204020204" pitchFamily="34" charset="-122"/>
                <a:ea typeface="微软雅黑" panose="020B0503020204020204" pitchFamily="34" charset="-122"/>
              </a:rPr>
              <a:t>枣庄旺达现代农业示范园</a:t>
            </a:r>
            <a:endParaRPr lang="en-US" altLang="zh-CN" sz="2000" b="1" dirty="0">
              <a:solidFill>
                <a:srgbClr val="0070C0"/>
              </a:solidFill>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E1B442E7-F7C8-47FF-A991-8E2284039E95}"/>
              </a:ext>
            </a:extLst>
          </p:cNvPr>
          <p:cNvSpPr txBox="1"/>
          <p:nvPr/>
        </p:nvSpPr>
        <p:spPr>
          <a:xfrm>
            <a:off x="358875" y="1129331"/>
            <a:ext cx="30129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3.1 </a:t>
            </a:r>
            <a:r>
              <a:rPr lang="zh-CN" altLang="en-US" sz="2400" b="1" dirty="0">
                <a:latin typeface="微软雅黑" panose="020B0503020204020204" pitchFamily="34" charset="-122"/>
                <a:ea typeface="微软雅黑" panose="020B0503020204020204" pitchFamily="34" charset="-122"/>
              </a:rPr>
              <a:t>案例研究</a:t>
            </a:r>
          </a:p>
        </p:txBody>
      </p:sp>
      <p:sp>
        <p:nvSpPr>
          <p:cNvPr id="29" name="文本框 28">
            <a:extLst>
              <a:ext uri="{FF2B5EF4-FFF2-40B4-BE49-F238E27FC236}">
                <a16:creationId xmlns:a16="http://schemas.microsoft.com/office/drawing/2014/main" id="{8A9F8600-CD98-4F36-A437-50718E16CF1A}"/>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786C3510-7434-4991-92DB-0825F056A9E5}"/>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目标定位</a:t>
            </a:r>
          </a:p>
        </p:txBody>
      </p:sp>
      <p:sp>
        <p:nvSpPr>
          <p:cNvPr id="31" name="object 14">
            <a:extLst>
              <a:ext uri="{FF2B5EF4-FFF2-40B4-BE49-F238E27FC236}">
                <a16:creationId xmlns:a16="http://schemas.microsoft.com/office/drawing/2014/main" id="{0080093F-021A-4DD6-A331-186E8F3B293C}"/>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21</a:t>
            </a:fld>
            <a:endParaRPr lang="en-US" altLang="zh-CN" sz="1400" dirty="0"/>
          </a:p>
        </p:txBody>
      </p:sp>
    </p:spTree>
    <p:extLst>
      <p:ext uri="{BB962C8B-B14F-4D97-AF65-F5344CB8AC3E}">
        <p14:creationId xmlns:p14="http://schemas.microsoft.com/office/powerpoint/2010/main" val="4168418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F0ED636-EDEC-4C6C-932F-9749DA3398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90996"/>
            <a:ext cx="15137156" cy="9102404"/>
          </a:xfrm>
          <a:prstGeom prst="rect">
            <a:avLst/>
          </a:prstGeom>
        </p:spPr>
      </p:pic>
      <p:sp>
        <p:nvSpPr>
          <p:cNvPr id="4" name="矩形 3">
            <a:extLst>
              <a:ext uri="{FF2B5EF4-FFF2-40B4-BE49-F238E27FC236}">
                <a16:creationId xmlns:a16="http://schemas.microsoft.com/office/drawing/2014/main" id="{C4A7E9D4-874A-439B-BB62-554AE4E3E7CF}"/>
              </a:ext>
            </a:extLst>
          </p:cNvPr>
          <p:cNvSpPr/>
          <p:nvPr/>
        </p:nvSpPr>
        <p:spPr>
          <a:xfrm>
            <a:off x="6349" y="1590996"/>
            <a:ext cx="15148613" cy="910240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50E877C7-90A5-490C-82FC-DCBE1A599B6A}"/>
              </a:ext>
            </a:extLst>
          </p:cNvPr>
          <p:cNvSpPr/>
          <p:nvPr/>
        </p:nvSpPr>
        <p:spPr>
          <a:xfrm>
            <a:off x="-17807" y="3411296"/>
            <a:ext cx="15137157" cy="4689874"/>
          </a:xfrm>
          <a:prstGeom prst="rect">
            <a:avLst/>
          </a:prstGeom>
          <a:solidFill>
            <a:schemeClr val="tx1">
              <a:alpha val="46000"/>
            </a:schemeClr>
          </a:solidFill>
        </p:spPr>
        <p:txBody>
          <a:bodyPr wrap="square">
            <a:spAutoFit/>
          </a:bodyPr>
          <a:lstStyle/>
          <a:p>
            <a:pPr marR="5080" indent="457200">
              <a:lnSpc>
                <a:spcPct val="150000"/>
              </a:lnSpc>
              <a:spcBef>
                <a:spcPts val="600"/>
              </a:spcBef>
            </a:pPr>
            <a:r>
              <a:rPr lang="zh-CN" altLang="en-US" sz="2400" b="1" dirty="0">
                <a:solidFill>
                  <a:schemeClr val="bg1"/>
                </a:solidFill>
                <a:latin typeface="微软雅黑" panose="020B0503020204020204" pitchFamily="34" charset="-122"/>
                <a:ea typeface="微软雅黑" panose="020B0503020204020204" pitchFamily="34" charset="-122"/>
                <a:cs typeface="微软雅黑"/>
              </a:rPr>
              <a:t> 在上位空间规划指导下，按照自然生态不破坏、耕地保有量不减少质量不降低、建设用地规模不增加的原则，优化调整村域空间布局。严控村庄建设用地规模，确保永久基本农田总量不变、改善自然生态环境品质，将石良社区建设成为：</a:t>
            </a:r>
            <a:endParaRPr lang="en-US" altLang="zh-CN" sz="2400" b="1" dirty="0">
              <a:solidFill>
                <a:schemeClr val="bg1"/>
              </a:solidFill>
              <a:latin typeface="微软雅黑" panose="020B0503020204020204" pitchFamily="34" charset="-122"/>
              <a:ea typeface="微软雅黑" panose="020B0503020204020204" pitchFamily="34" charset="-122"/>
              <a:cs typeface="微软雅黑"/>
            </a:endParaRPr>
          </a:p>
          <a:p>
            <a:pPr marR="5080" algn="ctr">
              <a:lnSpc>
                <a:spcPct val="150000"/>
              </a:lnSpc>
              <a:spcBef>
                <a:spcPts val="600"/>
              </a:spcBef>
            </a:pPr>
            <a:r>
              <a:rPr lang="zh-CN" altLang="en-US" sz="4800" b="1" dirty="0">
                <a:solidFill>
                  <a:srgbClr val="FFFF00"/>
                </a:solidFill>
                <a:latin typeface="微软雅黑" panose="020B0503020204020204" pitchFamily="34" charset="-122"/>
                <a:ea typeface="微软雅黑" panose="020B0503020204020204" pitchFamily="34" charset="-122"/>
                <a:cs typeface="微软雅黑"/>
              </a:rPr>
              <a:t>临沂三产融合发展示范点</a:t>
            </a:r>
            <a:endParaRPr lang="en-US" altLang="zh-CN" sz="4800" b="1" dirty="0">
              <a:solidFill>
                <a:srgbClr val="FFFF00"/>
              </a:solidFill>
              <a:latin typeface="微软雅黑" panose="020B0503020204020204" pitchFamily="34" charset="-122"/>
              <a:ea typeface="微软雅黑" panose="020B0503020204020204" pitchFamily="34" charset="-122"/>
              <a:cs typeface="微软雅黑"/>
            </a:endParaRPr>
          </a:p>
          <a:p>
            <a:pPr marR="5080" algn="ctr">
              <a:lnSpc>
                <a:spcPct val="150000"/>
              </a:lnSpc>
              <a:spcBef>
                <a:spcPts val="600"/>
              </a:spcBef>
            </a:pPr>
            <a:r>
              <a:rPr lang="zh-CN" altLang="en-US" sz="4800" b="1" dirty="0">
                <a:solidFill>
                  <a:srgbClr val="FFFF00"/>
                </a:solidFill>
                <a:latin typeface="微软雅黑" panose="020B0503020204020204" pitchFamily="34" charset="-122"/>
                <a:ea typeface="微软雅黑" panose="020B0503020204020204" pitchFamily="34" charset="-122"/>
                <a:cs typeface="微软雅黑"/>
              </a:rPr>
              <a:t>生态、宜居、宜业的现代化村落</a:t>
            </a:r>
            <a:endParaRPr lang="en-US" altLang="zh-CN" sz="4800" b="1" dirty="0">
              <a:solidFill>
                <a:srgbClr val="FFFF00"/>
              </a:solidFill>
              <a:latin typeface="微软雅黑" panose="020B0503020204020204" pitchFamily="34" charset="-122"/>
              <a:ea typeface="微软雅黑" panose="020B0503020204020204" pitchFamily="34" charset="-122"/>
              <a:cs typeface="微软雅黑"/>
            </a:endParaRPr>
          </a:p>
          <a:p>
            <a:pPr marR="5080" lvl="0" indent="457200">
              <a:lnSpc>
                <a:spcPct val="150000"/>
              </a:lnSpc>
              <a:spcBef>
                <a:spcPts val="600"/>
              </a:spcBef>
            </a:pPr>
            <a:endParaRPr lang="zh-CN" altLang="en-US" sz="2400" b="1" dirty="0">
              <a:solidFill>
                <a:schemeClr val="bg1"/>
              </a:solidFill>
              <a:latin typeface="微软雅黑" panose="020B0503020204020204" pitchFamily="34" charset="-122"/>
              <a:ea typeface="微软雅黑" panose="020B0503020204020204" pitchFamily="34" charset="-122"/>
              <a:cs typeface="微软雅黑"/>
            </a:endParaRPr>
          </a:p>
        </p:txBody>
      </p:sp>
      <p:sp>
        <p:nvSpPr>
          <p:cNvPr id="24" name="矩形 23">
            <a:extLst>
              <a:ext uri="{FF2B5EF4-FFF2-40B4-BE49-F238E27FC236}">
                <a16:creationId xmlns:a16="http://schemas.microsoft.com/office/drawing/2014/main" id="{A219DEFA-F2B5-4DCD-9535-D9C47C52E1BB}"/>
              </a:ext>
            </a:extLst>
          </p:cNvPr>
          <p:cNvSpPr/>
          <p:nvPr/>
        </p:nvSpPr>
        <p:spPr>
          <a:xfrm>
            <a:off x="0" y="2426411"/>
            <a:ext cx="15137157" cy="523220"/>
          </a:xfrm>
          <a:prstGeom prst="rect">
            <a:avLst/>
          </a:prstGeom>
          <a:solidFill>
            <a:schemeClr val="tx1">
              <a:alpha val="46000"/>
            </a:schemeClr>
          </a:solidFill>
        </p:spPr>
        <p:txBody>
          <a:bodyPr wrap="square">
            <a:spAutoFit/>
          </a:bodyPr>
          <a:lstStyle/>
          <a:p>
            <a:pPr marR="5080" lvl="0" algn="ctr">
              <a:spcBef>
                <a:spcPts val="600"/>
              </a:spcBef>
            </a:pPr>
            <a:r>
              <a:rPr lang="zh-CN" altLang="en-US" sz="2800" b="1" dirty="0">
                <a:solidFill>
                  <a:schemeClr val="bg1"/>
                </a:solidFill>
                <a:latin typeface="微软雅黑" panose="020B0503020204020204" pitchFamily="34" charset="-122"/>
                <a:ea typeface="微软雅黑" panose="020B0503020204020204" pitchFamily="34" charset="-122"/>
                <a:cs typeface="微软雅黑"/>
              </a:rPr>
              <a:t>村庄类型：</a:t>
            </a:r>
            <a:r>
              <a:rPr lang="zh-CN" altLang="en-US" sz="2800" b="1" dirty="0">
                <a:solidFill>
                  <a:srgbClr val="FFFF00"/>
                </a:solidFill>
                <a:latin typeface="微软雅黑" panose="020B0503020204020204" pitchFamily="34" charset="-122"/>
                <a:ea typeface="微软雅黑" panose="020B0503020204020204" pitchFamily="34" charset="-122"/>
                <a:cs typeface="微软雅黑"/>
              </a:rPr>
              <a:t> 集聚发展类</a:t>
            </a:r>
          </a:p>
        </p:txBody>
      </p:sp>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30129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3.2 </a:t>
            </a:r>
            <a:r>
              <a:rPr lang="zh-CN" altLang="en-US" sz="2400" b="1" dirty="0">
                <a:latin typeface="微软雅黑" panose="020B0503020204020204" pitchFamily="34" charset="-122"/>
                <a:ea typeface="微软雅黑" panose="020B0503020204020204" pitchFamily="34" charset="-122"/>
              </a:rPr>
              <a:t>村庄发展目标</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22</a:t>
            </a:fld>
            <a:endParaRPr lang="en-US" altLang="zh-CN" sz="1400" dirty="0"/>
          </a:p>
        </p:txBody>
      </p:sp>
      <p:sp>
        <p:nvSpPr>
          <p:cNvPr id="7" name="文本框 6">
            <a:extLst>
              <a:ext uri="{FF2B5EF4-FFF2-40B4-BE49-F238E27FC236}">
                <a16:creationId xmlns:a16="http://schemas.microsoft.com/office/drawing/2014/main" id="{2CA1DBA0-C639-42B2-9DF3-41A7F3EA5CDD}"/>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DB5184A8-D06A-4B3E-A313-2C424A53993A}"/>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目标定位</a:t>
            </a:r>
          </a:p>
        </p:txBody>
      </p:sp>
    </p:spTree>
    <p:extLst>
      <p:ext uri="{BB962C8B-B14F-4D97-AF65-F5344CB8AC3E}">
        <p14:creationId xmlns:p14="http://schemas.microsoft.com/office/powerpoint/2010/main" val="3529209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30129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3.3 </a:t>
            </a:r>
            <a:r>
              <a:rPr lang="zh-CN" altLang="en-US" sz="2400" b="1" dirty="0">
                <a:latin typeface="微软雅黑" panose="020B0503020204020204" pitchFamily="34" charset="-122"/>
                <a:ea typeface="微软雅黑" panose="020B0503020204020204" pitchFamily="34" charset="-122"/>
              </a:rPr>
              <a:t>人口预测</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23</a:t>
            </a:fld>
            <a:endParaRPr lang="en-US" altLang="zh-CN" sz="1400" dirty="0"/>
          </a:p>
        </p:txBody>
      </p:sp>
      <p:sp>
        <p:nvSpPr>
          <p:cNvPr id="7" name="矩形 6">
            <a:extLst>
              <a:ext uri="{FF2B5EF4-FFF2-40B4-BE49-F238E27FC236}">
                <a16:creationId xmlns:a16="http://schemas.microsoft.com/office/drawing/2014/main" id="{5B236E0D-B524-479F-B42B-F7BBA3E48A83}"/>
              </a:ext>
            </a:extLst>
          </p:cNvPr>
          <p:cNvSpPr/>
          <p:nvPr/>
        </p:nvSpPr>
        <p:spPr>
          <a:xfrm>
            <a:off x="538163" y="1902634"/>
            <a:ext cx="7021512" cy="7163884"/>
          </a:xfrm>
          <a:prstGeom prst="rect">
            <a:avLst/>
          </a:prstGeom>
          <a:solidFill>
            <a:schemeClr val="tx2">
              <a:lumMod val="20000"/>
              <a:lumOff val="80000"/>
              <a:alpha val="50000"/>
            </a:schemeClr>
          </a:solidFill>
        </p:spPr>
        <p:txBody>
          <a:bodyPr wrap="square">
            <a:noAutofit/>
          </a:bodyPr>
          <a:lstStyle/>
          <a:p>
            <a:pPr>
              <a:lnSpc>
                <a:spcPct val="150000"/>
              </a:lnSpc>
              <a:spcBef>
                <a:spcPct val="0"/>
              </a:spcBef>
            </a:pP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rPr>
              <a:t>）人口现状</a:t>
            </a:r>
            <a:endParaRPr lang="en-US" altLang="zh-CN" sz="1400" b="1"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400" dirty="0">
                <a:latin typeface="微软雅黑" panose="020B0503020204020204" pitchFamily="34" charset="-122"/>
                <a:ea typeface="微软雅黑" panose="020B0503020204020204" pitchFamily="34" charset="-122"/>
              </a:rPr>
              <a:t>石良社区现状</a:t>
            </a:r>
            <a:r>
              <a:rPr lang="zh-CN" altLang="en-US" sz="1400" b="1" dirty="0">
                <a:solidFill>
                  <a:srgbClr val="C00000"/>
                </a:solidFill>
                <a:latin typeface="微软雅黑" panose="020B0503020204020204" pitchFamily="34" charset="-122"/>
                <a:ea typeface="微软雅黑" panose="020B0503020204020204" pitchFamily="34" charset="-122"/>
              </a:rPr>
              <a:t>户籍人口</a:t>
            </a:r>
            <a:r>
              <a:rPr lang="en-US" altLang="zh-CN" sz="1400" b="1" dirty="0">
                <a:solidFill>
                  <a:srgbClr val="C00000"/>
                </a:solidFill>
                <a:latin typeface="微软雅黑" panose="020B0503020204020204" pitchFamily="34" charset="-122"/>
                <a:ea typeface="微软雅黑" panose="020B0503020204020204" pitchFamily="34" charset="-122"/>
              </a:rPr>
              <a:t>6383</a:t>
            </a:r>
            <a:r>
              <a:rPr lang="zh-CN" altLang="en-US" sz="1400" b="1" dirty="0">
                <a:solidFill>
                  <a:srgbClr val="C00000"/>
                </a:solidFill>
                <a:latin typeface="微软雅黑" panose="020B0503020204020204" pitchFamily="34" charset="-122"/>
                <a:ea typeface="微软雅黑" panose="020B0503020204020204" pitchFamily="34" charset="-122"/>
              </a:rPr>
              <a:t>人（</a:t>
            </a:r>
            <a:r>
              <a:rPr lang="en-US" altLang="zh-CN" sz="1400" b="1" dirty="0">
                <a:solidFill>
                  <a:srgbClr val="C00000"/>
                </a:solidFill>
                <a:latin typeface="微软雅黑" panose="020B0503020204020204" pitchFamily="34" charset="-122"/>
                <a:ea typeface="微软雅黑" panose="020B0503020204020204" pitchFamily="34" charset="-122"/>
              </a:rPr>
              <a:t>1886</a:t>
            </a:r>
            <a:r>
              <a:rPr lang="zh-CN" altLang="en-US" sz="1400" b="1" dirty="0">
                <a:solidFill>
                  <a:srgbClr val="C00000"/>
                </a:solidFill>
                <a:latin typeface="微软雅黑" panose="020B0503020204020204" pitchFamily="34" charset="-122"/>
                <a:ea typeface="微软雅黑" panose="020B0503020204020204" pitchFamily="34" charset="-122"/>
              </a:rPr>
              <a:t>户）</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indent="457200">
              <a:lnSpc>
                <a:spcPct val="150000"/>
              </a:lnSpc>
              <a:spcBef>
                <a:spcPct val="0"/>
              </a:spcBef>
            </a:pP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2</a:t>
            </a:r>
            <a:r>
              <a:rPr lang="zh-CN" altLang="en-US" sz="1400" b="1" dirty="0">
                <a:latin typeface="微软雅黑" panose="020B0503020204020204" pitchFamily="34" charset="-122"/>
                <a:ea typeface="微软雅黑" panose="020B0503020204020204" pitchFamily="34" charset="-122"/>
              </a:rPr>
              <a:t>）人口增长的途径分析</a:t>
            </a:r>
            <a:endParaRPr lang="en-US" altLang="zh-CN" sz="1400" b="1" dirty="0">
              <a:latin typeface="微软雅黑" panose="020B0503020204020204" pitchFamily="34" charset="-122"/>
              <a:ea typeface="微软雅黑" panose="020B0503020204020204" pitchFamily="34" charset="-122"/>
            </a:endParaRPr>
          </a:p>
          <a:p>
            <a:pPr>
              <a:lnSpc>
                <a:spcPct val="150000"/>
              </a:lnSpc>
              <a:spcBef>
                <a:spcPct val="0"/>
              </a:spcBef>
            </a:pPr>
            <a:endParaRPr lang="zh-CN" altLang="en-US" sz="1400" b="1" dirty="0">
              <a:latin typeface="微软雅黑" panose="020B0503020204020204" pitchFamily="34" charset="-122"/>
              <a:ea typeface="微软雅黑" panose="020B0503020204020204" pitchFamily="34" charset="-122"/>
            </a:endParaRPr>
          </a:p>
          <a:p>
            <a:pPr indent="-285750">
              <a:lnSpc>
                <a:spcPct val="150000"/>
              </a:lnSpc>
              <a:spcBef>
                <a:spcPct val="0"/>
              </a:spcBef>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村庄人口自然增长</a:t>
            </a:r>
          </a:p>
          <a:p>
            <a:pPr>
              <a:lnSpc>
                <a:spcPct val="150000"/>
              </a:lnSpc>
              <a:spcBef>
                <a:spcPct val="0"/>
              </a:spcBef>
            </a:pPr>
            <a:r>
              <a:rPr lang="zh-CN" altLang="en-US" sz="1400" dirty="0">
                <a:latin typeface="微软雅黑" panose="020B0503020204020204" pitchFamily="34" charset="-122"/>
                <a:ea typeface="微软雅黑" panose="020B0503020204020204" pitchFamily="34" charset="-122"/>
              </a:rPr>
              <a:t>人口自然增长指在一定时期内人口自然增加数（出生人数减死亡人数）。自然增长是村庄人口增长的内在动力，随着国家计划生育二胎放开的国策的影响下、医疗、福利等水平的提高，出生人数与死亡人数的差值会呈现稳定减小趋势。</a:t>
            </a:r>
            <a:r>
              <a:rPr lang="zh-CN" altLang="en-US" sz="1400" b="1" dirty="0">
                <a:latin typeface="微软雅黑" panose="020B0503020204020204" pitchFamily="34" charset="-122"/>
                <a:ea typeface="微软雅黑" panose="020B0503020204020204" pitchFamily="34" charset="-122"/>
              </a:rPr>
              <a:t>近期取</a:t>
            </a:r>
            <a:r>
              <a:rPr lang="en-US" altLang="zh-CN" sz="1400" b="1" dirty="0">
                <a:latin typeface="微软雅黑" panose="020B0503020204020204" pitchFamily="34" charset="-122"/>
                <a:ea typeface="微软雅黑" panose="020B0503020204020204" pitchFamily="34" charset="-122"/>
              </a:rPr>
              <a:t>4</a:t>
            </a:r>
            <a:r>
              <a:rPr lang="zh-CN" altLang="zh-C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，远期取</a:t>
            </a:r>
            <a:r>
              <a:rPr lang="en-US" altLang="zh-CN" sz="1400" b="1" dirty="0">
                <a:latin typeface="微软雅黑" panose="020B0503020204020204" pitchFamily="34" charset="-122"/>
                <a:ea typeface="微软雅黑" panose="020B0503020204020204" pitchFamily="34" charset="-122"/>
              </a:rPr>
              <a:t>3</a:t>
            </a:r>
            <a:r>
              <a:rPr lang="zh-CN" altLang="zh-CN" sz="1400" b="1"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endParaRPr lang="zh-CN" altLang="en-US" sz="1400" dirty="0">
              <a:latin typeface="微软雅黑" panose="020B0503020204020204" pitchFamily="34" charset="-122"/>
              <a:ea typeface="微软雅黑" panose="020B0503020204020204" pitchFamily="34" charset="-122"/>
            </a:endParaRPr>
          </a:p>
          <a:p>
            <a:pPr indent="-285750">
              <a:lnSpc>
                <a:spcPct val="150000"/>
              </a:lnSpc>
              <a:spcBef>
                <a:spcPct val="0"/>
              </a:spcBef>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村庄人口机械增长</a:t>
            </a:r>
          </a:p>
          <a:p>
            <a:pPr>
              <a:lnSpc>
                <a:spcPct val="150000"/>
              </a:lnSpc>
              <a:spcBef>
                <a:spcPct val="0"/>
              </a:spcBef>
            </a:pPr>
            <a:r>
              <a:rPr lang="zh-CN" altLang="en-US" sz="1400" dirty="0">
                <a:latin typeface="微软雅黑" panose="020B0503020204020204" pitchFamily="34" charset="-122"/>
                <a:ea typeface="微软雅黑" panose="020B0503020204020204" pitchFamily="34" charset="-122"/>
              </a:rPr>
              <a:t>机械增长是指由于人口迁入和迁出而引起的人口数量变化。综合考量村庄现状的产业优势以及近郊等方面分析。判断，村庄人口机械增长方面为负增长</a:t>
            </a:r>
            <a:r>
              <a:rPr lang="zh-CN" altLang="en-US" sz="1400" b="1" dirty="0">
                <a:latin typeface="微软雅黑" panose="020B0503020204020204" pitchFamily="34" charset="-122"/>
                <a:ea typeface="微软雅黑" panose="020B0503020204020204" pitchFamily="34" charset="-122"/>
              </a:rPr>
              <a:t>。近期取</a:t>
            </a:r>
            <a:r>
              <a:rPr lang="en-US" altLang="zh-CN" sz="1400" b="1" dirty="0">
                <a:latin typeface="微软雅黑" panose="020B0503020204020204" pitchFamily="34" charset="-122"/>
                <a:ea typeface="微软雅黑" panose="020B0503020204020204" pitchFamily="34" charset="-122"/>
              </a:rPr>
              <a:t>-5</a:t>
            </a:r>
            <a:r>
              <a:rPr lang="zh-CN" altLang="zh-C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，远期取</a:t>
            </a:r>
            <a:r>
              <a:rPr lang="en-US" altLang="zh-CN" sz="1400" b="1" dirty="0">
                <a:latin typeface="微软雅黑" panose="020B0503020204020204" pitchFamily="34" charset="-122"/>
                <a:ea typeface="微软雅黑" panose="020B0503020204020204" pitchFamily="34" charset="-122"/>
              </a:rPr>
              <a:t>-7</a:t>
            </a:r>
            <a:r>
              <a:rPr lang="zh-CN" altLang="zh-CN" sz="1400" b="1"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dirty="0">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5A871D27-A115-41DC-9459-A31510B02B0B}"/>
              </a:ext>
            </a:extLst>
          </p:cNvPr>
          <p:cNvSpPr/>
          <p:nvPr/>
        </p:nvSpPr>
        <p:spPr>
          <a:xfrm>
            <a:off x="7823199" y="1902634"/>
            <a:ext cx="6937376" cy="7163884"/>
          </a:xfrm>
          <a:prstGeom prst="rect">
            <a:avLst/>
          </a:prstGeom>
          <a:solidFill>
            <a:schemeClr val="tx2">
              <a:lumMod val="20000"/>
              <a:lumOff val="80000"/>
              <a:alpha val="50000"/>
            </a:schemeClr>
          </a:solidFill>
        </p:spPr>
        <p:txBody>
          <a:bodyPr wrap="square">
            <a:noAutofit/>
          </a:bodyPr>
          <a:lstStyle/>
          <a:p>
            <a:pPr>
              <a:lnSpc>
                <a:spcPct val="150000"/>
              </a:lnSpc>
              <a:spcBef>
                <a:spcPct val="0"/>
              </a:spcBef>
            </a:pP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3</a:t>
            </a:r>
            <a:r>
              <a:rPr lang="zh-CN" altLang="en-US" sz="1400" b="1" dirty="0">
                <a:latin typeface="微软雅黑" panose="020B0503020204020204" pitchFamily="34" charset="-122"/>
                <a:ea typeface="微软雅黑" panose="020B0503020204020204" pitchFamily="34" charset="-122"/>
              </a:rPr>
              <a:t>）人口预测</a:t>
            </a:r>
            <a:endParaRPr lang="en-US" altLang="zh-CN" sz="1400" b="1"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400" dirty="0">
                <a:latin typeface="微软雅黑" panose="020B0503020204020204" pitchFamily="34" charset="-122"/>
                <a:ea typeface="微软雅黑" panose="020B0503020204020204" pitchFamily="34" charset="-122"/>
              </a:rPr>
              <a:t>石良社区</a:t>
            </a:r>
            <a:r>
              <a:rPr lang="zh-CN" altLang="zh-CN" sz="1400" dirty="0">
                <a:latin typeface="微软雅黑" panose="020B0503020204020204" pitchFamily="34" charset="-122"/>
                <a:ea typeface="微软雅黑" panose="020B0503020204020204" pitchFamily="34" charset="-122"/>
              </a:rPr>
              <a:t>人口增长主要包含</a:t>
            </a:r>
            <a:r>
              <a:rPr lang="zh-CN" altLang="en-US" sz="1400" dirty="0">
                <a:latin typeface="微软雅黑" panose="020B0503020204020204" pitchFamily="34" charset="-122"/>
                <a:ea typeface="微软雅黑" panose="020B0503020204020204" pitchFamily="34" charset="-122"/>
              </a:rPr>
              <a:t>两</a:t>
            </a:r>
            <a:r>
              <a:rPr lang="zh-CN" altLang="zh-CN" sz="1400" dirty="0">
                <a:latin typeface="微软雅黑" panose="020B0503020204020204" pitchFamily="34" charset="-122"/>
                <a:ea typeface="微软雅黑" panose="020B0503020204020204" pitchFamily="34" charset="-122"/>
              </a:rPr>
              <a:t>部分，现有户籍人口自然增长</a:t>
            </a:r>
            <a:r>
              <a:rPr lang="zh-CN" altLang="en-US" sz="1400" dirty="0">
                <a:latin typeface="微软雅黑" panose="020B0503020204020204" pitchFamily="34" charset="-122"/>
                <a:ea typeface="微软雅黑" panose="020B0503020204020204" pitchFamily="34" charset="-122"/>
              </a:rPr>
              <a:t>和机械增长</a:t>
            </a:r>
            <a:r>
              <a:rPr lang="zh-CN"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b="1" dirty="0">
              <a:latin typeface="微软雅黑" panose="020B0503020204020204" pitchFamily="34" charset="-122"/>
              <a:ea typeface="微软雅黑" panose="020B0503020204020204" pitchFamily="34" charset="-122"/>
            </a:endParaRPr>
          </a:p>
          <a:p>
            <a:pPr indent="-285750">
              <a:lnSpc>
                <a:spcPct val="150000"/>
              </a:lnSpc>
              <a:spcBef>
                <a:spcPct val="0"/>
              </a:spcBef>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近期人口</a:t>
            </a:r>
          </a:p>
          <a:p>
            <a:pPr>
              <a:lnSpc>
                <a:spcPct val="150000"/>
              </a:lnSpc>
              <a:spcBef>
                <a:spcPct val="0"/>
              </a:spcBef>
            </a:pPr>
            <a:r>
              <a:rPr lang="en-US" altLang="zh-CN" sz="1400" dirty="0" err="1">
                <a:latin typeface="微软雅黑" panose="020B0503020204020204" pitchFamily="34" charset="-122"/>
                <a:ea typeface="微软雅黑" panose="020B0503020204020204" pitchFamily="34" charset="-122"/>
              </a:rPr>
              <a:t>P</a:t>
            </a:r>
            <a:r>
              <a:rPr lang="en-US" altLang="zh-CN" sz="1400" baseline="-25000" dirty="0" err="1">
                <a:latin typeface="微软雅黑" panose="020B0503020204020204" pitchFamily="34" charset="-122"/>
                <a:ea typeface="微软雅黑" panose="020B0503020204020204" pitchFamily="34" charset="-122"/>
              </a:rPr>
              <a:t>n</a:t>
            </a:r>
            <a:r>
              <a:rPr lang="en-US" altLang="zh-CN" sz="1400" dirty="0">
                <a:latin typeface="微软雅黑" panose="020B0503020204020204" pitchFamily="34" charset="-122"/>
                <a:ea typeface="微软雅黑" panose="020B0503020204020204" pitchFamily="34" charset="-122"/>
              </a:rPr>
              <a:t>=P</a:t>
            </a:r>
            <a:r>
              <a:rPr lang="en-US" altLang="zh-CN" sz="1400" baseline="-25000" dirty="0">
                <a:latin typeface="微软雅黑" panose="020B0503020204020204" pitchFamily="34" charset="-122"/>
                <a:ea typeface="微软雅黑" panose="020B0503020204020204" pitchFamily="34" charset="-122"/>
              </a:rPr>
              <a:t>0</a:t>
            </a:r>
            <a:r>
              <a:rPr lang="zh-CN" altLang="zh-CN"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1+R</a:t>
            </a:r>
            <a:r>
              <a:rPr lang="zh-CN" altLang="zh-CN" sz="1400" dirty="0">
                <a:latin typeface="微软雅黑" panose="020B0503020204020204" pitchFamily="34" charset="-122"/>
                <a:ea typeface="微软雅黑" panose="020B0503020204020204" pitchFamily="34" charset="-122"/>
              </a:rPr>
              <a:t>）</a:t>
            </a:r>
            <a:r>
              <a:rPr lang="en-US" altLang="zh-CN" sz="1400" baseline="30000" dirty="0">
                <a:latin typeface="微软雅黑" panose="020B0503020204020204" pitchFamily="34" charset="-122"/>
                <a:ea typeface="微软雅黑" panose="020B0503020204020204" pitchFamily="34" charset="-122"/>
              </a:rPr>
              <a:t>n</a:t>
            </a:r>
            <a:endParaRPr lang="zh-CN" altLang="zh-CN" sz="1400" baseline="30000" dirty="0">
              <a:latin typeface="微软雅黑" panose="020B0503020204020204" pitchFamily="34" charset="-122"/>
              <a:ea typeface="微软雅黑" panose="020B0503020204020204" pitchFamily="34" charset="-122"/>
            </a:endParaRPr>
          </a:p>
          <a:p>
            <a:pPr>
              <a:lnSpc>
                <a:spcPct val="150000"/>
              </a:lnSpc>
              <a:spcBef>
                <a:spcPct val="0"/>
              </a:spcBef>
            </a:pPr>
            <a:r>
              <a:rPr lang="en-US" altLang="zh-CN" sz="1400" dirty="0">
                <a:latin typeface="微软雅黑" panose="020B0503020204020204" pitchFamily="34" charset="-122"/>
                <a:ea typeface="微软雅黑" panose="020B0503020204020204" pitchFamily="34" charset="-122"/>
              </a:rPr>
              <a:t>P</a:t>
            </a:r>
            <a:r>
              <a:rPr lang="en-US" altLang="zh-CN" sz="1400" baseline="-25000" dirty="0">
                <a:latin typeface="微软雅黑" panose="020B0503020204020204" pitchFamily="34" charset="-122"/>
                <a:ea typeface="微软雅黑" panose="020B0503020204020204" pitchFamily="34" charset="-122"/>
              </a:rPr>
              <a:t>0</a:t>
            </a:r>
            <a:r>
              <a:rPr lang="zh-CN" altLang="zh-CN" sz="1400" dirty="0">
                <a:latin typeface="微软雅黑" panose="020B0503020204020204" pitchFamily="34" charset="-122"/>
                <a:ea typeface="微软雅黑" panose="020B0503020204020204" pitchFamily="34" charset="-122"/>
              </a:rPr>
              <a:t>——规划期初人口，即</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a:t>
            </a:r>
            <a:r>
              <a:rPr lang="zh-CN" altLang="zh-CN" sz="1400" dirty="0">
                <a:latin typeface="微软雅黑" panose="020B0503020204020204" pitchFamily="34" charset="-122"/>
                <a:ea typeface="微软雅黑" panose="020B0503020204020204" pitchFamily="34" charset="-122"/>
              </a:rPr>
              <a:t>人口</a:t>
            </a:r>
            <a:r>
              <a:rPr lang="en-US" altLang="zh-CN" sz="1400" dirty="0">
                <a:latin typeface="微软雅黑" panose="020B0503020204020204" pitchFamily="34" charset="-122"/>
                <a:ea typeface="微软雅黑" panose="020B0503020204020204" pitchFamily="34" charset="-122"/>
              </a:rPr>
              <a:t>6383</a:t>
            </a:r>
            <a:r>
              <a:rPr lang="zh-CN" altLang="en-US" sz="1400" dirty="0">
                <a:latin typeface="微软雅黑" panose="020B0503020204020204" pitchFamily="34" charset="-122"/>
                <a:ea typeface="微软雅黑" panose="020B0503020204020204" pitchFamily="34" charset="-122"/>
              </a:rPr>
              <a:t>人；</a:t>
            </a:r>
            <a:endParaRPr lang="zh-CN" altLang="zh-CN" sz="1400" dirty="0">
              <a:latin typeface="微软雅黑" panose="020B0503020204020204" pitchFamily="34" charset="-122"/>
              <a:ea typeface="微软雅黑" panose="020B0503020204020204" pitchFamily="34" charset="-122"/>
            </a:endParaRPr>
          </a:p>
          <a:p>
            <a:pPr>
              <a:lnSpc>
                <a:spcPct val="150000"/>
              </a:lnSpc>
              <a:spcBef>
                <a:spcPct val="0"/>
              </a:spcBef>
            </a:pPr>
            <a:r>
              <a:rPr lang="en-US" altLang="zh-CN" sz="1400" dirty="0" err="1">
                <a:latin typeface="微软雅黑" panose="020B0503020204020204" pitchFamily="34" charset="-122"/>
                <a:ea typeface="微软雅黑" panose="020B0503020204020204" pitchFamily="34" charset="-122"/>
              </a:rPr>
              <a:t>P</a:t>
            </a:r>
            <a:r>
              <a:rPr lang="en-US" altLang="zh-CN" sz="1400" baseline="-25000" dirty="0" err="1">
                <a:latin typeface="微软雅黑" panose="020B0503020204020204" pitchFamily="34" charset="-122"/>
                <a:ea typeface="微软雅黑" panose="020B0503020204020204" pitchFamily="34" charset="-122"/>
              </a:rPr>
              <a:t>n</a:t>
            </a:r>
            <a:r>
              <a:rPr lang="zh-CN" altLang="zh-CN" sz="1400" dirty="0">
                <a:latin typeface="微软雅黑" panose="020B0503020204020204" pitchFamily="34" charset="-122"/>
                <a:ea typeface="微软雅黑" panose="020B0503020204020204" pitchFamily="34" charset="-122"/>
              </a:rPr>
              <a:t>——规划期末人口，即</a:t>
            </a:r>
            <a:r>
              <a:rPr lang="en-US" altLang="zh-CN" sz="1400" dirty="0">
                <a:latin typeface="微软雅黑" panose="020B0503020204020204" pitchFamily="34" charset="-122"/>
                <a:ea typeface="微软雅黑" panose="020B0503020204020204" pitchFamily="34" charset="-122"/>
              </a:rPr>
              <a:t>2025</a:t>
            </a:r>
            <a:r>
              <a:rPr lang="zh-CN" altLang="zh-CN" sz="1400" dirty="0">
                <a:latin typeface="微软雅黑" panose="020B0503020204020204" pitchFamily="34" charset="-122"/>
                <a:ea typeface="微软雅黑" panose="020B0503020204020204" pitchFamily="34" charset="-122"/>
              </a:rPr>
              <a:t>年规划</a:t>
            </a:r>
            <a:r>
              <a:rPr lang="zh-CN" altLang="en-US" sz="1400" dirty="0">
                <a:latin typeface="微软雅黑" panose="020B0503020204020204" pitchFamily="34" charset="-122"/>
                <a:ea typeface="微软雅黑" panose="020B0503020204020204" pitchFamily="34" charset="-122"/>
              </a:rPr>
              <a:t>近期</a:t>
            </a:r>
            <a:r>
              <a:rPr lang="zh-CN" altLang="zh-CN" sz="1400" dirty="0">
                <a:latin typeface="微软雅黑" panose="020B0503020204020204" pitchFamily="34" charset="-122"/>
                <a:ea typeface="微软雅黑" panose="020B0503020204020204" pitchFamily="34" charset="-122"/>
              </a:rPr>
              <a:t>人口</a:t>
            </a:r>
            <a:r>
              <a:rPr lang="zh-CN" altLang="en-US" sz="1400" dirty="0">
                <a:latin typeface="微软雅黑" panose="020B0503020204020204" pitchFamily="34" charset="-122"/>
                <a:ea typeface="微软雅黑" panose="020B0503020204020204" pitchFamily="34" charset="-122"/>
              </a:rPr>
              <a:t>；</a:t>
            </a:r>
            <a:endParaRPr lang="zh-CN" altLang="zh-CN" sz="1400" dirty="0">
              <a:latin typeface="微软雅黑" panose="020B0503020204020204" pitchFamily="34" charset="-122"/>
              <a:ea typeface="微软雅黑" panose="020B0503020204020204" pitchFamily="34" charset="-122"/>
            </a:endParaRPr>
          </a:p>
          <a:p>
            <a:pPr>
              <a:lnSpc>
                <a:spcPct val="150000"/>
              </a:lnSpc>
              <a:spcBef>
                <a:spcPct val="0"/>
              </a:spcBef>
            </a:pPr>
            <a:r>
              <a:rPr lang="en-US" altLang="zh-CN" sz="1400" dirty="0">
                <a:latin typeface="微软雅黑" panose="020B0503020204020204" pitchFamily="34" charset="-122"/>
                <a:ea typeface="微软雅黑" panose="020B0503020204020204" pitchFamily="34" charset="-122"/>
              </a:rPr>
              <a:t>R</a:t>
            </a:r>
            <a:r>
              <a:rPr lang="zh-CN" altLang="zh-CN" sz="1400" dirty="0">
                <a:latin typeface="微软雅黑" panose="020B0503020204020204" pitchFamily="34" charset="-122"/>
                <a:ea typeface="微软雅黑" panose="020B0503020204020204" pitchFamily="34" charset="-122"/>
              </a:rPr>
              <a:t>——人口自然增长率</a:t>
            </a:r>
            <a:r>
              <a:rPr lang="en-US" altLang="zh-CN" sz="1400" dirty="0">
                <a:latin typeface="微软雅黑" panose="020B0503020204020204" pitchFamily="34" charset="-122"/>
                <a:ea typeface="微软雅黑" panose="020B0503020204020204" pitchFamily="34" charset="-122"/>
              </a:rPr>
              <a:t>4</a:t>
            </a:r>
            <a:r>
              <a:rPr lang="zh-CN"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人口</a:t>
            </a:r>
            <a:r>
              <a:rPr lang="zh-CN" altLang="en-US" sz="1400" dirty="0">
                <a:latin typeface="微软雅黑" panose="020B0503020204020204" pitchFamily="34" charset="-122"/>
                <a:ea typeface="微软雅黑" panose="020B0503020204020204" pitchFamily="34" charset="-122"/>
              </a:rPr>
              <a:t>机械</a:t>
            </a:r>
            <a:r>
              <a:rPr lang="zh-CN" altLang="zh-CN" sz="1400" dirty="0">
                <a:latin typeface="微软雅黑" panose="020B0503020204020204" pitchFamily="34" charset="-122"/>
                <a:ea typeface="微软雅黑" panose="020B0503020204020204" pitchFamily="34" charset="-122"/>
              </a:rPr>
              <a:t>增长率</a:t>
            </a:r>
            <a:r>
              <a:rPr lang="en-US" altLang="zh-CN" sz="1400" dirty="0">
                <a:latin typeface="微软雅黑" panose="020B0503020204020204" pitchFamily="34" charset="-122"/>
                <a:ea typeface="微软雅黑" panose="020B0503020204020204" pitchFamily="34" charset="-122"/>
              </a:rPr>
              <a:t>-5</a:t>
            </a:r>
            <a:r>
              <a:rPr lang="zh-CN"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a:t>
            </a:r>
            <a:endParaRPr lang="zh-CN" altLang="zh-CN" sz="1400" dirty="0">
              <a:latin typeface="微软雅黑" panose="020B0503020204020204" pitchFamily="34" charset="-122"/>
              <a:ea typeface="微软雅黑" panose="020B0503020204020204" pitchFamily="34" charset="-122"/>
            </a:endParaRPr>
          </a:p>
          <a:p>
            <a:pPr>
              <a:lnSpc>
                <a:spcPct val="150000"/>
              </a:lnSpc>
              <a:spcBef>
                <a:spcPct val="0"/>
              </a:spcBef>
            </a:pPr>
            <a:r>
              <a:rPr lang="en-US" altLang="zh-CN" sz="1400" dirty="0">
                <a:latin typeface="微软雅黑" panose="020B0503020204020204" pitchFamily="34" charset="-122"/>
                <a:ea typeface="微软雅黑" panose="020B0503020204020204" pitchFamily="34" charset="-122"/>
              </a:rPr>
              <a:t>n</a:t>
            </a:r>
            <a:r>
              <a:rPr lang="zh-CN" altLang="zh-CN" sz="1400" dirty="0">
                <a:latin typeface="微软雅黑" panose="020B0503020204020204" pitchFamily="34" charset="-122"/>
                <a:ea typeface="微软雅黑" panose="020B0503020204020204" pitchFamily="34" charset="-122"/>
              </a:rPr>
              <a:t>——预测年限</a:t>
            </a:r>
          </a:p>
          <a:p>
            <a:pPr>
              <a:lnSpc>
                <a:spcPct val="150000"/>
              </a:lnSpc>
              <a:spcBef>
                <a:spcPct val="0"/>
              </a:spcBef>
            </a:pPr>
            <a:r>
              <a:rPr lang="zh-CN" altLang="zh-CN" sz="1400" dirty="0">
                <a:latin typeface="微软雅黑" panose="020B0503020204020204" pitchFamily="34" charset="-122"/>
                <a:ea typeface="微软雅黑" panose="020B0503020204020204" pitchFamily="34" charset="-122"/>
              </a:rPr>
              <a:t>通过计算得出</a:t>
            </a:r>
            <a:r>
              <a:rPr lang="zh-CN" altLang="en-US" sz="1400" dirty="0">
                <a:latin typeface="微软雅黑" panose="020B0503020204020204" pitchFamily="34" charset="-122"/>
                <a:ea typeface="微软雅黑" panose="020B0503020204020204" pitchFamily="34" charset="-122"/>
              </a:rPr>
              <a:t>石良社区</a:t>
            </a:r>
            <a:r>
              <a:rPr lang="zh-CN" altLang="zh-CN" sz="1400" dirty="0">
                <a:latin typeface="微软雅黑" panose="020B0503020204020204" pitchFamily="34" charset="-122"/>
                <a:ea typeface="微软雅黑" panose="020B0503020204020204" pitchFamily="34" charset="-122"/>
              </a:rPr>
              <a:t>近期</a:t>
            </a:r>
            <a:r>
              <a:rPr lang="en-US" altLang="zh-CN" sz="1400" dirty="0">
                <a:latin typeface="微软雅黑" panose="020B0503020204020204" pitchFamily="34" charset="-122"/>
                <a:ea typeface="微软雅黑" panose="020B0503020204020204" pitchFamily="34" charset="-122"/>
              </a:rPr>
              <a:t>2025</a:t>
            </a:r>
            <a:r>
              <a:rPr lang="zh-CN" altLang="zh-CN" sz="1400" dirty="0">
                <a:latin typeface="微软雅黑" panose="020B0503020204020204" pitchFamily="34" charset="-122"/>
                <a:ea typeface="微软雅黑" panose="020B0503020204020204" pitchFamily="34" charset="-122"/>
              </a:rPr>
              <a:t>年约为</a:t>
            </a:r>
            <a:r>
              <a:rPr lang="en-US" altLang="zh-CN" sz="1400" dirty="0">
                <a:latin typeface="微软雅黑" panose="020B0503020204020204" pitchFamily="34" charset="-122"/>
                <a:ea typeface="微软雅黑" panose="020B0503020204020204" pitchFamily="34" charset="-122"/>
              </a:rPr>
              <a:t>6350</a:t>
            </a:r>
            <a:r>
              <a:rPr lang="zh-CN" altLang="zh-CN" sz="1400" dirty="0">
                <a:latin typeface="微软雅黑" panose="020B0503020204020204" pitchFamily="34" charset="-122"/>
                <a:ea typeface="微软雅黑" panose="020B0503020204020204" pitchFamily="34" charset="-122"/>
              </a:rPr>
              <a:t>人。</a:t>
            </a: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b="1"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b="1" dirty="0">
              <a:latin typeface="微软雅黑" panose="020B0503020204020204" pitchFamily="34" charset="-122"/>
              <a:ea typeface="微软雅黑" panose="020B0503020204020204" pitchFamily="34" charset="-122"/>
            </a:endParaRPr>
          </a:p>
          <a:p>
            <a:pPr indent="-285750">
              <a:lnSpc>
                <a:spcPct val="150000"/>
              </a:lnSpc>
              <a:spcBef>
                <a:spcPct val="0"/>
              </a:spcBef>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远期人口</a:t>
            </a:r>
          </a:p>
          <a:p>
            <a:pPr>
              <a:lnSpc>
                <a:spcPct val="150000"/>
              </a:lnSpc>
              <a:spcBef>
                <a:spcPct val="0"/>
              </a:spcBef>
            </a:pPr>
            <a:r>
              <a:rPr lang="en-US" altLang="zh-CN" sz="1400" dirty="0" err="1">
                <a:latin typeface="微软雅黑" panose="020B0503020204020204" pitchFamily="34" charset="-122"/>
                <a:ea typeface="微软雅黑" panose="020B0503020204020204" pitchFamily="34" charset="-122"/>
              </a:rPr>
              <a:t>P</a:t>
            </a:r>
            <a:r>
              <a:rPr lang="en-US" altLang="zh-CN" sz="1400" baseline="-25000" dirty="0" err="1">
                <a:latin typeface="微软雅黑" panose="020B0503020204020204" pitchFamily="34" charset="-122"/>
                <a:ea typeface="微软雅黑" panose="020B0503020204020204" pitchFamily="34" charset="-122"/>
              </a:rPr>
              <a:t>n</a:t>
            </a:r>
            <a:r>
              <a:rPr lang="en-US" altLang="zh-CN" sz="1400" dirty="0">
                <a:latin typeface="微软雅黑" panose="020B0503020204020204" pitchFamily="34" charset="-122"/>
                <a:ea typeface="微软雅黑" panose="020B0503020204020204" pitchFamily="34" charset="-122"/>
              </a:rPr>
              <a:t>=P</a:t>
            </a:r>
            <a:r>
              <a:rPr lang="en-US" altLang="zh-CN" sz="1400" baseline="-25000" dirty="0">
                <a:latin typeface="微软雅黑" panose="020B0503020204020204" pitchFamily="34" charset="-122"/>
                <a:ea typeface="微软雅黑" panose="020B0503020204020204" pitchFamily="34" charset="-122"/>
              </a:rPr>
              <a:t>0</a:t>
            </a:r>
            <a:r>
              <a:rPr lang="zh-CN" altLang="zh-CN"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1+R</a:t>
            </a:r>
            <a:r>
              <a:rPr lang="zh-CN" altLang="zh-CN" sz="1400" dirty="0">
                <a:latin typeface="微软雅黑" panose="020B0503020204020204" pitchFamily="34" charset="-122"/>
                <a:ea typeface="微软雅黑" panose="020B0503020204020204" pitchFamily="34" charset="-122"/>
              </a:rPr>
              <a:t>）</a:t>
            </a:r>
            <a:r>
              <a:rPr lang="en-US" altLang="zh-CN" sz="1400" baseline="30000" dirty="0">
                <a:latin typeface="微软雅黑" panose="020B0503020204020204" pitchFamily="34" charset="-122"/>
                <a:ea typeface="微软雅黑" panose="020B0503020204020204" pitchFamily="34" charset="-122"/>
              </a:rPr>
              <a:t>n</a:t>
            </a:r>
            <a:endParaRPr lang="zh-CN" altLang="zh-CN" sz="1400" baseline="30000" dirty="0">
              <a:latin typeface="微软雅黑" panose="020B0503020204020204" pitchFamily="34" charset="-122"/>
              <a:ea typeface="微软雅黑" panose="020B0503020204020204" pitchFamily="34" charset="-122"/>
            </a:endParaRPr>
          </a:p>
          <a:p>
            <a:pPr>
              <a:lnSpc>
                <a:spcPct val="150000"/>
              </a:lnSpc>
              <a:spcBef>
                <a:spcPct val="0"/>
              </a:spcBef>
            </a:pPr>
            <a:r>
              <a:rPr lang="en-US" altLang="zh-CN" sz="1400" dirty="0">
                <a:latin typeface="微软雅黑" panose="020B0503020204020204" pitchFamily="34" charset="-122"/>
                <a:ea typeface="微软雅黑" panose="020B0503020204020204" pitchFamily="34" charset="-122"/>
              </a:rPr>
              <a:t>P</a:t>
            </a:r>
            <a:r>
              <a:rPr lang="en-US" altLang="zh-CN" sz="1400" baseline="-25000" dirty="0">
                <a:latin typeface="微软雅黑" panose="020B0503020204020204" pitchFamily="34" charset="-122"/>
                <a:ea typeface="微软雅黑" panose="020B0503020204020204" pitchFamily="34" charset="-122"/>
              </a:rPr>
              <a:t>0</a:t>
            </a:r>
            <a:r>
              <a:rPr lang="zh-CN" altLang="zh-CN" sz="1400" dirty="0">
                <a:latin typeface="微软雅黑" panose="020B0503020204020204" pitchFamily="34" charset="-122"/>
                <a:ea typeface="微软雅黑" panose="020B0503020204020204" pitchFamily="34" charset="-122"/>
              </a:rPr>
              <a:t>——规划</a:t>
            </a:r>
            <a:r>
              <a:rPr lang="zh-CN" altLang="en-US" sz="1400" dirty="0">
                <a:latin typeface="微软雅黑" panose="020B0503020204020204" pitchFamily="34" charset="-122"/>
                <a:ea typeface="微软雅黑" panose="020B0503020204020204" pitchFamily="34" charset="-122"/>
              </a:rPr>
              <a:t>近期</a:t>
            </a:r>
            <a:r>
              <a:rPr lang="zh-CN" altLang="zh-CN" sz="1400" dirty="0">
                <a:latin typeface="微软雅黑" panose="020B0503020204020204" pitchFamily="34" charset="-122"/>
                <a:ea typeface="微软雅黑" panose="020B0503020204020204" pitchFamily="34" charset="-122"/>
              </a:rPr>
              <a:t>人口，即</a:t>
            </a:r>
            <a:r>
              <a:rPr lang="en-US" altLang="zh-CN" sz="1400" dirty="0">
                <a:latin typeface="微软雅黑" panose="020B0503020204020204" pitchFamily="34" charset="-122"/>
                <a:ea typeface="微软雅黑" panose="020B0503020204020204" pitchFamily="34" charset="-122"/>
              </a:rPr>
              <a:t>2025</a:t>
            </a:r>
            <a:r>
              <a:rPr lang="zh-CN" altLang="zh-CN" sz="1400" dirty="0">
                <a:latin typeface="微软雅黑" panose="020B0503020204020204" pitchFamily="34" charset="-122"/>
                <a:ea typeface="微软雅黑" panose="020B0503020204020204" pitchFamily="34" charset="-122"/>
              </a:rPr>
              <a:t>年人口</a:t>
            </a:r>
            <a:r>
              <a:rPr lang="en-US" altLang="zh-CN" sz="1400" dirty="0">
                <a:latin typeface="微软雅黑" panose="020B0503020204020204" pitchFamily="34" charset="-122"/>
                <a:ea typeface="微软雅黑" panose="020B0503020204020204" pitchFamily="34" charset="-122"/>
              </a:rPr>
              <a:t>206</a:t>
            </a:r>
            <a:r>
              <a:rPr lang="zh-CN" altLang="zh-CN" sz="1400" dirty="0">
                <a:latin typeface="微软雅黑" panose="020B0503020204020204" pitchFamily="34" charset="-122"/>
                <a:ea typeface="微软雅黑" panose="020B0503020204020204" pitchFamily="34" charset="-122"/>
              </a:rPr>
              <a:t>人</a:t>
            </a:r>
            <a:r>
              <a:rPr lang="zh-CN" altLang="en-US" sz="1400" dirty="0">
                <a:latin typeface="微软雅黑" panose="020B0503020204020204" pitchFamily="34" charset="-122"/>
                <a:ea typeface="微软雅黑" panose="020B0503020204020204" pitchFamily="34" charset="-122"/>
              </a:rPr>
              <a:t>；</a:t>
            </a:r>
            <a:endParaRPr lang="zh-CN" altLang="zh-CN" sz="1400" dirty="0">
              <a:latin typeface="微软雅黑" panose="020B0503020204020204" pitchFamily="34" charset="-122"/>
              <a:ea typeface="微软雅黑" panose="020B0503020204020204" pitchFamily="34" charset="-122"/>
            </a:endParaRPr>
          </a:p>
          <a:p>
            <a:pPr>
              <a:lnSpc>
                <a:spcPct val="150000"/>
              </a:lnSpc>
              <a:spcBef>
                <a:spcPct val="0"/>
              </a:spcBef>
            </a:pPr>
            <a:r>
              <a:rPr lang="en-US" altLang="zh-CN" sz="1400" dirty="0" err="1">
                <a:latin typeface="微软雅黑" panose="020B0503020204020204" pitchFamily="34" charset="-122"/>
                <a:ea typeface="微软雅黑" panose="020B0503020204020204" pitchFamily="34" charset="-122"/>
              </a:rPr>
              <a:t>P</a:t>
            </a:r>
            <a:r>
              <a:rPr lang="en-US" altLang="zh-CN" sz="1400" baseline="-25000" dirty="0" err="1">
                <a:latin typeface="微软雅黑" panose="020B0503020204020204" pitchFamily="34" charset="-122"/>
                <a:ea typeface="微软雅黑" panose="020B0503020204020204" pitchFamily="34" charset="-122"/>
              </a:rPr>
              <a:t>n</a:t>
            </a:r>
            <a:r>
              <a:rPr lang="zh-CN" altLang="zh-CN" sz="1400" dirty="0">
                <a:latin typeface="微软雅黑" panose="020B0503020204020204" pitchFamily="34" charset="-122"/>
                <a:ea typeface="微软雅黑" panose="020B0503020204020204" pitchFamily="34" charset="-122"/>
              </a:rPr>
              <a:t>——规划期末人口，即</a:t>
            </a:r>
            <a:r>
              <a:rPr lang="en-US" altLang="zh-CN" sz="1400" dirty="0">
                <a:latin typeface="微软雅黑" panose="020B0503020204020204" pitchFamily="34" charset="-122"/>
                <a:ea typeface="微软雅黑" panose="020B0503020204020204" pitchFamily="34" charset="-122"/>
              </a:rPr>
              <a:t>2035</a:t>
            </a:r>
            <a:r>
              <a:rPr lang="zh-CN" altLang="zh-CN" sz="1400" dirty="0">
                <a:latin typeface="微软雅黑" panose="020B0503020204020204" pitchFamily="34" charset="-122"/>
                <a:ea typeface="微软雅黑" panose="020B0503020204020204" pitchFamily="34" charset="-122"/>
              </a:rPr>
              <a:t>年规划</a:t>
            </a:r>
            <a:r>
              <a:rPr lang="zh-CN" altLang="en-US" sz="1400" dirty="0">
                <a:latin typeface="微软雅黑" panose="020B0503020204020204" pitchFamily="34" charset="-122"/>
                <a:ea typeface="微软雅黑" panose="020B0503020204020204" pitchFamily="34" charset="-122"/>
              </a:rPr>
              <a:t>远期</a:t>
            </a:r>
            <a:r>
              <a:rPr lang="zh-CN" altLang="zh-CN" sz="1400" dirty="0">
                <a:latin typeface="微软雅黑" panose="020B0503020204020204" pitchFamily="34" charset="-122"/>
                <a:ea typeface="微软雅黑" panose="020B0503020204020204" pitchFamily="34" charset="-122"/>
              </a:rPr>
              <a:t>人口</a:t>
            </a:r>
            <a:r>
              <a:rPr lang="zh-CN" altLang="en-US" sz="1400" dirty="0">
                <a:latin typeface="微软雅黑" panose="020B0503020204020204" pitchFamily="34" charset="-122"/>
                <a:ea typeface="微软雅黑" panose="020B0503020204020204" pitchFamily="34" charset="-122"/>
              </a:rPr>
              <a:t>；</a:t>
            </a:r>
            <a:endParaRPr lang="zh-CN" altLang="zh-CN" sz="1400" dirty="0">
              <a:latin typeface="微软雅黑" panose="020B0503020204020204" pitchFamily="34" charset="-122"/>
              <a:ea typeface="微软雅黑" panose="020B0503020204020204" pitchFamily="34" charset="-122"/>
            </a:endParaRPr>
          </a:p>
          <a:p>
            <a:pPr>
              <a:lnSpc>
                <a:spcPct val="150000"/>
              </a:lnSpc>
              <a:spcBef>
                <a:spcPct val="0"/>
              </a:spcBef>
            </a:pPr>
            <a:r>
              <a:rPr lang="en-US" altLang="zh-CN" sz="1400" dirty="0">
                <a:latin typeface="微软雅黑" panose="020B0503020204020204" pitchFamily="34" charset="-122"/>
                <a:ea typeface="微软雅黑" panose="020B0503020204020204" pitchFamily="34" charset="-122"/>
              </a:rPr>
              <a:t>R</a:t>
            </a:r>
            <a:r>
              <a:rPr lang="zh-CN" altLang="zh-CN" sz="1400" dirty="0">
                <a:latin typeface="微软雅黑" panose="020B0503020204020204" pitchFamily="34" charset="-122"/>
                <a:ea typeface="微软雅黑" panose="020B0503020204020204" pitchFamily="34" charset="-122"/>
              </a:rPr>
              <a:t>——人口自然增长率</a:t>
            </a:r>
            <a:r>
              <a:rPr lang="en-US" altLang="zh-CN" sz="1400" dirty="0">
                <a:latin typeface="微软雅黑" panose="020B0503020204020204" pitchFamily="34" charset="-122"/>
                <a:ea typeface="微软雅黑" panose="020B0503020204020204" pitchFamily="34" charset="-122"/>
              </a:rPr>
              <a:t>3</a:t>
            </a:r>
            <a:r>
              <a:rPr lang="zh-CN"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人口</a:t>
            </a:r>
            <a:r>
              <a:rPr lang="zh-CN" altLang="en-US" sz="1400" dirty="0">
                <a:latin typeface="微软雅黑" panose="020B0503020204020204" pitchFamily="34" charset="-122"/>
                <a:ea typeface="微软雅黑" panose="020B0503020204020204" pitchFamily="34" charset="-122"/>
              </a:rPr>
              <a:t>机械</a:t>
            </a:r>
            <a:r>
              <a:rPr lang="zh-CN" altLang="zh-CN" sz="1400" dirty="0">
                <a:latin typeface="微软雅黑" panose="020B0503020204020204" pitchFamily="34" charset="-122"/>
                <a:ea typeface="微软雅黑" panose="020B0503020204020204" pitchFamily="34" charset="-122"/>
              </a:rPr>
              <a:t>增长率</a:t>
            </a:r>
            <a:r>
              <a:rPr lang="en-US" altLang="zh-CN" sz="1400" dirty="0">
                <a:latin typeface="微软雅黑" panose="020B0503020204020204" pitchFamily="34" charset="-122"/>
                <a:ea typeface="微软雅黑" panose="020B0503020204020204" pitchFamily="34" charset="-122"/>
              </a:rPr>
              <a:t>-7</a:t>
            </a:r>
            <a:r>
              <a:rPr lang="zh-CN"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a:t>
            </a:r>
            <a:endParaRPr lang="zh-CN" altLang="zh-CN" sz="1400" dirty="0">
              <a:latin typeface="微软雅黑" panose="020B0503020204020204" pitchFamily="34" charset="-122"/>
              <a:ea typeface="微软雅黑" panose="020B0503020204020204" pitchFamily="34" charset="-122"/>
            </a:endParaRPr>
          </a:p>
          <a:p>
            <a:pPr>
              <a:lnSpc>
                <a:spcPct val="150000"/>
              </a:lnSpc>
              <a:spcBef>
                <a:spcPct val="0"/>
              </a:spcBef>
            </a:pPr>
            <a:r>
              <a:rPr lang="en-US" altLang="zh-CN" sz="1400" dirty="0">
                <a:latin typeface="微软雅黑" panose="020B0503020204020204" pitchFamily="34" charset="-122"/>
                <a:ea typeface="微软雅黑" panose="020B0503020204020204" pitchFamily="34" charset="-122"/>
              </a:rPr>
              <a:t>n</a:t>
            </a:r>
            <a:r>
              <a:rPr lang="zh-CN" altLang="zh-CN" sz="1400" dirty="0">
                <a:latin typeface="微软雅黑" panose="020B0503020204020204" pitchFamily="34" charset="-122"/>
                <a:ea typeface="微软雅黑" panose="020B0503020204020204" pitchFamily="34" charset="-122"/>
              </a:rPr>
              <a:t>——预测年限</a:t>
            </a:r>
          </a:p>
          <a:p>
            <a:pPr>
              <a:lnSpc>
                <a:spcPct val="150000"/>
              </a:lnSpc>
              <a:spcBef>
                <a:spcPct val="0"/>
              </a:spcBef>
            </a:pPr>
            <a:r>
              <a:rPr lang="zh-CN" altLang="zh-CN" sz="1400" dirty="0">
                <a:latin typeface="微软雅黑" panose="020B0503020204020204" pitchFamily="34" charset="-122"/>
                <a:ea typeface="微软雅黑" panose="020B0503020204020204" pitchFamily="34" charset="-122"/>
              </a:rPr>
              <a:t>通过计算得出</a:t>
            </a:r>
            <a:r>
              <a:rPr lang="zh-CN" altLang="en-US" sz="1400" dirty="0">
                <a:latin typeface="微软雅黑" panose="020B0503020204020204" pitchFamily="34" charset="-122"/>
                <a:ea typeface="微软雅黑" panose="020B0503020204020204" pitchFamily="34" charset="-122"/>
              </a:rPr>
              <a:t>石良社区远期</a:t>
            </a:r>
            <a:r>
              <a:rPr lang="en-US" altLang="zh-CN" sz="1400" dirty="0">
                <a:latin typeface="微软雅黑" panose="020B0503020204020204" pitchFamily="34" charset="-122"/>
                <a:ea typeface="微软雅黑" panose="020B0503020204020204" pitchFamily="34" charset="-122"/>
              </a:rPr>
              <a:t>2035</a:t>
            </a:r>
            <a:r>
              <a:rPr lang="zh-CN" altLang="zh-CN" sz="1400" dirty="0">
                <a:latin typeface="微软雅黑" panose="020B0503020204020204" pitchFamily="34" charset="-122"/>
                <a:ea typeface="微软雅黑" panose="020B0503020204020204" pitchFamily="34" charset="-122"/>
              </a:rPr>
              <a:t>年约为</a:t>
            </a:r>
            <a:r>
              <a:rPr lang="en-US" altLang="zh-CN" sz="1400" dirty="0">
                <a:latin typeface="微软雅黑" panose="020B0503020204020204" pitchFamily="34" charset="-122"/>
                <a:ea typeface="微软雅黑" panose="020B0503020204020204" pitchFamily="34" charset="-122"/>
              </a:rPr>
              <a:t>6100</a:t>
            </a:r>
            <a:r>
              <a:rPr lang="zh-CN" altLang="zh-CN" sz="1400" dirty="0">
                <a:latin typeface="微软雅黑" panose="020B0503020204020204" pitchFamily="34" charset="-122"/>
                <a:ea typeface="微软雅黑" panose="020B0503020204020204" pitchFamily="34" charset="-122"/>
              </a:rPr>
              <a:t>人。</a:t>
            </a:r>
            <a:endParaRPr lang="en-US" altLang="zh-CN" sz="1400" dirty="0">
              <a:latin typeface="微软雅黑" panose="020B0503020204020204" pitchFamily="34" charset="-122"/>
              <a:ea typeface="微软雅黑" panose="020B0503020204020204" pitchFamily="34" charset="-122"/>
            </a:endParaRPr>
          </a:p>
          <a:p>
            <a:pPr indent="457200">
              <a:lnSpc>
                <a:spcPct val="150000"/>
              </a:lnSpc>
              <a:spcBef>
                <a:spcPct val="0"/>
              </a:spcBef>
            </a:pPr>
            <a:endParaRPr lang="zh-CN" altLang="en-US" sz="1400" dirty="0">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08FFE59B-B001-476B-8E3C-801C325BCBE5}"/>
              </a:ext>
            </a:extLst>
          </p:cNvPr>
          <p:cNvSpPr/>
          <p:nvPr/>
        </p:nvSpPr>
        <p:spPr>
          <a:xfrm>
            <a:off x="538163" y="9423502"/>
            <a:ext cx="14222412" cy="647598"/>
          </a:xfrm>
          <a:prstGeom prst="rect">
            <a:avLst/>
          </a:prstGeom>
          <a:solidFill>
            <a:schemeClr val="tx2">
              <a:lumMod val="75000"/>
            </a:schemeClr>
          </a:solidFill>
        </p:spPr>
        <p:txBody>
          <a:bodyPr wrap="square">
            <a:noAutofit/>
          </a:bodyPr>
          <a:lstStyle/>
          <a:p>
            <a:pPr algn="ctr">
              <a:lnSpc>
                <a:spcPct val="150000"/>
              </a:lnSpc>
              <a:spcBef>
                <a:spcPct val="0"/>
              </a:spcBef>
            </a:pPr>
            <a:r>
              <a:rPr lang="zh-CN" altLang="en-US" sz="2000" b="1" dirty="0">
                <a:solidFill>
                  <a:schemeClr val="bg1"/>
                </a:solidFill>
                <a:latin typeface="微软雅黑" panose="020B0503020204020204" pitchFamily="34" charset="-122"/>
                <a:ea typeface="微软雅黑" panose="020B0503020204020204" pitchFamily="34" charset="-122"/>
              </a:rPr>
              <a:t>预测人口：近期</a:t>
            </a:r>
            <a:r>
              <a:rPr lang="en-US" altLang="zh-CN" sz="2000" b="1" dirty="0">
                <a:solidFill>
                  <a:schemeClr val="bg1"/>
                </a:solidFill>
                <a:latin typeface="微软雅黑" panose="020B0503020204020204" pitchFamily="34" charset="-122"/>
                <a:ea typeface="微软雅黑" panose="020B0503020204020204" pitchFamily="34" charset="-122"/>
              </a:rPr>
              <a:t>2025</a:t>
            </a:r>
            <a:r>
              <a:rPr lang="zh-CN" altLang="en-US" sz="2000" b="1" dirty="0">
                <a:solidFill>
                  <a:schemeClr val="bg1"/>
                </a:solidFill>
                <a:latin typeface="微软雅黑" panose="020B0503020204020204" pitchFamily="34" charset="-122"/>
                <a:ea typeface="微软雅黑" panose="020B0503020204020204" pitchFamily="34" charset="-122"/>
              </a:rPr>
              <a:t>年，总人口为</a:t>
            </a:r>
            <a:r>
              <a:rPr lang="en-US" altLang="zh-CN" sz="2000" b="1" dirty="0">
                <a:solidFill>
                  <a:schemeClr val="bg1"/>
                </a:solidFill>
                <a:latin typeface="微软雅黑" panose="020B0503020204020204" pitchFamily="34" charset="-122"/>
                <a:ea typeface="微软雅黑" panose="020B0503020204020204" pitchFamily="34" charset="-122"/>
              </a:rPr>
              <a:t>6350</a:t>
            </a:r>
            <a:r>
              <a:rPr lang="zh-CN" altLang="en-US" sz="2000" b="1" dirty="0">
                <a:solidFill>
                  <a:schemeClr val="bg1"/>
                </a:solidFill>
                <a:latin typeface="微软雅黑" panose="020B0503020204020204" pitchFamily="34" charset="-122"/>
                <a:ea typeface="微软雅黑" panose="020B0503020204020204" pitchFamily="34" charset="-122"/>
              </a:rPr>
              <a:t>人；远期</a:t>
            </a:r>
            <a:r>
              <a:rPr lang="en-US" altLang="zh-CN" sz="2000" b="1" dirty="0">
                <a:solidFill>
                  <a:schemeClr val="bg1"/>
                </a:solidFill>
                <a:latin typeface="微软雅黑" panose="020B0503020204020204" pitchFamily="34" charset="-122"/>
                <a:ea typeface="微软雅黑" panose="020B0503020204020204" pitchFamily="34" charset="-122"/>
              </a:rPr>
              <a:t>2035</a:t>
            </a:r>
            <a:r>
              <a:rPr lang="zh-CN" altLang="en-US" sz="2000" b="1" dirty="0">
                <a:solidFill>
                  <a:schemeClr val="bg1"/>
                </a:solidFill>
                <a:latin typeface="微软雅黑" panose="020B0503020204020204" pitchFamily="34" charset="-122"/>
                <a:ea typeface="微软雅黑" panose="020B0503020204020204" pitchFamily="34" charset="-122"/>
              </a:rPr>
              <a:t>年，总人口为</a:t>
            </a:r>
            <a:r>
              <a:rPr lang="en-US" altLang="zh-CN" sz="2000" b="1" dirty="0">
                <a:solidFill>
                  <a:schemeClr val="bg1"/>
                </a:solidFill>
                <a:latin typeface="微软雅黑" panose="020B0503020204020204" pitchFamily="34" charset="-122"/>
                <a:ea typeface="微软雅黑" panose="020B0503020204020204" pitchFamily="34" charset="-122"/>
              </a:rPr>
              <a:t>6100</a:t>
            </a:r>
            <a:r>
              <a:rPr lang="zh-CN" altLang="en-US" sz="2000" b="1" dirty="0">
                <a:solidFill>
                  <a:schemeClr val="bg1"/>
                </a:solidFill>
                <a:latin typeface="微软雅黑" panose="020B0503020204020204" pitchFamily="34" charset="-122"/>
                <a:ea typeface="微软雅黑" panose="020B0503020204020204" pitchFamily="34" charset="-122"/>
              </a:rPr>
              <a:t>人，。</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4CAA6381-587A-4806-B4AC-C24B0C8D4553}"/>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0BA257E3-9D07-41F7-9694-FF7642BAC7AF}"/>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目标定位</a:t>
            </a:r>
          </a:p>
        </p:txBody>
      </p:sp>
    </p:spTree>
    <p:extLst>
      <p:ext uri="{BB962C8B-B14F-4D97-AF65-F5344CB8AC3E}">
        <p14:creationId xmlns:p14="http://schemas.microsoft.com/office/powerpoint/2010/main" val="3688392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30129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3.4 </a:t>
            </a:r>
            <a:r>
              <a:rPr lang="zh-CN" altLang="en-US" sz="2400" b="1" dirty="0">
                <a:latin typeface="微软雅黑" panose="020B0503020204020204" pitchFamily="34" charset="-122"/>
                <a:ea typeface="微软雅黑" panose="020B0503020204020204" pitchFamily="34" charset="-122"/>
              </a:rPr>
              <a:t>规划控制性指标</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24</a:t>
            </a:fld>
            <a:endParaRPr lang="en-US" altLang="zh-CN" sz="1400" dirty="0"/>
          </a:p>
        </p:txBody>
      </p:sp>
      <p:sp>
        <p:nvSpPr>
          <p:cNvPr id="4" name="矩形 3">
            <a:extLst>
              <a:ext uri="{FF2B5EF4-FFF2-40B4-BE49-F238E27FC236}">
                <a16:creationId xmlns:a16="http://schemas.microsoft.com/office/drawing/2014/main" id="{EBECC44C-729E-4C90-9C7E-EEB85418B499}"/>
              </a:ext>
            </a:extLst>
          </p:cNvPr>
          <p:cNvSpPr/>
          <p:nvPr/>
        </p:nvSpPr>
        <p:spPr>
          <a:xfrm>
            <a:off x="538164" y="1726502"/>
            <a:ext cx="14222412" cy="1181798"/>
          </a:xfrm>
          <a:prstGeom prst="rect">
            <a:avLst/>
          </a:prstGeom>
          <a:solidFill>
            <a:schemeClr val="accent1">
              <a:lumMod val="20000"/>
              <a:lumOff val="80000"/>
            </a:schemeClr>
          </a:solidFill>
        </p:spPr>
        <p:txBody>
          <a:bodyPr wrap="square">
            <a:noAutofit/>
          </a:bodyPr>
          <a:lstStyle/>
          <a:p>
            <a:pPr>
              <a:lnSpc>
                <a:spcPct val="150000"/>
              </a:lnSpc>
              <a:spcBef>
                <a:spcPct val="0"/>
              </a:spcBef>
            </a:pPr>
            <a:r>
              <a:rPr lang="zh-CN" altLang="en-US" sz="1400" dirty="0">
                <a:latin typeface="微软雅黑" panose="020B0503020204020204" pitchFamily="34" charset="-122"/>
                <a:ea typeface="微软雅黑" panose="020B0503020204020204" pitchFamily="34" charset="-122"/>
              </a:rPr>
              <a:t> </a:t>
            </a: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400" dirty="0">
                <a:latin typeface="微软雅黑" panose="020B0503020204020204" pitchFamily="34" charset="-122"/>
                <a:ea typeface="微软雅黑" panose="020B0503020204020204" pitchFamily="34" charset="-122"/>
              </a:rPr>
              <a:t>按照“产业兴旺、生态宜居、乡风文明、治理有效、生活富裕”的要求，与上位空间规划充分衔接，确定村域自然生态、耕地和永久基本农田保护范围和任务，确定“山水林田湖草“综合整治任务，确定村建设用地规模、人均村庄建设用地面积、公共服务设施用地规模等，重点落实村民建房新增建设用地区域，确定各项控制指标</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详见下表</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BD7A734A-6A98-4677-8976-7A6B55BC426F}"/>
              </a:ext>
            </a:extLst>
          </p:cNvPr>
          <p:cNvSpPr/>
          <p:nvPr/>
        </p:nvSpPr>
        <p:spPr>
          <a:xfrm>
            <a:off x="538164" y="3164396"/>
            <a:ext cx="14187487" cy="369332"/>
          </a:xfrm>
          <a:prstGeom prst="rect">
            <a:avLst/>
          </a:prstGeom>
        </p:spPr>
        <p:txBody>
          <a:bodyPr wrap="square">
            <a:spAutoFit/>
          </a:bodyPr>
          <a:lstStyle/>
          <a:p>
            <a:pPr algn="ctr"/>
            <a:r>
              <a:rPr lang="zh-CN" altLang="en-US" b="1" dirty="0">
                <a:latin typeface="微软雅黑" panose="020B0503020204020204" pitchFamily="34" charset="-122"/>
                <a:ea typeface="微软雅黑" panose="020B0503020204020204" pitchFamily="34" charset="-122"/>
              </a:rPr>
              <a:t>石良社区规划控制指标表</a:t>
            </a:r>
          </a:p>
        </p:txBody>
      </p:sp>
      <p:sp>
        <p:nvSpPr>
          <p:cNvPr id="7" name="文本框 6">
            <a:extLst>
              <a:ext uri="{FF2B5EF4-FFF2-40B4-BE49-F238E27FC236}">
                <a16:creationId xmlns:a16="http://schemas.microsoft.com/office/drawing/2014/main" id="{3DBBD39F-8404-42AE-B433-47ADFF242E74}"/>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5FE7D5B5-B1E5-4ADC-B2E8-50E56478C6FC}"/>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目标定位</a:t>
            </a:r>
          </a:p>
        </p:txBody>
      </p:sp>
      <p:graphicFrame>
        <p:nvGraphicFramePr>
          <p:cNvPr id="3" name="表格 2">
            <a:extLst>
              <a:ext uri="{FF2B5EF4-FFF2-40B4-BE49-F238E27FC236}">
                <a16:creationId xmlns:a16="http://schemas.microsoft.com/office/drawing/2014/main" id="{07F4347B-733C-4E4C-95EF-1499A0FB7FEB}"/>
              </a:ext>
            </a:extLst>
          </p:cNvPr>
          <p:cNvGraphicFramePr>
            <a:graphicFrameLocks noGrp="1"/>
          </p:cNvGraphicFramePr>
          <p:nvPr>
            <p:extLst>
              <p:ext uri="{D42A27DB-BD31-4B8C-83A1-F6EECF244321}">
                <p14:modId xmlns:p14="http://schemas.microsoft.com/office/powerpoint/2010/main" val="3291296035"/>
              </p:ext>
            </p:extLst>
          </p:nvPr>
        </p:nvGraphicFramePr>
        <p:xfrm>
          <a:off x="538164" y="3682842"/>
          <a:ext cx="14187487" cy="6235856"/>
        </p:xfrm>
        <a:graphic>
          <a:graphicData uri="http://schemas.openxmlformats.org/drawingml/2006/table">
            <a:tbl>
              <a:tblPr firstRow="1" firstCol="1" bandRow="1">
                <a:tableStyleId>{5C22544A-7EE6-4342-B048-85BDC9FD1C3A}</a:tableStyleId>
              </a:tblPr>
              <a:tblGrid>
                <a:gridCol w="3564839">
                  <a:extLst>
                    <a:ext uri="{9D8B030D-6E8A-4147-A177-3AD203B41FA5}">
                      <a16:colId xmlns:a16="http://schemas.microsoft.com/office/drawing/2014/main" val="367526853"/>
                    </a:ext>
                  </a:extLst>
                </a:gridCol>
                <a:gridCol w="2393331">
                  <a:extLst>
                    <a:ext uri="{9D8B030D-6E8A-4147-A177-3AD203B41FA5}">
                      <a16:colId xmlns:a16="http://schemas.microsoft.com/office/drawing/2014/main" val="1456912826"/>
                    </a:ext>
                  </a:extLst>
                </a:gridCol>
                <a:gridCol w="2393331">
                  <a:extLst>
                    <a:ext uri="{9D8B030D-6E8A-4147-A177-3AD203B41FA5}">
                      <a16:colId xmlns:a16="http://schemas.microsoft.com/office/drawing/2014/main" val="3010309902"/>
                    </a:ext>
                  </a:extLst>
                </a:gridCol>
                <a:gridCol w="4283556">
                  <a:extLst>
                    <a:ext uri="{9D8B030D-6E8A-4147-A177-3AD203B41FA5}">
                      <a16:colId xmlns:a16="http://schemas.microsoft.com/office/drawing/2014/main" val="2732485212"/>
                    </a:ext>
                  </a:extLst>
                </a:gridCol>
                <a:gridCol w="1552430">
                  <a:extLst>
                    <a:ext uri="{9D8B030D-6E8A-4147-A177-3AD203B41FA5}">
                      <a16:colId xmlns:a16="http://schemas.microsoft.com/office/drawing/2014/main" val="960855572"/>
                    </a:ext>
                  </a:extLst>
                </a:gridCol>
              </a:tblGrid>
              <a:tr h="566896">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指标</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规划现状</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规划目标</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变化量</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属性</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7489" marR="7489" marT="7489" marB="0" anchor="ctr"/>
                </a:tc>
                <a:extLst>
                  <a:ext uri="{0D108BD9-81ED-4DB2-BD59-A6C34878D82A}">
                    <a16:rowId xmlns:a16="http://schemas.microsoft.com/office/drawing/2014/main" val="3938562898"/>
                  </a:ext>
                </a:extLst>
              </a:tr>
              <a:tr h="566896">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户数（户）</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1886</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dirty="0">
                          <a:effectLst/>
                          <a:latin typeface="微软雅黑" panose="020B0503020204020204" pitchFamily="34" charset="-122"/>
                          <a:ea typeface="微软雅黑" panose="020B0503020204020204" pitchFamily="34" charset="-122"/>
                        </a:rPr>
                        <a:t>1886</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0.00%</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预期性</a:t>
                      </a:r>
                      <a:endParaRPr lang="zh-CN" alt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extLst>
                  <a:ext uri="{0D108BD9-81ED-4DB2-BD59-A6C34878D82A}">
                    <a16:rowId xmlns:a16="http://schemas.microsoft.com/office/drawing/2014/main" val="94131480"/>
                  </a:ext>
                </a:extLst>
              </a:tr>
              <a:tr h="566896">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户籍人口数（人）</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6383</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dirty="0">
                          <a:effectLst/>
                          <a:latin typeface="微软雅黑" panose="020B0503020204020204" pitchFamily="34" charset="-122"/>
                          <a:ea typeface="微软雅黑" panose="020B0503020204020204" pitchFamily="34" charset="-122"/>
                        </a:rPr>
                        <a:t>6100</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-4.43%</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预期性</a:t>
                      </a:r>
                      <a:endParaRPr lang="zh-CN" alt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extLst>
                  <a:ext uri="{0D108BD9-81ED-4DB2-BD59-A6C34878D82A}">
                    <a16:rowId xmlns:a16="http://schemas.microsoft.com/office/drawing/2014/main" val="2973558049"/>
                  </a:ext>
                </a:extLst>
              </a:tr>
              <a:tr h="566896">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村庄建设用地面积（公顷）</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164.87</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rtl="0" fontAlgn="ctr"/>
                      <a:r>
                        <a:rPr lang="en-US" altLang="zh-CN" sz="1600" b="1" u="none" strike="noStrike" dirty="0">
                          <a:effectLst/>
                          <a:latin typeface="微软雅黑" panose="020B0503020204020204" pitchFamily="34" charset="-122"/>
                          <a:ea typeface="微软雅黑" panose="020B0503020204020204" pitchFamily="34" charset="-122"/>
                        </a:rPr>
                        <a:t>125.31</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-23.99%</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约束性</a:t>
                      </a:r>
                      <a:endParaRPr lang="zh-CN" alt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extLst>
                  <a:ext uri="{0D108BD9-81ED-4DB2-BD59-A6C34878D82A}">
                    <a16:rowId xmlns:a16="http://schemas.microsoft.com/office/drawing/2014/main" val="3410880527"/>
                  </a:ext>
                </a:extLst>
              </a:tr>
              <a:tr h="566896">
                <a:tc>
                  <a:txBody>
                    <a:bodyPr/>
                    <a:lstStyle/>
                    <a:p>
                      <a:pPr algn="ctr" rtl="0" fontAlgn="ctr"/>
                      <a:r>
                        <a:rPr lang="zh-CN" altLang="en-US" sz="1600" b="1" u="none" strike="noStrike" dirty="0">
                          <a:effectLst/>
                          <a:latin typeface="微软雅黑" panose="020B0503020204020204" pitchFamily="34" charset="-122"/>
                          <a:ea typeface="微软雅黑" panose="020B0503020204020204" pitchFamily="34" charset="-122"/>
                        </a:rPr>
                        <a:t>户均宅基地面积（平方米）</a:t>
                      </a:r>
                      <a:endParaRPr lang="zh-CN" altLang="en-US" sz="1600" b="1" i="0" u="none" strike="noStrike" dirty="0">
                        <a:solidFill>
                          <a:srgbClr val="FFFFFF"/>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468.11</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209.64</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-55.22%</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约束性</a:t>
                      </a:r>
                      <a:endParaRPr lang="zh-CN" alt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extLst>
                  <a:ext uri="{0D108BD9-81ED-4DB2-BD59-A6C34878D82A}">
                    <a16:rowId xmlns:a16="http://schemas.microsoft.com/office/drawing/2014/main" val="3084827614"/>
                  </a:ext>
                </a:extLst>
              </a:tr>
              <a:tr h="566896">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人均村庄建设用地面积（平方米）</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258.30</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205.43</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-20.47%</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预期性</a:t>
                      </a:r>
                      <a:endParaRPr lang="zh-CN" alt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extLst>
                  <a:ext uri="{0D108BD9-81ED-4DB2-BD59-A6C34878D82A}">
                    <a16:rowId xmlns:a16="http://schemas.microsoft.com/office/drawing/2014/main" val="2104893722"/>
                  </a:ext>
                </a:extLst>
              </a:tr>
              <a:tr h="566896">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公共服务设施用地（公顷）</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9.31</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9.17</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-1.50%</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预期性</a:t>
                      </a:r>
                      <a:endParaRPr lang="zh-CN" alt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extLst>
                  <a:ext uri="{0D108BD9-81ED-4DB2-BD59-A6C34878D82A}">
                    <a16:rowId xmlns:a16="http://schemas.microsoft.com/office/drawing/2014/main" val="1814871215"/>
                  </a:ext>
                </a:extLst>
              </a:tr>
              <a:tr h="566896">
                <a:tc>
                  <a:txBody>
                    <a:bodyPr/>
                    <a:lstStyle/>
                    <a:p>
                      <a:pPr algn="ctr" rtl="0" fontAlgn="ctr"/>
                      <a:r>
                        <a:rPr lang="zh-CN" altLang="en-US" sz="1600" b="1" i="0" u="none" strike="noStrike" dirty="0">
                          <a:solidFill>
                            <a:srgbClr val="FFFFFF"/>
                          </a:solidFill>
                          <a:effectLst/>
                          <a:latin typeface="微软雅黑" panose="020B0503020204020204" pitchFamily="34" charset="-122"/>
                          <a:ea typeface="微软雅黑" panose="020B0503020204020204" pitchFamily="34" charset="-122"/>
                        </a:rPr>
                        <a:t>生态保护红线（公顷）</a:t>
                      </a:r>
                    </a:p>
                  </a:txBody>
                  <a:tcPr marL="7489" marR="7489" marT="7489" marB="0" anchor="ctr"/>
                </a:tc>
                <a:tc>
                  <a:txBody>
                    <a:bodyPr/>
                    <a:lstStyle/>
                    <a:p>
                      <a:pPr algn="ctr" fontAlgn="ctr"/>
                      <a:r>
                        <a:rPr lang="en-US" altLang="zh-CN" sz="1600" b="1" i="0" u="none" strike="noStrike" dirty="0">
                          <a:solidFill>
                            <a:srgbClr val="000000"/>
                          </a:solidFill>
                          <a:effectLst/>
                          <a:latin typeface="微软雅黑" panose="020B0503020204020204" pitchFamily="34" charset="-122"/>
                          <a:ea typeface="微软雅黑" panose="020B0503020204020204" pitchFamily="34" charset="-122"/>
                        </a:rPr>
                        <a:t>——</a:t>
                      </a:r>
                    </a:p>
                  </a:txBody>
                  <a:tcPr marL="7489" marR="7489" marT="7489" marB="0" anchor="ctr"/>
                </a:tc>
                <a:tc>
                  <a:txBody>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US" altLang="zh-CN" sz="1600" b="1" i="0" u="none" strike="noStrike" dirty="0">
                          <a:solidFill>
                            <a:srgbClr val="000000"/>
                          </a:solidFill>
                          <a:effectLst/>
                          <a:latin typeface="微软雅黑" panose="020B0503020204020204" pitchFamily="34" charset="-122"/>
                          <a:ea typeface="微软雅黑" panose="020B0503020204020204" pitchFamily="34" charset="-122"/>
                        </a:rPr>
                        <a:t>——</a:t>
                      </a:r>
                    </a:p>
                  </a:txBody>
                  <a:tcPr marL="7489" marR="7489" marT="7489" marB="0" anchor="ctr"/>
                </a:tc>
                <a:tc>
                  <a:txBody>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US" altLang="zh-CN" sz="1600" b="1" i="0" u="none" strike="noStrike" dirty="0">
                          <a:solidFill>
                            <a:srgbClr val="000000"/>
                          </a:solidFill>
                          <a:effectLst/>
                          <a:latin typeface="微软雅黑" panose="020B0503020204020204" pitchFamily="34" charset="-122"/>
                          <a:ea typeface="微软雅黑" panose="020B0503020204020204" pitchFamily="34" charset="-122"/>
                        </a:rPr>
                        <a:t>——</a:t>
                      </a:r>
                    </a:p>
                  </a:txBody>
                  <a:tcPr marL="7489" marR="7489" marT="748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600" b="1" u="none" strike="noStrike" dirty="0">
                          <a:effectLst/>
                          <a:latin typeface="微软雅黑" panose="020B0503020204020204" pitchFamily="34" charset="-122"/>
                          <a:ea typeface="微软雅黑" panose="020B0503020204020204" pitchFamily="34" charset="-122"/>
                        </a:rPr>
                        <a:t>约束性</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extLst>
                  <a:ext uri="{0D108BD9-81ED-4DB2-BD59-A6C34878D82A}">
                    <a16:rowId xmlns:a16="http://schemas.microsoft.com/office/drawing/2014/main" val="2707975773"/>
                  </a:ext>
                </a:extLst>
              </a:tr>
              <a:tr h="566896">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永久基本农田保护面积（公顷）</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dirty="0">
                          <a:effectLst/>
                          <a:latin typeface="微软雅黑" panose="020B0503020204020204" pitchFamily="34" charset="-122"/>
                          <a:ea typeface="微软雅黑" panose="020B0503020204020204" pitchFamily="34" charset="-122"/>
                        </a:rPr>
                        <a:t>408.64</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408.64</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0.00%</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rtl="0" fontAlgn="ctr"/>
                      <a:r>
                        <a:rPr lang="zh-CN" altLang="en-US" sz="1600" b="1" u="none" strike="noStrike" dirty="0">
                          <a:effectLst/>
                          <a:latin typeface="微软雅黑" panose="020B0503020204020204" pitchFamily="34" charset="-122"/>
                          <a:ea typeface="微软雅黑" panose="020B0503020204020204" pitchFamily="34" charset="-122"/>
                        </a:rPr>
                        <a:t>约束性</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extLst>
                  <a:ext uri="{0D108BD9-81ED-4DB2-BD59-A6C34878D82A}">
                    <a16:rowId xmlns:a16="http://schemas.microsoft.com/office/drawing/2014/main" val="3607199697"/>
                  </a:ext>
                </a:extLst>
              </a:tr>
              <a:tr h="566896">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耕地保有量（公顷）</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442.14</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484.97</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9.69%</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约束性</a:t>
                      </a:r>
                      <a:endParaRPr lang="zh-CN" alt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extLst>
                  <a:ext uri="{0D108BD9-81ED-4DB2-BD59-A6C34878D82A}">
                    <a16:rowId xmlns:a16="http://schemas.microsoft.com/office/drawing/2014/main" val="4029798882"/>
                  </a:ext>
                </a:extLst>
              </a:tr>
              <a:tr h="566896">
                <a:tc>
                  <a:txBody>
                    <a:bodyPr/>
                    <a:lstStyle/>
                    <a:p>
                      <a:pPr algn="ctr" rtl="0" fontAlgn="ctr"/>
                      <a:r>
                        <a:rPr lang="zh-CN" altLang="en-US" sz="1600" b="1" u="none" strike="noStrike">
                          <a:effectLst/>
                          <a:latin typeface="微软雅黑" panose="020B0503020204020204" pitchFamily="34" charset="-122"/>
                          <a:ea typeface="微软雅黑" panose="020B0503020204020204" pitchFamily="34" charset="-122"/>
                        </a:rPr>
                        <a:t>林地保有量（公顷）</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rtl="0" fontAlgn="ctr"/>
                      <a:r>
                        <a:rPr lang="en-US" altLang="zh-CN" sz="1600" b="1" u="none" strike="noStrike" dirty="0">
                          <a:effectLst/>
                          <a:latin typeface="微软雅黑" panose="020B0503020204020204" pitchFamily="34" charset="-122"/>
                          <a:ea typeface="微软雅黑" panose="020B0503020204020204" pitchFamily="34" charset="-122"/>
                        </a:rPr>
                        <a:t>29.45</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rtl="0" fontAlgn="ctr"/>
                      <a:r>
                        <a:rPr lang="en-US" altLang="zh-CN" sz="1600" b="1" u="none" strike="noStrike" dirty="0">
                          <a:effectLst/>
                          <a:latin typeface="微软雅黑" panose="020B0503020204020204" pitchFamily="34" charset="-122"/>
                          <a:ea typeface="微软雅黑" panose="020B0503020204020204" pitchFamily="34" charset="-122"/>
                        </a:rPr>
                        <a:t>24.28</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fontAlgn="ctr"/>
                      <a:r>
                        <a:rPr lang="en-US" altLang="zh-CN" sz="1600" b="1" u="none" strike="noStrike">
                          <a:effectLst/>
                          <a:latin typeface="微软雅黑" panose="020B0503020204020204" pitchFamily="34" charset="-122"/>
                          <a:ea typeface="微软雅黑" panose="020B0503020204020204" pitchFamily="34" charset="-122"/>
                        </a:rPr>
                        <a:t>-17.56%</a:t>
                      </a:r>
                      <a:endParaRPr lang="en-US" altLang="zh-CN" sz="1600" b="1" i="0" u="none" strike="noStrike">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tc>
                  <a:txBody>
                    <a:bodyPr/>
                    <a:lstStyle/>
                    <a:p>
                      <a:pPr algn="ctr" rtl="0" fontAlgn="ctr"/>
                      <a:r>
                        <a:rPr lang="zh-CN" altLang="en-US" sz="1600" b="1" u="none" strike="noStrike" dirty="0">
                          <a:effectLst/>
                          <a:latin typeface="微软雅黑" panose="020B0503020204020204" pitchFamily="34" charset="-122"/>
                          <a:ea typeface="微软雅黑" panose="020B0503020204020204" pitchFamily="34" charset="-122"/>
                        </a:rPr>
                        <a:t>预期性</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489" marR="7489" marT="7489" marB="0" anchor="ctr"/>
                </a:tc>
                <a:extLst>
                  <a:ext uri="{0D108BD9-81ED-4DB2-BD59-A6C34878D82A}">
                    <a16:rowId xmlns:a16="http://schemas.microsoft.com/office/drawing/2014/main" val="2179242703"/>
                  </a:ext>
                </a:extLst>
              </a:tr>
            </a:tbl>
          </a:graphicData>
        </a:graphic>
      </p:graphicFrame>
    </p:spTree>
    <p:extLst>
      <p:ext uri="{BB962C8B-B14F-4D97-AF65-F5344CB8AC3E}">
        <p14:creationId xmlns:p14="http://schemas.microsoft.com/office/powerpoint/2010/main" val="572380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7C778676-7B2C-4BD9-B5C4-4F67982C9FEF}"/>
              </a:ext>
            </a:extLst>
          </p:cNvPr>
          <p:cNvSpPr/>
          <p:nvPr/>
        </p:nvSpPr>
        <p:spPr>
          <a:xfrm>
            <a:off x="0" y="0"/>
            <a:ext cx="15125700"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object 3"/>
          <p:cNvSpPr/>
          <p:nvPr/>
        </p:nvSpPr>
        <p:spPr>
          <a:xfrm>
            <a:off x="11384319" y="4576131"/>
            <a:ext cx="925194" cy="880744"/>
          </a:xfrm>
          <a:custGeom>
            <a:avLst/>
            <a:gdLst/>
            <a:ahLst/>
            <a:cxnLst/>
            <a:rect l="l" t="t" r="r" b="b"/>
            <a:pathLst>
              <a:path w="925195" h="880745">
                <a:moveTo>
                  <a:pt x="925169" y="0"/>
                </a:moveTo>
                <a:lnTo>
                  <a:pt x="0" y="0"/>
                </a:lnTo>
                <a:lnTo>
                  <a:pt x="0" y="880249"/>
                </a:lnTo>
                <a:lnTo>
                  <a:pt x="925169" y="880249"/>
                </a:lnTo>
                <a:lnTo>
                  <a:pt x="925169" y="0"/>
                </a:lnTo>
                <a:close/>
              </a:path>
            </a:pathLst>
          </a:custGeom>
          <a:solidFill>
            <a:srgbClr val="B6B1B0"/>
          </a:solidFill>
        </p:spPr>
        <p:txBody>
          <a:bodyPr wrap="square" lIns="0" tIns="0" rIns="0" bIns="0" rtlCol="0"/>
          <a:lstStyle/>
          <a:p>
            <a:endParaRPr/>
          </a:p>
        </p:txBody>
      </p:sp>
      <p:sp>
        <p:nvSpPr>
          <p:cNvPr id="4" name="object 4"/>
          <p:cNvSpPr/>
          <p:nvPr/>
        </p:nvSpPr>
        <p:spPr>
          <a:xfrm>
            <a:off x="11100194" y="4576131"/>
            <a:ext cx="177800" cy="880744"/>
          </a:xfrm>
          <a:custGeom>
            <a:avLst/>
            <a:gdLst/>
            <a:ahLst/>
            <a:cxnLst/>
            <a:rect l="l" t="t" r="r" b="b"/>
            <a:pathLst>
              <a:path w="177800" h="880745">
                <a:moveTo>
                  <a:pt x="177584" y="0"/>
                </a:moveTo>
                <a:lnTo>
                  <a:pt x="0" y="0"/>
                </a:lnTo>
                <a:lnTo>
                  <a:pt x="0" y="880249"/>
                </a:lnTo>
                <a:lnTo>
                  <a:pt x="177584" y="880249"/>
                </a:lnTo>
                <a:lnTo>
                  <a:pt x="177584" y="0"/>
                </a:lnTo>
                <a:close/>
              </a:path>
            </a:pathLst>
          </a:custGeom>
          <a:solidFill>
            <a:srgbClr val="B6B1B0"/>
          </a:solidFill>
        </p:spPr>
        <p:txBody>
          <a:bodyPr wrap="square" lIns="0" tIns="0" rIns="0" bIns="0" rtlCol="0"/>
          <a:lstStyle/>
          <a:p>
            <a:endParaRPr/>
          </a:p>
        </p:txBody>
      </p:sp>
      <p:sp>
        <p:nvSpPr>
          <p:cNvPr id="5" name="object 5"/>
          <p:cNvSpPr txBox="1"/>
          <p:nvPr/>
        </p:nvSpPr>
        <p:spPr>
          <a:xfrm>
            <a:off x="11087488" y="5677557"/>
            <a:ext cx="1222025" cy="553998"/>
          </a:xfrm>
          <a:prstGeom prst="rect">
            <a:avLst/>
          </a:prstGeom>
        </p:spPr>
        <p:txBody>
          <a:bodyPr vert="horz" wrap="square" lIns="0" tIns="0" rIns="0" bIns="0" rtlCol="0">
            <a:spAutoFit/>
          </a:bodyPr>
          <a:lstStyle/>
          <a:p>
            <a:pPr marL="12700"/>
            <a:r>
              <a:rPr sz="3600" b="1" spc="-240" dirty="0">
                <a:solidFill>
                  <a:srgbClr val="3C3533"/>
                </a:solidFill>
                <a:latin typeface="微软雅黑" panose="020B0503020204020204" charset="-122"/>
                <a:cs typeface="微软雅黑" panose="020B0503020204020204" charset="-122"/>
              </a:rPr>
              <a:t>P</a:t>
            </a:r>
            <a:r>
              <a:rPr sz="3600" b="1" spc="-5" dirty="0">
                <a:solidFill>
                  <a:srgbClr val="3C3533"/>
                </a:solidFill>
                <a:latin typeface="微软雅黑" panose="020B0503020204020204" charset="-122"/>
                <a:cs typeface="微软雅黑" panose="020B0503020204020204" charset="-122"/>
              </a:rPr>
              <a:t>A</a:t>
            </a:r>
            <a:r>
              <a:rPr sz="3600" b="1" spc="-80" dirty="0">
                <a:solidFill>
                  <a:srgbClr val="3C3533"/>
                </a:solidFill>
                <a:latin typeface="微软雅黑" panose="020B0503020204020204" charset="-122"/>
                <a:cs typeface="微软雅黑" panose="020B0503020204020204" charset="-122"/>
              </a:rPr>
              <a:t>R</a:t>
            </a:r>
            <a:r>
              <a:rPr sz="3600" b="1" dirty="0">
                <a:solidFill>
                  <a:srgbClr val="3C3533"/>
                </a:solidFill>
                <a:latin typeface="微软雅黑" panose="020B0503020204020204" charset="-122"/>
                <a:cs typeface="微软雅黑" panose="020B0503020204020204" charset="-122"/>
              </a:rPr>
              <a:t>T</a:t>
            </a:r>
            <a:endParaRPr sz="13000" dirty="0">
              <a:latin typeface="微软雅黑" panose="020B0503020204020204" charset="-122"/>
              <a:cs typeface="微软雅黑" panose="020B0503020204020204" charset="-122"/>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13665">
              <a:lnSpc>
                <a:spcPct val="100000"/>
              </a:lnSpc>
            </a:pPr>
            <a:fld id="{81D60167-4931-47E6-BA6A-407CBD079E47}" type="slidenum">
              <a:rPr dirty="0"/>
              <a:t>25</a:t>
            </a:fld>
            <a:endParaRPr dirty="0"/>
          </a:p>
        </p:txBody>
      </p:sp>
      <p:sp>
        <p:nvSpPr>
          <p:cNvPr id="6" name="object 6"/>
          <p:cNvSpPr txBox="1"/>
          <p:nvPr/>
        </p:nvSpPr>
        <p:spPr>
          <a:xfrm>
            <a:off x="11100194" y="6533964"/>
            <a:ext cx="3572244" cy="615553"/>
          </a:xfrm>
          <a:prstGeom prst="rect">
            <a:avLst/>
          </a:prstGeom>
        </p:spPr>
        <p:txBody>
          <a:bodyPr vert="horz" wrap="square" lIns="0" tIns="0" rIns="0" bIns="0" rtlCol="0">
            <a:spAutoFit/>
          </a:bodyPr>
          <a:lstStyle>
            <a:defPPr>
              <a:defRPr lang="zh-CN"/>
            </a:defPPr>
            <a:lvl1pPr marL="12700" algn="dist">
              <a:lnSpc>
                <a:spcPct val="100000"/>
              </a:lnSpc>
              <a:defRPr sz="4000" b="1">
                <a:solidFill>
                  <a:srgbClr val="BA5212"/>
                </a:solidFill>
                <a:latin typeface="微软雅黑" panose="020B0503020204020204" pitchFamily="34" charset="-122"/>
                <a:ea typeface="微软雅黑" panose="020B0503020204020204" pitchFamily="34" charset="-122"/>
                <a:cs typeface="微软雅黑" panose="020B0503020204020204" charset="-122"/>
              </a:defRPr>
            </a:lvl1pPr>
          </a:lstStyle>
          <a:p>
            <a:r>
              <a:rPr lang="zh-CN" altLang="en-US" dirty="0">
                <a:solidFill>
                  <a:srgbClr val="002060"/>
                </a:solidFill>
              </a:rPr>
              <a:t>村域空间规划</a:t>
            </a:r>
            <a:endParaRPr dirty="0">
              <a:solidFill>
                <a:srgbClr val="002060"/>
              </a:solidFill>
            </a:endParaRPr>
          </a:p>
        </p:txBody>
      </p:sp>
      <p:sp>
        <p:nvSpPr>
          <p:cNvPr id="8" name="object 5">
            <a:extLst>
              <a:ext uri="{FF2B5EF4-FFF2-40B4-BE49-F238E27FC236}">
                <a16:creationId xmlns:a16="http://schemas.microsoft.com/office/drawing/2014/main" id="{CC4D0894-A9E2-4BD8-A9A2-44547B6B8C08}"/>
              </a:ext>
            </a:extLst>
          </p:cNvPr>
          <p:cNvSpPr txBox="1"/>
          <p:nvPr/>
        </p:nvSpPr>
        <p:spPr>
          <a:xfrm>
            <a:off x="12439650" y="4545016"/>
            <a:ext cx="2478457" cy="1987724"/>
          </a:xfrm>
          <a:prstGeom prst="rect">
            <a:avLst/>
          </a:prstGeom>
        </p:spPr>
        <p:txBody>
          <a:bodyPr vert="horz" wrap="square" lIns="0" tIns="0" rIns="0" bIns="0" rtlCol="0">
            <a:spAutoFit/>
          </a:bodyPr>
          <a:lstStyle/>
          <a:p>
            <a:pPr marL="12700">
              <a:lnSpc>
                <a:spcPts val="15545"/>
              </a:lnSpc>
            </a:pPr>
            <a:r>
              <a:rPr sz="15600" b="1" spc="-85" dirty="0">
                <a:solidFill>
                  <a:srgbClr val="3C3533"/>
                </a:solidFill>
                <a:latin typeface="微软雅黑" panose="020B0503020204020204" charset="-122"/>
                <a:cs typeface="微软雅黑" panose="020B0503020204020204" charset="-122"/>
              </a:rPr>
              <a:t>0</a:t>
            </a:r>
            <a:r>
              <a:rPr lang="en-US" altLang="zh-CN" sz="15600" b="1" spc="-85" dirty="0">
                <a:solidFill>
                  <a:srgbClr val="3C3533"/>
                </a:solidFill>
                <a:latin typeface="微软雅黑" panose="020B0503020204020204" charset="-122"/>
                <a:cs typeface="微软雅黑" panose="020B0503020204020204" charset="-122"/>
              </a:rPr>
              <a:t>4</a:t>
            </a:r>
            <a:endParaRPr sz="13000" dirty="0">
              <a:latin typeface="微软雅黑" panose="020B0503020204020204" charset="-122"/>
              <a:cs typeface="微软雅黑" panose="020B0503020204020204" charset="-122"/>
            </a:endParaRPr>
          </a:p>
        </p:txBody>
      </p:sp>
      <p:sp>
        <p:nvSpPr>
          <p:cNvPr id="11" name="object 2">
            <a:extLst>
              <a:ext uri="{FF2B5EF4-FFF2-40B4-BE49-F238E27FC236}">
                <a16:creationId xmlns:a16="http://schemas.microsoft.com/office/drawing/2014/main" id="{0A444EF8-5119-4E1A-9A40-62549A21862B}"/>
              </a:ext>
            </a:extLst>
          </p:cNvPr>
          <p:cNvSpPr/>
          <p:nvPr/>
        </p:nvSpPr>
        <p:spPr>
          <a:xfrm>
            <a:off x="0" y="4545016"/>
            <a:ext cx="10477163" cy="2604501"/>
          </a:xfrm>
          <a:custGeom>
            <a:avLst/>
            <a:gdLst/>
            <a:ahLst/>
            <a:cxnLst/>
            <a:rect l="l" t="t" r="r" b="b"/>
            <a:pathLst>
              <a:path w="9900285" h="10692130">
                <a:moveTo>
                  <a:pt x="0" y="10692003"/>
                </a:moveTo>
                <a:lnTo>
                  <a:pt x="9900005" y="10692003"/>
                </a:lnTo>
                <a:lnTo>
                  <a:pt x="9900005" y="0"/>
                </a:lnTo>
                <a:lnTo>
                  <a:pt x="0" y="0"/>
                </a:lnTo>
                <a:lnTo>
                  <a:pt x="0" y="10692003"/>
                </a:lnTo>
                <a:close/>
              </a:path>
            </a:pathLst>
          </a:custGeom>
          <a:solidFill>
            <a:srgbClr val="002060"/>
          </a:solidFill>
        </p:spPr>
        <p:txBody>
          <a:bodyPr wrap="square" lIns="0" tIns="0" rIns="0" bIns="0" rtlCol="0"/>
          <a:lstStyle/>
          <a:p>
            <a:endParaRPr/>
          </a:p>
        </p:txBody>
      </p:sp>
      <p:pic>
        <p:nvPicPr>
          <p:cNvPr id="12" name="图片 11">
            <a:extLst>
              <a:ext uri="{FF2B5EF4-FFF2-40B4-BE49-F238E27FC236}">
                <a16:creationId xmlns:a16="http://schemas.microsoft.com/office/drawing/2014/main" id="{AC015C09-FA87-40BD-A4C7-9B77A83E88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450" y="4543425"/>
            <a:ext cx="5156085" cy="2620379"/>
          </a:xfrm>
          <a:prstGeom prst="rect">
            <a:avLst/>
          </a:prstGeom>
        </p:spPr>
      </p:pic>
    </p:spTree>
    <p:extLst>
      <p:ext uri="{BB962C8B-B14F-4D97-AF65-F5344CB8AC3E}">
        <p14:creationId xmlns:p14="http://schemas.microsoft.com/office/powerpoint/2010/main" val="745207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43845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4.1 </a:t>
            </a:r>
            <a:r>
              <a:rPr lang="zh-CN" altLang="en-US" sz="2400" b="1" dirty="0">
                <a:latin typeface="微软雅黑" panose="020B0503020204020204" pitchFamily="34" charset="-122"/>
                <a:ea typeface="微软雅黑" panose="020B0503020204020204" pitchFamily="34" charset="-122"/>
              </a:rPr>
              <a:t>农田保护与土地整治规划</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26</a:t>
            </a:fld>
            <a:endParaRPr lang="en-US" altLang="zh-CN" sz="1400" dirty="0"/>
          </a:p>
        </p:txBody>
      </p:sp>
      <p:sp>
        <p:nvSpPr>
          <p:cNvPr id="18" name="矩形 17">
            <a:extLst>
              <a:ext uri="{FF2B5EF4-FFF2-40B4-BE49-F238E27FC236}">
                <a16:creationId xmlns:a16="http://schemas.microsoft.com/office/drawing/2014/main" id="{433AF4E8-6FA1-4D27-BB07-49BA4AEE4E1C}"/>
              </a:ext>
            </a:extLst>
          </p:cNvPr>
          <p:cNvSpPr/>
          <p:nvPr/>
        </p:nvSpPr>
        <p:spPr>
          <a:xfrm>
            <a:off x="397820" y="2211433"/>
            <a:ext cx="5031430" cy="5733758"/>
          </a:xfrm>
          <a:prstGeom prst="rect">
            <a:avLst/>
          </a:prstGeom>
          <a:noFill/>
        </p:spPr>
        <p:txBody>
          <a:bodyPr wrap="square">
            <a:noAutofit/>
          </a:bodyPr>
          <a:lstStyle/>
          <a:p>
            <a:pPr indent="457200">
              <a:lnSpc>
                <a:spcPct val="150000"/>
              </a:lnSpc>
            </a:pPr>
            <a:r>
              <a:rPr lang="zh-CN" altLang="en-US" sz="1600" b="1" dirty="0">
                <a:solidFill>
                  <a:schemeClr val="accent6">
                    <a:lumMod val="50000"/>
                  </a:schemeClr>
                </a:solidFill>
                <a:latin typeface="微软雅黑" panose="020B0503020204020204" pitchFamily="34" charset="-122"/>
                <a:ea typeface="微软雅黑" panose="020B0503020204020204" pitchFamily="34" charset="-122"/>
              </a:rPr>
              <a:t>（</a:t>
            </a:r>
            <a:r>
              <a:rPr lang="en-US" altLang="zh-CN" sz="1600" b="1" dirty="0">
                <a:solidFill>
                  <a:schemeClr val="accent6">
                    <a:lumMod val="50000"/>
                  </a:schemeClr>
                </a:solidFill>
                <a:latin typeface="微软雅黑" panose="020B0503020204020204" pitchFamily="34" charset="-122"/>
                <a:ea typeface="微软雅黑" panose="020B0503020204020204" pitchFamily="34" charset="-122"/>
              </a:rPr>
              <a:t>1</a:t>
            </a:r>
            <a:r>
              <a:rPr lang="zh-CN" altLang="en-US" sz="1600" b="1" dirty="0">
                <a:solidFill>
                  <a:schemeClr val="accent6">
                    <a:lumMod val="50000"/>
                  </a:schemeClr>
                </a:solidFill>
                <a:latin typeface="微软雅黑" panose="020B0503020204020204" pitchFamily="34" charset="-122"/>
                <a:ea typeface="微软雅黑" panose="020B0503020204020204" pitchFamily="34" charset="-122"/>
              </a:rPr>
              <a:t>）总量控制</a:t>
            </a:r>
            <a:endParaRPr lang="en-US" altLang="zh-CN" sz="1600" b="1" dirty="0">
              <a:solidFill>
                <a:schemeClr val="accent6">
                  <a:lumMod val="50000"/>
                </a:schemeClr>
              </a:solidFill>
              <a:latin typeface="微软雅黑" panose="020B0503020204020204" pitchFamily="34" charset="-122"/>
              <a:ea typeface="微软雅黑" panose="020B0503020204020204" pitchFamily="34" charset="-122"/>
            </a:endParaRPr>
          </a:p>
          <a:p>
            <a:pPr indent="457200">
              <a:lnSpc>
                <a:spcPct val="150000"/>
              </a:lnSpc>
            </a:pPr>
            <a:r>
              <a:rPr lang="zh-CN" altLang="en-US" sz="1400" dirty="0">
                <a:latin typeface="微软雅黑" panose="020B0503020204020204" pitchFamily="34" charset="-122"/>
                <a:ea typeface="微软雅黑" panose="020B0503020204020204" pitchFamily="34" charset="-122"/>
              </a:rPr>
              <a:t>至规划期末。落实石良社区永久基本农田划定面积为</a:t>
            </a:r>
            <a:r>
              <a:rPr lang="en-US" altLang="zh-CN" sz="1400" b="1" dirty="0">
                <a:solidFill>
                  <a:srgbClr val="C00000"/>
                </a:solidFill>
                <a:latin typeface="微软雅黑" panose="020B0503020204020204" pitchFamily="34" charset="-122"/>
                <a:ea typeface="微软雅黑" panose="020B0503020204020204" pitchFamily="34" charset="-122"/>
              </a:rPr>
              <a:t>408.64</a:t>
            </a:r>
            <a:r>
              <a:rPr lang="zh-CN" altLang="en-US" sz="1400" b="1" dirty="0">
                <a:solidFill>
                  <a:srgbClr val="C00000"/>
                </a:solidFill>
                <a:latin typeface="微软雅黑" panose="020B0503020204020204" pitchFamily="34" charset="-122"/>
                <a:ea typeface="微软雅黑" panose="020B0503020204020204" pitchFamily="34" charset="-122"/>
              </a:rPr>
              <a:t>公顷。</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村域空间规划</a:t>
            </a:r>
          </a:p>
        </p:txBody>
      </p:sp>
      <p:sp>
        <p:nvSpPr>
          <p:cNvPr id="26" name="TextBox 1">
            <a:extLst>
              <a:ext uri="{FF2B5EF4-FFF2-40B4-BE49-F238E27FC236}">
                <a16:creationId xmlns:a16="http://schemas.microsoft.com/office/drawing/2014/main" id="{E43D474C-2390-456B-8DD7-9B7FD8CAB276}"/>
              </a:ext>
            </a:extLst>
          </p:cNvPr>
          <p:cNvSpPr>
            <a:spLocks noChangeArrowheads="1"/>
          </p:cNvSpPr>
          <p:nvPr/>
        </p:nvSpPr>
        <p:spPr bwMode="auto">
          <a:xfrm>
            <a:off x="400051" y="1817514"/>
            <a:ext cx="6151512"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r>
              <a:rPr lang="en-US" altLang="zh-CN" sz="1800" b="1" dirty="0">
                <a:solidFill>
                  <a:srgbClr val="1689B8"/>
                </a:solidFill>
                <a:latin typeface="微软雅黑" pitchFamily="34" charset="-122"/>
                <a:ea typeface="微软雅黑" pitchFamily="34" charset="-122"/>
                <a:sym typeface="微软雅黑" pitchFamily="34" charset="-122"/>
              </a:rPr>
              <a:t>1</a:t>
            </a:r>
            <a:r>
              <a:rPr lang="zh-CN" altLang="en-US" sz="1800" b="1" dirty="0">
                <a:solidFill>
                  <a:srgbClr val="1689B8"/>
                </a:solidFill>
                <a:latin typeface="微软雅黑" pitchFamily="34" charset="-122"/>
                <a:ea typeface="微软雅黑" pitchFamily="34" charset="-122"/>
                <a:sym typeface="微软雅黑" pitchFamily="34" charset="-122"/>
              </a:rPr>
              <a:t>、永久基本农田保护规划</a:t>
            </a:r>
          </a:p>
        </p:txBody>
      </p:sp>
      <p:pic>
        <p:nvPicPr>
          <p:cNvPr id="3" name="图片 2">
            <a:extLst>
              <a:ext uri="{FF2B5EF4-FFF2-40B4-BE49-F238E27FC236}">
                <a16:creationId xmlns:a16="http://schemas.microsoft.com/office/drawing/2014/main" id="{62D7B732-C8D4-48C8-9B90-35EF4BEA01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49" y="1993900"/>
            <a:ext cx="9088111" cy="7938044"/>
          </a:xfrm>
          <a:prstGeom prst="rect">
            <a:avLst/>
          </a:prstGeom>
        </p:spPr>
      </p:pic>
      <p:sp>
        <p:nvSpPr>
          <p:cNvPr id="23" name="矩形 22">
            <a:extLst>
              <a:ext uri="{FF2B5EF4-FFF2-40B4-BE49-F238E27FC236}">
                <a16:creationId xmlns:a16="http://schemas.microsoft.com/office/drawing/2014/main" id="{DC968AA8-07D8-4980-96B8-F90FD819D6C4}"/>
              </a:ext>
            </a:extLst>
          </p:cNvPr>
          <p:cNvSpPr/>
          <p:nvPr/>
        </p:nvSpPr>
        <p:spPr>
          <a:xfrm>
            <a:off x="408982" y="3929253"/>
            <a:ext cx="4574230" cy="5989447"/>
          </a:xfrm>
          <a:prstGeom prst="rect">
            <a:avLst/>
          </a:prstGeom>
          <a:noFill/>
        </p:spPr>
        <p:txBody>
          <a:bodyPr wrap="square">
            <a:noAutofit/>
          </a:bodyPr>
          <a:lstStyle/>
          <a:p>
            <a:pPr indent="457200">
              <a:lnSpc>
                <a:spcPct val="150000"/>
              </a:lnSpc>
            </a:pPr>
            <a:r>
              <a:rPr lang="zh-CN" altLang="en-US" b="1" dirty="0">
                <a:solidFill>
                  <a:schemeClr val="accent6">
                    <a:lumMod val="50000"/>
                  </a:schemeClr>
                </a:solidFill>
                <a:latin typeface="微软雅黑" panose="020B0503020204020204" pitchFamily="34" charset="-122"/>
                <a:ea typeface="微软雅黑" panose="020B0503020204020204" pitchFamily="34" charset="-122"/>
              </a:rPr>
              <a:t>（</a:t>
            </a:r>
            <a:r>
              <a:rPr lang="en-US" altLang="zh-CN" b="1" dirty="0">
                <a:solidFill>
                  <a:schemeClr val="accent6">
                    <a:lumMod val="50000"/>
                  </a:schemeClr>
                </a:solidFill>
                <a:latin typeface="微软雅黑" panose="020B0503020204020204" pitchFamily="34" charset="-122"/>
                <a:ea typeface="微软雅黑" panose="020B0503020204020204" pitchFamily="34" charset="-122"/>
              </a:rPr>
              <a:t>2</a:t>
            </a:r>
            <a:r>
              <a:rPr lang="zh-CN" altLang="en-US" b="1" dirty="0">
                <a:solidFill>
                  <a:schemeClr val="accent6">
                    <a:lumMod val="50000"/>
                  </a:schemeClr>
                </a:solidFill>
                <a:latin typeface="微软雅黑" panose="020B0503020204020204" pitchFamily="34" charset="-122"/>
                <a:ea typeface="微软雅黑" panose="020B0503020204020204" pitchFamily="34" charset="-122"/>
              </a:rPr>
              <a:t>）管控要求</a:t>
            </a:r>
            <a:endParaRPr lang="en-US" altLang="zh-CN" b="1" dirty="0">
              <a:solidFill>
                <a:schemeClr val="accent6">
                  <a:lumMod val="50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dirty="0">
                <a:solidFill>
                  <a:srgbClr val="C00000"/>
                </a:solidFill>
                <a:latin typeface="微软雅黑" panose="020B0503020204020204" pitchFamily="34" charset="-122"/>
                <a:ea typeface="微软雅黑" panose="020B0503020204020204" pitchFamily="34" charset="-122"/>
              </a:rPr>
              <a:t>从严管控非农建设占用永久基本农田：</a:t>
            </a:r>
            <a:r>
              <a:rPr lang="zh-CN" altLang="en-US" sz="1400" dirty="0">
                <a:latin typeface="微软雅黑" panose="020B0503020204020204" pitchFamily="34" charset="-122"/>
                <a:ea typeface="微软雅黑" panose="020B0503020204020204" pitchFamily="34" charset="-122"/>
              </a:rPr>
              <a:t>永久基本农田一经划定，任何单位和个人不得擅自占用或者擅自改变用途，不得多预留一定比例永久基本农田为建设占用留有空间。</a:t>
            </a:r>
          </a:p>
          <a:p>
            <a:pPr indent="457200">
              <a:lnSpc>
                <a:spcPct val="150000"/>
              </a:lnSpc>
            </a:pPr>
            <a:endParaRPr lang="zh-CN" altLang="en-US"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dirty="0">
                <a:solidFill>
                  <a:srgbClr val="C00000"/>
                </a:solidFill>
                <a:latin typeface="微软雅黑" panose="020B0503020204020204" pitchFamily="34" charset="-122"/>
                <a:ea typeface="微软雅黑" panose="020B0503020204020204" pitchFamily="34" charset="-122"/>
              </a:rPr>
              <a:t>规避占用永久基本农田的审批，严禁未经审批违法违规占用：</a:t>
            </a:r>
            <a:r>
              <a:rPr lang="zh-CN" altLang="en-US" sz="1400" dirty="0">
                <a:latin typeface="微软雅黑" panose="020B0503020204020204" pitchFamily="34" charset="-122"/>
                <a:ea typeface="微软雅黑" panose="020B0503020204020204" pitchFamily="34" charset="-122"/>
              </a:rPr>
              <a:t>按有关要求，重大建设项目选址确实难以避让永久基本农田的，在可行性研究阶段，省级国土资源主管部门负责组织对占用的必要性、合理性和补划方案的可行性进行论证，报国土资源部进行用地预审。</a:t>
            </a:r>
          </a:p>
          <a:p>
            <a:pPr indent="457200">
              <a:lnSpc>
                <a:spcPct val="150000"/>
              </a:lnSpc>
            </a:pPr>
            <a:endParaRPr lang="zh-CN" altLang="en-US"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dirty="0">
                <a:solidFill>
                  <a:srgbClr val="C00000"/>
                </a:solidFill>
                <a:latin typeface="微软雅黑" panose="020B0503020204020204" pitchFamily="34" charset="-122"/>
                <a:ea typeface="微软雅黑" panose="020B0503020204020204" pitchFamily="34" charset="-122"/>
              </a:rPr>
              <a:t>坚决防止永久基本农田“非农化”：</a:t>
            </a:r>
            <a:r>
              <a:rPr lang="zh-CN" altLang="en-US" sz="1400" dirty="0">
                <a:latin typeface="微软雅黑" panose="020B0503020204020204" pitchFamily="34" charset="-122"/>
                <a:ea typeface="微软雅黑" panose="020B0503020204020204" pitchFamily="34" charset="-122"/>
              </a:rPr>
              <a:t>永久基本农田必须坚持农地农用，禁止任何单位和个人在永久基本农田保护区范围内建窑、建房、建坟、挖沙、采石、采矿、取土、堆放固体废弃物或者进行其他破坏永久基本农田的活动。</a:t>
            </a:r>
          </a:p>
          <a:p>
            <a:pPr indent="457200">
              <a:lnSpc>
                <a:spcPct val="150000"/>
              </a:lnSpc>
            </a:pPr>
            <a:endParaRPr lang="en-US" altLang="zh-CN" sz="1400" b="1" dirty="0">
              <a:solidFill>
                <a:srgbClr val="FF0000"/>
              </a:solidFill>
              <a:latin typeface="微软雅黑" panose="020B0503020204020204" pitchFamily="34" charset="-122"/>
              <a:ea typeface="微软雅黑" panose="020B0503020204020204" pitchFamily="34" charset="-122"/>
            </a:endParaRPr>
          </a:p>
          <a:p>
            <a:pPr indent="457200">
              <a:lnSpc>
                <a:spcPct val="150000"/>
              </a:lnSpc>
            </a:pP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32010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E9148D-FBD2-4AAB-A986-162FF91685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50" y="2022784"/>
            <a:ext cx="9067800" cy="7894102"/>
          </a:xfrm>
          <a:prstGeom prst="rect">
            <a:avLst/>
          </a:prstGeom>
        </p:spPr>
      </p:pic>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27</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村域空间规划</a:t>
            </a:r>
          </a:p>
        </p:txBody>
      </p:sp>
      <p:sp>
        <p:nvSpPr>
          <p:cNvPr id="10" name="文本框 9">
            <a:extLst>
              <a:ext uri="{FF2B5EF4-FFF2-40B4-BE49-F238E27FC236}">
                <a16:creationId xmlns:a16="http://schemas.microsoft.com/office/drawing/2014/main" id="{E092BB28-A8EF-4BDE-AC34-6A4EDDBFCC2E}"/>
              </a:ext>
            </a:extLst>
          </p:cNvPr>
          <p:cNvSpPr txBox="1"/>
          <p:nvPr/>
        </p:nvSpPr>
        <p:spPr>
          <a:xfrm>
            <a:off x="358875" y="1129331"/>
            <a:ext cx="43845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4.1 </a:t>
            </a:r>
            <a:r>
              <a:rPr lang="zh-CN" altLang="en-US" sz="2400" b="1" dirty="0">
                <a:latin typeface="微软雅黑" panose="020B0503020204020204" pitchFamily="34" charset="-122"/>
                <a:ea typeface="微软雅黑" panose="020B0503020204020204" pitchFamily="34" charset="-122"/>
              </a:rPr>
              <a:t>农田保护与土地整治规划</a:t>
            </a:r>
          </a:p>
        </p:txBody>
      </p:sp>
      <p:sp>
        <p:nvSpPr>
          <p:cNvPr id="24" name="TextBox 1">
            <a:extLst>
              <a:ext uri="{FF2B5EF4-FFF2-40B4-BE49-F238E27FC236}">
                <a16:creationId xmlns:a16="http://schemas.microsoft.com/office/drawing/2014/main" id="{E7CAF7E6-D07C-4522-9A4D-F1271961B91B}"/>
              </a:ext>
            </a:extLst>
          </p:cNvPr>
          <p:cNvSpPr>
            <a:spLocks noChangeArrowheads="1"/>
          </p:cNvSpPr>
          <p:nvPr/>
        </p:nvSpPr>
        <p:spPr bwMode="auto">
          <a:xfrm>
            <a:off x="400051" y="1817514"/>
            <a:ext cx="6151512"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r>
              <a:rPr lang="en-US" altLang="zh-CN" sz="1800" b="1" dirty="0">
                <a:solidFill>
                  <a:srgbClr val="1689B8"/>
                </a:solidFill>
                <a:latin typeface="微软雅黑" pitchFamily="34" charset="-122"/>
                <a:ea typeface="微软雅黑" pitchFamily="34" charset="-122"/>
                <a:sym typeface="微软雅黑" pitchFamily="34" charset="-122"/>
              </a:rPr>
              <a:t>2</a:t>
            </a:r>
            <a:r>
              <a:rPr lang="zh-CN" altLang="en-US" sz="1800" b="1" dirty="0">
                <a:solidFill>
                  <a:srgbClr val="1689B8"/>
                </a:solidFill>
                <a:latin typeface="微软雅黑" pitchFamily="34" charset="-122"/>
                <a:ea typeface="微软雅黑" pitchFamily="34" charset="-122"/>
                <a:sym typeface="微软雅黑" pitchFamily="34" charset="-122"/>
              </a:rPr>
              <a:t>、</a:t>
            </a:r>
            <a:r>
              <a:rPr lang="zh-CN" altLang="en-US" b="1" dirty="0">
                <a:solidFill>
                  <a:srgbClr val="1689B8"/>
                </a:solidFill>
                <a:latin typeface="微软雅黑" pitchFamily="34" charset="-122"/>
                <a:ea typeface="微软雅黑" pitchFamily="34" charset="-122"/>
                <a:sym typeface="微软雅黑" pitchFamily="34" charset="-122"/>
              </a:rPr>
              <a:t>土地整治</a:t>
            </a:r>
            <a:r>
              <a:rPr lang="zh-CN" altLang="en-US" sz="1800" b="1" dirty="0">
                <a:solidFill>
                  <a:srgbClr val="1689B8"/>
                </a:solidFill>
                <a:latin typeface="微软雅黑" pitchFamily="34" charset="-122"/>
                <a:ea typeface="微软雅黑" pitchFamily="34" charset="-122"/>
                <a:sym typeface="微软雅黑" pitchFamily="34" charset="-122"/>
              </a:rPr>
              <a:t>规划</a:t>
            </a:r>
          </a:p>
        </p:txBody>
      </p:sp>
      <p:sp>
        <p:nvSpPr>
          <p:cNvPr id="27" name="矩形 26">
            <a:extLst>
              <a:ext uri="{FF2B5EF4-FFF2-40B4-BE49-F238E27FC236}">
                <a16:creationId xmlns:a16="http://schemas.microsoft.com/office/drawing/2014/main" id="{B804D596-337E-4D93-951A-D53FE3654890}"/>
              </a:ext>
            </a:extLst>
          </p:cNvPr>
          <p:cNvSpPr/>
          <p:nvPr/>
        </p:nvSpPr>
        <p:spPr>
          <a:xfrm>
            <a:off x="395453" y="2713384"/>
            <a:ext cx="4576597" cy="787523"/>
          </a:xfrm>
          <a:prstGeom prst="rect">
            <a:avLst/>
          </a:prstGeom>
        </p:spPr>
        <p:txBody>
          <a:bodyPr wrap="square">
            <a:spAutoFit/>
          </a:bodyPr>
          <a:lstStyle/>
          <a:p>
            <a:pPr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本次土地整治的主要内容包括：</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建设用地整理、农用地整理和未利用地开发</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TextBox 6">
            <a:extLst>
              <a:ext uri="{FF2B5EF4-FFF2-40B4-BE49-F238E27FC236}">
                <a16:creationId xmlns:a16="http://schemas.microsoft.com/office/drawing/2014/main" id="{B3EBBCC5-F1D3-4402-A933-51F37588B020}"/>
              </a:ext>
            </a:extLst>
          </p:cNvPr>
          <p:cNvSpPr txBox="1"/>
          <p:nvPr/>
        </p:nvSpPr>
        <p:spPr>
          <a:xfrm>
            <a:off x="395453" y="2240416"/>
            <a:ext cx="5186198" cy="472968"/>
          </a:xfrm>
          <a:prstGeom prst="rect">
            <a:avLst/>
          </a:prstGeom>
          <a:noFill/>
        </p:spPr>
        <p:txBody>
          <a:bodyPr wrap="square" lIns="105366" tIns="52682" rIns="105366" bIns="52682" rtlCol="0">
            <a:spAutoFit/>
          </a:bodyPr>
          <a:lstStyle/>
          <a:p>
            <a:pPr indent="457200">
              <a:lnSpc>
                <a:spcPct val="150000"/>
              </a:lnSpc>
            </a:pPr>
            <a:r>
              <a:rPr lang="zh-CN" altLang="en-US" b="1" dirty="0">
                <a:solidFill>
                  <a:schemeClr val="accent6">
                    <a:lumMod val="50000"/>
                  </a:schemeClr>
                </a:solidFill>
                <a:latin typeface="微软雅黑" panose="020B0503020204020204" pitchFamily="34" charset="-122"/>
                <a:ea typeface="微软雅黑" panose="020B0503020204020204" pitchFamily="34" charset="-122"/>
              </a:rPr>
              <a:t>（</a:t>
            </a:r>
            <a:r>
              <a:rPr lang="en-US" altLang="zh-CN" b="1" dirty="0">
                <a:solidFill>
                  <a:schemeClr val="accent6">
                    <a:lumMod val="50000"/>
                  </a:schemeClr>
                </a:solidFill>
                <a:latin typeface="微软雅黑" panose="020B0503020204020204" pitchFamily="34" charset="-122"/>
                <a:ea typeface="微软雅黑" panose="020B0503020204020204" pitchFamily="34" charset="-122"/>
              </a:rPr>
              <a:t>1</a:t>
            </a:r>
            <a:r>
              <a:rPr lang="zh-CN" altLang="en-US" b="1" dirty="0">
                <a:solidFill>
                  <a:schemeClr val="accent6">
                    <a:lumMod val="50000"/>
                  </a:schemeClr>
                </a:solidFill>
                <a:latin typeface="微软雅黑" panose="020B0503020204020204" pitchFamily="34" charset="-122"/>
                <a:ea typeface="微软雅黑" panose="020B0503020204020204" pitchFamily="34" charset="-122"/>
              </a:rPr>
              <a:t>）整治内容</a:t>
            </a:r>
          </a:p>
        </p:txBody>
      </p:sp>
      <p:sp>
        <p:nvSpPr>
          <p:cNvPr id="32" name="TextBox 6">
            <a:extLst>
              <a:ext uri="{FF2B5EF4-FFF2-40B4-BE49-F238E27FC236}">
                <a16:creationId xmlns:a16="http://schemas.microsoft.com/office/drawing/2014/main" id="{6D4B7A18-0ACC-4819-A111-05FE6C87DB75}"/>
              </a:ext>
            </a:extLst>
          </p:cNvPr>
          <p:cNvSpPr txBox="1"/>
          <p:nvPr/>
        </p:nvSpPr>
        <p:spPr>
          <a:xfrm>
            <a:off x="400051" y="4084938"/>
            <a:ext cx="6065838" cy="472968"/>
          </a:xfrm>
          <a:prstGeom prst="rect">
            <a:avLst/>
          </a:prstGeom>
          <a:noFill/>
        </p:spPr>
        <p:txBody>
          <a:bodyPr wrap="square" lIns="105366" tIns="52682" rIns="105366" bIns="52682" rtlCol="0">
            <a:spAutoFit/>
          </a:bodyPr>
          <a:lstStyle/>
          <a:p>
            <a:pPr indent="457200">
              <a:lnSpc>
                <a:spcPct val="150000"/>
              </a:lnSpc>
            </a:pPr>
            <a:r>
              <a:rPr lang="zh-CN" altLang="en-US" b="1" dirty="0">
                <a:solidFill>
                  <a:schemeClr val="accent6">
                    <a:lumMod val="50000"/>
                  </a:schemeClr>
                </a:solidFill>
                <a:latin typeface="微软雅黑" panose="020B0503020204020204" pitchFamily="34" charset="-122"/>
                <a:ea typeface="微软雅黑" panose="020B0503020204020204" pitchFamily="34" charset="-122"/>
              </a:rPr>
              <a:t>（</a:t>
            </a:r>
            <a:r>
              <a:rPr lang="en-US" altLang="zh-CN" b="1" dirty="0">
                <a:solidFill>
                  <a:schemeClr val="accent6">
                    <a:lumMod val="50000"/>
                  </a:schemeClr>
                </a:solidFill>
                <a:latin typeface="微软雅黑" panose="020B0503020204020204" pitchFamily="34" charset="-122"/>
                <a:ea typeface="微软雅黑" panose="020B0503020204020204" pitchFamily="34" charset="-122"/>
              </a:rPr>
              <a:t>2</a:t>
            </a:r>
            <a:r>
              <a:rPr lang="zh-CN" altLang="en-US" b="1" dirty="0">
                <a:solidFill>
                  <a:schemeClr val="accent6">
                    <a:lumMod val="50000"/>
                  </a:schemeClr>
                </a:solidFill>
                <a:latin typeface="微软雅黑" panose="020B0503020204020204" pitchFamily="34" charset="-122"/>
                <a:ea typeface="微软雅黑" panose="020B0503020204020204" pitchFamily="34" charset="-122"/>
              </a:rPr>
              <a:t>）土地整理调整表</a:t>
            </a:r>
          </a:p>
        </p:txBody>
      </p:sp>
      <p:pic>
        <p:nvPicPr>
          <p:cNvPr id="6" name="图片 5">
            <a:extLst>
              <a:ext uri="{FF2B5EF4-FFF2-40B4-BE49-F238E27FC236}">
                <a16:creationId xmlns:a16="http://schemas.microsoft.com/office/drawing/2014/main" id="{CDFA4447-CEC7-4525-BA12-39E9FC21AB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7850" y="8341020"/>
            <a:ext cx="1080000" cy="1577680"/>
          </a:xfrm>
          <a:prstGeom prst="rect">
            <a:avLst/>
          </a:prstGeom>
        </p:spPr>
      </p:pic>
      <p:graphicFrame>
        <p:nvGraphicFramePr>
          <p:cNvPr id="4" name="表格 3">
            <a:extLst>
              <a:ext uri="{FF2B5EF4-FFF2-40B4-BE49-F238E27FC236}">
                <a16:creationId xmlns:a16="http://schemas.microsoft.com/office/drawing/2014/main" id="{A9650DA9-EF51-4201-94BC-DD982BC84121}"/>
              </a:ext>
            </a:extLst>
          </p:cNvPr>
          <p:cNvGraphicFramePr>
            <a:graphicFrameLocks noGrp="1"/>
          </p:cNvGraphicFramePr>
          <p:nvPr>
            <p:extLst>
              <p:ext uri="{D42A27DB-BD31-4B8C-83A1-F6EECF244321}">
                <p14:modId xmlns:p14="http://schemas.microsoft.com/office/powerpoint/2010/main" val="1750812539"/>
              </p:ext>
            </p:extLst>
          </p:nvPr>
        </p:nvGraphicFramePr>
        <p:xfrm>
          <a:off x="409722" y="4586578"/>
          <a:ext cx="5019529" cy="5332122"/>
        </p:xfrm>
        <a:graphic>
          <a:graphicData uri="http://schemas.openxmlformats.org/drawingml/2006/table">
            <a:tbl>
              <a:tblPr firstRow="1">
                <a:tableStyleId>{D7AC3CCA-C797-4891-BE02-D94E43425B78}</a:tableStyleId>
              </a:tblPr>
              <a:tblGrid>
                <a:gridCol w="998360">
                  <a:extLst>
                    <a:ext uri="{9D8B030D-6E8A-4147-A177-3AD203B41FA5}">
                      <a16:colId xmlns:a16="http://schemas.microsoft.com/office/drawing/2014/main" val="2829059621"/>
                    </a:ext>
                  </a:extLst>
                </a:gridCol>
                <a:gridCol w="2468165">
                  <a:extLst>
                    <a:ext uri="{9D8B030D-6E8A-4147-A177-3AD203B41FA5}">
                      <a16:colId xmlns:a16="http://schemas.microsoft.com/office/drawing/2014/main" val="3605616488"/>
                    </a:ext>
                  </a:extLst>
                </a:gridCol>
                <a:gridCol w="1553004">
                  <a:extLst>
                    <a:ext uri="{9D8B030D-6E8A-4147-A177-3AD203B41FA5}">
                      <a16:colId xmlns:a16="http://schemas.microsoft.com/office/drawing/2014/main" val="3587521698"/>
                    </a:ext>
                  </a:extLst>
                </a:gridCol>
              </a:tblGrid>
              <a:tr h="296229">
                <a:tc gridSpan="2">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土地整理</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hMerge="1">
                  <a:txBody>
                    <a:bodyPr/>
                    <a:lstStyle/>
                    <a:p>
                      <a:endParaRPr lang="zh-CN" altLang="en-US"/>
                    </a:p>
                  </a:txBody>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调整面积（</a:t>
                      </a:r>
                      <a:r>
                        <a:rPr lang="en-US" altLang="zh-CN" sz="1600" u="none" strike="noStrike">
                          <a:effectLst/>
                          <a:latin typeface="微软雅黑" panose="020B0503020204020204" pitchFamily="34" charset="-122"/>
                          <a:ea typeface="微软雅黑" panose="020B0503020204020204" pitchFamily="34" charset="-122"/>
                        </a:rPr>
                        <a:t>ha</a:t>
                      </a:r>
                      <a:r>
                        <a:rPr lang="zh-CN" altLang="en-US" sz="1600" u="none" strike="noStrike">
                          <a:effectLst/>
                          <a:latin typeface="微软雅黑" panose="020B0503020204020204" pitchFamily="34" charset="-122"/>
                          <a:ea typeface="微软雅黑" panose="020B0503020204020204" pitchFamily="34" charset="-122"/>
                        </a:rPr>
                        <a:t>）</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4213005662"/>
                  </a:ext>
                </a:extLst>
              </a:tr>
              <a:tr h="296229">
                <a:tc rowSpan="5">
                  <a:txBody>
                    <a:bodyPr/>
                    <a:lstStyle/>
                    <a:p>
                      <a:pPr algn="ctr" fontAlgn="ctr"/>
                      <a:r>
                        <a:rPr lang="zh-CN" altLang="en-US" sz="1600" b="1" u="none" strike="noStrike" dirty="0">
                          <a:effectLst/>
                          <a:latin typeface="微软雅黑" panose="020B0503020204020204" pitchFamily="34" charset="-122"/>
                          <a:ea typeface="微软雅黑" panose="020B0503020204020204" pitchFamily="34" charset="-122"/>
                        </a:rPr>
                        <a:t>建设用地整理</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建设用地转耕地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44.30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2979902115"/>
                  </a:ext>
                </a:extLst>
              </a:tr>
              <a:tr h="296229">
                <a:tc vMerge="1">
                  <a:txBody>
                    <a:bodyPr/>
                    <a:lstStyle/>
                    <a:p>
                      <a:endParaRPr lang="zh-CN" altLang="en-US"/>
                    </a:p>
                  </a:txBody>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建设用地转建设用地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17.36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2264089113"/>
                  </a:ext>
                </a:extLst>
              </a:tr>
              <a:tr h="296229">
                <a:tc vMerge="1">
                  <a:txBody>
                    <a:bodyPr/>
                    <a:lstStyle/>
                    <a:p>
                      <a:endParaRPr lang="zh-CN" altLang="en-US"/>
                    </a:p>
                  </a:txBody>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建设用地转林地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0.03</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3056935069"/>
                  </a:ext>
                </a:extLst>
              </a:tr>
              <a:tr h="296229">
                <a:tc vMerge="1">
                  <a:txBody>
                    <a:bodyPr/>
                    <a:lstStyle/>
                    <a:p>
                      <a:endParaRPr lang="zh-CN" altLang="en-US"/>
                    </a:p>
                  </a:txBody>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建设用地转其他农用地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1.47</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749311494"/>
                  </a:ext>
                </a:extLst>
              </a:tr>
              <a:tr h="296229">
                <a:tc vMerge="1">
                  <a:txBody>
                    <a:bodyPr/>
                    <a:lstStyle/>
                    <a:p>
                      <a:endParaRPr lang="zh-CN" altLang="en-US"/>
                    </a:p>
                  </a:txBody>
                  <a:tcPr/>
                </a:tc>
                <a:tc>
                  <a:txBody>
                    <a:bodyPr/>
                    <a:lstStyle/>
                    <a:p>
                      <a:pPr algn="ctr" fontAlgn="ctr"/>
                      <a:r>
                        <a:rPr lang="zh-CN" altLang="en-US" sz="1600" b="1" u="none" strike="noStrike" dirty="0">
                          <a:effectLst/>
                          <a:latin typeface="微软雅黑" panose="020B0503020204020204" pitchFamily="34" charset="-122"/>
                          <a:ea typeface="微软雅黑" panose="020B0503020204020204" pitchFamily="34" charset="-122"/>
                        </a:rPr>
                        <a:t>合计</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en-US" altLang="zh-CN" sz="1600" b="1" u="none" strike="noStrike" dirty="0">
                          <a:effectLst/>
                          <a:latin typeface="微软雅黑" panose="020B0503020204020204" pitchFamily="34" charset="-122"/>
                          <a:ea typeface="微软雅黑" panose="020B0503020204020204" pitchFamily="34" charset="-122"/>
                        </a:rPr>
                        <a:t>63.16</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1280855403"/>
                  </a:ext>
                </a:extLst>
              </a:tr>
              <a:tr h="296229">
                <a:tc rowSpan="8">
                  <a:txBody>
                    <a:bodyPr/>
                    <a:lstStyle/>
                    <a:p>
                      <a:pPr algn="ctr" fontAlgn="ctr"/>
                      <a:r>
                        <a:rPr lang="zh-CN" altLang="en-US" sz="1600" b="1" u="none" strike="noStrike" dirty="0">
                          <a:effectLst/>
                          <a:latin typeface="微软雅黑" panose="020B0503020204020204" pitchFamily="34" charset="-122"/>
                          <a:ea typeface="微软雅黑" panose="020B0503020204020204" pitchFamily="34" charset="-122"/>
                        </a:rPr>
                        <a:t>农用地整理</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耕地转建设用地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5.08</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254454463"/>
                  </a:ext>
                </a:extLst>
              </a:tr>
              <a:tr h="296229">
                <a:tc vMerge="1">
                  <a:txBody>
                    <a:bodyPr/>
                    <a:lstStyle/>
                    <a:p>
                      <a:endParaRPr lang="zh-CN" altLang="en-US"/>
                    </a:p>
                  </a:txBody>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耕地转其他农用地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0.12</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1369569247"/>
                  </a:ext>
                </a:extLst>
              </a:tr>
              <a:tr h="296229">
                <a:tc vMerge="1">
                  <a:txBody>
                    <a:bodyPr/>
                    <a:lstStyle/>
                    <a:p>
                      <a:endParaRPr lang="zh-CN" altLang="en-US"/>
                    </a:p>
                  </a:txBody>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林地转耕地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3.63</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724347748"/>
                  </a:ext>
                </a:extLst>
              </a:tr>
              <a:tr h="296229">
                <a:tc vMerge="1">
                  <a:txBody>
                    <a:bodyPr/>
                    <a:lstStyle/>
                    <a:p>
                      <a:endParaRPr lang="zh-CN" altLang="en-US"/>
                    </a:p>
                  </a:txBody>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林地转建设用地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1.49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1442716854"/>
                  </a:ext>
                </a:extLst>
              </a:tr>
              <a:tr h="296229">
                <a:tc vMerge="1">
                  <a:txBody>
                    <a:bodyPr/>
                    <a:lstStyle/>
                    <a:p>
                      <a:endParaRPr lang="zh-CN" altLang="en-US"/>
                    </a:p>
                  </a:txBody>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林地转其他农用地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833510837"/>
                  </a:ext>
                </a:extLst>
              </a:tr>
              <a:tr h="296229">
                <a:tc vMerge="1">
                  <a:txBody>
                    <a:bodyPr/>
                    <a:lstStyle/>
                    <a:p>
                      <a:endParaRPr lang="zh-CN" altLang="en-US"/>
                    </a:p>
                  </a:txBody>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其他农用地转建设用地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1.07</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1816644827"/>
                  </a:ext>
                </a:extLst>
              </a:tr>
              <a:tr h="296229">
                <a:tc vMerge="1">
                  <a:txBody>
                    <a:bodyPr/>
                    <a:lstStyle/>
                    <a:p>
                      <a:endParaRPr lang="zh-CN" altLang="en-US"/>
                    </a:p>
                  </a:txBody>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其他农用地转其他农用地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0.01</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2296642187"/>
                  </a:ext>
                </a:extLst>
              </a:tr>
              <a:tr h="296229">
                <a:tc vMerge="1">
                  <a:txBody>
                    <a:bodyPr/>
                    <a:lstStyle/>
                    <a:p>
                      <a:endParaRPr lang="zh-CN" altLang="en-US"/>
                    </a:p>
                  </a:txBody>
                  <a:tcPr/>
                </a:tc>
                <a:tc>
                  <a:txBody>
                    <a:bodyPr/>
                    <a:lstStyle/>
                    <a:p>
                      <a:pPr algn="ctr" fontAlgn="ctr"/>
                      <a:r>
                        <a:rPr lang="zh-CN" altLang="en-US" sz="1600" b="1" u="none" strike="noStrike" dirty="0">
                          <a:effectLst/>
                          <a:latin typeface="微软雅黑" panose="020B0503020204020204" pitchFamily="34" charset="-122"/>
                          <a:ea typeface="微软雅黑" panose="020B0503020204020204" pitchFamily="34" charset="-122"/>
                        </a:rPr>
                        <a:t>合计</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en-US" altLang="zh-CN" sz="1600" b="1" u="none" strike="noStrike" dirty="0">
                          <a:effectLst/>
                          <a:latin typeface="微软雅黑" panose="020B0503020204020204" pitchFamily="34" charset="-122"/>
                          <a:ea typeface="微软雅黑" panose="020B0503020204020204" pitchFamily="34" charset="-122"/>
                        </a:rPr>
                        <a:t>11.48 </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41095961"/>
                  </a:ext>
                </a:extLst>
              </a:tr>
              <a:tr h="296229">
                <a:tc rowSpan="3">
                  <a:txBody>
                    <a:bodyPr/>
                    <a:lstStyle/>
                    <a:p>
                      <a:pPr algn="ctr" fontAlgn="ctr"/>
                      <a:r>
                        <a:rPr lang="zh-CN" altLang="en-US" sz="1600" b="1" u="none" strike="noStrike" dirty="0">
                          <a:effectLst/>
                          <a:latin typeface="微软雅黑" panose="020B0503020204020204" pitchFamily="34" charset="-122"/>
                          <a:ea typeface="微软雅黑" panose="020B0503020204020204" pitchFamily="34" charset="-122"/>
                        </a:rPr>
                        <a:t>未利用地开发</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自然保护保留转耕地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0.10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615698059"/>
                  </a:ext>
                </a:extLst>
              </a:tr>
              <a:tr h="296229">
                <a:tc vMerge="1">
                  <a:txBody>
                    <a:bodyPr/>
                    <a:lstStyle/>
                    <a:p>
                      <a:endParaRPr lang="zh-CN" altLang="en-US"/>
                    </a:p>
                  </a:txBody>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自然保护保留转建设用地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0.01</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1769800915"/>
                  </a:ext>
                </a:extLst>
              </a:tr>
              <a:tr h="296229">
                <a:tc vMerge="1">
                  <a:txBody>
                    <a:bodyPr/>
                    <a:lstStyle/>
                    <a:p>
                      <a:endParaRPr lang="zh-CN" altLang="en-US"/>
                    </a:p>
                  </a:txBody>
                  <a:tcPr/>
                </a:tc>
                <a:tc>
                  <a:txBody>
                    <a:bodyPr/>
                    <a:lstStyle/>
                    <a:p>
                      <a:pPr algn="ctr" fontAlgn="ctr"/>
                      <a:r>
                        <a:rPr lang="zh-CN" altLang="en-US" sz="1600" b="1" u="none" strike="noStrike" dirty="0">
                          <a:effectLst/>
                          <a:latin typeface="微软雅黑" panose="020B0503020204020204" pitchFamily="34" charset="-122"/>
                          <a:ea typeface="微软雅黑" panose="020B0503020204020204" pitchFamily="34" charset="-122"/>
                        </a:rPr>
                        <a:t>合计</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a:txBody>
                    <a:bodyPr/>
                    <a:lstStyle/>
                    <a:p>
                      <a:pPr algn="ctr" fontAlgn="ctr"/>
                      <a:r>
                        <a:rPr lang="en-US" altLang="zh-CN" sz="1600" b="1" u="none" strike="noStrike" dirty="0">
                          <a:effectLst/>
                          <a:latin typeface="微软雅黑" panose="020B0503020204020204" pitchFamily="34" charset="-122"/>
                          <a:ea typeface="微软雅黑" panose="020B0503020204020204" pitchFamily="34" charset="-122"/>
                        </a:rPr>
                        <a:t>0.11 </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2460377367"/>
                  </a:ext>
                </a:extLst>
              </a:tr>
              <a:tr h="296229">
                <a:tc gridSpan="2">
                  <a:txBody>
                    <a:bodyPr/>
                    <a:lstStyle/>
                    <a:p>
                      <a:pPr algn="ctr" fontAlgn="ctr"/>
                      <a:r>
                        <a:rPr lang="zh-CN" altLang="en-US" sz="1600" b="1" u="none" strike="noStrike">
                          <a:effectLst/>
                          <a:latin typeface="微软雅黑" panose="020B0503020204020204" pitchFamily="34" charset="-122"/>
                          <a:ea typeface="微软雅黑" panose="020B0503020204020204" pitchFamily="34" charset="-122"/>
                        </a:rPr>
                        <a:t>合计</a:t>
                      </a:r>
                      <a:endParaRPr lang="zh-CN" alt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tc hMerge="1">
                  <a:txBody>
                    <a:bodyPr/>
                    <a:lstStyle/>
                    <a:p>
                      <a:endParaRPr lang="zh-CN" altLang="en-US"/>
                    </a:p>
                  </a:txBody>
                  <a:tcPr/>
                </a:tc>
                <a:tc>
                  <a:txBody>
                    <a:bodyPr/>
                    <a:lstStyle/>
                    <a:p>
                      <a:pPr algn="ctr" fontAlgn="ctr"/>
                      <a:r>
                        <a:rPr lang="en-US" altLang="zh-CN" sz="1600" b="1" u="none" strike="noStrike" dirty="0">
                          <a:effectLst/>
                          <a:latin typeface="微软雅黑" panose="020B0503020204020204" pitchFamily="34" charset="-122"/>
                          <a:ea typeface="微软雅黑" panose="020B0503020204020204" pitchFamily="34" charset="-122"/>
                        </a:rPr>
                        <a:t>74.75 </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solidFill>
                      <a:srgbClr val="E7E7E7"/>
                    </a:solidFill>
                  </a:tcPr>
                </a:tc>
                <a:extLst>
                  <a:ext uri="{0D108BD9-81ED-4DB2-BD59-A6C34878D82A}">
                    <a16:rowId xmlns:a16="http://schemas.microsoft.com/office/drawing/2014/main" val="981105305"/>
                  </a:ext>
                </a:extLst>
              </a:tr>
            </a:tbl>
          </a:graphicData>
        </a:graphic>
      </p:graphicFrame>
      <p:pic>
        <p:nvPicPr>
          <p:cNvPr id="8" name="图片 7">
            <a:extLst>
              <a:ext uri="{FF2B5EF4-FFF2-40B4-BE49-F238E27FC236}">
                <a16:creationId xmlns:a16="http://schemas.microsoft.com/office/drawing/2014/main" id="{156CCBC9-D79E-4D7F-8906-A11CA8784E6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7850" y="2022784"/>
            <a:ext cx="9067800" cy="7894102"/>
          </a:xfrm>
          <a:prstGeom prst="rect">
            <a:avLst/>
          </a:prstGeom>
        </p:spPr>
      </p:pic>
      <p:pic>
        <p:nvPicPr>
          <p:cNvPr id="9" name="图片 8">
            <a:extLst>
              <a:ext uri="{FF2B5EF4-FFF2-40B4-BE49-F238E27FC236}">
                <a16:creationId xmlns:a16="http://schemas.microsoft.com/office/drawing/2014/main" id="{3A4C00C3-2F64-4C5A-8228-96FF8F6225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58113" y="8012023"/>
            <a:ext cx="1080000" cy="1919199"/>
          </a:xfrm>
          <a:prstGeom prst="rect">
            <a:avLst/>
          </a:prstGeom>
        </p:spPr>
      </p:pic>
    </p:spTree>
    <p:extLst>
      <p:ext uri="{BB962C8B-B14F-4D97-AF65-F5344CB8AC3E}">
        <p14:creationId xmlns:p14="http://schemas.microsoft.com/office/powerpoint/2010/main" val="3571772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2AB8B6C-DB6C-4FEE-B03E-BC37243622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50" y="1993901"/>
            <a:ext cx="9074150" cy="7924800"/>
          </a:xfrm>
          <a:prstGeom prst="rect">
            <a:avLst/>
          </a:prstGeom>
        </p:spPr>
      </p:pic>
      <p:graphicFrame>
        <p:nvGraphicFramePr>
          <p:cNvPr id="28" name="表格 27">
            <a:extLst>
              <a:ext uri="{FF2B5EF4-FFF2-40B4-BE49-F238E27FC236}">
                <a16:creationId xmlns:a16="http://schemas.microsoft.com/office/drawing/2014/main" id="{AAB3964E-F8EC-4038-A018-7F1F04038DC6}"/>
              </a:ext>
            </a:extLst>
          </p:cNvPr>
          <p:cNvGraphicFramePr>
            <a:graphicFrameLocks noGrp="1"/>
          </p:cNvGraphicFramePr>
          <p:nvPr>
            <p:extLst>
              <p:ext uri="{D42A27DB-BD31-4B8C-83A1-F6EECF244321}">
                <p14:modId xmlns:p14="http://schemas.microsoft.com/office/powerpoint/2010/main" val="2355637822"/>
              </p:ext>
            </p:extLst>
          </p:nvPr>
        </p:nvGraphicFramePr>
        <p:xfrm>
          <a:off x="409722" y="8124648"/>
          <a:ext cx="5019529" cy="1777374"/>
        </p:xfrm>
        <a:graphic>
          <a:graphicData uri="http://schemas.openxmlformats.org/drawingml/2006/table">
            <a:tbl>
              <a:tblPr firstRow="1">
                <a:tableStyleId>{16D9F66E-5EB9-4882-86FB-DCBF35E3C3E4}</a:tableStyleId>
              </a:tblPr>
              <a:tblGrid>
                <a:gridCol w="998360">
                  <a:extLst>
                    <a:ext uri="{9D8B030D-6E8A-4147-A177-3AD203B41FA5}">
                      <a16:colId xmlns:a16="http://schemas.microsoft.com/office/drawing/2014/main" val="2829059621"/>
                    </a:ext>
                  </a:extLst>
                </a:gridCol>
                <a:gridCol w="2468165">
                  <a:extLst>
                    <a:ext uri="{9D8B030D-6E8A-4147-A177-3AD203B41FA5}">
                      <a16:colId xmlns:a16="http://schemas.microsoft.com/office/drawing/2014/main" val="3605616488"/>
                    </a:ext>
                  </a:extLst>
                </a:gridCol>
                <a:gridCol w="1553004">
                  <a:extLst>
                    <a:ext uri="{9D8B030D-6E8A-4147-A177-3AD203B41FA5}">
                      <a16:colId xmlns:a16="http://schemas.microsoft.com/office/drawing/2014/main" val="3587521698"/>
                    </a:ext>
                  </a:extLst>
                </a:gridCol>
              </a:tblGrid>
              <a:tr h="296229">
                <a:tc gridSpan="2">
                  <a:txBody>
                    <a:bodyPr/>
                    <a:lstStyle/>
                    <a:p>
                      <a:pPr algn="ctr" fontAlgn="ctr"/>
                      <a:r>
                        <a:rPr lang="zh-CN" altLang="en-US" sz="1600" u="none" strike="noStrike" dirty="0">
                          <a:effectLst/>
                        </a:rPr>
                        <a:t>土地整理</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hMerge="1">
                  <a:txBody>
                    <a:bodyPr/>
                    <a:lstStyle/>
                    <a:p>
                      <a:endParaRPr lang="zh-CN" altLang="en-US"/>
                    </a:p>
                  </a:txBody>
                  <a:tcPr/>
                </a:tc>
                <a:tc>
                  <a:txBody>
                    <a:bodyPr/>
                    <a:lstStyle/>
                    <a:p>
                      <a:pPr algn="ctr" fontAlgn="ctr"/>
                      <a:r>
                        <a:rPr lang="zh-CN" altLang="en-US" sz="1600" u="none" strike="noStrike">
                          <a:effectLst/>
                        </a:rPr>
                        <a:t>调整面积（</a:t>
                      </a:r>
                      <a:r>
                        <a:rPr lang="en-US" altLang="zh-CN" sz="1600" u="none" strike="noStrike">
                          <a:effectLst/>
                        </a:rPr>
                        <a:t>ha</a:t>
                      </a:r>
                      <a:r>
                        <a:rPr lang="zh-CN" altLang="en-US" sz="1600" u="none" strike="noStrike">
                          <a:effectLst/>
                        </a:rPr>
                        <a:t>）</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4213005662"/>
                  </a:ext>
                </a:extLst>
              </a:tr>
              <a:tr h="296229">
                <a:tc rowSpan="5">
                  <a:txBody>
                    <a:bodyPr/>
                    <a:lstStyle/>
                    <a:p>
                      <a:pPr algn="ctr" fontAlgn="ctr"/>
                      <a:r>
                        <a:rPr lang="zh-CN" altLang="en-US" sz="1600" u="none" strike="noStrike" dirty="0">
                          <a:effectLst/>
                        </a:rPr>
                        <a:t>建设用地整理</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zh-CN" altLang="en-US" sz="1600" u="none" strike="noStrike">
                          <a:effectLst/>
                        </a:rPr>
                        <a:t>建设用地转耕地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en-US" altLang="zh-CN" sz="1600" u="none" strike="noStrike">
                          <a:effectLst/>
                        </a:rPr>
                        <a:t>44.30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2979902115"/>
                  </a:ext>
                </a:extLst>
              </a:tr>
              <a:tr h="296229">
                <a:tc vMerge="1">
                  <a:txBody>
                    <a:bodyPr/>
                    <a:lstStyle/>
                    <a:p>
                      <a:endParaRPr lang="zh-CN" altLang="en-US"/>
                    </a:p>
                  </a:txBody>
                  <a:tcPr/>
                </a:tc>
                <a:tc>
                  <a:txBody>
                    <a:bodyPr/>
                    <a:lstStyle/>
                    <a:p>
                      <a:pPr algn="ctr" fontAlgn="ctr"/>
                      <a:r>
                        <a:rPr lang="zh-CN" altLang="en-US" sz="1600" u="none" strike="noStrike">
                          <a:effectLst/>
                        </a:rPr>
                        <a:t>建设用地转建设用地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en-US" altLang="zh-CN" sz="1600" u="none" strike="noStrike">
                          <a:effectLst/>
                        </a:rPr>
                        <a:t>17.36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2264089113"/>
                  </a:ext>
                </a:extLst>
              </a:tr>
              <a:tr h="296229">
                <a:tc vMerge="1">
                  <a:txBody>
                    <a:bodyPr/>
                    <a:lstStyle/>
                    <a:p>
                      <a:endParaRPr lang="zh-CN" altLang="en-US"/>
                    </a:p>
                  </a:txBody>
                  <a:tcPr/>
                </a:tc>
                <a:tc>
                  <a:txBody>
                    <a:bodyPr/>
                    <a:lstStyle/>
                    <a:p>
                      <a:pPr algn="ctr" fontAlgn="ctr"/>
                      <a:r>
                        <a:rPr lang="zh-CN" altLang="en-US" sz="1600" u="none" strike="noStrike">
                          <a:effectLst/>
                        </a:rPr>
                        <a:t>建设用地转林地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en-US" altLang="zh-CN" sz="1600" u="none" strike="noStrike">
                          <a:effectLst/>
                        </a:rPr>
                        <a:t>0.03</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3056935069"/>
                  </a:ext>
                </a:extLst>
              </a:tr>
              <a:tr h="296229">
                <a:tc vMerge="1">
                  <a:txBody>
                    <a:bodyPr/>
                    <a:lstStyle/>
                    <a:p>
                      <a:endParaRPr lang="zh-CN" altLang="en-US"/>
                    </a:p>
                  </a:txBody>
                  <a:tcPr/>
                </a:tc>
                <a:tc>
                  <a:txBody>
                    <a:bodyPr/>
                    <a:lstStyle/>
                    <a:p>
                      <a:pPr algn="ctr" fontAlgn="ctr"/>
                      <a:r>
                        <a:rPr lang="zh-CN" altLang="en-US" sz="1600" u="none" strike="noStrike">
                          <a:effectLst/>
                        </a:rPr>
                        <a:t>建设用地转其他农用地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en-US" altLang="zh-CN" sz="1600" u="none" strike="noStrike">
                          <a:effectLst/>
                        </a:rPr>
                        <a:t>1.47</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749311494"/>
                  </a:ext>
                </a:extLst>
              </a:tr>
              <a:tr h="296229">
                <a:tc vMerge="1">
                  <a:txBody>
                    <a:bodyPr/>
                    <a:lstStyle/>
                    <a:p>
                      <a:endParaRPr lang="zh-CN" altLang="en-US"/>
                    </a:p>
                  </a:txBody>
                  <a:tcPr/>
                </a:tc>
                <a:tc>
                  <a:txBody>
                    <a:bodyPr/>
                    <a:lstStyle/>
                    <a:p>
                      <a:pPr algn="ctr" fontAlgn="ctr"/>
                      <a:r>
                        <a:rPr lang="zh-CN" altLang="en-US" sz="1600" b="1" u="none" strike="noStrike" dirty="0">
                          <a:effectLst/>
                        </a:rPr>
                        <a:t>合计</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en-US" altLang="zh-CN" sz="1600" b="1" u="none" strike="noStrike" dirty="0">
                          <a:effectLst/>
                        </a:rPr>
                        <a:t>63.16</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1280855403"/>
                  </a:ext>
                </a:extLst>
              </a:tr>
            </a:tbl>
          </a:graphicData>
        </a:graphic>
      </p:graphicFrame>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28</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村域空间规划</a:t>
            </a:r>
          </a:p>
        </p:txBody>
      </p:sp>
      <p:sp>
        <p:nvSpPr>
          <p:cNvPr id="10" name="文本框 9">
            <a:extLst>
              <a:ext uri="{FF2B5EF4-FFF2-40B4-BE49-F238E27FC236}">
                <a16:creationId xmlns:a16="http://schemas.microsoft.com/office/drawing/2014/main" id="{E092BB28-A8EF-4BDE-AC34-6A4EDDBFCC2E}"/>
              </a:ext>
            </a:extLst>
          </p:cNvPr>
          <p:cNvSpPr txBox="1"/>
          <p:nvPr/>
        </p:nvSpPr>
        <p:spPr>
          <a:xfrm>
            <a:off x="358875" y="1129331"/>
            <a:ext cx="43845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4.1 </a:t>
            </a:r>
            <a:r>
              <a:rPr lang="zh-CN" altLang="en-US" sz="2400" b="1" dirty="0">
                <a:latin typeface="微软雅黑" panose="020B0503020204020204" pitchFamily="34" charset="-122"/>
                <a:ea typeface="微软雅黑" panose="020B0503020204020204" pitchFamily="34" charset="-122"/>
              </a:rPr>
              <a:t>农田保护与土地整治规划</a:t>
            </a:r>
          </a:p>
        </p:txBody>
      </p:sp>
      <p:sp>
        <p:nvSpPr>
          <p:cNvPr id="24" name="TextBox 1">
            <a:extLst>
              <a:ext uri="{FF2B5EF4-FFF2-40B4-BE49-F238E27FC236}">
                <a16:creationId xmlns:a16="http://schemas.microsoft.com/office/drawing/2014/main" id="{E7CAF7E6-D07C-4522-9A4D-F1271961B91B}"/>
              </a:ext>
            </a:extLst>
          </p:cNvPr>
          <p:cNvSpPr>
            <a:spLocks noChangeArrowheads="1"/>
          </p:cNvSpPr>
          <p:nvPr/>
        </p:nvSpPr>
        <p:spPr bwMode="auto">
          <a:xfrm>
            <a:off x="400051" y="1817514"/>
            <a:ext cx="6151512"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r>
              <a:rPr lang="en-US" altLang="zh-CN" sz="1800" b="1" dirty="0">
                <a:solidFill>
                  <a:srgbClr val="1689B8"/>
                </a:solidFill>
                <a:latin typeface="微软雅黑" pitchFamily="34" charset="-122"/>
                <a:ea typeface="微软雅黑" pitchFamily="34" charset="-122"/>
                <a:sym typeface="微软雅黑" pitchFamily="34" charset="-122"/>
              </a:rPr>
              <a:t>2</a:t>
            </a:r>
            <a:r>
              <a:rPr lang="zh-CN" altLang="en-US" sz="1800" b="1" dirty="0">
                <a:solidFill>
                  <a:srgbClr val="1689B8"/>
                </a:solidFill>
                <a:latin typeface="微软雅黑" pitchFamily="34" charset="-122"/>
                <a:ea typeface="微软雅黑" pitchFamily="34" charset="-122"/>
                <a:sym typeface="微软雅黑" pitchFamily="34" charset="-122"/>
              </a:rPr>
              <a:t>、</a:t>
            </a:r>
            <a:r>
              <a:rPr lang="zh-CN" altLang="en-US" b="1" dirty="0">
                <a:solidFill>
                  <a:srgbClr val="1689B8"/>
                </a:solidFill>
                <a:latin typeface="微软雅黑" pitchFamily="34" charset="-122"/>
                <a:ea typeface="微软雅黑" pitchFamily="34" charset="-122"/>
                <a:sym typeface="微软雅黑" pitchFamily="34" charset="-122"/>
              </a:rPr>
              <a:t>土地整治</a:t>
            </a:r>
            <a:r>
              <a:rPr lang="zh-CN" altLang="en-US" sz="1800" b="1" dirty="0">
                <a:solidFill>
                  <a:srgbClr val="1689B8"/>
                </a:solidFill>
                <a:latin typeface="微软雅黑" pitchFamily="34" charset="-122"/>
                <a:ea typeface="微软雅黑" pitchFamily="34" charset="-122"/>
                <a:sym typeface="微软雅黑" pitchFamily="34" charset="-122"/>
              </a:rPr>
              <a:t>规划</a:t>
            </a:r>
          </a:p>
        </p:txBody>
      </p:sp>
      <p:sp>
        <p:nvSpPr>
          <p:cNvPr id="27" name="矩形 26">
            <a:extLst>
              <a:ext uri="{FF2B5EF4-FFF2-40B4-BE49-F238E27FC236}">
                <a16:creationId xmlns:a16="http://schemas.microsoft.com/office/drawing/2014/main" id="{B804D596-337E-4D93-951A-D53FE3654890}"/>
              </a:ext>
            </a:extLst>
          </p:cNvPr>
          <p:cNvSpPr/>
          <p:nvPr/>
        </p:nvSpPr>
        <p:spPr>
          <a:xfrm>
            <a:off x="395453" y="2713384"/>
            <a:ext cx="5033797" cy="5317225"/>
          </a:xfrm>
          <a:prstGeom prst="rect">
            <a:avLst/>
          </a:prstGeom>
        </p:spPr>
        <p:txBody>
          <a:bodyPr wrap="square">
            <a:spAutoFit/>
          </a:bodyPr>
          <a:lstStyle/>
          <a:p>
            <a:pPr marL="285750" indent="-285750" algn="just">
              <a:lnSpc>
                <a:spcPct val="150000"/>
              </a:lnSpc>
              <a:buFont typeface="Wingdings" panose="05000000000000000000" pitchFamily="2" charset="2"/>
              <a:buChar char="ü"/>
            </a:pPr>
            <a:r>
              <a:rPr lang="zh-CN" altLang="en-US" sz="1600" b="1" dirty="0">
                <a:solidFill>
                  <a:srgbClr val="FF0000"/>
                </a:solidFill>
                <a:latin typeface="微软雅黑" panose="020B0503020204020204" pitchFamily="34" charset="-122"/>
                <a:ea typeface="微软雅黑" panose="020B0503020204020204" pitchFamily="34" charset="-122"/>
              </a:rPr>
              <a:t>整治原则</a:t>
            </a:r>
            <a:endParaRPr lang="en-US" altLang="zh-CN" sz="1600" b="1" dirty="0">
              <a:solidFill>
                <a:srgbClr val="FF0000"/>
              </a:solidFill>
              <a:latin typeface="微软雅黑" panose="020B0503020204020204" pitchFamily="34" charset="-122"/>
              <a:ea typeface="微软雅黑" panose="020B0503020204020204" pitchFamily="34" charset="-122"/>
            </a:endParaRPr>
          </a:p>
          <a:p>
            <a:pPr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将不予保留的各类破旧、闲置、散乱、低效、废弃的农村建筑或建设用地规划为非建设用地，并根据其土地适宜性和周边土地利用情况，合理确定其规划用途。适合复垦为耕地的，要优先复垦为耕地</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周边主要为园地、林地的拆旧地块，以及地块破碎、坡度较陡、不宜耕作的土地，应相应修复为园地、林地等。村内建设用地中的零星拆旧土地原则上留作公共空间，用于优化居住环境和公共服务。</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ü"/>
            </a:pPr>
            <a:r>
              <a:rPr lang="zh-CN" altLang="en-US" sz="1600" b="1" dirty="0">
                <a:solidFill>
                  <a:srgbClr val="FF0000"/>
                </a:solidFill>
                <a:latin typeface="微软雅黑" panose="020B0503020204020204" pitchFamily="34" charset="-122"/>
                <a:ea typeface="微软雅黑" panose="020B0503020204020204" pitchFamily="34" charset="-122"/>
              </a:rPr>
              <a:t>整治规划</a:t>
            </a:r>
            <a:endParaRPr lang="en-US" altLang="zh-CN" sz="1600" b="1" dirty="0">
              <a:solidFill>
                <a:srgbClr val="FF0000"/>
              </a:solidFill>
              <a:latin typeface="微软雅黑" panose="020B0503020204020204" pitchFamily="34" charset="-122"/>
              <a:ea typeface="微软雅黑" panose="020B0503020204020204" pitchFamily="34" charset="-122"/>
            </a:endParaRPr>
          </a:p>
          <a:p>
            <a:pPr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本次规划建设用地整理主要分为</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种方式：</a:t>
            </a:r>
          </a:p>
        </p:txBody>
      </p:sp>
      <p:sp>
        <p:nvSpPr>
          <p:cNvPr id="29" name="TextBox 6">
            <a:extLst>
              <a:ext uri="{FF2B5EF4-FFF2-40B4-BE49-F238E27FC236}">
                <a16:creationId xmlns:a16="http://schemas.microsoft.com/office/drawing/2014/main" id="{B3EBBCC5-F1D3-4402-A933-51F37588B020}"/>
              </a:ext>
            </a:extLst>
          </p:cNvPr>
          <p:cNvSpPr txBox="1"/>
          <p:nvPr/>
        </p:nvSpPr>
        <p:spPr>
          <a:xfrm>
            <a:off x="395453" y="2240416"/>
            <a:ext cx="5186198" cy="472968"/>
          </a:xfrm>
          <a:prstGeom prst="rect">
            <a:avLst/>
          </a:prstGeom>
          <a:noFill/>
        </p:spPr>
        <p:txBody>
          <a:bodyPr wrap="square" lIns="105366" tIns="52682" rIns="105366" bIns="52682" rtlCol="0">
            <a:spAutoFit/>
          </a:bodyPr>
          <a:lstStyle/>
          <a:p>
            <a:pPr indent="457200">
              <a:lnSpc>
                <a:spcPct val="150000"/>
              </a:lnSpc>
            </a:pPr>
            <a:r>
              <a:rPr lang="zh-CN" altLang="en-US" b="1" dirty="0">
                <a:solidFill>
                  <a:schemeClr val="accent6">
                    <a:lumMod val="50000"/>
                  </a:schemeClr>
                </a:solidFill>
                <a:latin typeface="微软雅黑" panose="020B0503020204020204" pitchFamily="34" charset="-122"/>
                <a:ea typeface="微软雅黑" panose="020B0503020204020204" pitchFamily="34" charset="-122"/>
              </a:rPr>
              <a:t>（</a:t>
            </a:r>
            <a:r>
              <a:rPr lang="en-US" altLang="zh-CN" b="1" dirty="0">
                <a:solidFill>
                  <a:schemeClr val="accent6">
                    <a:lumMod val="50000"/>
                  </a:schemeClr>
                </a:solidFill>
                <a:latin typeface="微软雅黑" panose="020B0503020204020204" pitchFamily="34" charset="-122"/>
                <a:ea typeface="微软雅黑" panose="020B0503020204020204" pitchFamily="34" charset="-122"/>
              </a:rPr>
              <a:t>3</a:t>
            </a:r>
            <a:r>
              <a:rPr lang="zh-CN" altLang="en-US" b="1" dirty="0">
                <a:solidFill>
                  <a:schemeClr val="accent6">
                    <a:lumMod val="50000"/>
                  </a:schemeClr>
                </a:solidFill>
                <a:latin typeface="微软雅黑" panose="020B0503020204020204" pitchFamily="34" charset="-122"/>
                <a:ea typeface="微软雅黑" panose="020B0503020204020204" pitchFamily="34" charset="-122"/>
              </a:rPr>
              <a:t>）建设用地整理</a:t>
            </a:r>
          </a:p>
        </p:txBody>
      </p:sp>
      <p:pic>
        <p:nvPicPr>
          <p:cNvPr id="4" name="图片 3">
            <a:extLst>
              <a:ext uri="{FF2B5EF4-FFF2-40B4-BE49-F238E27FC236}">
                <a16:creationId xmlns:a16="http://schemas.microsoft.com/office/drawing/2014/main" id="{2DA1778F-DD21-4107-BD3F-AE2DA3348D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7850" y="9521588"/>
            <a:ext cx="1080000" cy="380434"/>
          </a:xfrm>
          <a:prstGeom prst="rect">
            <a:avLst/>
          </a:prstGeom>
        </p:spPr>
      </p:pic>
      <p:sp>
        <p:nvSpPr>
          <p:cNvPr id="15" name="椭圆 14">
            <a:extLst>
              <a:ext uri="{FF2B5EF4-FFF2-40B4-BE49-F238E27FC236}">
                <a16:creationId xmlns:a16="http://schemas.microsoft.com/office/drawing/2014/main" id="{163EA534-179C-4713-9E59-F89AB76B0940}"/>
              </a:ext>
            </a:extLst>
          </p:cNvPr>
          <p:cNvSpPr/>
          <p:nvPr/>
        </p:nvSpPr>
        <p:spPr>
          <a:xfrm>
            <a:off x="8782050" y="7515763"/>
            <a:ext cx="515107" cy="511134"/>
          </a:xfrm>
          <a:prstGeom prst="ellipse">
            <a:avLst/>
          </a:prstGeom>
          <a:noFill/>
          <a:ln w="38100">
            <a:solidFill>
              <a:schemeClr val="tx1"/>
            </a:solidFill>
            <a:prstDash val="sysDash"/>
          </a:ln>
          <a:effectLst>
            <a:glow rad="38100">
              <a:schemeClr val="bg1">
                <a:lumMod val="95000"/>
                <a:alpha val="8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glow rad="101600">
                  <a:schemeClr val="bg1">
                    <a:lumMod val="95000"/>
                    <a:alpha val="60000"/>
                  </a:schemeClr>
                </a:glow>
              </a:effectLst>
            </a:endParaRPr>
          </a:p>
        </p:txBody>
      </p:sp>
      <p:sp>
        <p:nvSpPr>
          <p:cNvPr id="16" name="对话气泡: 矩形 16">
            <a:extLst>
              <a:ext uri="{FF2B5EF4-FFF2-40B4-BE49-F238E27FC236}">
                <a16:creationId xmlns:a16="http://schemas.microsoft.com/office/drawing/2014/main" id="{247D8C3E-3E8D-4570-99C5-904BE2B24571}"/>
              </a:ext>
            </a:extLst>
          </p:cNvPr>
          <p:cNvSpPr/>
          <p:nvPr/>
        </p:nvSpPr>
        <p:spPr>
          <a:xfrm>
            <a:off x="8154938" y="8460893"/>
            <a:ext cx="2284437" cy="581630"/>
          </a:xfrm>
          <a:prstGeom prst="wedgeRectCallout">
            <a:avLst>
              <a:gd name="adj1" fmla="val -12096"/>
              <a:gd name="adj2" fmla="val -136264"/>
            </a:avLst>
          </a:prstGeom>
          <a:solidFill>
            <a:schemeClr val="tx1">
              <a:lumMod val="95000"/>
              <a:lumOff val="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latin typeface="微软雅黑" panose="020B0503020204020204" pitchFamily="34" charset="-122"/>
                <a:ea typeface="微软雅黑" panose="020B0503020204020204" pitchFamily="34" charset="-122"/>
              </a:rPr>
              <a:t>旧村拆除，原有建设用地整理为耕地</a:t>
            </a:r>
          </a:p>
        </p:txBody>
      </p:sp>
      <p:sp>
        <p:nvSpPr>
          <p:cNvPr id="17" name="椭圆 16">
            <a:extLst>
              <a:ext uri="{FF2B5EF4-FFF2-40B4-BE49-F238E27FC236}">
                <a16:creationId xmlns:a16="http://schemas.microsoft.com/office/drawing/2014/main" id="{EEA9E5D8-34C5-41AA-BD55-E23E8699CF00}"/>
              </a:ext>
            </a:extLst>
          </p:cNvPr>
          <p:cNvSpPr/>
          <p:nvPr/>
        </p:nvSpPr>
        <p:spPr>
          <a:xfrm>
            <a:off x="8782049" y="6183675"/>
            <a:ext cx="515107" cy="511134"/>
          </a:xfrm>
          <a:prstGeom prst="ellipse">
            <a:avLst/>
          </a:prstGeom>
          <a:noFill/>
          <a:ln w="38100">
            <a:solidFill>
              <a:schemeClr val="tx1"/>
            </a:solidFill>
            <a:prstDash val="sysDash"/>
          </a:ln>
          <a:effectLst>
            <a:glow rad="38100">
              <a:schemeClr val="bg1">
                <a:lumMod val="95000"/>
                <a:alpha val="8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glow rad="101600">
                  <a:schemeClr val="bg1">
                    <a:lumMod val="95000"/>
                    <a:alpha val="60000"/>
                  </a:schemeClr>
                </a:glow>
              </a:effectLst>
            </a:endParaRPr>
          </a:p>
        </p:txBody>
      </p:sp>
      <p:sp>
        <p:nvSpPr>
          <p:cNvPr id="18" name="对话气泡: 矩形 16">
            <a:extLst>
              <a:ext uri="{FF2B5EF4-FFF2-40B4-BE49-F238E27FC236}">
                <a16:creationId xmlns:a16="http://schemas.microsoft.com/office/drawing/2014/main" id="{75306C7F-1124-4E31-BD42-2EDEF6BC9DAB}"/>
              </a:ext>
            </a:extLst>
          </p:cNvPr>
          <p:cNvSpPr/>
          <p:nvPr/>
        </p:nvSpPr>
        <p:spPr>
          <a:xfrm>
            <a:off x="6269012" y="5851502"/>
            <a:ext cx="2284437" cy="581630"/>
          </a:xfrm>
          <a:prstGeom prst="wedgeRectCallout">
            <a:avLst>
              <a:gd name="adj1" fmla="val 59338"/>
              <a:gd name="adj2" fmla="val 42718"/>
            </a:avLst>
          </a:prstGeom>
          <a:solidFill>
            <a:schemeClr val="tx1">
              <a:lumMod val="95000"/>
              <a:lumOff val="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latin typeface="微软雅黑" panose="020B0503020204020204" pitchFamily="34" charset="-122"/>
                <a:ea typeface="微软雅黑" panose="020B0503020204020204" pitchFamily="34" charset="-122"/>
              </a:rPr>
              <a:t>整理规范现有沿街商业</a:t>
            </a:r>
          </a:p>
        </p:txBody>
      </p:sp>
      <p:sp>
        <p:nvSpPr>
          <p:cNvPr id="22" name="椭圆 21">
            <a:extLst>
              <a:ext uri="{FF2B5EF4-FFF2-40B4-BE49-F238E27FC236}">
                <a16:creationId xmlns:a16="http://schemas.microsoft.com/office/drawing/2014/main" id="{CBE52814-B848-43E1-AFB0-45D3AE2616DB}"/>
              </a:ext>
            </a:extLst>
          </p:cNvPr>
          <p:cNvSpPr/>
          <p:nvPr/>
        </p:nvSpPr>
        <p:spPr>
          <a:xfrm>
            <a:off x="9072072" y="5420295"/>
            <a:ext cx="515107" cy="511134"/>
          </a:xfrm>
          <a:prstGeom prst="ellipse">
            <a:avLst/>
          </a:prstGeom>
          <a:noFill/>
          <a:ln w="38100">
            <a:solidFill>
              <a:schemeClr val="tx1"/>
            </a:solidFill>
            <a:prstDash val="sysDash"/>
          </a:ln>
          <a:effectLst>
            <a:glow rad="38100">
              <a:schemeClr val="bg1">
                <a:lumMod val="95000"/>
                <a:alpha val="8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glow rad="101600">
                  <a:schemeClr val="bg1">
                    <a:lumMod val="95000"/>
                    <a:alpha val="60000"/>
                  </a:schemeClr>
                </a:glow>
              </a:effectLst>
            </a:endParaRPr>
          </a:p>
        </p:txBody>
      </p:sp>
      <p:sp>
        <p:nvSpPr>
          <p:cNvPr id="23" name="对话气泡: 矩形 16">
            <a:extLst>
              <a:ext uri="{FF2B5EF4-FFF2-40B4-BE49-F238E27FC236}">
                <a16:creationId xmlns:a16="http://schemas.microsoft.com/office/drawing/2014/main" id="{9700C809-D3D6-40D3-91E8-F5A6A1742DC6}"/>
              </a:ext>
            </a:extLst>
          </p:cNvPr>
          <p:cNvSpPr/>
          <p:nvPr/>
        </p:nvSpPr>
        <p:spPr>
          <a:xfrm>
            <a:off x="9772650" y="4544973"/>
            <a:ext cx="2284437" cy="581630"/>
          </a:xfrm>
          <a:prstGeom prst="wedgeRectCallout">
            <a:avLst>
              <a:gd name="adj1" fmla="val -58897"/>
              <a:gd name="adj2" fmla="val 144302"/>
            </a:avLst>
          </a:prstGeom>
          <a:solidFill>
            <a:schemeClr val="tx1">
              <a:lumMod val="95000"/>
              <a:lumOff val="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latin typeface="微软雅黑" panose="020B0503020204020204" pitchFamily="34" charset="-122"/>
                <a:ea typeface="微软雅黑" panose="020B0503020204020204" pitchFamily="34" charset="-122"/>
              </a:rPr>
              <a:t>整理现有产业用地，建设小微产业园</a:t>
            </a:r>
          </a:p>
        </p:txBody>
      </p:sp>
      <p:sp>
        <p:nvSpPr>
          <p:cNvPr id="25" name="椭圆 24">
            <a:extLst>
              <a:ext uri="{FF2B5EF4-FFF2-40B4-BE49-F238E27FC236}">
                <a16:creationId xmlns:a16="http://schemas.microsoft.com/office/drawing/2014/main" id="{D5976338-67FD-4AD9-AEB1-B3507C0E440E}"/>
              </a:ext>
            </a:extLst>
          </p:cNvPr>
          <p:cNvSpPr/>
          <p:nvPr/>
        </p:nvSpPr>
        <p:spPr>
          <a:xfrm>
            <a:off x="9937371" y="6694809"/>
            <a:ext cx="515107" cy="511134"/>
          </a:xfrm>
          <a:prstGeom prst="ellipse">
            <a:avLst/>
          </a:prstGeom>
          <a:noFill/>
          <a:ln w="38100">
            <a:solidFill>
              <a:schemeClr val="tx1"/>
            </a:solidFill>
            <a:prstDash val="sysDash"/>
          </a:ln>
          <a:effectLst>
            <a:glow rad="38100">
              <a:schemeClr val="bg1">
                <a:lumMod val="95000"/>
                <a:alpha val="8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glow rad="101600">
                  <a:schemeClr val="bg1">
                    <a:lumMod val="95000"/>
                    <a:alpha val="60000"/>
                  </a:schemeClr>
                </a:glow>
              </a:effectLst>
            </a:endParaRPr>
          </a:p>
        </p:txBody>
      </p:sp>
      <p:sp>
        <p:nvSpPr>
          <p:cNvPr id="26" name="对话气泡: 矩形 16">
            <a:extLst>
              <a:ext uri="{FF2B5EF4-FFF2-40B4-BE49-F238E27FC236}">
                <a16:creationId xmlns:a16="http://schemas.microsoft.com/office/drawing/2014/main" id="{7911FA3C-65A9-4C56-B0F0-B83B7FBE67BE}"/>
              </a:ext>
            </a:extLst>
          </p:cNvPr>
          <p:cNvSpPr/>
          <p:nvPr/>
        </p:nvSpPr>
        <p:spPr>
          <a:xfrm>
            <a:off x="10914868" y="6113179"/>
            <a:ext cx="2284437" cy="581630"/>
          </a:xfrm>
          <a:prstGeom prst="wedgeRectCallout">
            <a:avLst>
              <a:gd name="adj1" fmla="val -73060"/>
              <a:gd name="adj2" fmla="val 76579"/>
            </a:avLst>
          </a:prstGeom>
          <a:solidFill>
            <a:schemeClr val="tx1">
              <a:lumMod val="95000"/>
              <a:lumOff val="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latin typeface="微软雅黑" panose="020B0503020204020204" pitchFamily="34" charset="-122"/>
                <a:ea typeface="微软雅黑" panose="020B0503020204020204" pitchFamily="34" charset="-122"/>
              </a:rPr>
              <a:t>整理现有零散的工业用地，整理为耕地</a:t>
            </a:r>
          </a:p>
        </p:txBody>
      </p:sp>
      <p:pic>
        <p:nvPicPr>
          <p:cNvPr id="30" name="图片 29">
            <a:extLst>
              <a:ext uri="{FF2B5EF4-FFF2-40B4-BE49-F238E27FC236}">
                <a16:creationId xmlns:a16="http://schemas.microsoft.com/office/drawing/2014/main" id="{B670A2DD-514B-4B24-BAC3-8F4B83E90F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8113" y="9383623"/>
            <a:ext cx="1080000" cy="535077"/>
          </a:xfrm>
          <a:prstGeom prst="rect">
            <a:avLst/>
          </a:prstGeom>
        </p:spPr>
      </p:pic>
    </p:spTree>
    <p:extLst>
      <p:ext uri="{BB962C8B-B14F-4D97-AF65-F5344CB8AC3E}">
        <p14:creationId xmlns:p14="http://schemas.microsoft.com/office/powerpoint/2010/main" val="3770594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E61DC8-2820-4F9F-BF56-D686189FCF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50" y="1993900"/>
            <a:ext cx="9058128" cy="7924800"/>
          </a:xfrm>
          <a:prstGeom prst="rect">
            <a:avLst/>
          </a:prstGeom>
        </p:spPr>
      </p:pic>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29</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村域空间规划</a:t>
            </a:r>
          </a:p>
        </p:txBody>
      </p:sp>
      <p:sp>
        <p:nvSpPr>
          <p:cNvPr id="10" name="文本框 9">
            <a:extLst>
              <a:ext uri="{FF2B5EF4-FFF2-40B4-BE49-F238E27FC236}">
                <a16:creationId xmlns:a16="http://schemas.microsoft.com/office/drawing/2014/main" id="{E092BB28-A8EF-4BDE-AC34-6A4EDDBFCC2E}"/>
              </a:ext>
            </a:extLst>
          </p:cNvPr>
          <p:cNvSpPr txBox="1"/>
          <p:nvPr/>
        </p:nvSpPr>
        <p:spPr>
          <a:xfrm>
            <a:off x="358875" y="1129331"/>
            <a:ext cx="43845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4.1 </a:t>
            </a:r>
            <a:r>
              <a:rPr lang="zh-CN" altLang="en-US" sz="2400" b="1" dirty="0">
                <a:latin typeface="微软雅黑" panose="020B0503020204020204" pitchFamily="34" charset="-122"/>
                <a:ea typeface="微软雅黑" panose="020B0503020204020204" pitchFamily="34" charset="-122"/>
              </a:rPr>
              <a:t>农田保护与土地整治规划</a:t>
            </a:r>
          </a:p>
        </p:txBody>
      </p:sp>
      <p:sp>
        <p:nvSpPr>
          <p:cNvPr id="24" name="TextBox 1">
            <a:extLst>
              <a:ext uri="{FF2B5EF4-FFF2-40B4-BE49-F238E27FC236}">
                <a16:creationId xmlns:a16="http://schemas.microsoft.com/office/drawing/2014/main" id="{E7CAF7E6-D07C-4522-9A4D-F1271961B91B}"/>
              </a:ext>
            </a:extLst>
          </p:cNvPr>
          <p:cNvSpPr>
            <a:spLocks noChangeArrowheads="1"/>
          </p:cNvSpPr>
          <p:nvPr/>
        </p:nvSpPr>
        <p:spPr bwMode="auto">
          <a:xfrm>
            <a:off x="400051" y="1817514"/>
            <a:ext cx="6151512"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r>
              <a:rPr lang="en-US" altLang="zh-CN" sz="1800" b="1" dirty="0">
                <a:solidFill>
                  <a:srgbClr val="1689B8"/>
                </a:solidFill>
                <a:latin typeface="微软雅黑" pitchFamily="34" charset="-122"/>
                <a:ea typeface="微软雅黑" pitchFamily="34" charset="-122"/>
                <a:sym typeface="微软雅黑" pitchFamily="34" charset="-122"/>
              </a:rPr>
              <a:t>2</a:t>
            </a:r>
            <a:r>
              <a:rPr lang="zh-CN" altLang="en-US" sz="1800" b="1" dirty="0">
                <a:solidFill>
                  <a:srgbClr val="1689B8"/>
                </a:solidFill>
                <a:latin typeface="微软雅黑" pitchFamily="34" charset="-122"/>
                <a:ea typeface="微软雅黑" pitchFamily="34" charset="-122"/>
                <a:sym typeface="微软雅黑" pitchFamily="34" charset="-122"/>
              </a:rPr>
              <a:t>、</a:t>
            </a:r>
            <a:r>
              <a:rPr lang="zh-CN" altLang="en-US" b="1" dirty="0">
                <a:solidFill>
                  <a:srgbClr val="1689B8"/>
                </a:solidFill>
                <a:latin typeface="微软雅黑" pitchFamily="34" charset="-122"/>
                <a:ea typeface="微软雅黑" pitchFamily="34" charset="-122"/>
                <a:sym typeface="微软雅黑" pitchFamily="34" charset="-122"/>
              </a:rPr>
              <a:t>土地整治</a:t>
            </a:r>
            <a:r>
              <a:rPr lang="zh-CN" altLang="en-US" sz="1800" b="1" dirty="0">
                <a:solidFill>
                  <a:srgbClr val="1689B8"/>
                </a:solidFill>
                <a:latin typeface="微软雅黑" pitchFamily="34" charset="-122"/>
                <a:ea typeface="微软雅黑" pitchFamily="34" charset="-122"/>
                <a:sym typeface="微软雅黑" pitchFamily="34" charset="-122"/>
              </a:rPr>
              <a:t>规划</a:t>
            </a:r>
          </a:p>
        </p:txBody>
      </p:sp>
      <p:sp>
        <p:nvSpPr>
          <p:cNvPr id="27" name="矩形 26">
            <a:extLst>
              <a:ext uri="{FF2B5EF4-FFF2-40B4-BE49-F238E27FC236}">
                <a16:creationId xmlns:a16="http://schemas.microsoft.com/office/drawing/2014/main" id="{B804D596-337E-4D93-951A-D53FE3654890}"/>
              </a:ext>
            </a:extLst>
          </p:cNvPr>
          <p:cNvSpPr/>
          <p:nvPr/>
        </p:nvSpPr>
        <p:spPr>
          <a:xfrm>
            <a:off x="395453" y="2713384"/>
            <a:ext cx="4576597" cy="4347729"/>
          </a:xfrm>
          <a:prstGeom prst="rect">
            <a:avLst/>
          </a:prstGeom>
        </p:spPr>
        <p:txBody>
          <a:bodyPr wrap="square">
            <a:spAutoFit/>
          </a:bodyPr>
          <a:lstStyle/>
          <a:p>
            <a:pPr marL="285750" indent="-285750" algn="just">
              <a:lnSpc>
                <a:spcPct val="150000"/>
              </a:lnSpc>
              <a:buFont typeface="Wingdings" panose="05000000000000000000" pitchFamily="2" charset="2"/>
              <a:buChar char="ü"/>
            </a:pPr>
            <a:r>
              <a:rPr lang="zh-CN" altLang="en-US" sz="1600" b="1" dirty="0">
                <a:solidFill>
                  <a:srgbClr val="FF0000"/>
                </a:solidFill>
                <a:latin typeface="微软雅黑" panose="020B0503020204020204" pitchFamily="34" charset="-122"/>
                <a:ea typeface="微软雅黑" panose="020B0503020204020204" pitchFamily="34" charset="-122"/>
              </a:rPr>
              <a:t>整治原则</a:t>
            </a:r>
            <a:endParaRPr lang="en-US" altLang="zh-CN" sz="1600" b="1" dirty="0">
              <a:solidFill>
                <a:srgbClr val="FF0000"/>
              </a:solidFill>
              <a:latin typeface="微软雅黑" panose="020B0503020204020204" pitchFamily="34" charset="-122"/>
              <a:ea typeface="微软雅黑" panose="020B0503020204020204" pitchFamily="34" charset="-122"/>
            </a:endParaRPr>
          </a:p>
          <a:p>
            <a:pPr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荒地、盐碱地、沙地等地块，应结合流域水土治理、农村生态建设与环境保护、滩涂及岸线资源保护等，因地制宜确定其用途和管控措施。</a:t>
            </a:r>
          </a:p>
          <a:p>
            <a:pPr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为提高土地规模化、合理利用化以及村庄产业发展</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本次规划将部分林地整理成其他农用地。</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ü"/>
            </a:pPr>
            <a:r>
              <a:rPr lang="zh-CN" altLang="en-US" sz="1600" b="1" dirty="0">
                <a:solidFill>
                  <a:srgbClr val="FF0000"/>
                </a:solidFill>
                <a:latin typeface="微软雅黑" panose="020B0503020204020204" pitchFamily="34" charset="-122"/>
                <a:ea typeface="微软雅黑" panose="020B0503020204020204" pitchFamily="34" charset="-122"/>
              </a:rPr>
              <a:t>整治规划</a:t>
            </a:r>
            <a:endParaRPr lang="en-US" altLang="zh-CN" sz="1600" b="1" dirty="0">
              <a:solidFill>
                <a:srgbClr val="FF0000"/>
              </a:solidFill>
              <a:latin typeface="微软雅黑" panose="020B0503020204020204" pitchFamily="34" charset="-122"/>
              <a:ea typeface="微软雅黑" panose="020B0503020204020204" pitchFamily="34" charset="-122"/>
            </a:endParaRPr>
          </a:p>
          <a:p>
            <a:pPr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本次规划农用地整理主要分为</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7</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种：</a:t>
            </a:r>
          </a:p>
        </p:txBody>
      </p:sp>
      <p:sp>
        <p:nvSpPr>
          <p:cNvPr id="29" name="TextBox 6">
            <a:extLst>
              <a:ext uri="{FF2B5EF4-FFF2-40B4-BE49-F238E27FC236}">
                <a16:creationId xmlns:a16="http://schemas.microsoft.com/office/drawing/2014/main" id="{B3EBBCC5-F1D3-4402-A933-51F37588B020}"/>
              </a:ext>
            </a:extLst>
          </p:cNvPr>
          <p:cNvSpPr txBox="1"/>
          <p:nvPr/>
        </p:nvSpPr>
        <p:spPr>
          <a:xfrm>
            <a:off x="395453" y="2240416"/>
            <a:ext cx="5186198" cy="472968"/>
          </a:xfrm>
          <a:prstGeom prst="rect">
            <a:avLst/>
          </a:prstGeom>
          <a:noFill/>
        </p:spPr>
        <p:txBody>
          <a:bodyPr wrap="square" lIns="105366" tIns="52682" rIns="105366" bIns="52682" rtlCol="0">
            <a:spAutoFit/>
          </a:bodyPr>
          <a:lstStyle/>
          <a:p>
            <a:pPr indent="457200">
              <a:lnSpc>
                <a:spcPct val="150000"/>
              </a:lnSpc>
            </a:pPr>
            <a:r>
              <a:rPr lang="zh-CN" altLang="en-US" b="1" dirty="0">
                <a:solidFill>
                  <a:schemeClr val="accent6">
                    <a:lumMod val="50000"/>
                  </a:schemeClr>
                </a:solidFill>
                <a:latin typeface="微软雅黑" panose="020B0503020204020204" pitchFamily="34" charset="-122"/>
                <a:ea typeface="微软雅黑" panose="020B0503020204020204" pitchFamily="34" charset="-122"/>
              </a:rPr>
              <a:t>（</a:t>
            </a:r>
            <a:r>
              <a:rPr lang="en-US" altLang="zh-CN" b="1" dirty="0">
                <a:solidFill>
                  <a:schemeClr val="accent6">
                    <a:lumMod val="50000"/>
                  </a:schemeClr>
                </a:solidFill>
                <a:latin typeface="微软雅黑" panose="020B0503020204020204" pitchFamily="34" charset="-122"/>
                <a:ea typeface="微软雅黑" panose="020B0503020204020204" pitchFamily="34" charset="-122"/>
              </a:rPr>
              <a:t>4</a:t>
            </a:r>
            <a:r>
              <a:rPr lang="zh-CN" altLang="en-US" b="1" dirty="0">
                <a:solidFill>
                  <a:schemeClr val="accent6">
                    <a:lumMod val="50000"/>
                  </a:schemeClr>
                </a:solidFill>
                <a:latin typeface="微软雅黑" panose="020B0503020204020204" pitchFamily="34" charset="-122"/>
                <a:ea typeface="微软雅黑" panose="020B0503020204020204" pitchFamily="34" charset="-122"/>
              </a:rPr>
              <a:t>）农用地整理</a:t>
            </a:r>
          </a:p>
        </p:txBody>
      </p:sp>
      <p:sp>
        <p:nvSpPr>
          <p:cNvPr id="14" name="椭圆 13">
            <a:extLst>
              <a:ext uri="{FF2B5EF4-FFF2-40B4-BE49-F238E27FC236}">
                <a16:creationId xmlns:a16="http://schemas.microsoft.com/office/drawing/2014/main" id="{BF4DB24C-2EFF-42ED-9CCC-0D5F8FD66209}"/>
              </a:ext>
            </a:extLst>
          </p:cNvPr>
          <p:cNvSpPr/>
          <p:nvPr/>
        </p:nvSpPr>
        <p:spPr>
          <a:xfrm>
            <a:off x="9046135" y="4566136"/>
            <a:ext cx="779522" cy="773510"/>
          </a:xfrm>
          <a:prstGeom prst="ellipse">
            <a:avLst/>
          </a:prstGeom>
          <a:noFill/>
          <a:ln w="38100">
            <a:solidFill>
              <a:schemeClr val="tx1"/>
            </a:solidFill>
            <a:prstDash val="sysDash"/>
          </a:ln>
          <a:effectLst>
            <a:glow rad="38100">
              <a:schemeClr val="bg1">
                <a:lumMod val="95000"/>
                <a:alpha val="8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glow rad="101600">
                  <a:schemeClr val="bg1">
                    <a:lumMod val="95000"/>
                    <a:alpha val="60000"/>
                  </a:schemeClr>
                </a:glow>
              </a:effectLst>
            </a:endParaRPr>
          </a:p>
        </p:txBody>
      </p:sp>
      <p:sp>
        <p:nvSpPr>
          <p:cNvPr id="15" name="对话气泡: 矩形 16">
            <a:extLst>
              <a:ext uri="{FF2B5EF4-FFF2-40B4-BE49-F238E27FC236}">
                <a16:creationId xmlns:a16="http://schemas.microsoft.com/office/drawing/2014/main" id="{D3C3FC4A-A667-449E-B1ED-1A2BAA0AAEE3}"/>
              </a:ext>
            </a:extLst>
          </p:cNvPr>
          <p:cNvSpPr/>
          <p:nvPr/>
        </p:nvSpPr>
        <p:spPr>
          <a:xfrm>
            <a:off x="6418798" y="3984506"/>
            <a:ext cx="2284437" cy="581630"/>
          </a:xfrm>
          <a:prstGeom prst="wedgeRectCallout">
            <a:avLst>
              <a:gd name="adj1" fmla="val 64264"/>
              <a:gd name="adj2" fmla="val 105603"/>
            </a:avLst>
          </a:prstGeom>
          <a:solidFill>
            <a:schemeClr val="tx1">
              <a:lumMod val="95000"/>
              <a:lumOff val="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latin typeface="微软雅黑" panose="020B0503020204020204" pitchFamily="34" charset="-122"/>
                <a:ea typeface="微软雅黑" panose="020B0503020204020204" pitchFamily="34" charset="-122"/>
              </a:rPr>
              <a:t>整理现有农用地为小微产业园使用</a:t>
            </a:r>
          </a:p>
        </p:txBody>
      </p:sp>
      <p:sp>
        <p:nvSpPr>
          <p:cNvPr id="22" name="椭圆 21">
            <a:extLst>
              <a:ext uri="{FF2B5EF4-FFF2-40B4-BE49-F238E27FC236}">
                <a16:creationId xmlns:a16="http://schemas.microsoft.com/office/drawing/2014/main" id="{9D08B997-4C06-42C9-8963-48E24E27BCFC}"/>
              </a:ext>
            </a:extLst>
          </p:cNvPr>
          <p:cNvSpPr/>
          <p:nvPr/>
        </p:nvSpPr>
        <p:spPr>
          <a:xfrm>
            <a:off x="10610850" y="7128711"/>
            <a:ext cx="515107" cy="511134"/>
          </a:xfrm>
          <a:prstGeom prst="ellipse">
            <a:avLst/>
          </a:prstGeom>
          <a:noFill/>
          <a:ln w="38100">
            <a:solidFill>
              <a:schemeClr val="tx1"/>
            </a:solidFill>
            <a:prstDash val="sysDash"/>
          </a:ln>
          <a:effectLst>
            <a:glow rad="38100">
              <a:schemeClr val="bg1">
                <a:lumMod val="95000"/>
                <a:alpha val="8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glow rad="101600">
                  <a:schemeClr val="bg1">
                    <a:lumMod val="95000"/>
                    <a:alpha val="60000"/>
                  </a:schemeClr>
                </a:glow>
              </a:effectLst>
            </a:endParaRPr>
          </a:p>
        </p:txBody>
      </p:sp>
      <p:sp>
        <p:nvSpPr>
          <p:cNvPr id="25" name="对话气泡: 矩形 16">
            <a:extLst>
              <a:ext uri="{FF2B5EF4-FFF2-40B4-BE49-F238E27FC236}">
                <a16:creationId xmlns:a16="http://schemas.microsoft.com/office/drawing/2014/main" id="{4E167675-064B-4C13-AC1E-3F8A42FDBFF1}"/>
              </a:ext>
            </a:extLst>
          </p:cNvPr>
          <p:cNvSpPr/>
          <p:nvPr/>
        </p:nvSpPr>
        <p:spPr>
          <a:xfrm>
            <a:off x="11449050" y="6124704"/>
            <a:ext cx="2284437" cy="581630"/>
          </a:xfrm>
          <a:prstGeom prst="wedgeRectCallout">
            <a:avLst>
              <a:gd name="adj1" fmla="val -66744"/>
              <a:gd name="adj2" fmla="val 146763"/>
            </a:avLst>
          </a:prstGeom>
          <a:solidFill>
            <a:schemeClr val="tx1">
              <a:lumMod val="95000"/>
              <a:lumOff val="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latin typeface="微软雅黑" panose="020B0503020204020204" pitchFamily="34" charset="-122"/>
                <a:ea typeface="微软雅黑" panose="020B0503020204020204" pitchFamily="34" charset="-122"/>
              </a:rPr>
              <a:t>整理现有农用地为建设用地，为社区建设提供指标</a:t>
            </a:r>
          </a:p>
        </p:txBody>
      </p:sp>
      <p:graphicFrame>
        <p:nvGraphicFramePr>
          <p:cNvPr id="16" name="表格 15">
            <a:extLst>
              <a:ext uri="{FF2B5EF4-FFF2-40B4-BE49-F238E27FC236}">
                <a16:creationId xmlns:a16="http://schemas.microsoft.com/office/drawing/2014/main" id="{AFAC4CC7-7B5E-4434-BC85-D49DFFEB908B}"/>
              </a:ext>
            </a:extLst>
          </p:cNvPr>
          <p:cNvGraphicFramePr>
            <a:graphicFrameLocks noGrp="1"/>
          </p:cNvGraphicFramePr>
          <p:nvPr>
            <p:extLst>
              <p:ext uri="{D42A27DB-BD31-4B8C-83A1-F6EECF244321}">
                <p14:modId xmlns:p14="http://schemas.microsoft.com/office/powerpoint/2010/main" val="203865824"/>
              </p:ext>
            </p:extLst>
          </p:nvPr>
        </p:nvGraphicFramePr>
        <p:xfrm>
          <a:off x="409722" y="7248091"/>
          <a:ext cx="5019529" cy="2666061"/>
        </p:xfrm>
        <a:graphic>
          <a:graphicData uri="http://schemas.openxmlformats.org/drawingml/2006/table">
            <a:tbl>
              <a:tblPr firstRow="1">
                <a:tableStyleId>{16D9F66E-5EB9-4882-86FB-DCBF35E3C3E4}</a:tableStyleId>
              </a:tblPr>
              <a:tblGrid>
                <a:gridCol w="998360">
                  <a:extLst>
                    <a:ext uri="{9D8B030D-6E8A-4147-A177-3AD203B41FA5}">
                      <a16:colId xmlns:a16="http://schemas.microsoft.com/office/drawing/2014/main" val="2829059621"/>
                    </a:ext>
                  </a:extLst>
                </a:gridCol>
                <a:gridCol w="2468165">
                  <a:extLst>
                    <a:ext uri="{9D8B030D-6E8A-4147-A177-3AD203B41FA5}">
                      <a16:colId xmlns:a16="http://schemas.microsoft.com/office/drawing/2014/main" val="3605616488"/>
                    </a:ext>
                  </a:extLst>
                </a:gridCol>
                <a:gridCol w="1553004">
                  <a:extLst>
                    <a:ext uri="{9D8B030D-6E8A-4147-A177-3AD203B41FA5}">
                      <a16:colId xmlns:a16="http://schemas.microsoft.com/office/drawing/2014/main" val="3587521698"/>
                    </a:ext>
                  </a:extLst>
                </a:gridCol>
              </a:tblGrid>
              <a:tr h="296229">
                <a:tc gridSpan="2">
                  <a:txBody>
                    <a:bodyPr/>
                    <a:lstStyle/>
                    <a:p>
                      <a:pPr algn="ctr" fontAlgn="ctr"/>
                      <a:r>
                        <a:rPr lang="zh-CN" altLang="en-US" sz="1600" u="none" strike="noStrike" dirty="0">
                          <a:effectLst/>
                        </a:rPr>
                        <a:t>土地整理</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hMerge="1">
                  <a:txBody>
                    <a:bodyPr/>
                    <a:lstStyle/>
                    <a:p>
                      <a:endParaRPr lang="zh-CN" altLang="en-US"/>
                    </a:p>
                  </a:txBody>
                  <a:tcPr/>
                </a:tc>
                <a:tc>
                  <a:txBody>
                    <a:bodyPr/>
                    <a:lstStyle/>
                    <a:p>
                      <a:pPr algn="ctr" fontAlgn="ctr"/>
                      <a:r>
                        <a:rPr lang="zh-CN" altLang="en-US" sz="1600" u="none" strike="noStrike">
                          <a:effectLst/>
                        </a:rPr>
                        <a:t>调整面积（</a:t>
                      </a:r>
                      <a:r>
                        <a:rPr lang="en-US" altLang="zh-CN" sz="1600" u="none" strike="noStrike">
                          <a:effectLst/>
                        </a:rPr>
                        <a:t>ha</a:t>
                      </a:r>
                      <a:r>
                        <a:rPr lang="zh-CN" altLang="en-US" sz="1600" u="none" strike="noStrike">
                          <a:effectLst/>
                        </a:rPr>
                        <a:t>）</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4213005662"/>
                  </a:ext>
                </a:extLst>
              </a:tr>
              <a:tr h="296229">
                <a:tc rowSpan="8">
                  <a:txBody>
                    <a:bodyPr/>
                    <a:lstStyle/>
                    <a:p>
                      <a:pPr algn="ctr" fontAlgn="ctr"/>
                      <a:r>
                        <a:rPr lang="zh-CN" altLang="en-US" sz="1600" u="none" strike="noStrike" dirty="0">
                          <a:effectLst/>
                        </a:rPr>
                        <a:t>农用地整理</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zh-CN" altLang="en-US" sz="1600" u="none" strike="noStrike">
                          <a:effectLst/>
                        </a:rPr>
                        <a:t>耕地转建设用地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en-US" altLang="zh-CN" sz="1600" u="none" strike="noStrike" dirty="0">
                          <a:effectLst/>
                        </a:rPr>
                        <a:t>5.08</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254454463"/>
                  </a:ext>
                </a:extLst>
              </a:tr>
              <a:tr h="296229">
                <a:tc vMerge="1">
                  <a:txBody>
                    <a:bodyPr/>
                    <a:lstStyle/>
                    <a:p>
                      <a:endParaRPr lang="zh-CN" altLang="en-US"/>
                    </a:p>
                  </a:txBody>
                  <a:tcPr/>
                </a:tc>
                <a:tc>
                  <a:txBody>
                    <a:bodyPr/>
                    <a:lstStyle/>
                    <a:p>
                      <a:pPr algn="ctr" fontAlgn="ctr"/>
                      <a:r>
                        <a:rPr lang="zh-CN" altLang="en-US" sz="1600" u="none" strike="noStrike">
                          <a:effectLst/>
                        </a:rPr>
                        <a:t>耕地转其他农用地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en-US" altLang="zh-CN" sz="1600" u="none" strike="noStrike">
                          <a:effectLst/>
                        </a:rPr>
                        <a:t>0.12</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1369569247"/>
                  </a:ext>
                </a:extLst>
              </a:tr>
              <a:tr h="296229">
                <a:tc vMerge="1">
                  <a:txBody>
                    <a:bodyPr/>
                    <a:lstStyle/>
                    <a:p>
                      <a:endParaRPr lang="zh-CN" altLang="en-US"/>
                    </a:p>
                  </a:txBody>
                  <a:tcPr/>
                </a:tc>
                <a:tc>
                  <a:txBody>
                    <a:bodyPr/>
                    <a:lstStyle/>
                    <a:p>
                      <a:pPr algn="ctr" fontAlgn="ctr"/>
                      <a:r>
                        <a:rPr lang="zh-CN" altLang="en-US" sz="1600" u="none" strike="noStrike">
                          <a:effectLst/>
                        </a:rPr>
                        <a:t>林地转耕地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en-US" altLang="zh-CN" sz="1600" u="none" strike="noStrike">
                          <a:effectLst/>
                        </a:rPr>
                        <a:t>3.63</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724347748"/>
                  </a:ext>
                </a:extLst>
              </a:tr>
              <a:tr h="296229">
                <a:tc vMerge="1">
                  <a:txBody>
                    <a:bodyPr/>
                    <a:lstStyle/>
                    <a:p>
                      <a:endParaRPr lang="zh-CN" altLang="en-US"/>
                    </a:p>
                  </a:txBody>
                  <a:tcPr/>
                </a:tc>
                <a:tc>
                  <a:txBody>
                    <a:bodyPr/>
                    <a:lstStyle/>
                    <a:p>
                      <a:pPr algn="ctr" fontAlgn="ctr"/>
                      <a:r>
                        <a:rPr lang="zh-CN" altLang="en-US" sz="1600" u="none" strike="noStrike">
                          <a:effectLst/>
                        </a:rPr>
                        <a:t>林地转建设用地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en-US" altLang="zh-CN" sz="1600" u="none" strike="noStrike">
                          <a:effectLst/>
                        </a:rPr>
                        <a:t>1.49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1442716854"/>
                  </a:ext>
                </a:extLst>
              </a:tr>
              <a:tr h="296229">
                <a:tc vMerge="1">
                  <a:txBody>
                    <a:bodyPr/>
                    <a:lstStyle/>
                    <a:p>
                      <a:endParaRPr lang="zh-CN" altLang="en-US"/>
                    </a:p>
                  </a:txBody>
                  <a:tcPr/>
                </a:tc>
                <a:tc>
                  <a:txBody>
                    <a:bodyPr/>
                    <a:lstStyle/>
                    <a:p>
                      <a:pPr algn="ctr" fontAlgn="ctr"/>
                      <a:r>
                        <a:rPr lang="zh-CN" altLang="en-US" sz="1600" u="none" strike="noStrike" dirty="0">
                          <a:effectLst/>
                        </a:rPr>
                        <a:t>林地转其他农用地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en-US" altLang="zh-CN" sz="1600" u="none" strike="noStrike" dirty="0">
                          <a:effectLst/>
                        </a:rPr>
                        <a:t>0.09</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833510837"/>
                  </a:ext>
                </a:extLst>
              </a:tr>
              <a:tr h="296229">
                <a:tc vMerge="1">
                  <a:txBody>
                    <a:bodyPr/>
                    <a:lstStyle/>
                    <a:p>
                      <a:endParaRPr lang="zh-CN" altLang="en-US"/>
                    </a:p>
                  </a:txBody>
                  <a:tcPr/>
                </a:tc>
                <a:tc>
                  <a:txBody>
                    <a:bodyPr/>
                    <a:lstStyle/>
                    <a:p>
                      <a:pPr algn="ctr" fontAlgn="ctr"/>
                      <a:r>
                        <a:rPr lang="zh-CN" altLang="en-US" sz="1600" u="none" strike="noStrike" dirty="0">
                          <a:effectLst/>
                        </a:rPr>
                        <a:t>其他农用地转建设用地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en-US" altLang="zh-CN" sz="1600" u="none" strike="noStrike">
                          <a:effectLst/>
                        </a:rPr>
                        <a:t>1.07</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1816644827"/>
                  </a:ext>
                </a:extLst>
              </a:tr>
              <a:tr h="296229">
                <a:tc vMerge="1">
                  <a:txBody>
                    <a:bodyPr/>
                    <a:lstStyle/>
                    <a:p>
                      <a:endParaRPr lang="zh-CN" altLang="en-US"/>
                    </a:p>
                  </a:txBody>
                  <a:tcPr/>
                </a:tc>
                <a:tc>
                  <a:txBody>
                    <a:bodyPr/>
                    <a:lstStyle/>
                    <a:p>
                      <a:pPr algn="ctr" fontAlgn="ctr"/>
                      <a:r>
                        <a:rPr lang="zh-CN" altLang="en-US" sz="1600" u="none" strike="noStrike" dirty="0">
                          <a:effectLst/>
                        </a:rPr>
                        <a:t>其他农用地转其他农用地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en-US" altLang="zh-CN" sz="1600" u="none" strike="noStrike">
                          <a:effectLst/>
                        </a:rPr>
                        <a:t>0.01</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2296642187"/>
                  </a:ext>
                </a:extLst>
              </a:tr>
              <a:tr h="296229">
                <a:tc vMerge="1">
                  <a:txBody>
                    <a:bodyPr/>
                    <a:lstStyle/>
                    <a:p>
                      <a:endParaRPr lang="zh-CN" altLang="en-US"/>
                    </a:p>
                  </a:txBody>
                  <a:tcPr/>
                </a:tc>
                <a:tc>
                  <a:txBody>
                    <a:bodyPr/>
                    <a:lstStyle/>
                    <a:p>
                      <a:pPr algn="ctr" fontAlgn="ctr"/>
                      <a:r>
                        <a:rPr lang="zh-CN" altLang="en-US" sz="1600" u="none" strike="noStrike" dirty="0">
                          <a:effectLst/>
                        </a:rPr>
                        <a:t>合计</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en-US" altLang="zh-CN" sz="1600" u="none" strike="noStrike" dirty="0">
                          <a:effectLst/>
                        </a:rPr>
                        <a:t>11.48 </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41095961"/>
                  </a:ext>
                </a:extLst>
              </a:tr>
            </a:tbl>
          </a:graphicData>
        </a:graphic>
      </p:graphicFrame>
      <p:pic>
        <p:nvPicPr>
          <p:cNvPr id="23" name="图片 22">
            <a:extLst>
              <a:ext uri="{FF2B5EF4-FFF2-40B4-BE49-F238E27FC236}">
                <a16:creationId xmlns:a16="http://schemas.microsoft.com/office/drawing/2014/main" id="{E37C2757-F5D8-4315-8FDE-23F929409F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58113" y="8955087"/>
            <a:ext cx="1080000" cy="963613"/>
          </a:xfrm>
          <a:prstGeom prst="rect">
            <a:avLst/>
          </a:prstGeom>
        </p:spPr>
      </p:pic>
    </p:spTree>
    <p:extLst>
      <p:ext uri="{BB962C8B-B14F-4D97-AF65-F5344CB8AC3E}">
        <p14:creationId xmlns:p14="http://schemas.microsoft.com/office/powerpoint/2010/main" val="429208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1384319" y="4576131"/>
            <a:ext cx="925194" cy="880744"/>
          </a:xfrm>
          <a:custGeom>
            <a:avLst/>
            <a:gdLst/>
            <a:ahLst/>
            <a:cxnLst/>
            <a:rect l="l" t="t" r="r" b="b"/>
            <a:pathLst>
              <a:path w="925195" h="880745">
                <a:moveTo>
                  <a:pt x="925169" y="0"/>
                </a:moveTo>
                <a:lnTo>
                  <a:pt x="0" y="0"/>
                </a:lnTo>
                <a:lnTo>
                  <a:pt x="0" y="880249"/>
                </a:lnTo>
                <a:lnTo>
                  <a:pt x="925169" y="880249"/>
                </a:lnTo>
                <a:lnTo>
                  <a:pt x="925169" y="0"/>
                </a:lnTo>
                <a:close/>
              </a:path>
            </a:pathLst>
          </a:custGeom>
          <a:solidFill>
            <a:srgbClr val="B6B1B0"/>
          </a:solidFill>
        </p:spPr>
        <p:txBody>
          <a:bodyPr wrap="square" lIns="0" tIns="0" rIns="0" bIns="0" rtlCol="0"/>
          <a:lstStyle/>
          <a:p>
            <a:endParaRPr/>
          </a:p>
        </p:txBody>
      </p:sp>
      <p:sp>
        <p:nvSpPr>
          <p:cNvPr id="4" name="object 4"/>
          <p:cNvSpPr/>
          <p:nvPr/>
        </p:nvSpPr>
        <p:spPr>
          <a:xfrm>
            <a:off x="11100194" y="4576131"/>
            <a:ext cx="177800" cy="880744"/>
          </a:xfrm>
          <a:custGeom>
            <a:avLst/>
            <a:gdLst/>
            <a:ahLst/>
            <a:cxnLst/>
            <a:rect l="l" t="t" r="r" b="b"/>
            <a:pathLst>
              <a:path w="177800" h="880745">
                <a:moveTo>
                  <a:pt x="177584" y="0"/>
                </a:moveTo>
                <a:lnTo>
                  <a:pt x="0" y="0"/>
                </a:lnTo>
                <a:lnTo>
                  <a:pt x="0" y="880249"/>
                </a:lnTo>
                <a:lnTo>
                  <a:pt x="177584" y="880249"/>
                </a:lnTo>
                <a:lnTo>
                  <a:pt x="177584" y="0"/>
                </a:lnTo>
                <a:close/>
              </a:path>
            </a:pathLst>
          </a:custGeom>
          <a:solidFill>
            <a:srgbClr val="B6B1B0"/>
          </a:solidFill>
        </p:spPr>
        <p:txBody>
          <a:bodyPr wrap="square" lIns="0" tIns="0" rIns="0" bIns="0" rtlCol="0"/>
          <a:lstStyle/>
          <a:p>
            <a:endParaRPr/>
          </a:p>
        </p:txBody>
      </p:sp>
      <p:sp>
        <p:nvSpPr>
          <p:cNvPr id="5" name="object 5"/>
          <p:cNvSpPr txBox="1"/>
          <p:nvPr/>
        </p:nvSpPr>
        <p:spPr>
          <a:xfrm>
            <a:off x="11087488" y="5677557"/>
            <a:ext cx="1222025" cy="553998"/>
          </a:xfrm>
          <a:prstGeom prst="rect">
            <a:avLst/>
          </a:prstGeom>
        </p:spPr>
        <p:txBody>
          <a:bodyPr vert="horz" wrap="square" lIns="0" tIns="0" rIns="0" bIns="0" rtlCol="0">
            <a:spAutoFit/>
          </a:bodyPr>
          <a:lstStyle/>
          <a:p>
            <a:pPr marL="12700"/>
            <a:r>
              <a:rPr sz="3600" b="1" spc="-240" dirty="0">
                <a:solidFill>
                  <a:srgbClr val="3C3533"/>
                </a:solidFill>
                <a:latin typeface="微软雅黑" panose="020B0503020204020204" charset="-122"/>
                <a:cs typeface="微软雅黑" panose="020B0503020204020204" charset="-122"/>
              </a:rPr>
              <a:t>P</a:t>
            </a:r>
            <a:r>
              <a:rPr sz="3600" b="1" spc="-5" dirty="0">
                <a:solidFill>
                  <a:srgbClr val="3C3533"/>
                </a:solidFill>
                <a:latin typeface="微软雅黑" panose="020B0503020204020204" charset="-122"/>
                <a:cs typeface="微软雅黑" panose="020B0503020204020204" charset="-122"/>
              </a:rPr>
              <a:t>A</a:t>
            </a:r>
            <a:r>
              <a:rPr sz="3600" b="1" spc="-80" dirty="0">
                <a:solidFill>
                  <a:srgbClr val="3C3533"/>
                </a:solidFill>
                <a:latin typeface="微软雅黑" panose="020B0503020204020204" charset="-122"/>
                <a:cs typeface="微软雅黑" panose="020B0503020204020204" charset="-122"/>
              </a:rPr>
              <a:t>R</a:t>
            </a:r>
            <a:r>
              <a:rPr sz="3600" b="1" dirty="0">
                <a:solidFill>
                  <a:srgbClr val="3C3533"/>
                </a:solidFill>
                <a:latin typeface="微软雅黑" panose="020B0503020204020204" charset="-122"/>
                <a:cs typeface="微软雅黑" panose="020B0503020204020204" charset="-122"/>
              </a:rPr>
              <a:t>T</a:t>
            </a:r>
            <a:endParaRPr sz="13000" dirty="0">
              <a:latin typeface="微软雅黑" panose="020B0503020204020204" charset="-122"/>
              <a:cs typeface="微软雅黑" panose="020B0503020204020204" charset="-122"/>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13665">
              <a:lnSpc>
                <a:spcPct val="100000"/>
              </a:lnSpc>
            </a:pPr>
            <a:fld id="{81D60167-4931-47E6-BA6A-407CBD079E47}" type="slidenum">
              <a:rPr dirty="0"/>
              <a:t>3</a:t>
            </a:fld>
            <a:endParaRPr dirty="0"/>
          </a:p>
        </p:txBody>
      </p:sp>
      <p:sp>
        <p:nvSpPr>
          <p:cNvPr id="6" name="object 6"/>
          <p:cNvSpPr txBox="1"/>
          <p:nvPr/>
        </p:nvSpPr>
        <p:spPr>
          <a:xfrm>
            <a:off x="11100194" y="6533964"/>
            <a:ext cx="3572244" cy="615553"/>
          </a:xfrm>
          <a:prstGeom prst="rect">
            <a:avLst/>
          </a:prstGeom>
        </p:spPr>
        <p:txBody>
          <a:bodyPr vert="horz" wrap="square" lIns="0" tIns="0" rIns="0" bIns="0" rtlCol="0">
            <a:spAutoFit/>
          </a:bodyPr>
          <a:lstStyle/>
          <a:p>
            <a:pPr marL="12700" algn="dist">
              <a:lnSpc>
                <a:spcPct val="100000"/>
              </a:lnSpc>
            </a:pPr>
            <a:r>
              <a:rPr lang="zh-CN" altLang="en-US" sz="4000" b="1" dirty="0">
                <a:solidFill>
                  <a:srgbClr val="002060"/>
                </a:solidFill>
                <a:latin typeface="微软雅黑" panose="020B0503020204020204" pitchFamily="34" charset="-122"/>
                <a:ea typeface="微软雅黑" panose="020B0503020204020204" pitchFamily="34" charset="-122"/>
                <a:cs typeface="微软雅黑" panose="020B0503020204020204" charset="-122"/>
              </a:rPr>
              <a:t>项目背景</a:t>
            </a:r>
            <a:endParaRPr sz="2000" dirty="0">
              <a:solidFill>
                <a:srgbClr val="002060"/>
              </a:solidFill>
              <a:latin typeface="微软雅黑" panose="020B0503020204020204" pitchFamily="34" charset="-122"/>
              <a:ea typeface="微软雅黑" panose="020B0503020204020204" pitchFamily="34" charset="-122"/>
              <a:cs typeface="微软雅黑" panose="020B0503020204020204" charset="-122"/>
            </a:endParaRPr>
          </a:p>
        </p:txBody>
      </p:sp>
      <p:sp>
        <p:nvSpPr>
          <p:cNvPr id="8" name="object 5">
            <a:extLst>
              <a:ext uri="{FF2B5EF4-FFF2-40B4-BE49-F238E27FC236}">
                <a16:creationId xmlns:a16="http://schemas.microsoft.com/office/drawing/2014/main" id="{CC4D0894-A9E2-4BD8-A9A2-44547B6B8C08}"/>
              </a:ext>
            </a:extLst>
          </p:cNvPr>
          <p:cNvSpPr txBox="1"/>
          <p:nvPr/>
        </p:nvSpPr>
        <p:spPr>
          <a:xfrm>
            <a:off x="12439650" y="4545016"/>
            <a:ext cx="2478457" cy="1987724"/>
          </a:xfrm>
          <a:prstGeom prst="rect">
            <a:avLst/>
          </a:prstGeom>
        </p:spPr>
        <p:txBody>
          <a:bodyPr vert="horz" wrap="square" lIns="0" tIns="0" rIns="0" bIns="0" rtlCol="0">
            <a:spAutoFit/>
          </a:bodyPr>
          <a:lstStyle/>
          <a:p>
            <a:pPr marL="12700">
              <a:lnSpc>
                <a:spcPts val="15545"/>
              </a:lnSpc>
            </a:pPr>
            <a:r>
              <a:rPr sz="15600" b="1" spc="-85" dirty="0">
                <a:solidFill>
                  <a:srgbClr val="3C3533"/>
                </a:solidFill>
                <a:latin typeface="微软雅黑" panose="020B0503020204020204" charset="-122"/>
                <a:cs typeface="微软雅黑" panose="020B0503020204020204" charset="-122"/>
              </a:rPr>
              <a:t>01</a:t>
            </a:r>
            <a:endParaRPr sz="13000" dirty="0">
              <a:latin typeface="微软雅黑" panose="020B0503020204020204" charset="-122"/>
              <a:cs typeface="微软雅黑" panose="020B0503020204020204" charset="-122"/>
            </a:endParaRPr>
          </a:p>
        </p:txBody>
      </p:sp>
      <p:sp>
        <p:nvSpPr>
          <p:cNvPr id="10" name="object 2">
            <a:extLst>
              <a:ext uri="{FF2B5EF4-FFF2-40B4-BE49-F238E27FC236}">
                <a16:creationId xmlns:a16="http://schemas.microsoft.com/office/drawing/2014/main" id="{217EDDD0-78A6-43C3-A977-01ED917F854D}"/>
              </a:ext>
            </a:extLst>
          </p:cNvPr>
          <p:cNvSpPr/>
          <p:nvPr/>
        </p:nvSpPr>
        <p:spPr>
          <a:xfrm>
            <a:off x="0" y="4545016"/>
            <a:ext cx="10477163" cy="2604501"/>
          </a:xfrm>
          <a:custGeom>
            <a:avLst/>
            <a:gdLst/>
            <a:ahLst/>
            <a:cxnLst/>
            <a:rect l="l" t="t" r="r" b="b"/>
            <a:pathLst>
              <a:path w="9900285" h="10692130">
                <a:moveTo>
                  <a:pt x="0" y="10692003"/>
                </a:moveTo>
                <a:lnTo>
                  <a:pt x="9900005" y="10692003"/>
                </a:lnTo>
                <a:lnTo>
                  <a:pt x="9900005" y="0"/>
                </a:lnTo>
                <a:lnTo>
                  <a:pt x="0" y="0"/>
                </a:lnTo>
                <a:lnTo>
                  <a:pt x="0" y="10692003"/>
                </a:lnTo>
                <a:close/>
              </a:path>
            </a:pathLst>
          </a:custGeom>
          <a:solidFill>
            <a:srgbClr val="002060"/>
          </a:solidFill>
        </p:spPr>
        <p:txBody>
          <a:bodyPr wrap="square" lIns="0" tIns="0" rIns="0" bIns="0" rtlCol="0"/>
          <a:lstStyle/>
          <a:p>
            <a:endParaRPr/>
          </a:p>
        </p:txBody>
      </p:sp>
      <p:pic>
        <p:nvPicPr>
          <p:cNvPr id="11" name="图片 10">
            <a:extLst>
              <a:ext uri="{FF2B5EF4-FFF2-40B4-BE49-F238E27FC236}">
                <a16:creationId xmlns:a16="http://schemas.microsoft.com/office/drawing/2014/main" id="{876E7531-F412-4617-A3FF-4C3C2D860F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450" y="4543425"/>
            <a:ext cx="5156085" cy="262037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B1292BC-A410-4264-B1FC-CDDBE21CB7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50" y="1993900"/>
            <a:ext cx="9058128" cy="7901869"/>
          </a:xfrm>
          <a:prstGeom prst="rect">
            <a:avLst/>
          </a:prstGeom>
        </p:spPr>
      </p:pic>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30</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村域空间规划</a:t>
            </a:r>
          </a:p>
        </p:txBody>
      </p:sp>
      <p:sp>
        <p:nvSpPr>
          <p:cNvPr id="10" name="文本框 9">
            <a:extLst>
              <a:ext uri="{FF2B5EF4-FFF2-40B4-BE49-F238E27FC236}">
                <a16:creationId xmlns:a16="http://schemas.microsoft.com/office/drawing/2014/main" id="{E092BB28-A8EF-4BDE-AC34-6A4EDDBFCC2E}"/>
              </a:ext>
            </a:extLst>
          </p:cNvPr>
          <p:cNvSpPr txBox="1"/>
          <p:nvPr/>
        </p:nvSpPr>
        <p:spPr>
          <a:xfrm>
            <a:off x="358875" y="1129331"/>
            <a:ext cx="43845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4.1 </a:t>
            </a:r>
            <a:r>
              <a:rPr lang="zh-CN" altLang="en-US" sz="2400" b="1" dirty="0">
                <a:latin typeface="微软雅黑" panose="020B0503020204020204" pitchFamily="34" charset="-122"/>
                <a:ea typeface="微软雅黑" panose="020B0503020204020204" pitchFamily="34" charset="-122"/>
              </a:rPr>
              <a:t>农田保护与土地整治规划</a:t>
            </a:r>
          </a:p>
        </p:txBody>
      </p:sp>
      <p:sp>
        <p:nvSpPr>
          <p:cNvPr id="24" name="TextBox 1">
            <a:extLst>
              <a:ext uri="{FF2B5EF4-FFF2-40B4-BE49-F238E27FC236}">
                <a16:creationId xmlns:a16="http://schemas.microsoft.com/office/drawing/2014/main" id="{E7CAF7E6-D07C-4522-9A4D-F1271961B91B}"/>
              </a:ext>
            </a:extLst>
          </p:cNvPr>
          <p:cNvSpPr>
            <a:spLocks noChangeArrowheads="1"/>
          </p:cNvSpPr>
          <p:nvPr/>
        </p:nvSpPr>
        <p:spPr bwMode="auto">
          <a:xfrm>
            <a:off x="400051" y="1817514"/>
            <a:ext cx="6151512"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r>
              <a:rPr lang="en-US" altLang="zh-CN" sz="1800" b="1" dirty="0">
                <a:solidFill>
                  <a:srgbClr val="1689B8"/>
                </a:solidFill>
                <a:latin typeface="微软雅黑" pitchFamily="34" charset="-122"/>
                <a:ea typeface="微软雅黑" pitchFamily="34" charset="-122"/>
                <a:sym typeface="微软雅黑" pitchFamily="34" charset="-122"/>
              </a:rPr>
              <a:t>2</a:t>
            </a:r>
            <a:r>
              <a:rPr lang="zh-CN" altLang="en-US" sz="1800" b="1" dirty="0">
                <a:solidFill>
                  <a:srgbClr val="1689B8"/>
                </a:solidFill>
                <a:latin typeface="微软雅黑" pitchFamily="34" charset="-122"/>
                <a:ea typeface="微软雅黑" pitchFamily="34" charset="-122"/>
                <a:sym typeface="微软雅黑" pitchFamily="34" charset="-122"/>
              </a:rPr>
              <a:t>、</a:t>
            </a:r>
            <a:r>
              <a:rPr lang="zh-CN" altLang="en-US" b="1" dirty="0">
                <a:solidFill>
                  <a:srgbClr val="1689B8"/>
                </a:solidFill>
                <a:latin typeface="微软雅黑" pitchFamily="34" charset="-122"/>
                <a:ea typeface="微软雅黑" pitchFamily="34" charset="-122"/>
                <a:sym typeface="微软雅黑" pitchFamily="34" charset="-122"/>
              </a:rPr>
              <a:t>土地整治</a:t>
            </a:r>
            <a:r>
              <a:rPr lang="zh-CN" altLang="en-US" sz="1800" b="1" dirty="0">
                <a:solidFill>
                  <a:srgbClr val="1689B8"/>
                </a:solidFill>
                <a:latin typeface="微软雅黑" pitchFamily="34" charset="-122"/>
                <a:ea typeface="微软雅黑" pitchFamily="34" charset="-122"/>
                <a:sym typeface="微软雅黑" pitchFamily="34" charset="-122"/>
              </a:rPr>
              <a:t>规划</a:t>
            </a:r>
          </a:p>
        </p:txBody>
      </p:sp>
      <p:sp>
        <p:nvSpPr>
          <p:cNvPr id="27" name="矩形 26">
            <a:extLst>
              <a:ext uri="{FF2B5EF4-FFF2-40B4-BE49-F238E27FC236}">
                <a16:creationId xmlns:a16="http://schemas.microsoft.com/office/drawing/2014/main" id="{B804D596-337E-4D93-951A-D53FE3654890}"/>
              </a:ext>
            </a:extLst>
          </p:cNvPr>
          <p:cNvSpPr/>
          <p:nvPr/>
        </p:nvSpPr>
        <p:spPr>
          <a:xfrm>
            <a:off x="395453" y="2713384"/>
            <a:ext cx="4576597" cy="5640390"/>
          </a:xfrm>
          <a:prstGeom prst="rect">
            <a:avLst/>
          </a:prstGeom>
        </p:spPr>
        <p:txBody>
          <a:bodyPr wrap="square">
            <a:spAutoFit/>
          </a:bodyPr>
          <a:lstStyle/>
          <a:p>
            <a:pPr marL="285750" indent="-285750" algn="just">
              <a:lnSpc>
                <a:spcPct val="150000"/>
              </a:lnSpc>
              <a:buFont typeface="Wingdings" panose="05000000000000000000" pitchFamily="2" charset="2"/>
              <a:buChar char="ü"/>
            </a:pPr>
            <a:r>
              <a:rPr lang="zh-CN" altLang="en-US" sz="1600" b="1" dirty="0">
                <a:solidFill>
                  <a:srgbClr val="FF0000"/>
                </a:solidFill>
                <a:latin typeface="微软雅黑" panose="020B0503020204020204" pitchFamily="34" charset="-122"/>
                <a:ea typeface="微软雅黑" panose="020B0503020204020204" pitchFamily="34" charset="-122"/>
              </a:rPr>
              <a:t>整治原则</a:t>
            </a:r>
            <a:endParaRPr lang="en-US" altLang="zh-CN" sz="1600" b="1" dirty="0">
              <a:solidFill>
                <a:srgbClr val="FF0000"/>
              </a:solidFill>
              <a:latin typeface="微软雅黑" panose="020B0503020204020204" pitchFamily="34" charset="-122"/>
              <a:ea typeface="微软雅黑" panose="020B0503020204020204" pitchFamily="34" charset="-122"/>
            </a:endParaRPr>
          </a:p>
          <a:p>
            <a:pPr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荒地、盐碱地、沙地等地块，应结合流域水土治理、农村生态建设与环境保护，因地制宜确定其用途和管控措施。</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ü"/>
            </a:pPr>
            <a:r>
              <a:rPr lang="zh-CN" altLang="en-US" sz="1600" b="1" dirty="0">
                <a:solidFill>
                  <a:srgbClr val="FF0000"/>
                </a:solidFill>
                <a:latin typeface="微软雅黑" panose="020B0503020204020204" pitchFamily="34" charset="-122"/>
                <a:ea typeface="微软雅黑" panose="020B0503020204020204" pitchFamily="34" charset="-122"/>
              </a:rPr>
              <a:t>整治规划</a:t>
            </a:r>
            <a:endParaRPr lang="en-US" altLang="zh-CN" sz="1600" b="1" dirty="0">
              <a:solidFill>
                <a:srgbClr val="FF0000"/>
              </a:solidFill>
              <a:latin typeface="微软雅黑" panose="020B0503020204020204" pitchFamily="34" charset="-122"/>
              <a:ea typeface="微软雅黑" panose="020B0503020204020204" pitchFamily="34" charset="-122"/>
            </a:endParaRPr>
          </a:p>
          <a:p>
            <a:pPr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本次规划未利用开发主要分为</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种：</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TextBox 6">
            <a:extLst>
              <a:ext uri="{FF2B5EF4-FFF2-40B4-BE49-F238E27FC236}">
                <a16:creationId xmlns:a16="http://schemas.microsoft.com/office/drawing/2014/main" id="{B3EBBCC5-F1D3-4402-A933-51F37588B020}"/>
              </a:ext>
            </a:extLst>
          </p:cNvPr>
          <p:cNvSpPr txBox="1"/>
          <p:nvPr/>
        </p:nvSpPr>
        <p:spPr>
          <a:xfrm>
            <a:off x="395453" y="2240416"/>
            <a:ext cx="5186198" cy="472968"/>
          </a:xfrm>
          <a:prstGeom prst="rect">
            <a:avLst/>
          </a:prstGeom>
          <a:noFill/>
        </p:spPr>
        <p:txBody>
          <a:bodyPr wrap="square" lIns="105366" tIns="52682" rIns="105366" bIns="52682" rtlCol="0">
            <a:spAutoFit/>
          </a:bodyPr>
          <a:lstStyle/>
          <a:p>
            <a:pPr indent="457200">
              <a:lnSpc>
                <a:spcPct val="150000"/>
              </a:lnSpc>
            </a:pPr>
            <a:r>
              <a:rPr lang="zh-CN" altLang="en-US" b="1" dirty="0">
                <a:solidFill>
                  <a:schemeClr val="accent6">
                    <a:lumMod val="50000"/>
                  </a:schemeClr>
                </a:solidFill>
                <a:latin typeface="微软雅黑" panose="020B0503020204020204" pitchFamily="34" charset="-122"/>
                <a:ea typeface="微软雅黑" panose="020B0503020204020204" pitchFamily="34" charset="-122"/>
              </a:rPr>
              <a:t>（</a:t>
            </a:r>
            <a:r>
              <a:rPr lang="en-US" altLang="zh-CN" b="1" dirty="0">
                <a:solidFill>
                  <a:schemeClr val="accent6">
                    <a:lumMod val="50000"/>
                  </a:schemeClr>
                </a:solidFill>
                <a:latin typeface="微软雅黑" panose="020B0503020204020204" pitchFamily="34" charset="-122"/>
                <a:ea typeface="微软雅黑" panose="020B0503020204020204" pitchFamily="34" charset="-122"/>
              </a:rPr>
              <a:t>5</a:t>
            </a:r>
            <a:r>
              <a:rPr lang="zh-CN" altLang="en-US" b="1" dirty="0">
                <a:solidFill>
                  <a:schemeClr val="accent6">
                    <a:lumMod val="50000"/>
                  </a:schemeClr>
                </a:solidFill>
                <a:latin typeface="微软雅黑" panose="020B0503020204020204" pitchFamily="34" charset="-122"/>
                <a:ea typeface="微软雅黑" panose="020B0503020204020204" pitchFamily="34" charset="-122"/>
              </a:rPr>
              <a:t>）未利用地开发</a:t>
            </a:r>
          </a:p>
        </p:txBody>
      </p:sp>
      <p:sp>
        <p:nvSpPr>
          <p:cNvPr id="14" name="椭圆 13">
            <a:extLst>
              <a:ext uri="{FF2B5EF4-FFF2-40B4-BE49-F238E27FC236}">
                <a16:creationId xmlns:a16="http://schemas.microsoft.com/office/drawing/2014/main" id="{BF4DB24C-2EFF-42ED-9CCC-0D5F8FD66209}"/>
              </a:ext>
            </a:extLst>
          </p:cNvPr>
          <p:cNvSpPr/>
          <p:nvPr/>
        </p:nvSpPr>
        <p:spPr>
          <a:xfrm>
            <a:off x="9391650" y="6565900"/>
            <a:ext cx="515107" cy="511134"/>
          </a:xfrm>
          <a:prstGeom prst="ellipse">
            <a:avLst/>
          </a:prstGeom>
          <a:noFill/>
          <a:ln w="38100">
            <a:solidFill>
              <a:schemeClr val="tx1"/>
            </a:solidFill>
            <a:prstDash val="sysDash"/>
          </a:ln>
          <a:effectLst>
            <a:glow rad="38100">
              <a:schemeClr val="bg1">
                <a:lumMod val="95000"/>
                <a:alpha val="8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glow rad="101600">
                  <a:schemeClr val="bg1">
                    <a:lumMod val="95000"/>
                    <a:alpha val="60000"/>
                  </a:schemeClr>
                </a:glow>
              </a:effectLst>
            </a:endParaRPr>
          </a:p>
        </p:txBody>
      </p:sp>
      <p:sp>
        <p:nvSpPr>
          <p:cNvPr id="15" name="对话气泡: 矩形 16">
            <a:extLst>
              <a:ext uri="{FF2B5EF4-FFF2-40B4-BE49-F238E27FC236}">
                <a16:creationId xmlns:a16="http://schemas.microsoft.com/office/drawing/2014/main" id="{D3C3FC4A-A667-449E-B1ED-1A2BAA0AAEE3}"/>
              </a:ext>
            </a:extLst>
          </p:cNvPr>
          <p:cNvSpPr/>
          <p:nvPr/>
        </p:nvSpPr>
        <p:spPr>
          <a:xfrm>
            <a:off x="10207868" y="5880100"/>
            <a:ext cx="2284437" cy="581630"/>
          </a:xfrm>
          <a:prstGeom prst="wedgeRectCallout">
            <a:avLst>
              <a:gd name="adj1" fmla="val -61361"/>
              <a:gd name="adj2" fmla="val 103185"/>
            </a:avLst>
          </a:prstGeom>
          <a:solidFill>
            <a:schemeClr val="tx1">
              <a:lumMod val="95000"/>
              <a:lumOff val="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latin typeface="微软雅黑" panose="020B0503020204020204" pitchFamily="34" charset="-122"/>
                <a:ea typeface="微软雅黑" panose="020B0503020204020204" pitchFamily="34" charset="-122"/>
              </a:rPr>
              <a:t>开发未利用地为耕地</a:t>
            </a:r>
          </a:p>
        </p:txBody>
      </p:sp>
      <p:pic>
        <p:nvPicPr>
          <p:cNvPr id="4" name="图片 3">
            <a:extLst>
              <a:ext uri="{FF2B5EF4-FFF2-40B4-BE49-F238E27FC236}">
                <a16:creationId xmlns:a16="http://schemas.microsoft.com/office/drawing/2014/main" id="{B35C652E-05FF-4FF7-B26E-748410C5C3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0488" y="9681066"/>
            <a:ext cx="1080000" cy="235981"/>
          </a:xfrm>
          <a:prstGeom prst="rect">
            <a:avLst/>
          </a:prstGeom>
        </p:spPr>
      </p:pic>
      <p:graphicFrame>
        <p:nvGraphicFramePr>
          <p:cNvPr id="16" name="表格 15">
            <a:extLst>
              <a:ext uri="{FF2B5EF4-FFF2-40B4-BE49-F238E27FC236}">
                <a16:creationId xmlns:a16="http://schemas.microsoft.com/office/drawing/2014/main" id="{FB2D0F2C-C53B-4DB1-9EA5-0F04AE3A1085}"/>
              </a:ext>
            </a:extLst>
          </p:cNvPr>
          <p:cNvGraphicFramePr>
            <a:graphicFrameLocks noGrp="1"/>
          </p:cNvGraphicFramePr>
          <p:nvPr>
            <p:extLst>
              <p:ext uri="{D42A27DB-BD31-4B8C-83A1-F6EECF244321}">
                <p14:modId xmlns:p14="http://schemas.microsoft.com/office/powerpoint/2010/main" val="54785320"/>
              </p:ext>
            </p:extLst>
          </p:nvPr>
        </p:nvGraphicFramePr>
        <p:xfrm>
          <a:off x="409722" y="8433027"/>
          <a:ext cx="5019529" cy="1184916"/>
        </p:xfrm>
        <a:graphic>
          <a:graphicData uri="http://schemas.openxmlformats.org/drawingml/2006/table">
            <a:tbl>
              <a:tblPr firstRow="1">
                <a:tableStyleId>{16D9F66E-5EB9-4882-86FB-DCBF35E3C3E4}</a:tableStyleId>
              </a:tblPr>
              <a:tblGrid>
                <a:gridCol w="998360">
                  <a:extLst>
                    <a:ext uri="{9D8B030D-6E8A-4147-A177-3AD203B41FA5}">
                      <a16:colId xmlns:a16="http://schemas.microsoft.com/office/drawing/2014/main" val="2829059621"/>
                    </a:ext>
                  </a:extLst>
                </a:gridCol>
                <a:gridCol w="2468165">
                  <a:extLst>
                    <a:ext uri="{9D8B030D-6E8A-4147-A177-3AD203B41FA5}">
                      <a16:colId xmlns:a16="http://schemas.microsoft.com/office/drawing/2014/main" val="3605616488"/>
                    </a:ext>
                  </a:extLst>
                </a:gridCol>
                <a:gridCol w="1553004">
                  <a:extLst>
                    <a:ext uri="{9D8B030D-6E8A-4147-A177-3AD203B41FA5}">
                      <a16:colId xmlns:a16="http://schemas.microsoft.com/office/drawing/2014/main" val="3587521698"/>
                    </a:ext>
                  </a:extLst>
                </a:gridCol>
              </a:tblGrid>
              <a:tr h="296229">
                <a:tc gridSpan="2">
                  <a:txBody>
                    <a:bodyPr/>
                    <a:lstStyle/>
                    <a:p>
                      <a:pPr algn="ctr" fontAlgn="ctr"/>
                      <a:r>
                        <a:rPr lang="zh-CN" altLang="en-US" sz="1600" u="none" strike="noStrike" dirty="0">
                          <a:effectLst/>
                        </a:rPr>
                        <a:t>土地整理</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hMerge="1">
                  <a:txBody>
                    <a:bodyPr/>
                    <a:lstStyle/>
                    <a:p>
                      <a:endParaRPr lang="zh-CN" altLang="en-US"/>
                    </a:p>
                  </a:txBody>
                  <a:tcPr/>
                </a:tc>
                <a:tc>
                  <a:txBody>
                    <a:bodyPr/>
                    <a:lstStyle/>
                    <a:p>
                      <a:pPr algn="ctr" fontAlgn="ctr"/>
                      <a:r>
                        <a:rPr lang="zh-CN" altLang="en-US" sz="1600" u="none" strike="noStrike">
                          <a:effectLst/>
                        </a:rPr>
                        <a:t>调整面积（</a:t>
                      </a:r>
                      <a:r>
                        <a:rPr lang="en-US" altLang="zh-CN" sz="1600" u="none" strike="noStrike">
                          <a:effectLst/>
                        </a:rPr>
                        <a:t>ha</a:t>
                      </a:r>
                      <a:r>
                        <a:rPr lang="zh-CN" altLang="en-US" sz="1600" u="none" strike="noStrike">
                          <a:effectLst/>
                        </a:rPr>
                        <a:t>）</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4213005662"/>
                  </a:ext>
                </a:extLst>
              </a:tr>
              <a:tr h="296229">
                <a:tc rowSpan="3">
                  <a:txBody>
                    <a:bodyPr/>
                    <a:lstStyle/>
                    <a:p>
                      <a:pPr algn="ctr" fontAlgn="ctr"/>
                      <a:r>
                        <a:rPr lang="zh-CN" altLang="en-US" sz="1600" u="none" strike="noStrike" dirty="0">
                          <a:effectLst/>
                        </a:rPr>
                        <a:t>未利用地开发</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zh-CN" altLang="en-US" sz="1600" u="none" strike="noStrike" dirty="0">
                          <a:effectLst/>
                        </a:rPr>
                        <a:t>自然保护保留转耕地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en-US" altLang="zh-CN" sz="1600" u="none" strike="noStrike" dirty="0">
                          <a:effectLst/>
                        </a:rPr>
                        <a:t>0.10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615698059"/>
                  </a:ext>
                </a:extLst>
              </a:tr>
              <a:tr h="296229">
                <a:tc vMerge="1">
                  <a:txBody>
                    <a:bodyPr/>
                    <a:lstStyle/>
                    <a:p>
                      <a:endParaRPr lang="zh-CN" altLang="en-US"/>
                    </a:p>
                  </a:txBody>
                  <a:tcPr/>
                </a:tc>
                <a:tc>
                  <a:txBody>
                    <a:bodyPr/>
                    <a:lstStyle/>
                    <a:p>
                      <a:pPr algn="ctr" fontAlgn="ctr"/>
                      <a:r>
                        <a:rPr lang="zh-CN" altLang="en-US" sz="1600" u="none" strike="noStrike" dirty="0">
                          <a:effectLst/>
                        </a:rPr>
                        <a:t>自然保护保留转建设用地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en-US" altLang="zh-CN" sz="1600" u="none" strike="noStrike">
                          <a:effectLst/>
                        </a:rPr>
                        <a:t>0.01</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1769800915"/>
                  </a:ext>
                </a:extLst>
              </a:tr>
              <a:tr h="296229">
                <a:tc vMerge="1">
                  <a:txBody>
                    <a:bodyPr/>
                    <a:lstStyle/>
                    <a:p>
                      <a:endParaRPr lang="zh-CN" altLang="en-US"/>
                    </a:p>
                  </a:txBody>
                  <a:tcPr/>
                </a:tc>
                <a:tc>
                  <a:txBody>
                    <a:bodyPr/>
                    <a:lstStyle/>
                    <a:p>
                      <a:pPr algn="ctr" fontAlgn="ctr"/>
                      <a:r>
                        <a:rPr lang="zh-CN" altLang="en-US" sz="1600" u="none" strike="noStrike" dirty="0">
                          <a:effectLst/>
                        </a:rPr>
                        <a:t>合计</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tc>
                  <a:txBody>
                    <a:bodyPr/>
                    <a:lstStyle/>
                    <a:p>
                      <a:pPr algn="ctr" fontAlgn="ctr"/>
                      <a:r>
                        <a:rPr lang="en-US" altLang="zh-CN" sz="1600" u="none" strike="noStrike" dirty="0">
                          <a:effectLst/>
                        </a:rPr>
                        <a:t>0.11 </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222" marR="6222" marT="6222" marB="0" anchor="ctr"/>
                </a:tc>
                <a:extLst>
                  <a:ext uri="{0D108BD9-81ED-4DB2-BD59-A6C34878D82A}">
                    <a16:rowId xmlns:a16="http://schemas.microsoft.com/office/drawing/2014/main" val="2460377367"/>
                  </a:ext>
                </a:extLst>
              </a:tr>
            </a:tbl>
          </a:graphicData>
        </a:graphic>
      </p:graphicFrame>
    </p:spTree>
    <p:extLst>
      <p:ext uri="{BB962C8B-B14F-4D97-AF65-F5344CB8AC3E}">
        <p14:creationId xmlns:p14="http://schemas.microsoft.com/office/powerpoint/2010/main" val="1818207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594ED94-C23B-407B-B546-A496F339AC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70778" y="1993901"/>
            <a:ext cx="9067800" cy="7924800"/>
          </a:xfrm>
          <a:prstGeom prst="rect">
            <a:avLst/>
          </a:prstGeom>
        </p:spPr>
      </p:pic>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31</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村域空间规划</a:t>
            </a:r>
          </a:p>
        </p:txBody>
      </p:sp>
      <p:sp>
        <p:nvSpPr>
          <p:cNvPr id="10" name="文本框 9">
            <a:extLst>
              <a:ext uri="{FF2B5EF4-FFF2-40B4-BE49-F238E27FC236}">
                <a16:creationId xmlns:a16="http://schemas.microsoft.com/office/drawing/2014/main" id="{E092BB28-A8EF-4BDE-AC34-6A4EDDBFCC2E}"/>
              </a:ext>
            </a:extLst>
          </p:cNvPr>
          <p:cNvSpPr txBox="1"/>
          <p:nvPr/>
        </p:nvSpPr>
        <p:spPr>
          <a:xfrm>
            <a:off x="358875" y="1129331"/>
            <a:ext cx="43845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4.2 </a:t>
            </a:r>
            <a:r>
              <a:rPr lang="zh-CN" altLang="en-US" sz="2400" b="1" dirty="0">
                <a:latin typeface="微软雅黑" panose="020B0503020204020204" pitchFamily="34" charset="-122"/>
                <a:ea typeface="微软雅黑" panose="020B0503020204020204" pitchFamily="34" charset="-122"/>
              </a:rPr>
              <a:t>村域空间布局规划</a:t>
            </a:r>
          </a:p>
        </p:txBody>
      </p:sp>
      <p:sp>
        <p:nvSpPr>
          <p:cNvPr id="27" name="矩形 26">
            <a:extLst>
              <a:ext uri="{FF2B5EF4-FFF2-40B4-BE49-F238E27FC236}">
                <a16:creationId xmlns:a16="http://schemas.microsoft.com/office/drawing/2014/main" id="{B804D596-337E-4D93-951A-D53FE3654890}"/>
              </a:ext>
            </a:extLst>
          </p:cNvPr>
          <p:cNvSpPr/>
          <p:nvPr/>
        </p:nvSpPr>
        <p:spPr>
          <a:xfrm>
            <a:off x="395453" y="1903427"/>
            <a:ext cx="5033797" cy="1023742"/>
          </a:xfrm>
          <a:prstGeom prst="rect">
            <a:avLst/>
          </a:prstGeom>
        </p:spPr>
        <p:txBody>
          <a:bodyPr wrap="square">
            <a:spAutoFit/>
          </a:bodyPr>
          <a:lstStyle/>
          <a:p>
            <a:pPr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规划石良社区村域土地总面积为</a:t>
            </a:r>
            <a:r>
              <a:rPr lang="en-US" altLang="zh-CN" sz="1400" b="1" dirty="0">
                <a:solidFill>
                  <a:srgbClr val="C00000"/>
                </a:solidFill>
                <a:latin typeface="微软雅黑" panose="020B0503020204020204" pitchFamily="34" charset="-122"/>
                <a:ea typeface="微软雅黑" panose="020B0503020204020204" pitchFamily="34" charset="-122"/>
              </a:rPr>
              <a:t>681.45</a:t>
            </a:r>
            <a:r>
              <a:rPr lang="zh-CN" altLang="en-US" sz="1400" b="1" dirty="0">
                <a:solidFill>
                  <a:srgbClr val="C00000"/>
                </a:solidFill>
                <a:latin typeface="微软雅黑" panose="020B0503020204020204" pitchFamily="34" charset="-122"/>
                <a:ea typeface="微软雅黑" panose="020B0503020204020204" pitchFamily="34" charset="-122"/>
              </a:rPr>
              <a:t>公顷</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，包括</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农林用地</a:t>
            </a:r>
            <a:r>
              <a:rPr lang="en-US" altLang="zh-CN" sz="1400" b="1" dirty="0">
                <a:solidFill>
                  <a:srgbClr val="C00000"/>
                </a:solidFill>
                <a:latin typeface="微软雅黑" panose="020B0503020204020204" pitchFamily="34" charset="-122"/>
                <a:ea typeface="微软雅黑" panose="020B0503020204020204" pitchFamily="34" charset="-122"/>
              </a:rPr>
              <a:t>540.81</a:t>
            </a:r>
            <a:r>
              <a:rPr lang="zh-CN" altLang="en-US" sz="1400" b="1" dirty="0">
                <a:solidFill>
                  <a:srgbClr val="C00000"/>
                </a:solidFill>
                <a:latin typeface="微软雅黑" panose="020B0503020204020204" pitchFamily="34" charset="-122"/>
                <a:ea typeface="微软雅黑" panose="020B0503020204020204" pitchFamily="34" charset="-122"/>
              </a:rPr>
              <a:t>公顷</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，建设用地</a:t>
            </a:r>
            <a:r>
              <a:rPr lang="en-US" altLang="zh-CN" sz="1400" b="1" dirty="0">
                <a:solidFill>
                  <a:srgbClr val="C00000"/>
                </a:solidFill>
                <a:latin typeface="微软雅黑" panose="020B0503020204020204" pitchFamily="34" charset="-122"/>
                <a:ea typeface="微软雅黑" panose="020B0503020204020204" pitchFamily="34" charset="-122"/>
              </a:rPr>
              <a:t>132.60</a:t>
            </a:r>
            <a:r>
              <a:rPr lang="zh-CN" altLang="en-US" sz="1400" b="1" dirty="0">
                <a:solidFill>
                  <a:srgbClr val="C00000"/>
                </a:solidFill>
                <a:latin typeface="微软雅黑" panose="020B0503020204020204" pitchFamily="34" charset="-122"/>
                <a:ea typeface="微软雅黑" panose="020B0503020204020204" pitchFamily="34" charset="-122"/>
              </a:rPr>
              <a:t>公顷</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，自然保护保留</a:t>
            </a:r>
            <a:r>
              <a:rPr lang="en-US" altLang="zh-CN" sz="1400" b="1" dirty="0">
                <a:solidFill>
                  <a:srgbClr val="C00000"/>
                </a:solidFill>
                <a:latin typeface="微软雅黑" panose="020B0503020204020204" pitchFamily="34" charset="-122"/>
                <a:ea typeface="微软雅黑" panose="020B0503020204020204" pitchFamily="34" charset="-122"/>
              </a:rPr>
              <a:t>8.03</a:t>
            </a:r>
            <a:r>
              <a:rPr lang="zh-CN" altLang="en-US" sz="1400" b="1" dirty="0">
                <a:solidFill>
                  <a:srgbClr val="C00000"/>
                </a:solidFill>
                <a:latin typeface="微软雅黑" panose="020B0503020204020204" pitchFamily="34" charset="-122"/>
                <a:ea typeface="微软雅黑" panose="020B0503020204020204" pitchFamily="34" charset="-122"/>
              </a:rPr>
              <a:t>公顷。</a:t>
            </a:r>
          </a:p>
        </p:txBody>
      </p:sp>
      <p:sp>
        <p:nvSpPr>
          <p:cNvPr id="14" name="矩形 13">
            <a:extLst>
              <a:ext uri="{FF2B5EF4-FFF2-40B4-BE49-F238E27FC236}">
                <a16:creationId xmlns:a16="http://schemas.microsoft.com/office/drawing/2014/main" id="{73D66C19-1D0F-46E0-99F6-15CC04E6B569}"/>
              </a:ext>
            </a:extLst>
          </p:cNvPr>
          <p:cNvSpPr/>
          <p:nvPr/>
        </p:nvSpPr>
        <p:spPr>
          <a:xfrm>
            <a:off x="387122" y="2845684"/>
            <a:ext cx="5042128" cy="348652"/>
          </a:xfrm>
          <a:prstGeom prst="rect">
            <a:avLst/>
          </a:prstGeom>
        </p:spPr>
        <p:txBody>
          <a:bodyPr wrap="square">
            <a:spAutoFit/>
          </a:bodyPr>
          <a:lstStyle/>
          <a:p>
            <a:pPr lvl="0" algn="ctr" defTabSz="1069190" fontAlgn="ctr">
              <a:defRPr/>
            </a:pPr>
            <a:r>
              <a:rPr lang="zh-CN" altLang="en-US" sz="1600" b="1" dirty="0">
                <a:latin typeface="微软雅黑" panose="020B0503020204020204" pitchFamily="34" charset="-122"/>
                <a:ea typeface="微软雅黑" panose="020B0503020204020204" pitchFamily="34" charset="-122"/>
              </a:rPr>
              <a:t>规划土地利用统计表</a:t>
            </a:r>
            <a:endParaRPr lang="zh-CN" altLang="en-US" sz="1600" b="1" dirty="0">
              <a:solidFill>
                <a:srgbClr val="000000"/>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D6F13508-F3A1-4D3A-82DF-D31B577880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7850" y="7500144"/>
            <a:ext cx="838200" cy="2418556"/>
          </a:xfrm>
          <a:prstGeom prst="rect">
            <a:avLst/>
          </a:prstGeom>
        </p:spPr>
      </p:pic>
      <p:graphicFrame>
        <p:nvGraphicFramePr>
          <p:cNvPr id="13" name="表格 12">
            <a:extLst>
              <a:ext uri="{FF2B5EF4-FFF2-40B4-BE49-F238E27FC236}">
                <a16:creationId xmlns:a16="http://schemas.microsoft.com/office/drawing/2014/main" id="{7DA3463A-E444-461A-9658-8FC2166D9D3B}"/>
              </a:ext>
            </a:extLst>
          </p:cNvPr>
          <p:cNvGraphicFramePr>
            <a:graphicFrameLocks noGrp="1"/>
          </p:cNvGraphicFramePr>
          <p:nvPr>
            <p:extLst>
              <p:ext uri="{D42A27DB-BD31-4B8C-83A1-F6EECF244321}">
                <p14:modId xmlns:p14="http://schemas.microsoft.com/office/powerpoint/2010/main" val="3021817238"/>
              </p:ext>
            </p:extLst>
          </p:nvPr>
        </p:nvGraphicFramePr>
        <p:xfrm>
          <a:off x="395453" y="3194335"/>
          <a:ext cx="5186197" cy="6724365"/>
        </p:xfrm>
        <a:graphic>
          <a:graphicData uri="http://schemas.openxmlformats.org/drawingml/2006/table">
            <a:tbl>
              <a:tblPr firstRow="1" firstCol="1" lastRow="1">
                <a:tableStyleId>{21E4AEA4-8DFA-4A89-87EB-49C32662AFE0}</a:tableStyleId>
              </a:tblPr>
              <a:tblGrid>
                <a:gridCol w="485793">
                  <a:extLst>
                    <a:ext uri="{9D8B030D-6E8A-4147-A177-3AD203B41FA5}">
                      <a16:colId xmlns:a16="http://schemas.microsoft.com/office/drawing/2014/main" val="1329259595"/>
                    </a:ext>
                  </a:extLst>
                </a:gridCol>
                <a:gridCol w="497858">
                  <a:extLst>
                    <a:ext uri="{9D8B030D-6E8A-4147-A177-3AD203B41FA5}">
                      <a16:colId xmlns:a16="http://schemas.microsoft.com/office/drawing/2014/main" val="1018687352"/>
                    </a:ext>
                  </a:extLst>
                </a:gridCol>
                <a:gridCol w="1920310">
                  <a:extLst>
                    <a:ext uri="{9D8B030D-6E8A-4147-A177-3AD203B41FA5}">
                      <a16:colId xmlns:a16="http://schemas.microsoft.com/office/drawing/2014/main" val="3360512269"/>
                    </a:ext>
                  </a:extLst>
                </a:gridCol>
                <a:gridCol w="1066839">
                  <a:extLst>
                    <a:ext uri="{9D8B030D-6E8A-4147-A177-3AD203B41FA5}">
                      <a16:colId xmlns:a16="http://schemas.microsoft.com/office/drawing/2014/main" val="3043529392"/>
                    </a:ext>
                  </a:extLst>
                </a:gridCol>
                <a:gridCol w="1215397">
                  <a:extLst>
                    <a:ext uri="{9D8B030D-6E8A-4147-A177-3AD203B41FA5}">
                      <a16:colId xmlns:a16="http://schemas.microsoft.com/office/drawing/2014/main" val="1599506753"/>
                    </a:ext>
                  </a:extLst>
                </a:gridCol>
              </a:tblGrid>
              <a:tr h="0">
                <a:tc rowSpan="2" gridSpan="3">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地类</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tc rowSpan="2" hMerge="1">
                  <a:txBody>
                    <a:bodyPr/>
                    <a:lstStyle/>
                    <a:p>
                      <a:endParaRPr lang="zh-CN" altLang="en-US"/>
                    </a:p>
                  </a:txBody>
                  <a:tcPr/>
                </a:tc>
                <a:tc rowSpan="2" hMerge="1">
                  <a:txBody>
                    <a:bodyPr/>
                    <a:lstStyle/>
                    <a:p>
                      <a:endParaRPr lang="zh-CN" altLang="en-US"/>
                    </a:p>
                  </a:txBody>
                  <a:tcPr/>
                </a:tc>
                <a:tc gridSpan="2">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远期 ：</a:t>
                      </a: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2035 </a:t>
                      </a: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年</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tc hMerge="1">
                  <a:txBody>
                    <a:bodyPr/>
                    <a:lstStyle/>
                    <a:p>
                      <a:endParaRPr lang="zh-CN" altLang="en-US"/>
                    </a:p>
                  </a:txBody>
                  <a:tcPr/>
                </a:tc>
                <a:extLst>
                  <a:ext uri="{0D108BD9-81ED-4DB2-BD59-A6C34878D82A}">
                    <a16:rowId xmlns:a16="http://schemas.microsoft.com/office/drawing/2014/main" val="2801510984"/>
                  </a:ext>
                </a:extLst>
              </a:tr>
              <a:tr h="0">
                <a:tc gridSpan="3" vMerge="1">
                  <a:txBody>
                    <a:bodyPr/>
                    <a:lstStyle/>
                    <a:p>
                      <a:endParaRPr lang="zh-CN" altLang="en-US"/>
                    </a:p>
                  </a:txBody>
                  <a:tcPr/>
                </a:tc>
                <a:tc hMerge="1" vMerge="1">
                  <a:txBody>
                    <a:bodyPr/>
                    <a:lstStyle/>
                    <a:p>
                      <a:endParaRPr lang="zh-CN" altLang="en-US"/>
                    </a:p>
                  </a:txBody>
                  <a:tcPr/>
                </a:tc>
                <a:tc hMerge="1" vMerge="1">
                  <a:txBody>
                    <a:bodyPr/>
                    <a:lstStyle/>
                    <a:p>
                      <a:endParaRPr lang="zh-CN" altLang="en-US"/>
                    </a:p>
                  </a:txBody>
                  <a:tcPr/>
                </a:tc>
                <a:tc>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面积（</a:t>
                      </a:r>
                      <a:r>
                        <a:rPr lang="en-US" sz="1400" b="1" u="none" strike="noStrike" dirty="0">
                          <a:solidFill>
                            <a:schemeClr val="bg1"/>
                          </a:solidFill>
                          <a:effectLst/>
                          <a:latin typeface="微软雅黑" panose="020B0503020204020204" pitchFamily="34" charset="-122"/>
                          <a:ea typeface="微软雅黑" panose="020B0503020204020204" pitchFamily="34" charset="-122"/>
                        </a:rPr>
                        <a:t>ha）</a:t>
                      </a:r>
                      <a:endParaRPr 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tc>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比例</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extLst>
                  <a:ext uri="{0D108BD9-81ED-4DB2-BD59-A6C34878D82A}">
                    <a16:rowId xmlns:a16="http://schemas.microsoft.com/office/drawing/2014/main" val="2519746734"/>
                  </a:ext>
                </a:extLst>
              </a:tr>
              <a:tr h="0">
                <a:tc rowSpan="12">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农林用地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tc rowSpan="3">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耕地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水浇地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461.22</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67.68%</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1562279912"/>
                  </a:ext>
                </a:extLst>
              </a:tr>
              <a:tr h="0">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旱地</a:t>
                      </a:r>
                      <a:endParaRPr lang="zh-CN" altLang="en-US"/>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23.74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3.48%</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3903460789"/>
                  </a:ext>
                </a:extLst>
              </a:tr>
              <a:tr h="0">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小计</a:t>
                      </a:r>
                      <a:endParaRPr lang="zh-CN" altLang="en-US"/>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484.97</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71.17%</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82748741"/>
                  </a:ext>
                </a:extLst>
              </a:tr>
              <a:tr h="0">
                <a:tc vMerge="1">
                  <a:txBody>
                    <a:bodyPr/>
                    <a:lstStyle/>
                    <a:p>
                      <a:endParaRPr lang="zh-CN" altLang="en-US"/>
                    </a:p>
                  </a:txBody>
                  <a:tcPr/>
                </a:tc>
                <a:tc rowSpan="2">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园地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果园</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1.03</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0.15%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483033566"/>
                  </a:ext>
                </a:extLst>
              </a:tr>
              <a:tr h="0">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dirty="0">
                          <a:effectLst/>
                          <a:latin typeface="微软雅黑" panose="020B0503020204020204" pitchFamily="34" charset="-122"/>
                          <a:ea typeface="微软雅黑" panose="020B0503020204020204" pitchFamily="34" charset="-122"/>
                        </a:rPr>
                        <a:t>小计</a:t>
                      </a:r>
                      <a:endParaRPr lang="zh-CN" altLang="en-US" dirty="0"/>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1.03</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0.15%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260203040"/>
                  </a:ext>
                </a:extLst>
              </a:tr>
              <a:tr h="0">
                <a:tc vMerge="1">
                  <a:txBody>
                    <a:bodyPr/>
                    <a:lstStyle/>
                    <a:p>
                      <a:endParaRPr lang="zh-CN" altLang="en-US"/>
                    </a:p>
                  </a:txBody>
                  <a:tcPr/>
                </a:tc>
                <a:tc gridSpan="2">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林地</a:t>
                      </a:r>
                      <a:endParaRPr lang="zh-CN" altLang="en-US"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24.28</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3.56%</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3760526199"/>
                  </a:ext>
                </a:extLst>
              </a:tr>
              <a:tr h="0">
                <a:tc vMerge="1">
                  <a:txBody>
                    <a:bodyPr/>
                    <a:lstStyle/>
                    <a:p>
                      <a:endParaRPr lang="zh-CN" altLang="en-US"/>
                    </a:p>
                  </a:txBody>
                  <a:tcPr/>
                </a:tc>
                <a:tc rowSpan="5">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其他农用地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设施农用地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12.09</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1.77%</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3260185145"/>
                  </a:ext>
                </a:extLst>
              </a:tr>
              <a:tr h="0">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农村道路</a:t>
                      </a:r>
                      <a:endParaRPr lang="zh-CN" altLang="en-US"/>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8.83</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1.30%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979875158"/>
                  </a:ext>
                </a:extLst>
              </a:tr>
              <a:tr h="0">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坑塘水面</a:t>
                      </a:r>
                      <a:endParaRPr lang="zh-CN" altLang="en-US"/>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1.75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0.26%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275172693"/>
                  </a:ext>
                </a:extLst>
              </a:tr>
              <a:tr h="0">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沟渠</a:t>
                      </a:r>
                      <a:endParaRPr lang="zh-CN" altLang="en-US"/>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7.86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1.15%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016259371"/>
                  </a:ext>
                </a:extLst>
              </a:tr>
              <a:tr h="0">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dirty="0">
                          <a:effectLst/>
                          <a:latin typeface="微软雅黑" panose="020B0503020204020204" pitchFamily="34" charset="-122"/>
                          <a:ea typeface="微软雅黑" panose="020B0503020204020204" pitchFamily="34" charset="-122"/>
                        </a:rPr>
                        <a:t>小计</a:t>
                      </a:r>
                      <a:endParaRPr lang="zh-CN" altLang="en-US" dirty="0"/>
                    </a:p>
                  </a:txBody>
                  <a:tcPr marL="3555" marR="3555" marT="355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30.53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4.48%</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174260399"/>
                  </a:ext>
                </a:extLst>
              </a:tr>
              <a:tr h="0">
                <a:tc vMerge="1">
                  <a:txBody>
                    <a:bodyPr/>
                    <a:lstStyle/>
                    <a:p>
                      <a:endParaRPr lang="zh-CN" altLang="en-US"/>
                    </a:p>
                  </a:txBody>
                  <a:tcPr/>
                </a:tc>
                <a:tc gridSpan="2">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合计</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tc hMerge="1">
                  <a:txBody>
                    <a:bodyPr/>
                    <a:lstStyle/>
                    <a:p>
                      <a:endParaRPr lang="zh-CN" altLang="en-US"/>
                    </a:p>
                  </a:txBody>
                  <a:tcPr/>
                </a:tc>
                <a:tc>
                  <a:txBody>
                    <a:bodyPr/>
                    <a:lstStyle/>
                    <a:p>
                      <a:pPr algn="ctr" fontAlgn="ct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540.81 </a:t>
                      </a:r>
                      <a:endParaRPr lang="en-US" altLang="zh-CN"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tc>
                  <a:txBody>
                    <a:bodyPr/>
                    <a:lstStyle/>
                    <a:p>
                      <a:pPr algn="ctr" fontAlgn="ct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79.36%</a:t>
                      </a:r>
                      <a:endParaRPr lang="en-US" altLang="zh-CN"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extLst>
                  <a:ext uri="{0D108BD9-81ED-4DB2-BD59-A6C34878D82A}">
                    <a16:rowId xmlns:a16="http://schemas.microsoft.com/office/drawing/2014/main" val="3466533232"/>
                  </a:ext>
                </a:extLst>
              </a:tr>
              <a:tr h="0">
                <a:tc rowSpan="13">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建设用地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tc rowSpan="4">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村庄居住用地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村庄住宅用地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39.54</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5.80%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1509068861"/>
                  </a:ext>
                </a:extLst>
              </a:tr>
              <a:tr h="0">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村庄公共服务设施用地</a:t>
                      </a:r>
                      <a:endParaRPr lang="zh-CN" altLang="en-US"/>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7.09</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1.04%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925081857"/>
                  </a:ext>
                </a:extLst>
              </a:tr>
              <a:tr h="0">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dirty="0">
                          <a:effectLst/>
                          <a:latin typeface="微软雅黑" panose="020B0503020204020204" pitchFamily="34" charset="-122"/>
                          <a:ea typeface="微软雅黑" panose="020B0503020204020204" pitchFamily="34" charset="-122"/>
                        </a:rPr>
                        <a:t>村庄公园与绿地</a:t>
                      </a:r>
                      <a:endParaRPr lang="zh-CN" altLang="en-US" dirty="0"/>
                    </a:p>
                  </a:txBody>
                  <a:tcPr marL="3555" marR="3555" marT="355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0.31</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0.04%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667088628"/>
                  </a:ext>
                </a:extLst>
              </a:tr>
              <a:tr h="0">
                <a:tc vMerge="1">
                  <a:txBody>
                    <a:bodyPr/>
                    <a:lstStyle/>
                    <a:p>
                      <a:endParaRPr lang="zh-CN" altLang="en-US"/>
                    </a:p>
                  </a:txBody>
                  <a:tcPr/>
                </a:tc>
                <a:tc vMerge="1">
                  <a:txBody>
                    <a:bodyPr/>
                    <a:lstStyle/>
                    <a:p>
                      <a:pPr algn="ctr" fontAlgn="ct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小计</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46.93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6.89%</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1832084838"/>
                  </a:ext>
                </a:extLst>
              </a:tr>
              <a:tr h="0">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幼儿园用地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0.28</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0.04%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53917893"/>
                  </a:ext>
                </a:extLst>
              </a:tr>
              <a:tr h="0">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中小学用地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1.80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0.26%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782696927"/>
                  </a:ext>
                </a:extLst>
              </a:tr>
              <a:tr h="0">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村庄工业用地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14.91</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2.19%</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933995167"/>
                  </a:ext>
                </a:extLst>
              </a:tr>
              <a:tr h="0">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村庄物流仓储用地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6.74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0.99%</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1937161476"/>
                  </a:ext>
                </a:extLst>
              </a:tr>
              <a:tr h="0">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村庄道路用地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4.65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0.68%</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1856777877"/>
                  </a:ext>
                </a:extLst>
              </a:tr>
              <a:tr h="0">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区域基础设施用地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7.29</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1.07%</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115758477"/>
                  </a:ext>
                </a:extLst>
              </a:tr>
              <a:tr h="0">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特殊用地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2.68</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0.39%</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4010751595"/>
                  </a:ext>
                </a:extLst>
              </a:tr>
              <a:tr h="0">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采矿盐田用地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47.33</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6.95%</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3709311502"/>
                  </a:ext>
                </a:extLst>
              </a:tr>
              <a:tr h="0">
                <a:tc vMerge="1">
                  <a:txBody>
                    <a:bodyPr/>
                    <a:lstStyle/>
                    <a:p>
                      <a:endParaRPr lang="zh-CN" altLang="en-US"/>
                    </a:p>
                  </a:txBody>
                  <a:tcPr/>
                </a:tc>
                <a:tc gridSpan="2">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合计</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tc hMerge="1">
                  <a:txBody>
                    <a:bodyPr/>
                    <a:lstStyle/>
                    <a:p>
                      <a:endParaRPr lang="zh-CN" altLang="en-US"/>
                    </a:p>
                  </a:txBody>
                  <a:tcPr/>
                </a:tc>
                <a:tc>
                  <a:txBody>
                    <a:bodyPr/>
                    <a:lstStyle/>
                    <a:p>
                      <a:pPr algn="ctr" fontAlgn="ct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132.60 </a:t>
                      </a:r>
                      <a:endParaRPr lang="en-US" altLang="zh-CN"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tc>
                  <a:txBody>
                    <a:bodyPr/>
                    <a:lstStyle/>
                    <a:p>
                      <a:pPr algn="ctr" fontAlgn="ct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19.46%</a:t>
                      </a:r>
                      <a:endParaRPr lang="en-US" altLang="zh-CN"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extLst>
                  <a:ext uri="{0D108BD9-81ED-4DB2-BD59-A6C34878D82A}">
                    <a16:rowId xmlns:a16="http://schemas.microsoft.com/office/drawing/2014/main" val="310751379"/>
                  </a:ext>
                </a:extLst>
              </a:tr>
              <a:tr h="0">
                <a:tc rowSpan="3">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自然保护保留</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tc gridSpan="2">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其他自然保留用地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solidFill>
                      <a:srgbClr val="F4E9E9"/>
                    </a:solidFill>
                  </a:tcPr>
                </a:tc>
                <a:tc hMerge="1">
                  <a:txBody>
                    <a:bodyPr/>
                    <a:lstStyle/>
                    <a:p>
                      <a:endParaRPr lang="zh-CN" altLang="en-US"/>
                    </a:p>
                  </a:txBody>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2.65</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solidFill>
                      <a:srgbClr val="F4E9E9"/>
                    </a:solidFill>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0.39%</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solidFill>
                      <a:srgbClr val="F4E9E9"/>
                    </a:solidFill>
                  </a:tcPr>
                </a:tc>
                <a:extLst>
                  <a:ext uri="{0D108BD9-81ED-4DB2-BD59-A6C34878D82A}">
                    <a16:rowId xmlns:a16="http://schemas.microsoft.com/office/drawing/2014/main" val="3083237061"/>
                  </a:ext>
                </a:extLst>
              </a:tr>
              <a:tr h="0">
                <a:tc vMerge="1">
                  <a:txBody>
                    <a:bodyPr/>
                    <a:lstStyle/>
                    <a:p>
                      <a:endParaRPr lang="zh-CN" altLang="en-US"/>
                    </a:p>
                  </a:txBody>
                  <a:tcPr/>
                </a:tc>
                <a:tc gridSpan="2">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陆地水域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solidFill>
                      <a:srgbClr val="F4E9E9"/>
                    </a:solidFill>
                  </a:tcPr>
                </a:tc>
                <a:tc hMerge="1">
                  <a:txBody>
                    <a:bodyPr/>
                    <a:lstStyle/>
                    <a:p>
                      <a:endParaRPr lang="zh-CN" altLang="en-US"/>
                    </a:p>
                  </a:txBody>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5.39</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solidFill>
                      <a:srgbClr val="F4E9E9"/>
                    </a:solidFill>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0.79%</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solidFill>
                      <a:srgbClr val="F4E9E9"/>
                    </a:solidFill>
                  </a:tcPr>
                </a:tc>
                <a:extLst>
                  <a:ext uri="{0D108BD9-81ED-4DB2-BD59-A6C34878D82A}">
                    <a16:rowId xmlns:a16="http://schemas.microsoft.com/office/drawing/2014/main" val="2934961371"/>
                  </a:ext>
                </a:extLst>
              </a:tr>
              <a:tr h="0">
                <a:tc vMerge="1">
                  <a:txBody>
                    <a:bodyPr/>
                    <a:lstStyle/>
                    <a:p>
                      <a:endParaRPr lang="zh-CN" altLang="en-US"/>
                    </a:p>
                  </a:txBody>
                  <a:tcPr/>
                </a:tc>
                <a:tc gridSpan="2">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合计</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tc hMerge="1">
                  <a:txBody>
                    <a:bodyPr/>
                    <a:lstStyle/>
                    <a:p>
                      <a:endParaRPr lang="zh-CN" altLang="en-US"/>
                    </a:p>
                  </a:txBody>
                  <a:tcPr/>
                </a:tc>
                <a:tc>
                  <a:txBody>
                    <a:bodyPr/>
                    <a:lstStyle/>
                    <a:p>
                      <a:pPr algn="ctr" fontAlgn="ct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8.03 </a:t>
                      </a:r>
                      <a:endParaRPr lang="en-US" altLang="zh-CN"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tc>
                  <a:txBody>
                    <a:bodyPr/>
                    <a:lstStyle/>
                    <a:p>
                      <a:pPr algn="ctr" fontAlgn="ct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1.18%</a:t>
                      </a:r>
                      <a:endParaRPr lang="en-US" altLang="zh-CN"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extLst>
                  <a:ext uri="{0D108BD9-81ED-4DB2-BD59-A6C34878D82A}">
                    <a16:rowId xmlns:a16="http://schemas.microsoft.com/office/drawing/2014/main" val="2449707393"/>
                  </a:ext>
                </a:extLst>
              </a:tr>
              <a:tr h="0">
                <a:tc gridSpan="3">
                  <a:txBody>
                    <a:bodyPr/>
                    <a:lstStyle/>
                    <a:p>
                      <a:pPr algn="ctr" fontAlgn="ctr"/>
                      <a:r>
                        <a:rPr lang="zh-CN" altLang="en-US" sz="1400" b="1" u="none" strike="noStrike" dirty="0">
                          <a:solidFill>
                            <a:schemeClr val="bg1"/>
                          </a:solidFill>
                          <a:effectLst/>
                          <a:latin typeface="微软雅黑" panose="020B0503020204020204" pitchFamily="34" charset="-122"/>
                          <a:ea typeface="微软雅黑" panose="020B0503020204020204" pitchFamily="34" charset="-122"/>
                        </a:rPr>
                        <a:t>总计</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tc hMerge="1">
                  <a:txBody>
                    <a:bodyPr/>
                    <a:lstStyle/>
                    <a:p>
                      <a:endParaRPr lang="zh-CN" altLang="en-US"/>
                    </a:p>
                  </a:txBody>
                  <a:tcPr/>
                </a:tc>
                <a:tc hMerge="1">
                  <a:txBody>
                    <a:bodyPr/>
                    <a:lstStyle/>
                    <a:p>
                      <a:endParaRPr lang="zh-CN" altLang="en-US"/>
                    </a:p>
                  </a:txBody>
                  <a:tcPr/>
                </a:tc>
                <a:tc>
                  <a:txBody>
                    <a:bodyPr/>
                    <a:lstStyle/>
                    <a:p>
                      <a:pPr algn="ctr" fontAlgn="ct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681.45 </a:t>
                      </a:r>
                      <a:endParaRPr lang="en-US" altLang="zh-CN"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tc>
                  <a:txBody>
                    <a:bodyPr/>
                    <a:lstStyle/>
                    <a:p>
                      <a:pPr algn="ctr" fontAlgn="ctr"/>
                      <a:r>
                        <a:rPr lang="en-US" altLang="zh-CN" sz="1400" b="1" u="none" strike="noStrike" dirty="0">
                          <a:solidFill>
                            <a:schemeClr val="bg1"/>
                          </a:solidFill>
                          <a:effectLst/>
                          <a:latin typeface="微软雅黑" panose="020B0503020204020204" pitchFamily="34" charset="-122"/>
                          <a:ea typeface="微软雅黑" panose="020B0503020204020204" pitchFamily="34" charset="-122"/>
                        </a:rPr>
                        <a:t>100.00%</a:t>
                      </a:r>
                      <a:endParaRPr lang="en-US" altLang="zh-CN"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E6B9B8"/>
                    </a:solidFill>
                  </a:tcPr>
                </a:tc>
                <a:extLst>
                  <a:ext uri="{0D108BD9-81ED-4DB2-BD59-A6C34878D82A}">
                    <a16:rowId xmlns:a16="http://schemas.microsoft.com/office/drawing/2014/main" val="1894913346"/>
                  </a:ext>
                </a:extLst>
              </a:tr>
            </a:tbl>
          </a:graphicData>
        </a:graphic>
      </p:graphicFrame>
    </p:spTree>
    <p:extLst>
      <p:ext uri="{BB962C8B-B14F-4D97-AF65-F5344CB8AC3E}">
        <p14:creationId xmlns:p14="http://schemas.microsoft.com/office/powerpoint/2010/main" val="2217698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3904849-CA48-4907-AB62-E0E70A57B3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78940" y="6021201"/>
            <a:ext cx="4459638" cy="3897499"/>
          </a:xfrm>
          <a:prstGeom prst="rect">
            <a:avLst/>
          </a:prstGeom>
        </p:spPr>
      </p:pic>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32</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村域空间规划</a:t>
            </a:r>
          </a:p>
        </p:txBody>
      </p:sp>
      <p:sp>
        <p:nvSpPr>
          <p:cNvPr id="10" name="文本框 9">
            <a:extLst>
              <a:ext uri="{FF2B5EF4-FFF2-40B4-BE49-F238E27FC236}">
                <a16:creationId xmlns:a16="http://schemas.microsoft.com/office/drawing/2014/main" id="{E092BB28-A8EF-4BDE-AC34-6A4EDDBFCC2E}"/>
              </a:ext>
            </a:extLst>
          </p:cNvPr>
          <p:cNvSpPr txBox="1"/>
          <p:nvPr/>
        </p:nvSpPr>
        <p:spPr>
          <a:xfrm>
            <a:off x="358875" y="1129331"/>
            <a:ext cx="43845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4.2 </a:t>
            </a:r>
            <a:r>
              <a:rPr lang="zh-CN" altLang="en-US" sz="2400" b="1" dirty="0">
                <a:latin typeface="微软雅黑" panose="020B0503020204020204" pitchFamily="34" charset="-122"/>
                <a:ea typeface="微软雅黑" panose="020B0503020204020204" pitchFamily="34" charset="-122"/>
              </a:rPr>
              <a:t>村域空间布局规划</a:t>
            </a:r>
          </a:p>
        </p:txBody>
      </p:sp>
      <p:sp>
        <p:nvSpPr>
          <p:cNvPr id="24" name="TextBox 1">
            <a:extLst>
              <a:ext uri="{FF2B5EF4-FFF2-40B4-BE49-F238E27FC236}">
                <a16:creationId xmlns:a16="http://schemas.microsoft.com/office/drawing/2014/main" id="{E7CAF7E6-D07C-4522-9A4D-F1271961B91B}"/>
              </a:ext>
            </a:extLst>
          </p:cNvPr>
          <p:cNvSpPr>
            <a:spLocks noChangeArrowheads="1"/>
          </p:cNvSpPr>
          <p:nvPr/>
        </p:nvSpPr>
        <p:spPr bwMode="auto">
          <a:xfrm>
            <a:off x="400050" y="1551107"/>
            <a:ext cx="14325595"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pPr algn="ctr"/>
            <a:r>
              <a:rPr lang="zh-CN" altLang="en-US" b="1" dirty="0">
                <a:solidFill>
                  <a:schemeClr val="tx1">
                    <a:lumMod val="95000"/>
                    <a:lumOff val="5000"/>
                  </a:schemeClr>
                </a:solidFill>
                <a:latin typeface="微软雅黑" pitchFamily="34" charset="-122"/>
                <a:ea typeface="微软雅黑" pitchFamily="34" charset="-122"/>
                <a:sym typeface="微软雅黑" pitchFamily="34" charset="-122"/>
              </a:rPr>
              <a:t>国土空间结构调整表</a:t>
            </a:r>
            <a:endParaRPr lang="zh-CN" altLang="en-US" sz="1800" b="1" dirty="0">
              <a:solidFill>
                <a:schemeClr val="tx1">
                  <a:lumMod val="95000"/>
                  <a:lumOff val="5000"/>
                </a:schemeClr>
              </a:solidFill>
              <a:latin typeface="微软雅黑" pitchFamily="34" charset="-122"/>
              <a:ea typeface="微软雅黑" pitchFamily="34" charset="-122"/>
              <a:sym typeface="微软雅黑" pitchFamily="34" charset="-122"/>
            </a:endParaRPr>
          </a:p>
        </p:txBody>
      </p:sp>
      <p:pic>
        <p:nvPicPr>
          <p:cNvPr id="11" name="图片 10">
            <a:extLst>
              <a:ext uri="{FF2B5EF4-FFF2-40B4-BE49-F238E27FC236}">
                <a16:creationId xmlns:a16="http://schemas.microsoft.com/office/drawing/2014/main" id="{83AA0F72-DFA9-47E8-8261-2303812606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80284" y="1993900"/>
            <a:ext cx="4448003" cy="3886200"/>
          </a:xfrm>
          <a:prstGeom prst="rect">
            <a:avLst/>
          </a:prstGeom>
        </p:spPr>
      </p:pic>
      <p:sp>
        <p:nvSpPr>
          <p:cNvPr id="3" name="文本框 2">
            <a:extLst>
              <a:ext uri="{FF2B5EF4-FFF2-40B4-BE49-F238E27FC236}">
                <a16:creationId xmlns:a16="http://schemas.microsoft.com/office/drawing/2014/main" id="{258BC3C1-3766-47A3-BAA6-8EB7397F3A7D}"/>
              </a:ext>
            </a:extLst>
          </p:cNvPr>
          <p:cNvSpPr txBox="1"/>
          <p:nvPr/>
        </p:nvSpPr>
        <p:spPr>
          <a:xfrm>
            <a:off x="10278940" y="5552115"/>
            <a:ext cx="1082348"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综合现状图</a:t>
            </a:r>
          </a:p>
        </p:txBody>
      </p:sp>
      <p:sp>
        <p:nvSpPr>
          <p:cNvPr id="12" name="文本框 11">
            <a:extLst>
              <a:ext uri="{FF2B5EF4-FFF2-40B4-BE49-F238E27FC236}">
                <a16:creationId xmlns:a16="http://schemas.microsoft.com/office/drawing/2014/main" id="{C74E3B3E-5C88-46F4-8283-78144BA6171D}"/>
              </a:ext>
            </a:extLst>
          </p:cNvPr>
          <p:cNvSpPr txBox="1"/>
          <p:nvPr/>
        </p:nvSpPr>
        <p:spPr>
          <a:xfrm>
            <a:off x="10278940" y="9606150"/>
            <a:ext cx="1082348"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综合规划图</a:t>
            </a:r>
          </a:p>
        </p:txBody>
      </p:sp>
      <p:graphicFrame>
        <p:nvGraphicFramePr>
          <p:cNvPr id="4" name="表格 3">
            <a:extLst>
              <a:ext uri="{FF2B5EF4-FFF2-40B4-BE49-F238E27FC236}">
                <a16:creationId xmlns:a16="http://schemas.microsoft.com/office/drawing/2014/main" id="{87B87EF9-0C97-4620-9D04-35C367D21BD8}"/>
              </a:ext>
            </a:extLst>
          </p:cNvPr>
          <p:cNvGraphicFramePr>
            <a:graphicFrameLocks noGrp="1"/>
          </p:cNvGraphicFramePr>
          <p:nvPr>
            <p:extLst>
              <p:ext uri="{D42A27DB-BD31-4B8C-83A1-F6EECF244321}">
                <p14:modId xmlns:p14="http://schemas.microsoft.com/office/powerpoint/2010/main" val="1145364415"/>
              </p:ext>
            </p:extLst>
          </p:nvPr>
        </p:nvGraphicFramePr>
        <p:xfrm>
          <a:off x="406214" y="2040021"/>
          <a:ext cx="9747438" cy="7873907"/>
        </p:xfrm>
        <a:graphic>
          <a:graphicData uri="http://schemas.openxmlformats.org/drawingml/2006/table">
            <a:tbl>
              <a:tblPr>
                <a:tableStyleId>{5940675A-B579-460E-94D1-54222C63F5DA}</a:tableStyleId>
              </a:tblPr>
              <a:tblGrid>
                <a:gridCol w="679636">
                  <a:extLst>
                    <a:ext uri="{9D8B030D-6E8A-4147-A177-3AD203B41FA5}">
                      <a16:colId xmlns:a16="http://schemas.microsoft.com/office/drawing/2014/main" val="1329259595"/>
                    </a:ext>
                  </a:extLst>
                </a:gridCol>
                <a:gridCol w="533400">
                  <a:extLst>
                    <a:ext uri="{9D8B030D-6E8A-4147-A177-3AD203B41FA5}">
                      <a16:colId xmlns:a16="http://schemas.microsoft.com/office/drawing/2014/main" val="1018687352"/>
                    </a:ext>
                  </a:extLst>
                </a:gridCol>
                <a:gridCol w="2133600">
                  <a:extLst>
                    <a:ext uri="{9D8B030D-6E8A-4147-A177-3AD203B41FA5}">
                      <a16:colId xmlns:a16="http://schemas.microsoft.com/office/drawing/2014/main" val="240540931"/>
                    </a:ext>
                  </a:extLst>
                </a:gridCol>
                <a:gridCol w="1066800">
                  <a:extLst>
                    <a:ext uri="{9D8B030D-6E8A-4147-A177-3AD203B41FA5}">
                      <a16:colId xmlns:a16="http://schemas.microsoft.com/office/drawing/2014/main" val="3311060410"/>
                    </a:ext>
                  </a:extLst>
                </a:gridCol>
                <a:gridCol w="1143000">
                  <a:extLst>
                    <a:ext uri="{9D8B030D-6E8A-4147-A177-3AD203B41FA5}">
                      <a16:colId xmlns:a16="http://schemas.microsoft.com/office/drawing/2014/main" val="2202012138"/>
                    </a:ext>
                  </a:extLst>
                </a:gridCol>
                <a:gridCol w="1066800">
                  <a:extLst>
                    <a:ext uri="{9D8B030D-6E8A-4147-A177-3AD203B41FA5}">
                      <a16:colId xmlns:a16="http://schemas.microsoft.com/office/drawing/2014/main" val="3043529392"/>
                    </a:ext>
                  </a:extLst>
                </a:gridCol>
                <a:gridCol w="1143000">
                  <a:extLst>
                    <a:ext uri="{9D8B030D-6E8A-4147-A177-3AD203B41FA5}">
                      <a16:colId xmlns:a16="http://schemas.microsoft.com/office/drawing/2014/main" val="1599506753"/>
                    </a:ext>
                  </a:extLst>
                </a:gridCol>
                <a:gridCol w="1066800">
                  <a:extLst>
                    <a:ext uri="{9D8B030D-6E8A-4147-A177-3AD203B41FA5}">
                      <a16:colId xmlns:a16="http://schemas.microsoft.com/office/drawing/2014/main" val="3193831152"/>
                    </a:ext>
                  </a:extLst>
                </a:gridCol>
                <a:gridCol w="914402">
                  <a:extLst>
                    <a:ext uri="{9D8B030D-6E8A-4147-A177-3AD203B41FA5}">
                      <a16:colId xmlns:a16="http://schemas.microsoft.com/office/drawing/2014/main" val="3403208321"/>
                    </a:ext>
                  </a:extLst>
                </a:gridCol>
              </a:tblGrid>
              <a:tr h="253997">
                <a:tc rowSpan="2" gridSpan="3">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地类</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rowSpan="2" hMerge="1">
                  <a:txBody>
                    <a:bodyPr/>
                    <a:lstStyle/>
                    <a:p>
                      <a:endParaRPr lang="zh-CN" altLang="en-US"/>
                    </a:p>
                  </a:txBody>
                  <a:tcPr/>
                </a:tc>
                <a:tc rowSpan="2" hMerge="1">
                  <a:txBody>
                    <a:bodyPr/>
                    <a:lstStyle/>
                    <a:p>
                      <a:endParaRPr lang="zh-CN" altLang="en-US"/>
                    </a:p>
                  </a:txBody>
                  <a:tcPr/>
                </a:tc>
                <a:tc gridSpan="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基期 ：</a:t>
                      </a:r>
                      <a:r>
                        <a:rPr lang="en-US" altLang="zh-CN" sz="1600" u="none" strike="noStrike">
                          <a:effectLst/>
                          <a:latin typeface="微软雅黑" panose="020B0503020204020204" pitchFamily="34" charset="-122"/>
                          <a:ea typeface="微软雅黑" panose="020B0503020204020204" pitchFamily="34" charset="-122"/>
                        </a:rPr>
                        <a:t>2020 </a:t>
                      </a:r>
                      <a:r>
                        <a:rPr lang="zh-CN" altLang="en-US" sz="1600" u="none" strike="noStrike">
                          <a:effectLst/>
                          <a:latin typeface="微软雅黑" panose="020B0503020204020204" pitchFamily="34" charset="-122"/>
                          <a:ea typeface="微软雅黑" panose="020B0503020204020204" pitchFamily="34" charset="-122"/>
                        </a:rPr>
                        <a:t>年</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gridSpan="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远期 ：</a:t>
                      </a:r>
                      <a:r>
                        <a:rPr lang="en-US" altLang="zh-CN" sz="1600" u="none" strike="noStrike">
                          <a:effectLst/>
                          <a:latin typeface="微软雅黑" panose="020B0503020204020204" pitchFamily="34" charset="-122"/>
                          <a:ea typeface="微软雅黑" panose="020B0503020204020204" pitchFamily="34" charset="-122"/>
                        </a:rPr>
                        <a:t>2035 </a:t>
                      </a:r>
                      <a:r>
                        <a:rPr lang="zh-CN" altLang="en-US" sz="1600" u="none" strike="noStrike">
                          <a:effectLst/>
                          <a:latin typeface="微软雅黑" panose="020B0503020204020204" pitchFamily="34" charset="-122"/>
                          <a:ea typeface="微软雅黑" panose="020B0503020204020204" pitchFamily="34" charset="-122"/>
                        </a:rPr>
                        <a:t>年</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gridSpan="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规划期内增减</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extLst>
                  <a:ext uri="{0D108BD9-81ED-4DB2-BD59-A6C34878D82A}">
                    <a16:rowId xmlns:a16="http://schemas.microsoft.com/office/drawing/2014/main" val="2801510984"/>
                  </a:ext>
                </a:extLst>
              </a:tr>
              <a:tr h="253997">
                <a:tc gridSpan="3" vMerge="1">
                  <a:txBody>
                    <a:bodyPr/>
                    <a:lstStyle/>
                    <a:p>
                      <a:endParaRPr lang="zh-CN" altLang="en-US"/>
                    </a:p>
                  </a:txBody>
                  <a:tcPr/>
                </a:tc>
                <a:tc hMerge="1" vMerge="1">
                  <a:txBody>
                    <a:bodyPr/>
                    <a:lstStyle/>
                    <a:p>
                      <a:endParaRPr lang="zh-CN" altLang="en-US"/>
                    </a:p>
                  </a:txBody>
                  <a:tcPr/>
                </a:tc>
                <a:tc hMerge="1" vMerge="1">
                  <a:txBody>
                    <a:bodyPr/>
                    <a:lstStyle/>
                    <a:p>
                      <a:endParaRPr lang="zh-CN" altLang="en-US"/>
                    </a:p>
                  </a:txBody>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面积（</a:t>
                      </a:r>
                      <a:r>
                        <a:rPr lang="en-US" sz="1600" u="none" strike="noStrike">
                          <a:effectLst/>
                          <a:latin typeface="微软雅黑" panose="020B0503020204020204" pitchFamily="34" charset="-122"/>
                          <a:ea typeface="微软雅黑" panose="020B0503020204020204" pitchFamily="34" charset="-122"/>
                        </a:rPr>
                        <a:t>ha）</a:t>
                      </a:r>
                      <a:endParaRPr 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比例</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面积（</a:t>
                      </a:r>
                      <a:r>
                        <a:rPr lang="en-US" sz="1600" u="none" strike="noStrike" dirty="0">
                          <a:effectLst/>
                          <a:latin typeface="微软雅黑" panose="020B0503020204020204" pitchFamily="34" charset="-122"/>
                          <a:ea typeface="微软雅黑" panose="020B0503020204020204" pitchFamily="34" charset="-122"/>
                        </a:rPr>
                        <a:t>ha）</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比例</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面积（</a:t>
                      </a:r>
                      <a:r>
                        <a:rPr lang="en-US" sz="1600" u="none" strike="noStrike">
                          <a:effectLst/>
                          <a:latin typeface="微软雅黑" panose="020B0503020204020204" pitchFamily="34" charset="-122"/>
                          <a:ea typeface="微软雅黑" panose="020B0503020204020204" pitchFamily="34" charset="-122"/>
                        </a:rPr>
                        <a:t>ha）</a:t>
                      </a:r>
                      <a:endParaRPr 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比例</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519746734"/>
                  </a:ext>
                </a:extLst>
              </a:tr>
              <a:tr h="253997">
                <a:tc rowSpan="1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农林用地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rowSpan="3">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耕地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水浇地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425.04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62.37%</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461.22</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67.68%</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36.18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8.51%</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1562279912"/>
                  </a:ext>
                </a:extLst>
              </a:tr>
              <a:tr h="253997">
                <a:tc vMerge="1">
                  <a:txBody>
                    <a:bodyPr/>
                    <a:lstStyle/>
                    <a:p>
                      <a:endParaRPr lang="zh-CN" altLang="en-US"/>
                    </a:p>
                  </a:txBody>
                  <a:tcPr/>
                </a:tc>
                <a:tc vMerge="1">
                  <a:txBody>
                    <a:bodyPr/>
                    <a:lstStyle/>
                    <a:p>
                      <a:endParaRPr lang="zh-CN" altLang="en-US"/>
                    </a:p>
                  </a:txBody>
                  <a:tcPr/>
                </a:tc>
                <a:tc>
                  <a:txBody>
                    <a:bodyPr/>
                    <a:lstStyle/>
                    <a:p>
                      <a:pPr algn="ctr"/>
                      <a:r>
                        <a:rPr lang="zh-CN" altLang="en-US" sz="1600" u="none" strike="noStrike">
                          <a:effectLst/>
                          <a:latin typeface="微软雅黑" panose="020B0503020204020204" pitchFamily="34" charset="-122"/>
                          <a:ea typeface="微软雅黑" panose="020B0503020204020204" pitchFamily="34" charset="-122"/>
                        </a:rPr>
                        <a:t>旱地</a:t>
                      </a:r>
                      <a:endParaRPr lang="zh-CN" altLang="en-US" sz="2000">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17.10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2.51%</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23.74</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3.48%</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6.64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38.85%</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3903460789"/>
                  </a:ext>
                </a:extLst>
              </a:tr>
              <a:tr h="253997">
                <a:tc vMerge="1">
                  <a:txBody>
                    <a:bodyPr/>
                    <a:lstStyle/>
                    <a:p>
                      <a:endParaRPr lang="zh-CN" altLang="en-US"/>
                    </a:p>
                  </a:txBody>
                  <a:tcPr/>
                </a:tc>
                <a:tc vMerge="1">
                  <a:txBody>
                    <a:bodyPr/>
                    <a:lstStyle/>
                    <a:p>
                      <a:endParaRPr lang="zh-CN" altLang="en-US"/>
                    </a:p>
                  </a:txBody>
                  <a:tcPr/>
                </a:tc>
                <a:tc>
                  <a:txBody>
                    <a:bodyPr/>
                    <a:lstStyle/>
                    <a:p>
                      <a:pPr algn="ctr"/>
                      <a:r>
                        <a:rPr lang="zh-CN" altLang="en-US" sz="1600" u="none" strike="noStrike">
                          <a:effectLst/>
                          <a:latin typeface="微软雅黑" panose="020B0503020204020204" pitchFamily="34" charset="-122"/>
                          <a:ea typeface="微软雅黑" panose="020B0503020204020204" pitchFamily="34" charset="-122"/>
                        </a:rPr>
                        <a:t>小计</a:t>
                      </a:r>
                      <a:endParaRPr lang="zh-CN" altLang="en-US" sz="2000">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442.14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64.88%</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484.97</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71.17%</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42.83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9.69%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82748741"/>
                  </a:ext>
                </a:extLst>
              </a:tr>
              <a:tr h="253997">
                <a:tc vMerge="1">
                  <a:txBody>
                    <a:bodyPr/>
                    <a:lstStyle/>
                    <a:p>
                      <a:endParaRPr lang="zh-CN" altLang="en-US"/>
                    </a:p>
                  </a:txBody>
                  <a:tcPr/>
                </a:tc>
                <a:tc rowSpan="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园地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果园</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1.03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0.15%</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1.03</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0.15%</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0.00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483033566"/>
                  </a:ext>
                </a:extLst>
              </a:tr>
              <a:tr h="253997">
                <a:tc vMerge="1">
                  <a:txBody>
                    <a:bodyPr/>
                    <a:lstStyle/>
                    <a:p>
                      <a:endParaRPr lang="zh-CN" altLang="en-US"/>
                    </a:p>
                  </a:txBody>
                  <a:tcPr/>
                </a:tc>
                <a:tc vMerge="1">
                  <a:txBody>
                    <a:bodyPr/>
                    <a:lstStyle/>
                    <a:p>
                      <a:endParaRPr lang="zh-CN" altLang="en-US"/>
                    </a:p>
                  </a:txBody>
                  <a:tcPr/>
                </a:tc>
                <a:tc>
                  <a:txBody>
                    <a:bodyPr/>
                    <a:lstStyle/>
                    <a:p>
                      <a:pPr algn="ctr"/>
                      <a:r>
                        <a:rPr lang="zh-CN" altLang="en-US" sz="1600" u="none" strike="noStrike" dirty="0">
                          <a:effectLst/>
                          <a:latin typeface="微软雅黑" panose="020B0503020204020204" pitchFamily="34" charset="-122"/>
                          <a:ea typeface="微软雅黑" panose="020B0503020204020204" pitchFamily="34" charset="-122"/>
                        </a:rPr>
                        <a:t>小计</a:t>
                      </a:r>
                      <a:endParaRPr lang="zh-CN" altLang="en-US" sz="2000" dirty="0">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1.03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0.15%</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1.03</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0.15%</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0.00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260203040"/>
                  </a:ext>
                </a:extLst>
              </a:tr>
              <a:tr h="253997">
                <a:tc vMerge="1">
                  <a:txBody>
                    <a:bodyPr/>
                    <a:lstStyle/>
                    <a:p>
                      <a:endParaRPr lang="zh-CN" altLang="en-US"/>
                    </a:p>
                  </a:txBody>
                  <a:tcPr/>
                </a:tc>
                <a:tc gridSpan="2">
                  <a:txBody>
                    <a:bodyPr/>
                    <a:lstStyle/>
                    <a:p>
                      <a:pPr algn="ctr" fontAlgn="ctr"/>
                      <a:r>
                        <a:rPr lang="zh-CN" altLang="en-US" sz="1600" b="0" u="none" strike="noStrike" dirty="0">
                          <a:solidFill>
                            <a:schemeClr val="tx1"/>
                          </a:solidFill>
                          <a:effectLst/>
                          <a:latin typeface="微软雅黑" panose="020B0503020204020204" pitchFamily="34" charset="-122"/>
                          <a:ea typeface="微软雅黑" panose="020B0503020204020204" pitchFamily="34" charset="-122"/>
                        </a:rPr>
                        <a:t>林地</a:t>
                      </a:r>
                      <a:endParaRPr lang="zh-CN" altLang="en-US"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3555" marR="3555" marT="3555" marB="0" anchor="ctr">
                    <a:noFill/>
                  </a:tcPr>
                </a:tc>
                <a:tc hMerge="1">
                  <a:txBody>
                    <a:bodyPr/>
                    <a:lstStyle/>
                    <a:p>
                      <a:endParaRPr lang="zh-CN" altLang="en-US"/>
                    </a:p>
                  </a:txBody>
                  <a:tcPr/>
                </a:tc>
                <a:tc>
                  <a:txBody>
                    <a:bodyPr/>
                    <a:lstStyle/>
                    <a:p>
                      <a:pPr algn="ctr" fontAlgn="ctr"/>
                      <a:r>
                        <a:rPr lang="en-US" altLang="zh-CN" sz="1600" b="0" u="none" strike="noStrike" dirty="0">
                          <a:solidFill>
                            <a:schemeClr val="tx1"/>
                          </a:solidFill>
                          <a:effectLst/>
                          <a:latin typeface="微软雅黑" panose="020B0503020204020204" pitchFamily="34" charset="-122"/>
                          <a:ea typeface="微软雅黑" panose="020B0503020204020204" pitchFamily="34" charset="-122"/>
                        </a:rPr>
                        <a:t>29.45 </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3555" marR="3555" marT="3555" marB="0" anchor="ctr">
                    <a:noFill/>
                  </a:tcPr>
                </a:tc>
                <a:tc>
                  <a:txBody>
                    <a:bodyPr/>
                    <a:lstStyle/>
                    <a:p>
                      <a:pPr algn="ctr" fontAlgn="ctr"/>
                      <a:r>
                        <a:rPr lang="en-US" altLang="zh-CN" sz="1600" b="0" u="none" strike="noStrike" dirty="0">
                          <a:solidFill>
                            <a:schemeClr val="tx1"/>
                          </a:solidFill>
                          <a:effectLst/>
                          <a:latin typeface="微软雅黑" panose="020B0503020204020204" pitchFamily="34" charset="-122"/>
                          <a:ea typeface="微软雅黑" panose="020B0503020204020204" pitchFamily="34" charset="-122"/>
                        </a:rPr>
                        <a:t>4.32%</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3555" marR="3555" marT="3555" marB="0" anchor="ctr">
                    <a:noFill/>
                  </a:tcPr>
                </a:tc>
                <a:tc>
                  <a:txBody>
                    <a:bodyPr/>
                    <a:lstStyle/>
                    <a:p>
                      <a:pPr algn="ctr" fontAlgn="ctr"/>
                      <a:r>
                        <a:rPr lang="en-US" altLang="zh-CN" sz="1600" b="0" u="none" strike="noStrike" dirty="0">
                          <a:solidFill>
                            <a:schemeClr val="tx1"/>
                          </a:solidFill>
                          <a:effectLst/>
                          <a:latin typeface="微软雅黑" panose="020B0503020204020204" pitchFamily="34" charset="-122"/>
                          <a:ea typeface="微软雅黑" panose="020B0503020204020204" pitchFamily="34" charset="-122"/>
                        </a:rPr>
                        <a:t>24.28</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3555" marR="3555" marT="3555" marB="0" anchor="ctr">
                    <a:noFill/>
                  </a:tcPr>
                </a:tc>
                <a:tc>
                  <a:txBody>
                    <a:bodyPr/>
                    <a:lstStyle/>
                    <a:p>
                      <a:pPr algn="ctr" fontAlgn="ctr"/>
                      <a:r>
                        <a:rPr lang="en-US" altLang="zh-CN" sz="1600" b="0" u="none" strike="noStrike" dirty="0">
                          <a:solidFill>
                            <a:schemeClr val="tx1"/>
                          </a:solidFill>
                          <a:effectLst/>
                          <a:latin typeface="微软雅黑" panose="020B0503020204020204" pitchFamily="34" charset="-122"/>
                          <a:ea typeface="微软雅黑" panose="020B0503020204020204" pitchFamily="34" charset="-122"/>
                        </a:rPr>
                        <a:t>3.56%</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3555" marR="3555" marT="3555" marB="0" anchor="ctr">
                    <a:noFill/>
                  </a:tcPr>
                </a:tc>
                <a:tc>
                  <a:txBody>
                    <a:bodyPr/>
                    <a:lstStyle/>
                    <a:p>
                      <a:pPr algn="ctr" fontAlgn="ctr"/>
                      <a:r>
                        <a:rPr lang="en-US" altLang="zh-CN" sz="1600" b="0" u="none" strike="noStrike" dirty="0">
                          <a:solidFill>
                            <a:schemeClr val="tx1"/>
                          </a:solidFill>
                          <a:effectLst/>
                          <a:latin typeface="微软雅黑" panose="020B0503020204020204" pitchFamily="34" charset="-122"/>
                          <a:ea typeface="微软雅黑" panose="020B0503020204020204" pitchFamily="34" charset="-122"/>
                        </a:rPr>
                        <a:t>-5.17 </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3555" marR="3555" marT="3555" marB="0" anchor="ctr">
                    <a:noFill/>
                  </a:tcPr>
                </a:tc>
                <a:tc>
                  <a:txBody>
                    <a:bodyPr/>
                    <a:lstStyle/>
                    <a:p>
                      <a:pPr algn="ctr" fontAlgn="ctr"/>
                      <a:r>
                        <a:rPr lang="en-US" altLang="zh-CN" sz="1600" b="0" u="none" strike="noStrike" dirty="0">
                          <a:solidFill>
                            <a:schemeClr val="tx1"/>
                          </a:solidFill>
                          <a:effectLst/>
                          <a:latin typeface="微软雅黑" panose="020B0503020204020204" pitchFamily="34" charset="-122"/>
                          <a:ea typeface="微软雅黑" panose="020B0503020204020204" pitchFamily="34" charset="-122"/>
                        </a:rPr>
                        <a:t>-17.56%</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3555" marR="3555" marT="3555" marB="0" anchor="ctr">
                    <a:noFill/>
                  </a:tcPr>
                </a:tc>
                <a:extLst>
                  <a:ext uri="{0D108BD9-81ED-4DB2-BD59-A6C34878D82A}">
                    <a16:rowId xmlns:a16="http://schemas.microsoft.com/office/drawing/2014/main" val="3760526199"/>
                  </a:ext>
                </a:extLst>
              </a:tr>
              <a:tr h="253997">
                <a:tc vMerge="1">
                  <a:txBody>
                    <a:bodyPr/>
                    <a:lstStyle/>
                    <a:p>
                      <a:endParaRPr lang="zh-CN" altLang="en-US"/>
                    </a:p>
                  </a:txBody>
                  <a:tcPr/>
                </a:tc>
                <a:tc rowSpan="5">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其他农用地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设施农用地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13.11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1.92%</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12.09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1.77%</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-1.02 </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-7.77%</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3260185145"/>
                  </a:ext>
                </a:extLst>
              </a:tr>
              <a:tr h="253997">
                <a:tc vMerge="1">
                  <a:txBody>
                    <a:bodyPr/>
                    <a:lstStyle/>
                    <a:p>
                      <a:endParaRPr lang="zh-CN" altLang="en-US"/>
                    </a:p>
                  </a:txBody>
                  <a:tcPr/>
                </a:tc>
                <a:tc vMerge="1">
                  <a:txBody>
                    <a:bodyPr/>
                    <a:lstStyle/>
                    <a:p>
                      <a:endParaRPr lang="zh-CN" altLang="en-US"/>
                    </a:p>
                  </a:txBody>
                  <a:tcPr/>
                </a:tc>
                <a:tc>
                  <a:txBody>
                    <a:bodyPr/>
                    <a:lstStyle/>
                    <a:p>
                      <a:pPr algn="ctr"/>
                      <a:r>
                        <a:rPr lang="zh-CN" altLang="en-US" sz="1600" u="none" strike="noStrike">
                          <a:effectLst/>
                          <a:latin typeface="微软雅黑" panose="020B0503020204020204" pitchFamily="34" charset="-122"/>
                          <a:ea typeface="微软雅黑" panose="020B0503020204020204" pitchFamily="34" charset="-122"/>
                        </a:rPr>
                        <a:t>农村道路</a:t>
                      </a:r>
                      <a:endParaRPr lang="zh-CN" altLang="en-US" sz="2000">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7.11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1.04%</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8.83</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1.30%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1.71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24.10%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979875158"/>
                  </a:ext>
                </a:extLst>
              </a:tr>
              <a:tr h="253997">
                <a:tc vMerge="1">
                  <a:txBody>
                    <a:bodyPr/>
                    <a:lstStyle/>
                    <a:p>
                      <a:endParaRPr lang="zh-CN" altLang="en-US"/>
                    </a:p>
                  </a:txBody>
                  <a:tcPr/>
                </a:tc>
                <a:tc vMerge="1">
                  <a:txBody>
                    <a:bodyPr/>
                    <a:lstStyle/>
                    <a:p>
                      <a:endParaRPr lang="zh-CN" altLang="en-US"/>
                    </a:p>
                  </a:txBody>
                  <a:tcPr/>
                </a:tc>
                <a:tc>
                  <a:txBody>
                    <a:bodyPr/>
                    <a:lstStyle/>
                    <a:p>
                      <a:pPr algn="ctr"/>
                      <a:r>
                        <a:rPr lang="zh-CN" altLang="en-US" sz="1600" u="none" strike="noStrike">
                          <a:effectLst/>
                          <a:latin typeface="微软雅黑" panose="020B0503020204020204" pitchFamily="34" charset="-122"/>
                          <a:ea typeface="微软雅黑" panose="020B0503020204020204" pitchFamily="34" charset="-122"/>
                        </a:rPr>
                        <a:t>坑塘水面</a:t>
                      </a:r>
                      <a:endParaRPr lang="zh-CN" altLang="en-US" sz="2000">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1.80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0.26%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1.75</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0.26%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-0.05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-2.78%</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275172693"/>
                  </a:ext>
                </a:extLst>
              </a:tr>
              <a:tr h="253997">
                <a:tc vMerge="1">
                  <a:txBody>
                    <a:bodyPr/>
                    <a:lstStyle/>
                    <a:p>
                      <a:endParaRPr lang="zh-CN" altLang="en-US"/>
                    </a:p>
                  </a:txBody>
                  <a:tcPr/>
                </a:tc>
                <a:tc vMerge="1">
                  <a:txBody>
                    <a:bodyPr/>
                    <a:lstStyle/>
                    <a:p>
                      <a:endParaRPr lang="zh-CN" altLang="en-US"/>
                    </a:p>
                  </a:txBody>
                  <a:tcPr/>
                </a:tc>
                <a:tc>
                  <a:txBody>
                    <a:bodyPr/>
                    <a:lstStyle/>
                    <a:p>
                      <a:pPr algn="ctr"/>
                      <a:r>
                        <a:rPr lang="zh-CN" altLang="en-US" sz="1600" u="none" strike="noStrike" dirty="0">
                          <a:effectLst/>
                          <a:latin typeface="微软雅黑" panose="020B0503020204020204" pitchFamily="34" charset="-122"/>
                          <a:ea typeface="微软雅黑" panose="020B0503020204020204" pitchFamily="34" charset="-122"/>
                        </a:rPr>
                        <a:t>沟渠</a:t>
                      </a:r>
                      <a:endParaRPr lang="zh-CN" altLang="en-US" sz="2000" dirty="0">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7.87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1.15%</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7.86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1.15%</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-0.01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-0.08%</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016259371"/>
                  </a:ext>
                </a:extLst>
              </a:tr>
              <a:tr h="253997">
                <a:tc vMerge="1">
                  <a:txBody>
                    <a:bodyPr/>
                    <a:lstStyle/>
                    <a:p>
                      <a:endParaRPr lang="zh-CN" altLang="en-US"/>
                    </a:p>
                  </a:txBody>
                  <a:tcPr/>
                </a:tc>
                <a:tc vMerge="1">
                  <a:txBody>
                    <a:bodyPr/>
                    <a:lstStyle/>
                    <a:p>
                      <a:endParaRPr lang="zh-CN" altLang="en-US"/>
                    </a:p>
                  </a:txBody>
                  <a:tcPr/>
                </a:tc>
                <a:tc>
                  <a:txBody>
                    <a:bodyPr/>
                    <a:lstStyle/>
                    <a:p>
                      <a:pPr algn="ctr"/>
                      <a:r>
                        <a:rPr lang="zh-CN" altLang="en-US" sz="1600" u="none" strike="noStrike" dirty="0">
                          <a:effectLst/>
                          <a:latin typeface="微软雅黑" panose="020B0503020204020204" pitchFamily="34" charset="-122"/>
                          <a:ea typeface="微软雅黑" panose="020B0503020204020204" pitchFamily="34" charset="-122"/>
                        </a:rPr>
                        <a:t>小计</a:t>
                      </a:r>
                      <a:endParaRPr lang="zh-CN" altLang="en-US" sz="2000" dirty="0">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29.89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4.39%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30.53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4.48%</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0.64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2.14%</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174260399"/>
                  </a:ext>
                </a:extLst>
              </a:tr>
              <a:tr h="253997">
                <a:tc vMerge="1">
                  <a:txBody>
                    <a:bodyPr/>
                    <a:lstStyle/>
                    <a:p>
                      <a:endParaRPr lang="zh-CN" altLang="en-US"/>
                    </a:p>
                  </a:txBody>
                  <a:tcPr/>
                </a:tc>
                <a:tc gridSpan="2">
                  <a:txBody>
                    <a:bodyPr/>
                    <a:lstStyle/>
                    <a:p>
                      <a:pPr algn="ctr" fontAlgn="ctr"/>
                      <a:r>
                        <a:rPr lang="zh-CN" altLang="en-US" sz="1600" b="1" u="none" strike="noStrike" dirty="0">
                          <a:solidFill>
                            <a:schemeClr val="bg1"/>
                          </a:solidFill>
                          <a:effectLst/>
                          <a:latin typeface="微软雅黑" panose="020B0503020204020204" pitchFamily="34" charset="-122"/>
                          <a:ea typeface="微软雅黑" panose="020B0503020204020204" pitchFamily="34" charset="-122"/>
                        </a:rPr>
                        <a:t>合计</a:t>
                      </a:r>
                      <a:endParaRPr lang="zh-CN" altLang="en-US"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77933C"/>
                    </a:solidFill>
                  </a:tcPr>
                </a:tc>
                <a:tc hMerge="1">
                  <a:txBody>
                    <a:bodyPr/>
                    <a:lstStyle/>
                    <a:p>
                      <a:endParaRPr lang="zh-CN" altLang="en-US"/>
                    </a:p>
                  </a:txBody>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502.51 </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77933C"/>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73.74%</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77933C"/>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540.81 </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77933C"/>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79.36%</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77933C"/>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38.30 </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77933C"/>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7.62%</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77933C"/>
                    </a:solidFill>
                  </a:tcPr>
                </a:tc>
                <a:extLst>
                  <a:ext uri="{0D108BD9-81ED-4DB2-BD59-A6C34878D82A}">
                    <a16:rowId xmlns:a16="http://schemas.microsoft.com/office/drawing/2014/main" val="3466533232"/>
                  </a:ext>
                </a:extLst>
              </a:tr>
              <a:tr h="253997">
                <a:tc rowSpan="13">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建设用地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rowSpan="3">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村庄居住用地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村庄住宅用地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88.28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12.96%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39.54</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5.80%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-48.75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-55.22%</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1509068861"/>
                  </a:ext>
                </a:extLst>
              </a:tr>
              <a:tr h="253997">
                <a:tc vMerge="1">
                  <a:txBody>
                    <a:bodyPr/>
                    <a:lstStyle/>
                    <a:p>
                      <a:endParaRPr lang="zh-CN" altLang="en-US"/>
                    </a:p>
                  </a:txBody>
                  <a:tcPr/>
                </a:tc>
                <a:tc vMerge="1">
                  <a:txBody>
                    <a:bodyPr/>
                    <a:lstStyle/>
                    <a:p>
                      <a:endParaRPr lang="zh-CN" altLang="en-US"/>
                    </a:p>
                  </a:txBody>
                  <a:tcPr/>
                </a:tc>
                <a:tc>
                  <a:txBody>
                    <a:bodyPr/>
                    <a:lstStyle/>
                    <a:p>
                      <a:pPr algn="ctr"/>
                      <a:r>
                        <a:rPr lang="zh-CN" altLang="en-US" sz="1600" u="none" strike="noStrike">
                          <a:effectLst/>
                          <a:latin typeface="微软雅黑" panose="020B0503020204020204" pitchFamily="34" charset="-122"/>
                          <a:ea typeface="微软雅黑" panose="020B0503020204020204" pitchFamily="34" charset="-122"/>
                        </a:rPr>
                        <a:t>村庄公共服务设施用地</a:t>
                      </a:r>
                      <a:endParaRPr lang="zh-CN" altLang="en-US" sz="2000">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7.44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1.09%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7.09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1.04%</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-0.35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-4.70%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925081857"/>
                  </a:ext>
                </a:extLst>
              </a:tr>
              <a:tr h="253997">
                <a:tc vMerge="1">
                  <a:txBody>
                    <a:bodyPr/>
                    <a:lstStyle/>
                    <a:p>
                      <a:endParaRPr lang="zh-CN" altLang="en-US"/>
                    </a:p>
                  </a:txBody>
                  <a:tcPr/>
                </a:tc>
                <a:tc vMerge="1">
                  <a:txBody>
                    <a:bodyPr/>
                    <a:lstStyle/>
                    <a:p>
                      <a:endParaRPr lang="zh-CN" altLang="en-US"/>
                    </a:p>
                  </a:txBody>
                  <a:tcPr/>
                </a:tc>
                <a:tc>
                  <a:txBody>
                    <a:bodyPr/>
                    <a:lstStyle/>
                    <a:p>
                      <a:pPr algn="ctr"/>
                      <a:r>
                        <a:rPr lang="zh-CN" altLang="en-US" sz="1600" u="none" strike="noStrike">
                          <a:effectLst/>
                          <a:latin typeface="微软雅黑" panose="020B0503020204020204" pitchFamily="34" charset="-122"/>
                          <a:ea typeface="微软雅黑" panose="020B0503020204020204" pitchFamily="34" charset="-122"/>
                        </a:rPr>
                        <a:t>村庄公园与绿地</a:t>
                      </a:r>
                      <a:endParaRPr lang="zh-CN" altLang="en-US" sz="2000">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0.31</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0.04%</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0.31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667088628"/>
                  </a:ext>
                </a:extLst>
              </a:tr>
              <a:tr h="253997">
                <a:tc vMerge="1">
                  <a:txBody>
                    <a:bodyPr/>
                    <a:lstStyle/>
                    <a:p>
                      <a:endParaRPr lang="zh-CN" altLang="en-US"/>
                    </a:p>
                  </a:txBody>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　</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小计</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95.72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14.05%</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46.93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6.89%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-48.79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-50.97%</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1832084838"/>
                  </a:ext>
                </a:extLst>
              </a:tr>
              <a:tr h="253997">
                <a:tc vMerge="1">
                  <a:txBody>
                    <a:bodyPr/>
                    <a:lstStyle/>
                    <a:p>
                      <a:endParaRPr lang="zh-CN" altLang="en-US"/>
                    </a:p>
                  </a:txBody>
                  <a:tcPr/>
                </a:tc>
                <a:tc gridSpan="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幼儿园用地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0.12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0.02%</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0.28</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0.04%</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0.15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126.10%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53917893"/>
                  </a:ext>
                </a:extLst>
              </a:tr>
              <a:tr h="253997">
                <a:tc vMerge="1">
                  <a:txBody>
                    <a:bodyPr/>
                    <a:lstStyle/>
                    <a:p>
                      <a:endParaRPr lang="zh-CN" altLang="en-US"/>
                    </a:p>
                  </a:txBody>
                  <a:tcPr/>
                </a:tc>
                <a:tc gridSpan="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中小学用地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1.75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0.26%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1.80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0.26%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0.05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2.66%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782696927"/>
                  </a:ext>
                </a:extLst>
              </a:tr>
              <a:tr h="253997">
                <a:tc vMerge="1">
                  <a:txBody>
                    <a:bodyPr/>
                    <a:lstStyle/>
                    <a:p>
                      <a:endParaRPr lang="zh-CN" altLang="en-US"/>
                    </a:p>
                  </a:txBody>
                  <a:tcPr/>
                </a:tc>
                <a:tc gridSpan="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村庄工业用地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10.45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1.53%</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14.91</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2.19%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4.47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42.78%</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933995167"/>
                  </a:ext>
                </a:extLst>
              </a:tr>
              <a:tr h="253997">
                <a:tc vMerge="1">
                  <a:txBody>
                    <a:bodyPr/>
                    <a:lstStyle/>
                    <a:p>
                      <a:endParaRPr lang="zh-CN" altLang="en-US"/>
                    </a:p>
                  </a:txBody>
                  <a:tcPr/>
                </a:tc>
                <a:tc gridSpan="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村庄物流仓储用地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5.11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0.75%</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6.74</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0.99%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1.63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31.94%</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1937161476"/>
                  </a:ext>
                </a:extLst>
              </a:tr>
              <a:tr h="253997">
                <a:tc vMerge="1">
                  <a:txBody>
                    <a:bodyPr/>
                    <a:lstStyle/>
                    <a:p>
                      <a:endParaRPr lang="zh-CN" altLang="en-US"/>
                    </a:p>
                  </a:txBody>
                  <a:tcPr/>
                </a:tc>
                <a:tc gridSpan="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村庄道路用地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3.32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0.49%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4.65</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0.68%</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1.33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39.91%</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1856777877"/>
                  </a:ext>
                </a:extLst>
              </a:tr>
              <a:tr h="253997">
                <a:tc vMerge="1">
                  <a:txBody>
                    <a:bodyPr/>
                    <a:lstStyle/>
                    <a:p>
                      <a:endParaRPr lang="zh-CN" altLang="en-US"/>
                    </a:p>
                  </a:txBody>
                  <a:tcPr/>
                </a:tc>
                <a:tc gridSpan="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区域基础设施用地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5.92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0.87%</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7.29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1.07%</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1.37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23.17%</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115758477"/>
                  </a:ext>
                </a:extLst>
              </a:tr>
              <a:tr h="253997">
                <a:tc vMerge="1">
                  <a:txBody>
                    <a:bodyPr/>
                    <a:lstStyle/>
                    <a:p>
                      <a:endParaRPr lang="zh-CN" altLang="en-US"/>
                    </a:p>
                  </a:txBody>
                  <a:tcPr/>
                </a:tc>
                <a:tc gridSpan="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特殊用地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1.07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0.16%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2.68</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0.39%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1.60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149.56%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4010751595"/>
                  </a:ext>
                </a:extLst>
              </a:tr>
              <a:tr h="253997">
                <a:tc vMerge="1">
                  <a:txBody>
                    <a:bodyPr/>
                    <a:lstStyle/>
                    <a:p>
                      <a:endParaRPr lang="zh-CN" altLang="en-US"/>
                    </a:p>
                  </a:txBody>
                  <a:tcPr/>
                </a:tc>
                <a:tc gridSpan="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采矿盐田用地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47.33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6.95%</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47.33</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6.95%</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0.00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3709311502"/>
                  </a:ext>
                </a:extLst>
              </a:tr>
              <a:tr h="253997">
                <a:tc vMerge="1">
                  <a:txBody>
                    <a:bodyPr/>
                    <a:lstStyle/>
                    <a:p>
                      <a:endParaRPr lang="zh-CN" altLang="en-US"/>
                    </a:p>
                  </a:txBody>
                  <a:tcPr/>
                </a:tc>
                <a:tc gridSpan="2">
                  <a:txBody>
                    <a:bodyPr/>
                    <a:lstStyle/>
                    <a:p>
                      <a:pPr algn="ctr" fontAlgn="ctr"/>
                      <a:r>
                        <a:rPr lang="zh-CN" altLang="en-US" sz="1600" b="1" u="none" strike="noStrike" dirty="0">
                          <a:solidFill>
                            <a:schemeClr val="bg1"/>
                          </a:solidFill>
                          <a:effectLst/>
                          <a:latin typeface="微软雅黑" panose="020B0503020204020204" pitchFamily="34" charset="-122"/>
                          <a:ea typeface="微软雅黑" panose="020B0503020204020204" pitchFamily="34" charset="-122"/>
                        </a:rPr>
                        <a:t>合计</a:t>
                      </a:r>
                      <a:endParaRPr lang="zh-CN" altLang="en-US"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953735"/>
                    </a:solidFill>
                  </a:tcPr>
                </a:tc>
                <a:tc hMerge="1">
                  <a:txBody>
                    <a:bodyPr/>
                    <a:lstStyle/>
                    <a:p>
                      <a:endParaRPr lang="zh-CN" altLang="en-US"/>
                    </a:p>
                  </a:txBody>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170.79 </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953735"/>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25.06%</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953735"/>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132.60 </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953735"/>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19.46%</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953735"/>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-38.19 </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953735"/>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-22.36%</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953735"/>
                    </a:solidFill>
                  </a:tcPr>
                </a:tc>
                <a:extLst>
                  <a:ext uri="{0D108BD9-81ED-4DB2-BD59-A6C34878D82A}">
                    <a16:rowId xmlns:a16="http://schemas.microsoft.com/office/drawing/2014/main" val="310751379"/>
                  </a:ext>
                </a:extLst>
              </a:tr>
              <a:tr h="253997">
                <a:tc rowSpan="3">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自然保护保留</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gridSpan="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其他自然保留用地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2.75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0.40%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2.65</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0.39%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-0.11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-3.96%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3083237061"/>
                  </a:ext>
                </a:extLst>
              </a:tr>
              <a:tr h="253997">
                <a:tc vMerge="1">
                  <a:txBody>
                    <a:bodyPr/>
                    <a:lstStyle/>
                    <a:p>
                      <a:endParaRPr lang="zh-CN" altLang="en-US"/>
                    </a:p>
                  </a:txBody>
                  <a:tcPr/>
                </a:tc>
                <a:tc gridSpan="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陆地水域</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hMerge="1">
                  <a:txBody>
                    <a:bodyPr/>
                    <a:lstStyle/>
                    <a:p>
                      <a:endParaRPr lang="zh-CN" altLang="en-US"/>
                    </a:p>
                  </a:txBody>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5.39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0.79%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5.39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0.79%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0.00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0.00%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555" marR="3555" marT="3555" marB="0" anchor="ctr"/>
                </a:tc>
                <a:extLst>
                  <a:ext uri="{0D108BD9-81ED-4DB2-BD59-A6C34878D82A}">
                    <a16:rowId xmlns:a16="http://schemas.microsoft.com/office/drawing/2014/main" val="2934961371"/>
                  </a:ext>
                </a:extLst>
              </a:tr>
              <a:tr h="253997">
                <a:tc vMerge="1">
                  <a:txBody>
                    <a:bodyPr/>
                    <a:lstStyle/>
                    <a:p>
                      <a:endParaRPr lang="zh-CN" altLang="en-US"/>
                    </a:p>
                  </a:txBody>
                  <a:tcPr/>
                </a:tc>
                <a:tc gridSpan="2">
                  <a:txBody>
                    <a:bodyPr/>
                    <a:lstStyle/>
                    <a:p>
                      <a:pPr algn="ctr" fontAlgn="ctr"/>
                      <a:r>
                        <a:rPr lang="zh-CN" altLang="en-US" sz="1600" b="1" u="none" strike="noStrike" dirty="0">
                          <a:solidFill>
                            <a:schemeClr val="bg1"/>
                          </a:solidFill>
                          <a:effectLst/>
                          <a:latin typeface="微软雅黑" panose="020B0503020204020204" pitchFamily="34" charset="-122"/>
                          <a:ea typeface="微软雅黑" panose="020B0503020204020204" pitchFamily="34" charset="-122"/>
                        </a:rPr>
                        <a:t>合计</a:t>
                      </a:r>
                      <a:endParaRPr lang="zh-CN" altLang="en-US"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558ED5"/>
                    </a:solidFill>
                  </a:tcPr>
                </a:tc>
                <a:tc hMerge="1">
                  <a:txBody>
                    <a:bodyPr/>
                    <a:lstStyle/>
                    <a:p>
                      <a:endParaRPr lang="zh-CN" altLang="en-US"/>
                    </a:p>
                  </a:txBody>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8.14 </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558ED5"/>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1.19%</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558ED5"/>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8.03 </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558ED5"/>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1.18%</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558ED5"/>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-0.11 </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558ED5"/>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-1.34%</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558ED5"/>
                    </a:solidFill>
                  </a:tcPr>
                </a:tc>
                <a:extLst>
                  <a:ext uri="{0D108BD9-81ED-4DB2-BD59-A6C34878D82A}">
                    <a16:rowId xmlns:a16="http://schemas.microsoft.com/office/drawing/2014/main" val="2449707393"/>
                  </a:ext>
                </a:extLst>
              </a:tr>
              <a:tr h="253997">
                <a:tc gridSpan="3">
                  <a:txBody>
                    <a:bodyPr/>
                    <a:lstStyle/>
                    <a:p>
                      <a:pPr algn="ctr" fontAlgn="ctr"/>
                      <a:r>
                        <a:rPr lang="zh-CN" altLang="en-US" sz="1600" b="1" u="none" strike="noStrike" dirty="0">
                          <a:solidFill>
                            <a:schemeClr val="bg1"/>
                          </a:solidFill>
                          <a:effectLst/>
                          <a:latin typeface="微软雅黑" panose="020B0503020204020204" pitchFamily="34" charset="-122"/>
                          <a:ea typeface="微软雅黑" panose="020B0503020204020204" pitchFamily="34" charset="-122"/>
                        </a:rPr>
                        <a:t>总计</a:t>
                      </a:r>
                      <a:endParaRPr lang="zh-CN" altLang="en-US"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002060"/>
                    </a:solidFill>
                  </a:tcPr>
                </a:tc>
                <a:tc hMerge="1">
                  <a:txBody>
                    <a:bodyPr/>
                    <a:lstStyle/>
                    <a:p>
                      <a:endParaRPr lang="zh-CN" altLang="en-US"/>
                    </a:p>
                  </a:txBody>
                  <a:tcPr/>
                </a:tc>
                <a:tc hMerge="1">
                  <a:txBody>
                    <a:bodyPr/>
                    <a:lstStyle/>
                    <a:p>
                      <a:endParaRPr lang="zh-CN" altLang="en-US"/>
                    </a:p>
                  </a:txBody>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681.45 </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002060"/>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100.00%</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002060"/>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681.45 </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002060"/>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100.00%</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002060"/>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002060"/>
                    </a:solidFill>
                  </a:tcPr>
                </a:tc>
                <a:tc>
                  <a:txBody>
                    <a:bodyPr/>
                    <a:lstStyle/>
                    <a:p>
                      <a:pPr algn="ctr" fontAlgn="ctr"/>
                      <a:r>
                        <a:rPr lang="en-US" altLang="zh-CN" sz="1600" b="1" u="none" strike="noStrike" dirty="0">
                          <a:solidFill>
                            <a:schemeClr val="bg1"/>
                          </a:solidFill>
                          <a:effectLst/>
                          <a:latin typeface="微软雅黑" panose="020B0503020204020204" pitchFamily="34" charset="-122"/>
                          <a:ea typeface="微软雅黑" panose="020B0503020204020204" pitchFamily="34" charset="-122"/>
                        </a:rPr>
                        <a:t>--</a:t>
                      </a:r>
                      <a:endParaRPr lang="en-US" altLang="zh-CN"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3555" marR="3555" marT="3555" marB="0" anchor="ctr">
                    <a:solidFill>
                      <a:srgbClr val="002060"/>
                    </a:solidFill>
                  </a:tcPr>
                </a:tc>
                <a:extLst>
                  <a:ext uri="{0D108BD9-81ED-4DB2-BD59-A6C34878D82A}">
                    <a16:rowId xmlns:a16="http://schemas.microsoft.com/office/drawing/2014/main" val="1894913346"/>
                  </a:ext>
                </a:extLst>
              </a:tr>
            </a:tbl>
          </a:graphicData>
        </a:graphic>
      </p:graphicFrame>
    </p:spTree>
    <p:extLst>
      <p:ext uri="{BB962C8B-B14F-4D97-AF65-F5344CB8AC3E}">
        <p14:creationId xmlns:p14="http://schemas.microsoft.com/office/powerpoint/2010/main" val="1714714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467DD3E-BCB9-4826-AC8F-ADC30D2E8E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50" y="1993900"/>
            <a:ext cx="9067800" cy="7935156"/>
          </a:xfrm>
          <a:prstGeom prst="rect">
            <a:avLst/>
          </a:prstGeom>
        </p:spPr>
      </p:pic>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40797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4.3 </a:t>
            </a:r>
            <a:r>
              <a:rPr lang="zh-CN" altLang="en-US" sz="2400" b="1" dirty="0">
                <a:latin typeface="微软雅黑" panose="020B0503020204020204" pitchFamily="34" charset="-122"/>
                <a:ea typeface="微软雅黑" panose="020B0503020204020204" pitchFamily="34" charset="-122"/>
              </a:rPr>
              <a:t>村域三生空间规划</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33</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村域空间规划</a:t>
            </a:r>
          </a:p>
        </p:txBody>
      </p:sp>
      <p:sp>
        <p:nvSpPr>
          <p:cNvPr id="8" name="矩形 7">
            <a:extLst>
              <a:ext uri="{FF2B5EF4-FFF2-40B4-BE49-F238E27FC236}">
                <a16:creationId xmlns:a16="http://schemas.microsoft.com/office/drawing/2014/main" id="{6655BF80-6A96-4933-AD73-0FD3A4026262}"/>
              </a:ext>
            </a:extLst>
          </p:cNvPr>
          <p:cNvSpPr/>
          <p:nvPr/>
        </p:nvSpPr>
        <p:spPr>
          <a:xfrm>
            <a:off x="397820" y="1990834"/>
            <a:ext cx="5031430" cy="6251466"/>
          </a:xfrm>
          <a:prstGeom prst="rect">
            <a:avLst/>
          </a:prstGeom>
          <a:noFill/>
        </p:spPr>
        <p:txBody>
          <a:bodyPr wrap="square">
            <a:noAutofit/>
          </a:bodyPr>
          <a:lstStyle/>
          <a:p>
            <a:pPr indent="457200">
              <a:lnSpc>
                <a:spcPct val="150000"/>
              </a:lnSpc>
            </a:pPr>
            <a:r>
              <a:rPr lang="zh-CN" altLang="en-US" b="1" dirty="0">
                <a:solidFill>
                  <a:schemeClr val="accent6">
                    <a:lumMod val="50000"/>
                  </a:schemeClr>
                </a:solidFill>
                <a:latin typeface="微软雅黑" panose="020B0503020204020204" pitchFamily="34" charset="-122"/>
                <a:ea typeface="微软雅黑" panose="020B0503020204020204" pitchFamily="34" charset="-122"/>
              </a:rPr>
              <a:t>（</a:t>
            </a:r>
            <a:r>
              <a:rPr lang="en-US" altLang="zh-CN" b="1" dirty="0">
                <a:solidFill>
                  <a:schemeClr val="accent6">
                    <a:lumMod val="50000"/>
                  </a:schemeClr>
                </a:solidFill>
                <a:latin typeface="微软雅黑" panose="020B0503020204020204" pitchFamily="34" charset="-122"/>
                <a:ea typeface="微软雅黑" panose="020B0503020204020204" pitchFamily="34" charset="-122"/>
              </a:rPr>
              <a:t>1</a:t>
            </a:r>
            <a:r>
              <a:rPr lang="zh-CN" altLang="en-US" b="1" dirty="0">
                <a:solidFill>
                  <a:schemeClr val="accent6">
                    <a:lumMod val="50000"/>
                  </a:schemeClr>
                </a:solidFill>
                <a:latin typeface="微软雅黑" panose="020B0503020204020204" pitchFamily="34" charset="-122"/>
                <a:ea typeface="微软雅黑" panose="020B0503020204020204" pitchFamily="34" charset="-122"/>
              </a:rPr>
              <a:t>）生产空间</a:t>
            </a:r>
            <a:endParaRPr lang="en-US" altLang="zh-CN" b="1" dirty="0">
              <a:solidFill>
                <a:schemeClr val="accent6">
                  <a:lumMod val="50000"/>
                </a:schemeClr>
              </a:solidFill>
              <a:latin typeface="微软雅黑" panose="020B0503020204020204" pitchFamily="34" charset="-122"/>
              <a:ea typeface="微软雅黑" panose="020B0503020204020204" pitchFamily="34" charset="-122"/>
            </a:endParaRPr>
          </a:p>
          <a:p>
            <a:pPr indent="457200">
              <a:lnSpc>
                <a:spcPct val="150000"/>
              </a:lnSpc>
            </a:pPr>
            <a:r>
              <a:rPr lang="zh-CN" altLang="en-US" sz="1400" dirty="0">
                <a:latin typeface="微软雅黑" panose="020B0503020204020204" pitchFamily="34" charset="-122"/>
                <a:ea typeface="微软雅黑" panose="020B0503020204020204" pitchFamily="34" charset="-122"/>
              </a:rPr>
              <a:t>生产空间面积</a:t>
            </a:r>
            <a:r>
              <a:rPr lang="en-US" altLang="zh-CN" sz="1600" b="1" dirty="0">
                <a:solidFill>
                  <a:srgbClr val="E0017C"/>
                </a:solidFill>
                <a:latin typeface="微软雅黑" panose="020B0503020204020204" pitchFamily="34" charset="-122"/>
                <a:ea typeface="微软雅黑" panose="020B0503020204020204" pitchFamily="34" charset="-122"/>
              </a:rPr>
              <a:t>622.25</a:t>
            </a:r>
            <a:r>
              <a:rPr lang="zh-CN" altLang="en-US" sz="1600" b="1" dirty="0">
                <a:solidFill>
                  <a:srgbClr val="E0017C"/>
                </a:solidFill>
                <a:latin typeface="微软雅黑" panose="020B0503020204020204" pitchFamily="34" charset="-122"/>
                <a:ea typeface="微软雅黑" panose="020B0503020204020204" pitchFamily="34" charset="-122"/>
              </a:rPr>
              <a:t>公顷</a:t>
            </a:r>
            <a:r>
              <a:rPr lang="zh-CN" altLang="en-US" sz="1400" dirty="0">
                <a:latin typeface="微软雅黑" panose="020B0503020204020204" pitchFamily="34" charset="-122"/>
                <a:ea typeface="微软雅黑" panose="020B0503020204020204" pitchFamily="34" charset="-122"/>
              </a:rPr>
              <a:t>，占村域面积的</a:t>
            </a:r>
            <a:r>
              <a:rPr lang="en-US" altLang="zh-CN" sz="1600" b="1" dirty="0">
                <a:solidFill>
                  <a:srgbClr val="E0017C"/>
                </a:solidFill>
                <a:latin typeface="微软雅黑" panose="020B0503020204020204" pitchFamily="34" charset="-122"/>
                <a:ea typeface="微软雅黑" panose="020B0503020204020204" pitchFamily="34" charset="-122"/>
              </a:rPr>
              <a:t>91.31%</a:t>
            </a:r>
            <a:r>
              <a:rPr lang="zh-CN" altLang="en-US" sz="1400" dirty="0">
                <a:latin typeface="微软雅黑" panose="020B0503020204020204" pitchFamily="34" charset="-122"/>
                <a:ea typeface="微软雅黑" panose="020B0503020204020204" pitchFamily="34" charset="-122"/>
              </a:rPr>
              <a:t>，包括水浇地、旱地、园地、设施农用地、村庄工业用地等用地。</a:t>
            </a:r>
          </a:p>
          <a:p>
            <a:pPr indent="457200">
              <a:lnSpc>
                <a:spcPct val="150000"/>
              </a:lnSpc>
            </a:pPr>
            <a:endParaRPr lang="en-US" altLang="zh-CN" sz="1400" b="1" dirty="0">
              <a:latin typeface="微软雅黑" panose="020B0503020204020204" pitchFamily="34" charset="-122"/>
              <a:ea typeface="微软雅黑" panose="020B0503020204020204" pitchFamily="34" charset="-122"/>
            </a:endParaRPr>
          </a:p>
          <a:p>
            <a:pPr indent="457200">
              <a:lnSpc>
                <a:spcPct val="150000"/>
              </a:lnSpc>
            </a:pPr>
            <a:endParaRPr lang="en-US" altLang="zh-CN" sz="1400" b="1" dirty="0">
              <a:latin typeface="微软雅黑" panose="020B0503020204020204" pitchFamily="34" charset="-122"/>
              <a:ea typeface="微软雅黑" panose="020B0503020204020204" pitchFamily="34" charset="-122"/>
            </a:endParaRPr>
          </a:p>
          <a:p>
            <a:pPr indent="457200">
              <a:lnSpc>
                <a:spcPct val="150000"/>
              </a:lnSpc>
            </a:pPr>
            <a:endParaRPr lang="en-US" altLang="zh-CN" sz="1400" b="1" dirty="0">
              <a:latin typeface="微软雅黑" panose="020B0503020204020204" pitchFamily="34" charset="-122"/>
              <a:ea typeface="微软雅黑" panose="020B0503020204020204" pitchFamily="34" charset="-122"/>
            </a:endParaRPr>
          </a:p>
          <a:p>
            <a:pPr indent="457200">
              <a:lnSpc>
                <a:spcPct val="150000"/>
              </a:lnSpc>
            </a:pPr>
            <a:endParaRPr lang="en-US" altLang="zh-CN" sz="1400" b="1" dirty="0">
              <a:solidFill>
                <a:srgbClr val="FF0000"/>
              </a:solidFill>
              <a:latin typeface="微软雅黑" panose="020B0503020204020204" pitchFamily="34" charset="-122"/>
              <a:ea typeface="微软雅黑" panose="020B0503020204020204" pitchFamily="34" charset="-122"/>
            </a:endParaRPr>
          </a:p>
          <a:p>
            <a:pPr indent="457200">
              <a:lnSpc>
                <a:spcPct val="150000"/>
              </a:lnSpc>
            </a:pPr>
            <a:r>
              <a:rPr lang="zh-CN" altLang="en-US" b="1" dirty="0">
                <a:solidFill>
                  <a:schemeClr val="accent6">
                    <a:lumMod val="50000"/>
                  </a:schemeClr>
                </a:solidFill>
                <a:latin typeface="微软雅黑" panose="020B0503020204020204" pitchFamily="34" charset="-122"/>
                <a:ea typeface="微软雅黑" panose="020B0503020204020204" pitchFamily="34" charset="-122"/>
              </a:rPr>
              <a:t>（</a:t>
            </a:r>
            <a:r>
              <a:rPr lang="en-US" altLang="zh-CN" b="1" dirty="0">
                <a:solidFill>
                  <a:schemeClr val="accent6">
                    <a:lumMod val="50000"/>
                  </a:schemeClr>
                </a:solidFill>
                <a:latin typeface="微软雅黑" panose="020B0503020204020204" pitchFamily="34" charset="-122"/>
                <a:ea typeface="微软雅黑" panose="020B0503020204020204" pitchFamily="34" charset="-122"/>
              </a:rPr>
              <a:t>2</a:t>
            </a:r>
            <a:r>
              <a:rPr lang="zh-CN" altLang="en-US" b="1" dirty="0">
                <a:solidFill>
                  <a:schemeClr val="accent6">
                    <a:lumMod val="50000"/>
                  </a:schemeClr>
                </a:solidFill>
                <a:latin typeface="微软雅黑" panose="020B0503020204020204" pitchFamily="34" charset="-122"/>
                <a:ea typeface="微软雅黑" panose="020B0503020204020204" pitchFamily="34" charset="-122"/>
              </a:rPr>
              <a:t>）生活空间</a:t>
            </a:r>
            <a:endParaRPr lang="en-US" altLang="zh-CN" b="1" dirty="0">
              <a:solidFill>
                <a:schemeClr val="accent6">
                  <a:lumMod val="50000"/>
                </a:schemeClr>
              </a:solidFill>
              <a:latin typeface="微软雅黑" panose="020B0503020204020204" pitchFamily="34" charset="-122"/>
              <a:ea typeface="微软雅黑" panose="020B0503020204020204" pitchFamily="34" charset="-122"/>
            </a:endParaRPr>
          </a:p>
          <a:p>
            <a:pPr indent="457200">
              <a:lnSpc>
                <a:spcPct val="150000"/>
              </a:lnSpc>
            </a:pPr>
            <a:r>
              <a:rPr lang="zh-CN" altLang="en-US" sz="1400" dirty="0">
                <a:latin typeface="微软雅黑" panose="020B0503020204020204" pitchFamily="34" charset="-122"/>
                <a:ea typeface="微软雅黑" panose="020B0503020204020204" pitchFamily="34" charset="-122"/>
              </a:rPr>
              <a:t>生活空间面积</a:t>
            </a:r>
            <a:r>
              <a:rPr lang="en-US" altLang="zh-CN" sz="1600" b="1" dirty="0">
                <a:solidFill>
                  <a:srgbClr val="E0017C"/>
                </a:solidFill>
                <a:latin typeface="微软雅黑" panose="020B0503020204020204" pitchFamily="34" charset="-122"/>
                <a:ea typeface="微软雅黑" panose="020B0503020204020204" pitchFamily="34" charset="-122"/>
              </a:rPr>
              <a:t>53.81</a:t>
            </a:r>
            <a:r>
              <a:rPr lang="zh-CN" altLang="en-US" sz="1600" b="1" dirty="0">
                <a:solidFill>
                  <a:srgbClr val="E0017C"/>
                </a:solidFill>
                <a:latin typeface="微软雅黑" panose="020B0503020204020204" pitchFamily="34" charset="-122"/>
                <a:ea typeface="微软雅黑" panose="020B0503020204020204" pitchFamily="34" charset="-122"/>
              </a:rPr>
              <a:t>公顷</a:t>
            </a:r>
            <a:r>
              <a:rPr lang="zh-CN" altLang="en-US" sz="1400" dirty="0">
                <a:latin typeface="微软雅黑" panose="020B0503020204020204" pitchFamily="34" charset="-122"/>
                <a:ea typeface="微软雅黑" panose="020B0503020204020204" pitchFamily="34" charset="-122"/>
              </a:rPr>
              <a:t>，占村域面积的</a:t>
            </a:r>
            <a:r>
              <a:rPr lang="en-US" altLang="zh-CN" sz="1600" b="1" dirty="0">
                <a:solidFill>
                  <a:srgbClr val="E0017C"/>
                </a:solidFill>
                <a:latin typeface="微软雅黑" panose="020B0503020204020204" pitchFamily="34" charset="-122"/>
                <a:ea typeface="微软雅黑" panose="020B0503020204020204" pitchFamily="34" charset="-122"/>
              </a:rPr>
              <a:t>7.90%</a:t>
            </a:r>
            <a:r>
              <a:rPr lang="zh-CN" altLang="en-US" sz="1400" dirty="0">
                <a:latin typeface="微软雅黑" panose="020B0503020204020204" pitchFamily="34" charset="-122"/>
                <a:ea typeface="微软雅黑" panose="020B0503020204020204" pitchFamily="34" charset="-122"/>
              </a:rPr>
              <a:t>，包括村庄居住用地、中小学用地、幼儿园用地等建设用地。</a:t>
            </a:r>
            <a:endParaRPr lang="en-US" altLang="zh-CN" sz="1400" dirty="0">
              <a:latin typeface="微软雅黑" panose="020B0503020204020204" pitchFamily="34" charset="-122"/>
              <a:ea typeface="微软雅黑" panose="020B0503020204020204" pitchFamily="34" charset="-122"/>
            </a:endParaRPr>
          </a:p>
          <a:p>
            <a:pPr indent="457200">
              <a:lnSpc>
                <a:spcPct val="150000"/>
              </a:lnSpc>
            </a:pPr>
            <a:endParaRPr lang="en-US" altLang="zh-CN" sz="1400" b="1" dirty="0">
              <a:latin typeface="微软雅黑" panose="020B0503020204020204" pitchFamily="34" charset="-122"/>
              <a:ea typeface="微软雅黑" panose="020B0503020204020204" pitchFamily="34" charset="-122"/>
            </a:endParaRPr>
          </a:p>
          <a:p>
            <a:pPr indent="457200">
              <a:lnSpc>
                <a:spcPct val="150000"/>
              </a:lnSpc>
            </a:pPr>
            <a:endParaRPr lang="en-US" altLang="zh-CN" sz="1400" b="1" dirty="0">
              <a:solidFill>
                <a:srgbClr val="FF0000"/>
              </a:solidFill>
              <a:latin typeface="微软雅黑" panose="020B0503020204020204" pitchFamily="34" charset="-122"/>
              <a:ea typeface="微软雅黑" panose="020B0503020204020204" pitchFamily="34" charset="-122"/>
            </a:endParaRPr>
          </a:p>
          <a:p>
            <a:pPr indent="457200">
              <a:lnSpc>
                <a:spcPct val="150000"/>
              </a:lnSpc>
            </a:pPr>
            <a:r>
              <a:rPr lang="zh-CN" altLang="en-US" b="1" dirty="0">
                <a:solidFill>
                  <a:schemeClr val="accent6">
                    <a:lumMod val="50000"/>
                  </a:schemeClr>
                </a:solidFill>
                <a:latin typeface="微软雅黑" panose="020B0503020204020204" pitchFamily="34" charset="-122"/>
                <a:ea typeface="微软雅黑" panose="020B0503020204020204" pitchFamily="34" charset="-122"/>
              </a:rPr>
              <a:t>（</a:t>
            </a:r>
            <a:r>
              <a:rPr lang="en-US" altLang="zh-CN" b="1" dirty="0">
                <a:solidFill>
                  <a:schemeClr val="accent6">
                    <a:lumMod val="50000"/>
                  </a:schemeClr>
                </a:solidFill>
                <a:latin typeface="微软雅黑" panose="020B0503020204020204" pitchFamily="34" charset="-122"/>
                <a:ea typeface="微软雅黑" panose="020B0503020204020204" pitchFamily="34" charset="-122"/>
              </a:rPr>
              <a:t>3</a:t>
            </a:r>
            <a:r>
              <a:rPr lang="zh-CN" altLang="en-US" b="1" dirty="0">
                <a:solidFill>
                  <a:schemeClr val="accent6">
                    <a:lumMod val="50000"/>
                  </a:schemeClr>
                </a:solidFill>
                <a:latin typeface="微软雅黑" panose="020B0503020204020204" pitchFamily="34" charset="-122"/>
                <a:ea typeface="微软雅黑" panose="020B0503020204020204" pitchFamily="34" charset="-122"/>
              </a:rPr>
              <a:t>）生态空间</a:t>
            </a:r>
            <a:endParaRPr lang="en-US" altLang="zh-CN" b="1" dirty="0">
              <a:solidFill>
                <a:schemeClr val="accent6">
                  <a:lumMod val="50000"/>
                </a:schemeClr>
              </a:solidFill>
              <a:latin typeface="微软雅黑" panose="020B0503020204020204" pitchFamily="34" charset="-122"/>
              <a:ea typeface="微软雅黑" panose="020B0503020204020204" pitchFamily="34" charset="-122"/>
            </a:endParaRPr>
          </a:p>
          <a:p>
            <a:pPr indent="457200">
              <a:lnSpc>
                <a:spcPct val="150000"/>
              </a:lnSpc>
            </a:pPr>
            <a:r>
              <a:rPr lang="zh-CN" altLang="en-US" sz="1400" dirty="0">
                <a:latin typeface="微软雅黑" panose="020B0503020204020204" pitchFamily="34" charset="-122"/>
                <a:ea typeface="微软雅黑" panose="020B0503020204020204" pitchFamily="34" charset="-122"/>
              </a:rPr>
              <a:t>生态空间面积</a:t>
            </a:r>
            <a:r>
              <a:rPr lang="en-US" altLang="zh-CN" sz="1600" b="1" dirty="0">
                <a:solidFill>
                  <a:srgbClr val="E0017C"/>
                </a:solidFill>
                <a:latin typeface="微软雅黑" panose="020B0503020204020204" pitchFamily="34" charset="-122"/>
                <a:ea typeface="微软雅黑" panose="020B0503020204020204" pitchFamily="34" charset="-122"/>
              </a:rPr>
              <a:t>5.39</a:t>
            </a:r>
            <a:r>
              <a:rPr lang="zh-CN" altLang="en-US" sz="1600" b="1" dirty="0">
                <a:solidFill>
                  <a:srgbClr val="E0017C"/>
                </a:solidFill>
                <a:latin typeface="微软雅黑" panose="020B0503020204020204" pitchFamily="34" charset="-122"/>
                <a:ea typeface="微软雅黑" panose="020B0503020204020204" pitchFamily="34" charset="-122"/>
              </a:rPr>
              <a:t>公顷</a:t>
            </a:r>
            <a:r>
              <a:rPr lang="zh-CN" altLang="en-US" sz="1400" dirty="0">
                <a:latin typeface="微软雅黑" panose="020B0503020204020204" pitchFamily="34" charset="-122"/>
                <a:ea typeface="微软雅黑" panose="020B0503020204020204" pitchFamily="34" charset="-122"/>
              </a:rPr>
              <a:t>，占村域面积的</a:t>
            </a:r>
            <a:r>
              <a:rPr lang="en-US" altLang="zh-CN" sz="1600" b="1" dirty="0">
                <a:solidFill>
                  <a:srgbClr val="E0017C"/>
                </a:solidFill>
                <a:latin typeface="微软雅黑" panose="020B0503020204020204" pitchFamily="34" charset="-122"/>
                <a:ea typeface="微软雅黑" panose="020B0503020204020204" pitchFamily="34" charset="-122"/>
              </a:rPr>
              <a:t>0.79%</a:t>
            </a:r>
            <a:r>
              <a:rPr lang="zh-CN" altLang="en-US" sz="1400" dirty="0">
                <a:latin typeface="微软雅黑" panose="020B0503020204020204" pitchFamily="34" charset="-122"/>
                <a:ea typeface="微软雅黑" panose="020B0503020204020204" pitchFamily="34" charset="-122"/>
              </a:rPr>
              <a:t>，主要包括村域内的陆地水域。</a:t>
            </a:r>
          </a:p>
          <a:p>
            <a:pPr indent="457200">
              <a:lnSpc>
                <a:spcPct val="150000"/>
              </a:lnSpc>
            </a:pPr>
            <a:endParaRPr lang="zh-CN" altLang="en-US" sz="1400" dirty="0">
              <a:latin typeface="微软雅黑" panose="020B0503020204020204" pitchFamily="34" charset="-122"/>
              <a:ea typeface="微软雅黑" panose="020B0503020204020204" pitchFamily="34" charset="-122"/>
            </a:endParaRPr>
          </a:p>
          <a:p>
            <a:pPr indent="457200">
              <a:lnSpc>
                <a:spcPct val="150000"/>
              </a:lnSpc>
            </a:pPr>
            <a:endParaRPr lang="zh-CN" altLang="en-US" sz="1400" dirty="0">
              <a:latin typeface="微软雅黑" panose="020B0503020204020204" pitchFamily="34" charset="-122"/>
              <a:ea typeface="微软雅黑" panose="020B0503020204020204" pitchFamily="34" charset="-122"/>
            </a:endParaRPr>
          </a:p>
          <a:p>
            <a:pPr indent="457200">
              <a:lnSpc>
                <a:spcPct val="150000"/>
              </a:lnSpc>
            </a:pPr>
            <a:endParaRPr lang="zh-CN" altLang="en-US" sz="1400" b="1" dirty="0">
              <a:solidFill>
                <a:srgbClr val="C00000"/>
              </a:soli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3D6E995C-1A21-4111-9E8C-D1FEA11680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4005" y="9225586"/>
            <a:ext cx="1080000" cy="703469"/>
          </a:xfrm>
          <a:prstGeom prst="rect">
            <a:avLst/>
          </a:prstGeom>
        </p:spPr>
      </p:pic>
    </p:spTree>
    <p:extLst>
      <p:ext uri="{BB962C8B-B14F-4D97-AF65-F5344CB8AC3E}">
        <p14:creationId xmlns:p14="http://schemas.microsoft.com/office/powerpoint/2010/main" val="1429701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34</a:t>
            </a:fld>
            <a:endParaRPr lang="en-US" altLang="zh-CN" sz="1400" dirty="0"/>
          </a:p>
        </p:txBody>
      </p:sp>
      <p:sp>
        <p:nvSpPr>
          <p:cNvPr id="18" name="矩形 17">
            <a:extLst>
              <a:ext uri="{FF2B5EF4-FFF2-40B4-BE49-F238E27FC236}">
                <a16:creationId xmlns:a16="http://schemas.microsoft.com/office/drawing/2014/main" id="{433AF4E8-6FA1-4D27-BB07-49BA4AEE4E1C}"/>
              </a:ext>
            </a:extLst>
          </p:cNvPr>
          <p:cNvSpPr/>
          <p:nvPr/>
        </p:nvSpPr>
        <p:spPr>
          <a:xfrm>
            <a:off x="397820" y="2047100"/>
            <a:ext cx="5031430" cy="7908461"/>
          </a:xfrm>
          <a:prstGeom prst="rect">
            <a:avLst/>
          </a:prstGeom>
          <a:noFill/>
        </p:spPr>
        <p:txBody>
          <a:bodyPr wrap="square">
            <a:noAutofit/>
          </a:bodyPr>
          <a:lstStyle/>
          <a:p>
            <a:pPr indent="457200">
              <a:lnSpc>
                <a:spcPct val="150000"/>
              </a:lnSpc>
            </a:pPr>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结合村庄特色、资源优势，规划形成</a:t>
            </a:r>
            <a:r>
              <a:rPr lang="zh-CN" altLang="en-US" b="1" dirty="0">
                <a:solidFill>
                  <a:srgbClr val="C00000"/>
                </a:solidFill>
                <a:latin typeface="微软雅黑" panose="020B0503020204020204" pitchFamily="34" charset="-122"/>
                <a:ea typeface="微软雅黑" panose="020B0503020204020204" pitchFamily="34" charset="-122"/>
              </a:rPr>
              <a:t>“四大产业区”</a:t>
            </a:r>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的产业空间布局结构。</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endParaRPr>
          </a:p>
          <a:p>
            <a:pPr indent="457200">
              <a:lnSpc>
                <a:spcPct val="150000"/>
              </a:lnSpc>
            </a:pPr>
            <a:endParaRPr lang="en-US" altLang="zh-CN" sz="1400" b="1" dirty="0">
              <a:solidFill>
                <a:srgbClr val="FF0000"/>
              </a:solidFill>
              <a:latin typeface="微软雅黑" panose="020B0503020204020204" pitchFamily="34" charset="-122"/>
              <a:ea typeface="微软雅黑" panose="020B0503020204020204" pitchFamily="34" charset="-122"/>
            </a:endParaRPr>
          </a:p>
          <a:p>
            <a:pPr indent="457200">
              <a:lnSpc>
                <a:spcPct val="150000"/>
              </a:lnSpc>
            </a:pPr>
            <a:endParaRPr lang="en-US" altLang="zh-CN" sz="1400" b="1" dirty="0">
              <a:solidFill>
                <a:srgbClr val="FF0000"/>
              </a:solidFill>
              <a:latin typeface="微软雅黑" panose="020B0503020204020204" pitchFamily="34" charset="-122"/>
              <a:ea typeface="微软雅黑" panose="020B0503020204020204" pitchFamily="34" charset="-122"/>
            </a:endParaRPr>
          </a:p>
          <a:p>
            <a:pPr indent="457200">
              <a:lnSpc>
                <a:spcPct val="150000"/>
              </a:lnSpc>
            </a:pPr>
            <a:endParaRPr lang="en-US" altLang="zh-CN" sz="1400" b="1" dirty="0">
              <a:solidFill>
                <a:srgbClr val="FF0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b="1" dirty="0">
                <a:solidFill>
                  <a:srgbClr val="E0017C"/>
                </a:solidFill>
                <a:latin typeface="微软雅黑" panose="020B0503020204020204" pitchFamily="34" charset="-122"/>
                <a:ea typeface="微软雅黑" panose="020B0503020204020204" pitchFamily="34" charset="-122"/>
              </a:rPr>
              <a:t>现代农村社区（</a:t>
            </a:r>
            <a:r>
              <a:rPr lang="en-US" altLang="zh-CN" b="1" dirty="0">
                <a:solidFill>
                  <a:srgbClr val="E0017C"/>
                </a:solidFill>
                <a:latin typeface="微软雅黑" panose="020B0503020204020204" pitchFamily="34" charset="-122"/>
                <a:ea typeface="微软雅黑" panose="020B0503020204020204" pitchFamily="34" charset="-122"/>
              </a:rPr>
              <a:t>2</a:t>
            </a:r>
            <a:r>
              <a:rPr lang="zh-CN" altLang="en-US" b="1" dirty="0">
                <a:solidFill>
                  <a:srgbClr val="E0017C"/>
                </a:solidFill>
                <a:latin typeface="微软雅黑" panose="020B0503020204020204" pitchFamily="34" charset="-122"/>
                <a:ea typeface="微软雅黑" panose="020B0503020204020204" pitchFamily="34" charset="-122"/>
              </a:rPr>
              <a:t>）</a:t>
            </a:r>
            <a:endParaRPr lang="en-US" altLang="zh-CN" b="1" dirty="0">
              <a:solidFill>
                <a:srgbClr val="E0017C"/>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b="1" dirty="0">
                <a:solidFill>
                  <a:srgbClr val="E0017C"/>
                </a:solidFill>
                <a:latin typeface="微软雅黑" panose="020B0503020204020204" pitchFamily="34" charset="-122"/>
                <a:ea typeface="微软雅黑" panose="020B0503020204020204" pitchFamily="34" charset="-122"/>
              </a:rPr>
              <a:t>凤鸣谷旅游片区</a:t>
            </a:r>
            <a:endParaRPr lang="en-US" altLang="zh-CN" b="1" dirty="0">
              <a:solidFill>
                <a:srgbClr val="E0017C"/>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b="1" dirty="0">
                <a:solidFill>
                  <a:srgbClr val="E0017C"/>
                </a:solidFill>
                <a:latin typeface="微软雅黑" panose="020B0503020204020204" pitchFamily="34" charset="-122"/>
                <a:ea typeface="微软雅黑" panose="020B0503020204020204" pitchFamily="34" charset="-122"/>
              </a:rPr>
              <a:t>小微产业园区</a:t>
            </a:r>
            <a:endParaRPr lang="en-US" altLang="zh-CN" b="1" dirty="0">
              <a:solidFill>
                <a:srgbClr val="E0017C"/>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b="1" dirty="0">
                <a:solidFill>
                  <a:srgbClr val="E0017C"/>
                </a:solidFill>
                <a:latin typeface="微软雅黑" panose="020B0503020204020204" pitchFamily="34" charset="-122"/>
                <a:ea typeface="微软雅黑" panose="020B0503020204020204" pitchFamily="34" charset="-122"/>
              </a:rPr>
              <a:t>现代农业种植区（</a:t>
            </a:r>
            <a:r>
              <a:rPr lang="en-US" altLang="zh-CN" b="1" dirty="0">
                <a:solidFill>
                  <a:srgbClr val="E0017C"/>
                </a:solidFill>
                <a:latin typeface="微软雅黑" panose="020B0503020204020204" pitchFamily="34" charset="-122"/>
                <a:ea typeface="微软雅黑" panose="020B0503020204020204" pitchFamily="34" charset="-122"/>
              </a:rPr>
              <a:t>2</a:t>
            </a:r>
            <a:r>
              <a:rPr lang="zh-CN" altLang="en-US" b="1" dirty="0">
                <a:solidFill>
                  <a:srgbClr val="E0017C"/>
                </a:solidFill>
                <a:latin typeface="微软雅黑" panose="020B0503020204020204" pitchFamily="34" charset="-122"/>
                <a:ea typeface="微软雅黑" panose="020B0503020204020204" pitchFamily="34" charset="-122"/>
              </a:rPr>
              <a:t>）</a:t>
            </a:r>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村域空间规划</a:t>
            </a:r>
          </a:p>
        </p:txBody>
      </p:sp>
      <p:sp>
        <p:nvSpPr>
          <p:cNvPr id="10" name="文本框 9">
            <a:extLst>
              <a:ext uri="{FF2B5EF4-FFF2-40B4-BE49-F238E27FC236}">
                <a16:creationId xmlns:a16="http://schemas.microsoft.com/office/drawing/2014/main" id="{E092BB28-A8EF-4BDE-AC34-6A4EDDBFCC2E}"/>
              </a:ext>
            </a:extLst>
          </p:cNvPr>
          <p:cNvSpPr txBox="1"/>
          <p:nvPr/>
        </p:nvSpPr>
        <p:spPr>
          <a:xfrm>
            <a:off x="358875" y="1129331"/>
            <a:ext cx="43845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4.4 </a:t>
            </a:r>
            <a:r>
              <a:rPr lang="zh-CN" altLang="en-US" sz="2400" b="1" dirty="0">
                <a:latin typeface="微软雅黑" panose="020B0503020204020204" pitchFamily="34" charset="-122"/>
                <a:ea typeface="微软雅黑" panose="020B0503020204020204" pitchFamily="34" charset="-122"/>
              </a:rPr>
              <a:t>产业布局规划</a:t>
            </a:r>
          </a:p>
        </p:txBody>
      </p:sp>
      <p:pic>
        <p:nvPicPr>
          <p:cNvPr id="6" name="图片 5">
            <a:extLst>
              <a:ext uri="{FF2B5EF4-FFF2-40B4-BE49-F238E27FC236}">
                <a16:creationId xmlns:a16="http://schemas.microsoft.com/office/drawing/2014/main" id="{94681A9B-A83D-4CD9-9930-4511D43B0F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50" y="2010238"/>
            <a:ext cx="9083301" cy="7908461"/>
          </a:xfrm>
          <a:prstGeom prst="rect">
            <a:avLst/>
          </a:prstGeom>
        </p:spPr>
      </p:pic>
    </p:spTree>
    <p:extLst>
      <p:ext uri="{BB962C8B-B14F-4D97-AF65-F5344CB8AC3E}">
        <p14:creationId xmlns:p14="http://schemas.microsoft.com/office/powerpoint/2010/main" val="10147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35</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村域空间规划</a:t>
            </a:r>
          </a:p>
        </p:txBody>
      </p:sp>
      <p:sp>
        <p:nvSpPr>
          <p:cNvPr id="10" name="文本框 9">
            <a:extLst>
              <a:ext uri="{FF2B5EF4-FFF2-40B4-BE49-F238E27FC236}">
                <a16:creationId xmlns:a16="http://schemas.microsoft.com/office/drawing/2014/main" id="{E092BB28-A8EF-4BDE-AC34-6A4EDDBFCC2E}"/>
              </a:ext>
            </a:extLst>
          </p:cNvPr>
          <p:cNvSpPr txBox="1"/>
          <p:nvPr/>
        </p:nvSpPr>
        <p:spPr>
          <a:xfrm>
            <a:off x="358875" y="1129331"/>
            <a:ext cx="43845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4.4 </a:t>
            </a:r>
            <a:r>
              <a:rPr lang="zh-CN" altLang="en-US" sz="2400" b="1" dirty="0">
                <a:latin typeface="微软雅黑" panose="020B0503020204020204" pitchFamily="34" charset="-122"/>
                <a:ea typeface="微软雅黑" panose="020B0503020204020204" pitchFamily="34" charset="-122"/>
              </a:rPr>
              <a:t>产业布局规划</a:t>
            </a:r>
          </a:p>
        </p:txBody>
      </p:sp>
      <p:sp>
        <p:nvSpPr>
          <p:cNvPr id="8" name="TextBox 1">
            <a:extLst>
              <a:ext uri="{FF2B5EF4-FFF2-40B4-BE49-F238E27FC236}">
                <a16:creationId xmlns:a16="http://schemas.microsoft.com/office/drawing/2014/main" id="{D3BD8F74-9561-4F4E-A624-EF7208F4397A}"/>
              </a:ext>
            </a:extLst>
          </p:cNvPr>
          <p:cNvSpPr>
            <a:spLocks noChangeArrowheads="1"/>
          </p:cNvSpPr>
          <p:nvPr/>
        </p:nvSpPr>
        <p:spPr bwMode="auto">
          <a:xfrm>
            <a:off x="400051" y="1817514"/>
            <a:ext cx="6151512"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pPr marL="285750" indent="-285750">
              <a:buFont typeface="Wingdings" panose="05000000000000000000" pitchFamily="2" charset="2"/>
              <a:buChar char="p"/>
            </a:pPr>
            <a:r>
              <a:rPr lang="zh-CN" altLang="en-US" b="1" dirty="0">
                <a:solidFill>
                  <a:srgbClr val="1689B8"/>
                </a:solidFill>
                <a:latin typeface="微软雅黑" pitchFamily="34" charset="-122"/>
                <a:ea typeface="微软雅黑" pitchFamily="34" charset="-122"/>
                <a:sym typeface="微软雅黑" pitchFamily="34" charset="-122"/>
              </a:rPr>
              <a:t>凤鸣谷旅游片区</a:t>
            </a:r>
          </a:p>
        </p:txBody>
      </p:sp>
      <p:sp>
        <p:nvSpPr>
          <p:cNvPr id="9" name="矩形 8">
            <a:extLst>
              <a:ext uri="{FF2B5EF4-FFF2-40B4-BE49-F238E27FC236}">
                <a16:creationId xmlns:a16="http://schemas.microsoft.com/office/drawing/2014/main" id="{26DDAB10-D18F-46D7-9486-385BBDF5EFA0}"/>
              </a:ext>
            </a:extLst>
          </p:cNvPr>
          <p:cNvSpPr/>
          <p:nvPr/>
        </p:nvSpPr>
        <p:spPr>
          <a:xfrm>
            <a:off x="400052" y="2361313"/>
            <a:ext cx="8381998" cy="1156855"/>
          </a:xfrm>
          <a:prstGeom prst="rect">
            <a:avLst/>
          </a:prstGeom>
          <a:noFill/>
        </p:spPr>
        <p:txBody>
          <a:bodyPr wrap="square" rtlCol="0">
            <a:spAutoFit/>
          </a:bodyPr>
          <a:lstStyle/>
          <a:p>
            <a:pPr lvl="0" indent="457200" algn="just">
              <a:lnSpc>
                <a:spcPct val="150000"/>
              </a:lnSpc>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遵循磨山镇文化旅游发展规划，整合凤凰山资源，对现有凤凰山矿坑进行土地复垦，营造农业艺术景观，注入观光、休闲、娱乐、文化体验等业态，打造集旅游观光、亲子娱乐、休闲农业等于一体的凤鸣谷旅游片区。</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240168A4-0F4C-4283-B6A5-821D89DA1EE0}"/>
              </a:ext>
            </a:extLst>
          </p:cNvPr>
          <p:cNvSpPr txBox="1"/>
          <p:nvPr/>
        </p:nvSpPr>
        <p:spPr>
          <a:xfrm>
            <a:off x="400050" y="3822700"/>
            <a:ext cx="2031325" cy="369332"/>
          </a:xfrm>
          <a:prstGeom prst="rect">
            <a:avLst/>
          </a:prstGeom>
          <a:noFill/>
        </p:spPr>
        <p:txBody>
          <a:bodyPr wrap="none" rtlCol="0">
            <a:spAutoFit/>
          </a:bodyPr>
          <a:lstStyle/>
          <a:p>
            <a:r>
              <a:rPr lang="zh-CN" altLang="en-US" b="1" dirty="0">
                <a:solidFill>
                  <a:srgbClr val="FF0066"/>
                </a:solidFill>
                <a:latin typeface="微软雅黑" panose="020B0503020204020204" pitchFamily="34" charset="-122"/>
                <a:ea typeface="微软雅黑" panose="020B0503020204020204" pitchFamily="34" charset="-122"/>
              </a:rPr>
              <a:t>凤凰大地艺术景观</a:t>
            </a:r>
          </a:p>
        </p:txBody>
      </p:sp>
      <p:sp>
        <p:nvSpPr>
          <p:cNvPr id="4" name="矩形 3">
            <a:extLst>
              <a:ext uri="{FF2B5EF4-FFF2-40B4-BE49-F238E27FC236}">
                <a16:creationId xmlns:a16="http://schemas.microsoft.com/office/drawing/2014/main" id="{411410D4-7309-4006-B991-5C10B25BF70B}"/>
              </a:ext>
            </a:extLst>
          </p:cNvPr>
          <p:cNvSpPr/>
          <p:nvPr/>
        </p:nvSpPr>
        <p:spPr>
          <a:xfrm>
            <a:off x="400050" y="4192032"/>
            <a:ext cx="8381998" cy="1393074"/>
          </a:xfrm>
          <a:prstGeom prst="rect">
            <a:avLst/>
          </a:prstGeom>
          <a:noFill/>
        </p:spPr>
        <p:txBody>
          <a:bodyPr wrap="square" rtlCol="0">
            <a:spAutoFit/>
          </a:bodyPr>
          <a:lstStyle/>
          <a:p>
            <a:pPr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依托矿场土地整理项目，采用梯田的样式，营造</a:t>
            </a:r>
            <a:r>
              <a:rPr lang="zh-CN" altLang="en-US" sz="1600" b="1" dirty="0">
                <a:solidFill>
                  <a:srgbClr val="E0017C"/>
                </a:solidFill>
                <a:latin typeface="微软雅黑" panose="020B0503020204020204" pitchFamily="34" charset="-122"/>
                <a:ea typeface="微软雅黑" panose="020B0503020204020204" pitchFamily="34" charset="-122"/>
              </a:rPr>
              <a:t>“一层层梯田，一层层绿”</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的农业生态景观，同时在土地整理时塑造一幅“凤凰”的造型，通过栽植不同色彩、高度的农作物，整体形成一幅“凤凰南飞”的大地艺术景观。作物品种可以选择乡土花草，其优点是：</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乡土性、成本低、多样化</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，同时具备药用价值，可以带来一定的经济收益。</a:t>
            </a:r>
          </a:p>
        </p:txBody>
      </p:sp>
      <p:pic>
        <p:nvPicPr>
          <p:cNvPr id="6" name="图片 5">
            <a:extLst>
              <a:ext uri="{FF2B5EF4-FFF2-40B4-BE49-F238E27FC236}">
                <a16:creationId xmlns:a16="http://schemas.microsoft.com/office/drawing/2014/main" id="{DEDE04EA-7864-4597-A4CA-70FE1AC161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2432" y="1610106"/>
            <a:ext cx="5803216" cy="3879085"/>
          </a:xfrm>
          <a:prstGeom prst="rect">
            <a:avLst/>
          </a:prstGeom>
        </p:spPr>
      </p:pic>
      <p:pic>
        <p:nvPicPr>
          <p:cNvPr id="8194" name="Picture 2">
            <a:extLst>
              <a:ext uri="{FF2B5EF4-FFF2-40B4-BE49-F238E27FC236}">
                <a16:creationId xmlns:a16="http://schemas.microsoft.com/office/drawing/2014/main" id="{6CCD263F-3ADD-44F5-85E4-91A7151CA34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22432" y="5566288"/>
            <a:ext cx="5803216" cy="435241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82346729-559B-4F53-A379-30E7397E54E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9648" y="5583677"/>
            <a:ext cx="8392400" cy="435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907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36</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村域空间规划</a:t>
            </a:r>
          </a:p>
        </p:txBody>
      </p:sp>
      <p:sp>
        <p:nvSpPr>
          <p:cNvPr id="10" name="文本框 9">
            <a:extLst>
              <a:ext uri="{FF2B5EF4-FFF2-40B4-BE49-F238E27FC236}">
                <a16:creationId xmlns:a16="http://schemas.microsoft.com/office/drawing/2014/main" id="{E092BB28-A8EF-4BDE-AC34-6A4EDDBFCC2E}"/>
              </a:ext>
            </a:extLst>
          </p:cNvPr>
          <p:cNvSpPr txBox="1"/>
          <p:nvPr/>
        </p:nvSpPr>
        <p:spPr>
          <a:xfrm>
            <a:off x="358875" y="1129331"/>
            <a:ext cx="43845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4.4 </a:t>
            </a:r>
            <a:r>
              <a:rPr lang="zh-CN" altLang="en-US" sz="2400" b="1" dirty="0">
                <a:latin typeface="微软雅黑" panose="020B0503020204020204" pitchFamily="34" charset="-122"/>
                <a:ea typeface="微软雅黑" panose="020B0503020204020204" pitchFamily="34" charset="-122"/>
              </a:rPr>
              <a:t>产业布局规划</a:t>
            </a:r>
          </a:p>
        </p:txBody>
      </p:sp>
      <p:sp>
        <p:nvSpPr>
          <p:cNvPr id="8" name="TextBox 1">
            <a:extLst>
              <a:ext uri="{FF2B5EF4-FFF2-40B4-BE49-F238E27FC236}">
                <a16:creationId xmlns:a16="http://schemas.microsoft.com/office/drawing/2014/main" id="{D3BD8F74-9561-4F4E-A624-EF7208F4397A}"/>
              </a:ext>
            </a:extLst>
          </p:cNvPr>
          <p:cNvSpPr>
            <a:spLocks noChangeArrowheads="1"/>
          </p:cNvSpPr>
          <p:nvPr/>
        </p:nvSpPr>
        <p:spPr bwMode="auto">
          <a:xfrm>
            <a:off x="400051" y="1817514"/>
            <a:ext cx="6151512"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pPr marL="285750" indent="-285750">
              <a:buFont typeface="Wingdings" panose="05000000000000000000" pitchFamily="2" charset="2"/>
              <a:buChar char="p"/>
            </a:pPr>
            <a:r>
              <a:rPr lang="zh-CN" altLang="en-US" b="1" dirty="0">
                <a:solidFill>
                  <a:srgbClr val="1689B8"/>
                </a:solidFill>
                <a:latin typeface="微软雅黑" pitchFamily="34" charset="-122"/>
                <a:ea typeface="微软雅黑" pitchFamily="34" charset="-122"/>
                <a:sym typeface="微软雅黑" pitchFamily="34" charset="-122"/>
              </a:rPr>
              <a:t>凤鸣谷旅游片区</a:t>
            </a:r>
          </a:p>
        </p:txBody>
      </p:sp>
      <p:sp>
        <p:nvSpPr>
          <p:cNvPr id="3" name="文本框 2">
            <a:extLst>
              <a:ext uri="{FF2B5EF4-FFF2-40B4-BE49-F238E27FC236}">
                <a16:creationId xmlns:a16="http://schemas.microsoft.com/office/drawing/2014/main" id="{240168A4-0F4C-4283-B6A5-821D89DA1EE0}"/>
              </a:ext>
            </a:extLst>
          </p:cNvPr>
          <p:cNvSpPr txBox="1"/>
          <p:nvPr/>
        </p:nvSpPr>
        <p:spPr>
          <a:xfrm>
            <a:off x="400050" y="2359885"/>
            <a:ext cx="877163" cy="369332"/>
          </a:xfrm>
          <a:prstGeom prst="rect">
            <a:avLst/>
          </a:prstGeom>
          <a:noFill/>
        </p:spPr>
        <p:txBody>
          <a:bodyPr wrap="none" rtlCol="0">
            <a:spAutoFit/>
          </a:bodyPr>
          <a:lstStyle/>
          <a:p>
            <a:r>
              <a:rPr lang="zh-CN" altLang="en-US" b="1" dirty="0">
                <a:solidFill>
                  <a:srgbClr val="FF0066"/>
                </a:solidFill>
                <a:latin typeface="微软雅黑" panose="020B0503020204020204" pitchFamily="34" charset="-122"/>
                <a:ea typeface="微软雅黑" panose="020B0503020204020204" pitchFamily="34" charset="-122"/>
              </a:rPr>
              <a:t>凤栖湖</a:t>
            </a:r>
          </a:p>
        </p:txBody>
      </p:sp>
      <p:sp>
        <p:nvSpPr>
          <p:cNvPr id="4" name="矩形 3">
            <a:extLst>
              <a:ext uri="{FF2B5EF4-FFF2-40B4-BE49-F238E27FC236}">
                <a16:creationId xmlns:a16="http://schemas.microsoft.com/office/drawing/2014/main" id="{411410D4-7309-4006-B991-5C10B25BF70B}"/>
              </a:ext>
            </a:extLst>
          </p:cNvPr>
          <p:cNvSpPr/>
          <p:nvPr/>
        </p:nvSpPr>
        <p:spPr>
          <a:xfrm>
            <a:off x="400050" y="2729217"/>
            <a:ext cx="14325600" cy="746743"/>
          </a:xfrm>
          <a:prstGeom prst="rect">
            <a:avLst/>
          </a:prstGeom>
          <a:noFill/>
        </p:spPr>
        <p:txBody>
          <a:bodyPr wrap="square" rtlCol="0">
            <a:spAutoFit/>
          </a:bodyPr>
          <a:lstStyle/>
          <a:p>
            <a:pPr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在矿场底部，由采矿形成的石坑内天然蓄水，形成湖面，命名为</a:t>
            </a:r>
            <a:r>
              <a:rPr lang="zh-CN" altLang="en-US" sz="1600" b="1" dirty="0">
                <a:solidFill>
                  <a:srgbClr val="E0017C"/>
                </a:solidFill>
                <a:latin typeface="微软雅黑" panose="020B0503020204020204" pitchFamily="34" charset="-122"/>
                <a:ea typeface="微软雅黑" panose="020B0503020204020204" pitchFamily="34" charset="-122"/>
              </a:rPr>
              <a:t>“凤栖湖”</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。依托水面开展小型滨水及水上休闲游乐项目。凤栖湖沿岸，开挖树坑，点缀梧桐树等绿化树种，营造凤栖梧桐的意境。</a:t>
            </a:r>
          </a:p>
        </p:txBody>
      </p:sp>
      <p:pic>
        <p:nvPicPr>
          <p:cNvPr id="9218" name="Picture 2">
            <a:extLst>
              <a:ext uri="{FF2B5EF4-FFF2-40B4-BE49-F238E27FC236}">
                <a16:creationId xmlns:a16="http://schemas.microsoft.com/office/drawing/2014/main" id="{A182A452-B111-4462-BE7E-B9F9EDECE4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9504" y="3602494"/>
            <a:ext cx="4673709" cy="265860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38A988EF-7004-4422-AA6F-4B04D9F9E11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24449" y="3602494"/>
            <a:ext cx="3200401" cy="187160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80779C9B-6029-4738-8081-A187E1C170E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24450" y="5575300"/>
            <a:ext cx="9601200" cy="4485640"/>
          </a:xfrm>
          <a:prstGeom prst="rect">
            <a:avLst/>
          </a:prstGeom>
        </p:spPr>
      </p:pic>
      <p:pic>
        <p:nvPicPr>
          <p:cNvPr id="9222" name="Picture 6">
            <a:extLst>
              <a:ext uri="{FF2B5EF4-FFF2-40B4-BE49-F238E27FC236}">
                <a16:creationId xmlns:a16="http://schemas.microsoft.com/office/drawing/2014/main" id="{B5F82F7B-7BD5-452C-B947-A980449972C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70"/>
          <a:stretch/>
        </p:blipFill>
        <p:spPr bwMode="auto">
          <a:xfrm>
            <a:off x="400050" y="6363286"/>
            <a:ext cx="4663163" cy="3697654"/>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76ACF720-68CB-448E-9606-F42D8853CF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86086" y="3602494"/>
            <a:ext cx="3302829" cy="1871603"/>
          </a:xfrm>
          <a:prstGeom prst="rect">
            <a:avLst/>
          </a:prstGeom>
        </p:spPr>
      </p:pic>
      <p:pic>
        <p:nvPicPr>
          <p:cNvPr id="9226" name="Picture 10">
            <a:extLst>
              <a:ext uri="{FF2B5EF4-FFF2-40B4-BE49-F238E27FC236}">
                <a16:creationId xmlns:a16="http://schemas.microsoft.com/office/drawing/2014/main" id="{FAF908BB-E120-43D7-8172-8AAF82CBE93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750150" y="3602493"/>
            <a:ext cx="2975499" cy="1875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5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37</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村域空间规划</a:t>
            </a:r>
          </a:p>
        </p:txBody>
      </p:sp>
      <p:sp>
        <p:nvSpPr>
          <p:cNvPr id="10" name="文本框 9">
            <a:extLst>
              <a:ext uri="{FF2B5EF4-FFF2-40B4-BE49-F238E27FC236}">
                <a16:creationId xmlns:a16="http://schemas.microsoft.com/office/drawing/2014/main" id="{E092BB28-A8EF-4BDE-AC34-6A4EDDBFCC2E}"/>
              </a:ext>
            </a:extLst>
          </p:cNvPr>
          <p:cNvSpPr txBox="1"/>
          <p:nvPr/>
        </p:nvSpPr>
        <p:spPr>
          <a:xfrm>
            <a:off x="358875" y="1129331"/>
            <a:ext cx="43845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4.4 </a:t>
            </a:r>
            <a:r>
              <a:rPr lang="zh-CN" altLang="en-US" sz="2400" b="1" dirty="0">
                <a:latin typeface="微软雅黑" panose="020B0503020204020204" pitchFamily="34" charset="-122"/>
                <a:ea typeface="微软雅黑" panose="020B0503020204020204" pitchFamily="34" charset="-122"/>
              </a:rPr>
              <a:t>产业布局规划</a:t>
            </a:r>
          </a:p>
        </p:txBody>
      </p:sp>
      <p:sp>
        <p:nvSpPr>
          <p:cNvPr id="8" name="TextBox 1">
            <a:extLst>
              <a:ext uri="{FF2B5EF4-FFF2-40B4-BE49-F238E27FC236}">
                <a16:creationId xmlns:a16="http://schemas.microsoft.com/office/drawing/2014/main" id="{D3BD8F74-9561-4F4E-A624-EF7208F4397A}"/>
              </a:ext>
            </a:extLst>
          </p:cNvPr>
          <p:cNvSpPr>
            <a:spLocks noChangeArrowheads="1"/>
          </p:cNvSpPr>
          <p:nvPr/>
        </p:nvSpPr>
        <p:spPr bwMode="auto">
          <a:xfrm>
            <a:off x="400051" y="1817514"/>
            <a:ext cx="6151512"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pPr marL="285750" indent="-285750">
              <a:buFont typeface="Wingdings" panose="05000000000000000000" pitchFamily="2" charset="2"/>
              <a:buChar char="p"/>
            </a:pPr>
            <a:r>
              <a:rPr lang="zh-CN" altLang="en-US" b="1" dirty="0">
                <a:solidFill>
                  <a:srgbClr val="1689B8"/>
                </a:solidFill>
                <a:latin typeface="微软雅黑" pitchFamily="34" charset="-122"/>
                <a:ea typeface="微软雅黑" pitchFamily="34" charset="-122"/>
                <a:sym typeface="微软雅黑" pitchFamily="34" charset="-122"/>
              </a:rPr>
              <a:t>凤鸣谷旅游片区</a:t>
            </a:r>
          </a:p>
        </p:txBody>
      </p:sp>
      <p:sp>
        <p:nvSpPr>
          <p:cNvPr id="3" name="文本框 2">
            <a:extLst>
              <a:ext uri="{FF2B5EF4-FFF2-40B4-BE49-F238E27FC236}">
                <a16:creationId xmlns:a16="http://schemas.microsoft.com/office/drawing/2014/main" id="{240168A4-0F4C-4283-B6A5-821D89DA1EE0}"/>
              </a:ext>
            </a:extLst>
          </p:cNvPr>
          <p:cNvSpPr txBox="1"/>
          <p:nvPr/>
        </p:nvSpPr>
        <p:spPr>
          <a:xfrm>
            <a:off x="400050" y="2359885"/>
            <a:ext cx="1107996" cy="369332"/>
          </a:xfrm>
          <a:prstGeom prst="rect">
            <a:avLst/>
          </a:prstGeom>
          <a:noFill/>
        </p:spPr>
        <p:txBody>
          <a:bodyPr wrap="none" rtlCol="0">
            <a:spAutoFit/>
          </a:bodyPr>
          <a:lstStyle/>
          <a:p>
            <a:r>
              <a:rPr lang="zh-CN" altLang="en-US" b="1" dirty="0">
                <a:solidFill>
                  <a:srgbClr val="FF0066"/>
                </a:solidFill>
                <a:latin typeface="微软雅黑" panose="020B0503020204020204" pitchFamily="34" charset="-122"/>
                <a:ea typeface="微软雅黑" panose="020B0503020204020204" pitchFamily="34" charset="-122"/>
              </a:rPr>
              <a:t>攀岩基地</a:t>
            </a:r>
          </a:p>
        </p:txBody>
      </p:sp>
      <p:sp>
        <p:nvSpPr>
          <p:cNvPr id="4" name="矩形 3">
            <a:extLst>
              <a:ext uri="{FF2B5EF4-FFF2-40B4-BE49-F238E27FC236}">
                <a16:creationId xmlns:a16="http://schemas.microsoft.com/office/drawing/2014/main" id="{411410D4-7309-4006-B991-5C10B25BF70B}"/>
              </a:ext>
            </a:extLst>
          </p:cNvPr>
          <p:cNvSpPr/>
          <p:nvPr/>
        </p:nvSpPr>
        <p:spPr>
          <a:xfrm>
            <a:off x="400050" y="2729217"/>
            <a:ext cx="7010400" cy="1993238"/>
          </a:xfrm>
          <a:prstGeom prst="rect">
            <a:avLst/>
          </a:prstGeom>
          <a:noFill/>
        </p:spPr>
        <p:txBody>
          <a:bodyPr wrap="square" rtlCol="0">
            <a:spAutoFit/>
          </a:bodyPr>
          <a:lstStyle/>
          <a:p>
            <a:pPr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攀岩运动在国际上十分流行，被称为</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岩壁芭蕾</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峭壁上的艺术体操</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等。攀岩运动在国内经过</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20</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多年的发展已经具有一定的规模，吸引了越来越多的年轻人参加，发展前景广阔。依托凤凰山区域的崖壁，整合北部西石良村的攀岩学校，在园区内配套建设一处综合型攀岩运动培训学校，设置标准化的自然攀登岩壁、室内外人工攀登岩壁等攀岩训练设施，结合园区的接待设施，开展攀岩培训、攀岩训练等，后期组织举办全国性、国际性攀岩赛事。</a:t>
            </a:r>
          </a:p>
        </p:txBody>
      </p:sp>
      <p:pic>
        <p:nvPicPr>
          <p:cNvPr id="10242" name="Picture 2">
            <a:extLst>
              <a:ext uri="{FF2B5EF4-FFF2-40B4-BE49-F238E27FC236}">
                <a16:creationId xmlns:a16="http://schemas.microsoft.com/office/drawing/2014/main" id="{398A348D-41AE-47C2-A923-94AA4F36AE5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0050" y="4722455"/>
            <a:ext cx="4490824" cy="275784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2CBBCB8D-7EA7-4438-871A-74B2F27F7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2050" y="4722455"/>
            <a:ext cx="2438399" cy="2757845"/>
          </a:xfrm>
          <a:prstGeom prst="rect">
            <a:avLst/>
          </a:prstGeom>
        </p:spPr>
      </p:pic>
      <p:pic>
        <p:nvPicPr>
          <p:cNvPr id="10244" name="Picture 4">
            <a:extLst>
              <a:ext uri="{FF2B5EF4-FFF2-40B4-BE49-F238E27FC236}">
                <a16:creationId xmlns:a16="http://schemas.microsoft.com/office/drawing/2014/main" id="{47794098-26C8-4B1B-BA85-B9B7AD4E70D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799" y="7565928"/>
            <a:ext cx="367665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F1798908-FCE4-4C8A-BD40-87F56B73B9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0050" y="7561872"/>
            <a:ext cx="3267074" cy="2457450"/>
          </a:xfrm>
          <a:prstGeom prst="rect">
            <a:avLst/>
          </a:prstGeom>
        </p:spPr>
      </p:pic>
      <p:sp>
        <p:nvSpPr>
          <p:cNvPr id="22" name="文本框 21">
            <a:extLst>
              <a:ext uri="{FF2B5EF4-FFF2-40B4-BE49-F238E27FC236}">
                <a16:creationId xmlns:a16="http://schemas.microsoft.com/office/drawing/2014/main" id="{23735F7F-8023-4E7C-B3DE-CDB755299D72}"/>
              </a:ext>
            </a:extLst>
          </p:cNvPr>
          <p:cNvSpPr txBox="1"/>
          <p:nvPr/>
        </p:nvSpPr>
        <p:spPr>
          <a:xfrm>
            <a:off x="7715252" y="2359885"/>
            <a:ext cx="1107996" cy="369332"/>
          </a:xfrm>
          <a:prstGeom prst="rect">
            <a:avLst/>
          </a:prstGeom>
          <a:noFill/>
        </p:spPr>
        <p:txBody>
          <a:bodyPr wrap="none" rtlCol="0">
            <a:spAutoFit/>
          </a:bodyPr>
          <a:lstStyle/>
          <a:p>
            <a:r>
              <a:rPr lang="zh-CN" altLang="en-US" b="1" dirty="0">
                <a:solidFill>
                  <a:srgbClr val="FF0066"/>
                </a:solidFill>
                <a:latin typeface="微软雅黑" panose="020B0503020204020204" pitchFamily="34" charset="-122"/>
                <a:ea typeface="微软雅黑" panose="020B0503020204020204" pitchFamily="34" charset="-122"/>
              </a:rPr>
              <a:t>地下冰宫</a:t>
            </a:r>
          </a:p>
        </p:txBody>
      </p:sp>
      <p:sp>
        <p:nvSpPr>
          <p:cNvPr id="23" name="矩形 22">
            <a:extLst>
              <a:ext uri="{FF2B5EF4-FFF2-40B4-BE49-F238E27FC236}">
                <a16:creationId xmlns:a16="http://schemas.microsoft.com/office/drawing/2014/main" id="{3F472990-727A-4800-99B5-C3E96280A3BD}"/>
              </a:ext>
            </a:extLst>
          </p:cNvPr>
          <p:cNvSpPr/>
          <p:nvPr/>
        </p:nvSpPr>
        <p:spPr>
          <a:xfrm>
            <a:off x="7715252" y="2729217"/>
            <a:ext cx="7010400" cy="1023742"/>
          </a:xfrm>
          <a:prstGeom prst="rect">
            <a:avLst/>
          </a:prstGeom>
          <a:noFill/>
        </p:spPr>
        <p:txBody>
          <a:bodyPr wrap="square" rtlCol="0">
            <a:spAutoFit/>
          </a:bodyPr>
          <a:lstStyle/>
          <a:p>
            <a:pPr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利用凤栖湖北侧地下矿坑空间，开展地下冰雪项目，在其内设置冰雕、雪雕、滑冰、滑雪、冰瀑攀岩、冰灯、冰壶、冰球、雪橇等项目，游客可以参与体验。</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夏季冰雪项目能耗巨大，可以在空间内设置泳池、水上乐园等项目。</a:t>
            </a:r>
          </a:p>
        </p:txBody>
      </p:sp>
      <p:pic>
        <p:nvPicPr>
          <p:cNvPr id="10246" name="Picture 6">
            <a:extLst>
              <a:ext uri="{FF2B5EF4-FFF2-40B4-BE49-F238E27FC236}">
                <a16:creationId xmlns:a16="http://schemas.microsoft.com/office/drawing/2014/main" id="{2C511188-1F23-4044-AE42-2C025FA0E69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15253" y="4722455"/>
            <a:ext cx="3470372" cy="2323052"/>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a:extLst>
              <a:ext uri="{FF2B5EF4-FFF2-40B4-BE49-F238E27FC236}">
                <a16:creationId xmlns:a16="http://schemas.microsoft.com/office/drawing/2014/main" id="{C2180CA7-8960-4602-A875-000A1D7A12BD}"/>
              </a:ext>
            </a:extLst>
          </p:cNvPr>
          <p:cNvPicPr>
            <a:picLocks noChangeAspect="1"/>
          </p:cNvPicPr>
          <p:nvPr/>
        </p:nvPicPr>
        <p:blipFill>
          <a:blip r:embed="rId8"/>
          <a:stretch>
            <a:fillRect/>
          </a:stretch>
        </p:blipFill>
        <p:spPr>
          <a:xfrm>
            <a:off x="11255278" y="4722455"/>
            <a:ext cx="3470372" cy="5196245"/>
          </a:xfrm>
          <a:prstGeom prst="rect">
            <a:avLst/>
          </a:prstGeom>
        </p:spPr>
      </p:pic>
      <p:pic>
        <p:nvPicPr>
          <p:cNvPr id="10250" name="Picture 10">
            <a:extLst>
              <a:ext uri="{FF2B5EF4-FFF2-40B4-BE49-F238E27FC236}">
                <a16:creationId xmlns:a16="http://schemas.microsoft.com/office/drawing/2014/main" id="{6AC5D1F6-C975-4CC0-81F2-B2F54363451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715252" y="7119051"/>
            <a:ext cx="3470372" cy="279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505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38</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村域空间规划</a:t>
            </a:r>
          </a:p>
        </p:txBody>
      </p:sp>
      <p:sp>
        <p:nvSpPr>
          <p:cNvPr id="10" name="文本框 9">
            <a:extLst>
              <a:ext uri="{FF2B5EF4-FFF2-40B4-BE49-F238E27FC236}">
                <a16:creationId xmlns:a16="http://schemas.microsoft.com/office/drawing/2014/main" id="{E092BB28-A8EF-4BDE-AC34-6A4EDDBFCC2E}"/>
              </a:ext>
            </a:extLst>
          </p:cNvPr>
          <p:cNvSpPr txBox="1"/>
          <p:nvPr/>
        </p:nvSpPr>
        <p:spPr>
          <a:xfrm>
            <a:off x="358875" y="1129331"/>
            <a:ext cx="43845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4.4 </a:t>
            </a:r>
            <a:r>
              <a:rPr lang="zh-CN" altLang="en-US" sz="2400" b="1" dirty="0">
                <a:latin typeface="微软雅黑" panose="020B0503020204020204" pitchFamily="34" charset="-122"/>
                <a:ea typeface="微软雅黑" panose="020B0503020204020204" pitchFamily="34" charset="-122"/>
              </a:rPr>
              <a:t>产业布局规划</a:t>
            </a:r>
          </a:p>
        </p:txBody>
      </p:sp>
      <p:sp>
        <p:nvSpPr>
          <p:cNvPr id="8" name="TextBox 1">
            <a:extLst>
              <a:ext uri="{FF2B5EF4-FFF2-40B4-BE49-F238E27FC236}">
                <a16:creationId xmlns:a16="http://schemas.microsoft.com/office/drawing/2014/main" id="{D3BD8F74-9561-4F4E-A624-EF7208F4397A}"/>
              </a:ext>
            </a:extLst>
          </p:cNvPr>
          <p:cNvSpPr>
            <a:spLocks noChangeArrowheads="1"/>
          </p:cNvSpPr>
          <p:nvPr/>
        </p:nvSpPr>
        <p:spPr bwMode="auto">
          <a:xfrm>
            <a:off x="400051" y="1817514"/>
            <a:ext cx="6151512"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pPr marL="285750" indent="-285750">
              <a:buFont typeface="Wingdings" panose="05000000000000000000" pitchFamily="2" charset="2"/>
              <a:buChar char="p"/>
            </a:pPr>
            <a:r>
              <a:rPr lang="zh-CN" altLang="en-US" b="1" dirty="0">
                <a:solidFill>
                  <a:srgbClr val="1689B8"/>
                </a:solidFill>
                <a:latin typeface="微软雅黑" pitchFamily="34" charset="-122"/>
                <a:ea typeface="微软雅黑" pitchFamily="34" charset="-122"/>
                <a:sym typeface="微软雅黑" pitchFamily="34" charset="-122"/>
              </a:rPr>
              <a:t>凤鸣谷旅游片区</a:t>
            </a:r>
          </a:p>
        </p:txBody>
      </p:sp>
      <p:sp>
        <p:nvSpPr>
          <p:cNvPr id="3" name="文本框 2">
            <a:extLst>
              <a:ext uri="{FF2B5EF4-FFF2-40B4-BE49-F238E27FC236}">
                <a16:creationId xmlns:a16="http://schemas.microsoft.com/office/drawing/2014/main" id="{240168A4-0F4C-4283-B6A5-821D89DA1EE0}"/>
              </a:ext>
            </a:extLst>
          </p:cNvPr>
          <p:cNvSpPr txBox="1"/>
          <p:nvPr/>
        </p:nvSpPr>
        <p:spPr>
          <a:xfrm>
            <a:off x="400050" y="2359885"/>
            <a:ext cx="1107996" cy="369332"/>
          </a:xfrm>
          <a:prstGeom prst="rect">
            <a:avLst/>
          </a:prstGeom>
          <a:noFill/>
        </p:spPr>
        <p:txBody>
          <a:bodyPr wrap="none" rtlCol="0">
            <a:spAutoFit/>
          </a:bodyPr>
          <a:lstStyle/>
          <a:p>
            <a:r>
              <a:rPr lang="zh-CN" altLang="en-US" b="1" dirty="0">
                <a:solidFill>
                  <a:srgbClr val="FF0066"/>
                </a:solidFill>
                <a:latin typeface="微软雅黑" panose="020B0503020204020204" pitchFamily="34" charset="-122"/>
                <a:ea typeface="微软雅黑" panose="020B0503020204020204" pitchFamily="34" charset="-122"/>
              </a:rPr>
              <a:t>休闲农业</a:t>
            </a:r>
          </a:p>
        </p:txBody>
      </p:sp>
      <p:sp>
        <p:nvSpPr>
          <p:cNvPr id="4" name="矩形 3">
            <a:extLst>
              <a:ext uri="{FF2B5EF4-FFF2-40B4-BE49-F238E27FC236}">
                <a16:creationId xmlns:a16="http://schemas.microsoft.com/office/drawing/2014/main" id="{411410D4-7309-4006-B991-5C10B25BF70B}"/>
              </a:ext>
            </a:extLst>
          </p:cNvPr>
          <p:cNvSpPr/>
          <p:nvPr/>
        </p:nvSpPr>
        <p:spPr>
          <a:xfrm>
            <a:off x="400050" y="2729217"/>
            <a:ext cx="14325600" cy="700576"/>
          </a:xfrm>
          <a:prstGeom prst="rect">
            <a:avLst/>
          </a:prstGeom>
          <a:noFill/>
        </p:spPr>
        <p:txBody>
          <a:bodyPr wrap="square" rtlCol="0">
            <a:spAutoFit/>
          </a:bodyPr>
          <a:lstStyle/>
          <a:p>
            <a:pPr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整合凤凰山周边农田，依托区域农业产业基础，调整农业产业结构，发展休闲农业、创意农业、体验农业。设置市民菜园、田间课堂、儿童乐园、田园厨房等项目，增加游客参与性、体验性。</a:t>
            </a:r>
          </a:p>
        </p:txBody>
      </p:sp>
      <p:pic>
        <p:nvPicPr>
          <p:cNvPr id="5" name="图片 4">
            <a:extLst>
              <a:ext uri="{FF2B5EF4-FFF2-40B4-BE49-F238E27FC236}">
                <a16:creationId xmlns:a16="http://schemas.microsoft.com/office/drawing/2014/main" id="{4E1A8B5B-BA06-46CF-A090-6B78286A88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50" y="3498107"/>
            <a:ext cx="2298970" cy="3066826"/>
          </a:xfrm>
          <a:prstGeom prst="rect">
            <a:avLst/>
          </a:prstGeom>
        </p:spPr>
      </p:pic>
      <p:pic>
        <p:nvPicPr>
          <p:cNvPr id="11266" name="Picture 2">
            <a:extLst>
              <a:ext uri="{FF2B5EF4-FFF2-40B4-BE49-F238E27FC236}">
                <a16:creationId xmlns:a16="http://schemas.microsoft.com/office/drawing/2014/main" id="{4FA7BB47-C05E-412D-8829-6DF0EAACDEB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24331" y="3499075"/>
            <a:ext cx="4600238" cy="3066825"/>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97AC5CF2-B9B2-425D-AFAD-CFF5CFF43A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49880" y="3504945"/>
            <a:ext cx="4604842" cy="3066825"/>
          </a:xfrm>
          <a:prstGeom prst="rect">
            <a:avLst/>
          </a:prstGeom>
        </p:spPr>
      </p:pic>
      <p:pic>
        <p:nvPicPr>
          <p:cNvPr id="13" name="图片 12">
            <a:extLst>
              <a:ext uri="{FF2B5EF4-FFF2-40B4-BE49-F238E27FC236}">
                <a16:creationId xmlns:a16="http://schemas.microsoft.com/office/drawing/2014/main" id="{195128F3-EA6C-4A9A-B44E-1C4AD0576B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6236" y="6633247"/>
            <a:ext cx="4600238" cy="3372766"/>
          </a:xfrm>
          <a:prstGeom prst="rect">
            <a:avLst/>
          </a:prstGeom>
        </p:spPr>
      </p:pic>
      <p:pic>
        <p:nvPicPr>
          <p:cNvPr id="11268" name="Picture 4">
            <a:extLst>
              <a:ext uri="{FF2B5EF4-FFF2-40B4-BE49-F238E27FC236}">
                <a16:creationId xmlns:a16="http://schemas.microsoft.com/office/drawing/2014/main" id="{8FDD00DB-2469-492E-8F6E-B138C65659E2}"/>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124450" y="6660685"/>
            <a:ext cx="4495800" cy="334532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D36707EC-20BE-4C42-8E62-075C74E6F85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2275430" y="3498107"/>
            <a:ext cx="2508996" cy="306682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3538C295-B06D-4E4B-B474-062C15B4246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743106" y="6633246"/>
            <a:ext cx="5036626" cy="3360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484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39</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村域空间规划</a:t>
            </a:r>
          </a:p>
        </p:txBody>
      </p:sp>
      <p:sp>
        <p:nvSpPr>
          <p:cNvPr id="10" name="文本框 9">
            <a:extLst>
              <a:ext uri="{FF2B5EF4-FFF2-40B4-BE49-F238E27FC236}">
                <a16:creationId xmlns:a16="http://schemas.microsoft.com/office/drawing/2014/main" id="{E092BB28-A8EF-4BDE-AC34-6A4EDDBFCC2E}"/>
              </a:ext>
            </a:extLst>
          </p:cNvPr>
          <p:cNvSpPr txBox="1"/>
          <p:nvPr/>
        </p:nvSpPr>
        <p:spPr>
          <a:xfrm>
            <a:off x="358875" y="1129331"/>
            <a:ext cx="43845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4.4 </a:t>
            </a:r>
            <a:r>
              <a:rPr lang="zh-CN" altLang="en-US" sz="2400" b="1" dirty="0">
                <a:latin typeface="微软雅黑" panose="020B0503020204020204" pitchFamily="34" charset="-122"/>
                <a:ea typeface="微软雅黑" panose="020B0503020204020204" pitchFamily="34" charset="-122"/>
              </a:rPr>
              <a:t>产业布局规划</a:t>
            </a:r>
          </a:p>
        </p:txBody>
      </p:sp>
      <p:sp>
        <p:nvSpPr>
          <p:cNvPr id="8" name="TextBox 1">
            <a:extLst>
              <a:ext uri="{FF2B5EF4-FFF2-40B4-BE49-F238E27FC236}">
                <a16:creationId xmlns:a16="http://schemas.microsoft.com/office/drawing/2014/main" id="{D3BD8F74-9561-4F4E-A624-EF7208F4397A}"/>
              </a:ext>
            </a:extLst>
          </p:cNvPr>
          <p:cNvSpPr>
            <a:spLocks noChangeArrowheads="1"/>
          </p:cNvSpPr>
          <p:nvPr/>
        </p:nvSpPr>
        <p:spPr bwMode="auto">
          <a:xfrm>
            <a:off x="400051" y="1817514"/>
            <a:ext cx="6151512"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pPr marL="285750" indent="-285750">
              <a:buFont typeface="Wingdings" panose="05000000000000000000" pitchFamily="2" charset="2"/>
              <a:buChar char="p"/>
            </a:pPr>
            <a:r>
              <a:rPr lang="zh-CN" altLang="en-US" b="1" dirty="0">
                <a:solidFill>
                  <a:srgbClr val="1689B8"/>
                </a:solidFill>
                <a:latin typeface="微软雅黑" pitchFamily="34" charset="-122"/>
                <a:ea typeface="微软雅黑" pitchFamily="34" charset="-122"/>
                <a:sym typeface="微软雅黑" pitchFamily="34" charset="-122"/>
              </a:rPr>
              <a:t>小微产业园区</a:t>
            </a:r>
          </a:p>
        </p:txBody>
      </p:sp>
      <p:sp>
        <p:nvSpPr>
          <p:cNvPr id="11" name="矩形 10">
            <a:extLst>
              <a:ext uri="{FF2B5EF4-FFF2-40B4-BE49-F238E27FC236}">
                <a16:creationId xmlns:a16="http://schemas.microsoft.com/office/drawing/2014/main" id="{F3C22C97-AECA-49F9-A06D-A7ED54FFCABF}"/>
              </a:ext>
            </a:extLst>
          </p:cNvPr>
          <p:cNvSpPr/>
          <p:nvPr/>
        </p:nvSpPr>
        <p:spPr>
          <a:xfrm>
            <a:off x="400051" y="2144252"/>
            <a:ext cx="14325599" cy="418191"/>
          </a:xfrm>
          <a:prstGeom prst="rect">
            <a:avLst/>
          </a:prstGeom>
          <a:noFill/>
        </p:spPr>
        <p:txBody>
          <a:bodyPr wrap="square" rtlCol="0">
            <a:spAutoFit/>
          </a:bodyPr>
          <a:lstStyle/>
          <a:p>
            <a:pPr lvl="0"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整合现有零散企业，在西石良北侧集中打造及</a:t>
            </a:r>
            <a:r>
              <a:rPr lang="zh-CN" altLang="en-US" sz="1600" b="1" dirty="0">
                <a:solidFill>
                  <a:srgbClr val="E0017C"/>
                </a:solidFill>
                <a:latin typeface="微软雅黑" panose="020B0503020204020204" pitchFamily="34" charset="-122"/>
                <a:ea typeface="微软雅黑" panose="020B0503020204020204" pitchFamily="34" charset="-122"/>
              </a:rPr>
              <a:t>农产品精细加工、大蒜加工厂、服装生产、交易市场</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等于一体的小微产业园区。</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2290" name="Picture 2">
            <a:extLst>
              <a:ext uri="{FF2B5EF4-FFF2-40B4-BE49-F238E27FC236}">
                <a16:creationId xmlns:a16="http://schemas.microsoft.com/office/drawing/2014/main" id="{F27DFBCF-F68D-45FE-B306-AC8DC2EACBD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0050" y="2695798"/>
            <a:ext cx="4724400" cy="324680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175F84A5-D865-46A0-A995-085B38AD2AB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17457" y="2695799"/>
            <a:ext cx="4724400" cy="3246802"/>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C0792D27-2F0F-4561-956F-E8296ED9A8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0050" y="6041021"/>
            <a:ext cx="8305800" cy="3897897"/>
          </a:xfrm>
          <a:prstGeom prst="rect">
            <a:avLst/>
          </a:prstGeom>
        </p:spPr>
      </p:pic>
      <p:pic>
        <p:nvPicPr>
          <p:cNvPr id="12296" name="Picture 8">
            <a:extLst>
              <a:ext uri="{FF2B5EF4-FFF2-40B4-BE49-F238E27FC236}">
                <a16:creationId xmlns:a16="http://schemas.microsoft.com/office/drawing/2014/main" id="{B5FE7FF9-2D3A-4EF5-AD76-4F60D301C08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820488" y="6039290"/>
            <a:ext cx="5914832" cy="389789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5344C1C6-E855-408E-A9B8-7100F5306DD6}"/>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0034864" y="2690423"/>
            <a:ext cx="4714525" cy="3252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556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13030">
              <a:lnSpc>
                <a:spcPct val="100000"/>
              </a:lnSpc>
            </a:pPr>
            <a:fld id="{81D60167-4931-47E6-BA6A-407CBD079E47}" type="slidenum">
              <a:rPr sz="1400" dirty="0"/>
              <a:t>4</a:t>
            </a:fld>
            <a:endParaRPr sz="1400" dirty="0"/>
          </a:p>
        </p:txBody>
      </p:sp>
      <p:sp>
        <p:nvSpPr>
          <p:cNvPr id="15" name="文本框 14">
            <a:extLst>
              <a:ext uri="{FF2B5EF4-FFF2-40B4-BE49-F238E27FC236}">
                <a16:creationId xmlns:a16="http://schemas.microsoft.com/office/drawing/2014/main" id="{614B5002-0DC4-46EE-970A-244F00A72B38}"/>
              </a:ext>
            </a:extLst>
          </p:cNvPr>
          <p:cNvSpPr txBox="1"/>
          <p:nvPr/>
        </p:nvSpPr>
        <p:spPr>
          <a:xfrm>
            <a:off x="358875" y="1129331"/>
            <a:ext cx="4464496"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1.1 </a:t>
            </a:r>
            <a:r>
              <a:rPr lang="zh-CN" altLang="en-US" sz="2400" b="1" dirty="0">
                <a:latin typeface="微软雅黑" panose="020B0503020204020204" pitchFamily="34" charset="-122"/>
                <a:ea typeface="微软雅黑" panose="020B0503020204020204" pitchFamily="34" charset="-122"/>
              </a:rPr>
              <a:t>政策背景</a:t>
            </a:r>
          </a:p>
        </p:txBody>
      </p:sp>
      <p:grpSp>
        <p:nvGrpSpPr>
          <p:cNvPr id="16" name="组合 15">
            <a:extLst>
              <a:ext uri="{FF2B5EF4-FFF2-40B4-BE49-F238E27FC236}">
                <a16:creationId xmlns:a16="http://schemas.microsoft.com/office/drawing/2014/main" id="{2C32F711-F83A-499C-93C4-F77BB056202E}"/>
              </a:ext>
            </a:extLst>
          </p:cNvPr>
          <p:cNvGrpSpPr/>
          <p:nvPr/>
        </p:nvGrpSpPr>
        <p:grpSpPr>
          <a:xfrm>
            <a:off x="358875" y="1528235"/>
            <a:ext cx="14323369" cy="8620081"/>
            <a:chOff x="491202" y="1846021"/>
            <a:chExt cx="13951742" cy="8396429"/>
          </a:xfrm>
        </p:grpSpPr>
        <p:sp>
          <p:nvSpPr>
            <p:cNvPr id="17" name="矩形: 圆角 16">
              <a:extLst>
                <a:ext uri="{FF2B5EF4-FFF2-40B4-BE49-F238E27FC236}">
                  <a16:creationId xmlns:a16="http://schemas.microsoft.com/office/drawing/2014/main" id="{CB69302C-86E3-40C0-91BF-B9F78B0FBF16}"/>
                </a:ext>
              </a:extLst>
            </p:cNvPr>
            <p:cNvSpPr/>
            <p:nvPr/>
          </p:nvSpPr>
          <p:spPr>
            <a:xfrm>
              <a:off x="8878468" y="6926612"/>
              <a:ext cx="2853343" cy="2510336"/>
            </a:xfrm>
            <a:prstGeom prst="roundRect">
              <a:avLst>
                <a:gd name="adj" fmla="val 191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B2ECCF45-2D7E-484E-9A7E-536EE68EEB3D}"/>
                </a:ext>
              </a:extLst>
            </p:cNvPr>
            <p:cNvSpPr/>
            <p:nvPr/>
          </p:nvSpPr>
          <p:spPr>
            <a:xfrm>
              <a:off x="10328609" y="8013441"/>
              <a:ext cx="1364315" cy="1389298"/>
            </a:xfrm>
            <a:prstGeom prst="rect">
              <a:avLst/>
            </a:prstGeom>
            <a:solidFill>
              <a:srgbClr val="49A3C3"/>
            </a:solidFill>
          </p:spPr>
          <p:txBody>
            <a:bodyPr wrap="square" rtlCol="0" anchor="ctr">
              <a:no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19" name="Text Placeholder 6">
              <a:extLst>
                <a:ext uri="{FF2B5EF4-FFF2-40B4-BE49-F238E27FC236}">
                  <a16:creationId xmlns:a16="http://schemas.microsoft.com/office/drawing/2014/main" id="{CD681034-06D5-4553-947A-9FDF92A8B49B}"/>
                </a:ext>
              </a:extLst>
            </p:cNvPr>
            <p:cNvSpPr txBox="1"/>
            <p:nvPr/>
          </p:nvSpPr>
          <p:spPr>
            <a:xfrm>
              <a:off x="5986038" y="6001282"/>
              <a:ext cx="5797232" cy="445198"/>
            </a:xfrm>
            <a:prstGeom prst="rect">
              <a:avLst/>
            </a:prstGeom>
          </p:spPr>
          <p:txBody>
            <a:bodyPr>
              <a:normAutofit/>
            </a:bodyPr>
            <a:lstStyle>
              <a:lvl1pPr marL="300355" indent="-300355" algn="l" defTabSz="800100" rtl="0" eaLnBrk="0" fontAlgn="base" hangingPunct="0">
                <a:spcBef>
                  <a:spcPct val="20000"/>
                </a:spcBef>
                <a:spcAft>
                  <a:spcPct val="0"/>
                </a:spcAft>
                <a:buChar char="•"/>
                <a:defRPr sz="2800">
                  <a:solidFill>
                    <a:schemeClr val="tx1"/>
                  </a:solidFill>
                  <a:latin typeface="+mn-lt"/>
                  <a:ea typeface="+mn-ea"/>
                  <a:cs typeface="+mn-cs"/>
                </a:defRPr>
              </a:lvl1pPr>
              <a:lvl2pPr marL="650240" indent="-250190" algn="l" defTabSz="800100" rtl="0" eaLnBrk="0" fontAlgn="base" hangingPunct="0">
                <a:spcBef>
                  <a:spcPct val="20000"/>
                </a:spcBef>
                <a:spcAft>
                  <a:spcPct val="0"/>
                </a:spcAft>
                <a:buChar char="–"/>
                <a:defRPr sz="2400">
                  <a:solidFill>
                    <a:schemeClr val="tx1"/>
                  </a:solidFill>
                  <a:latin typeface="+mn-lt"/>
                  <a:ea typeface="+mn-ea"/>
                </a:defRPr>
              </a:lvl2pPr>
              <a:lvl3pPr marL="999490" indent="-199390" algn="l" defTabSz="800100" rtl="0" eaLnBrk="0" fontAlgn="base" hangingPunct="0">
                <a:spcBef>
                  <a:spcPct val="20000"/>
                </a:spcBef>
                <a:spcAft>
                  <a:spcPct val="0"/>
                </a:spcAft>
                <a:buChar char="•"/>
                <a:defRPr sz="2100">
                  <a:solidFill>
                    <a:schemeClr val="tx1"/>
                  </a:solidFill>
                  <a:latin typeface="+mn-lt"/>
                  <a:ea typeface="+mn-ea"/>
                </a:defRPr>
              </a:lvl3pPr>
              <a:lvl4pPr marL="1400810" indent="-200660" algn="l" defTabSz="800100" rtl="0" eaLnBrk="0" fontAlgn="base" hangingPunct="0">
                <a:spcBef>
                  <a:spcPct val="20000"/>
                </a:spcBef>
                <a:spcAft>
                  <a:spcPct val="0"/>
                </a:spcAft>
                <a:buChar char="–"/>
                <a:defRPr sz="1700">
                  <a:solidFill>
                    <a:schemeClr val="tx1"/>
                  </a:solidFill>
                  <a:latin typeface="+mn-lt"/>
                  <a:ea typeface="+mn-ea"/>
                </a:defRPr>
              </a:lvl4pPr>
              <a:lvl5pPr marL="1799590" indent="-199390" algn="l" defTabSz="800100" rtl="0" eaLnBrk="0" fontAlgn="base" hangingPunct="0">
                <a:spcBef>
                  <a:spcPct val="20000"/>
                </a:spcBef>
                <a:spcAft>
                  <a:spcPct val="0"/>
                </a:spcAft>
                <a:buChar char="»"/>
                <a:defRPr sz="1700">
                  <a:solidFill>
                    <a:schemeClr val="tx1"/>
                  </a:solidFill>
                  <a:latin typeface="+mn-lt"/>
                  <a:ea typeface="+mn-ea"/>
                </a:defRPr>
              </a:lvl5pPr>
              <a:lvl6pPr marL="2125980" indent="-199390" algn="l" defTabSz="800100" rtl="0" eaLnBrk="0" fontAlgn="base" hangingPunct="0">
                <a:spcBef>
                  <a:spcPct val="20000"/>
                </a:spcBef>
                <a:spcAft>
                  <a:spcPct val="0"/>
                </a:spcAft>
                <a:buChar char="»"/>
                <a:defRPr sz="1700">
                  <a:solidFill>
                    <a:schemeClr val="tx1"/>
                  </a:solidFill>
                  <a:latin typeface="+mn-lt"/>
                  <a:ea typeface="+mn-ea"/>
                </a:defRPr>
              </a:lvl6pPr>
              <a:lvl7pPr marL="2452370" indent="-199390" algn="l" defTabSz="800100" rtl="0" eaLnBrk="0" fontAlgn="base" hangingPunct="0">
                <a:spcBef>
                  <a:spcPct val="20000"/>
                </a:spcBef>
                <a:spcAft>
                  <a:spcPct val="0"/>
                </a:spcAft>
                <a:buChar char="»"/>
                <a:defRPr sz="1700">
                  <a:solidFill>
                    <a:schemeClr val="tx1"/>
                  </a:solidFill>
                  <a:latin typeface="+mn-lt"/>
                  <a:ea typeface="+mn-ea"/>
                </a:defRPr>
              </a:lvl7pPr>
              <a:lvl8pPr marL="2778760" indent="-199390" algn="l" defTabSz="800100" rtl="0" eaLnBrk="0" fontAlgn="base" hangingPunct="0">
                <a:spcBef>
                  <a:spcPct val="20000"/>
                </a:spcBef>
                <a:spcAft>
                  <a:spcPct val="0"/>
                </a:spcAft>
                <a:buChar char="»"/>
                <a:defRPr sz="1700">
                  <a:solidFill>
                    <a:schemeClr val="tx1"/>
                  </a:solidFill>
                  <a:latin typeface="+mn-lt"/>
                  <a:ea typeface="+mn-ea"/>
                </a:defRPr>
              </a:lvl8pPr>
              <a:lvl9pPr marL="3105150" indent="-199390" algn="l" defTabSz="800100" rtl="0" eaLnBrk="0" fontAlgn="base" hangingPunct="0">
                <a:spcBef>
                  <a:spcPct val="20000"/>
                </a:spcBef>
                <a:spcAft>
                  <a:spcPct val="0"/>
                </a:spcAft>
                <a:buChar char="»"/>
                <a:defRPr sz="1700">
                  <a:solidFill>
                    <a:schemeClr val="tx1"/>
                  </a:solidFill>
                  <a:latin typeface="+mn-lt"/>
                  <a:ea typeface="+mn-ea"/>
                </a:defRPr>
              </a:lvl9pPr>
            </a:lstStyle>
            <a:p>
              <a:pPr marL="0" lvl="0" indent="0" defTabSz="619760" eaLnBrk="1" fontAlgn="auto" hangingPunct="1">
                <a:lnSpc>
                  <a:spcPct val="150000"/>
                </a:lnSpc>
                <a:spcBef>
                  <a:spcPts val="0"/>
                </a:spcBef>
                <a:spcAft>
                  <a:spcPts val="0"/>
                </a:spcAft>
                <a:buNone/>
              </a:pPr>
              <a:r>
                <a:rPr lang="zh-CN" altLang="en-US" sz="1400" b="1" dirty="0">
                  <a:solidFill>
                    <a:prstClr val="black"/>
                  </a:solidFill>
                  <a:latin typeface="微软雅黑" panose="020B0503020204020204" pitchFamily="34" charset="-122"/>
                  <a:ea typeface="微软雅黑" panose="020B0503020204020204" pitchFamily="34" charset="-122"/>
                </a:rPr>
                <a:t>“四梁八柱”</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en-US" sz="1400" b="1" dirty="0">
                  <a:solidFill>
                    <a:prstClr val="black"/>
                  </a:solidFill>
                  <a:latin typeface="微软雅黑" panose="020B0503020204020204" pitchFamily="34" charset="-122"/>
                  <a:ea typeface="微软雅黑" panose="020B0503020204020204" pitchFamily="34" charset="-122"/>
                </a:rPr>
                <a:t>五级三类四体系</a:t>
              </a:r>
            </a:p>
          </p:txBody>
        </p:sp>
        <p:sp>
          <p:nvSpPr>
            <p:cNvPr id="20" name="文本框 19">
              <a:extLst>
                <a:ext uri="{FF2B5EF4-FFF2-40B4-BE49-F238E27FC236}">
                  <a16:creationId xmlns:a16="http://schemas.microsoft.com/office/drawing/2014/main" id="{4EB89238-D5FC-468A-8BB1-064BB21B135E}"/>
                </a:ext>
              </a:extLst>
            </p:cNvPr>
            <p:cNvSpPr txBox="1"/>
            <p:nvPr/>
          </p:nvSpPr>
          <p:spPr>
            <a:xfrm>
              <a:off x="6210559" y="6285984"/>
              <a:ext cx="574752"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三类</a:t>
              </a:r>
            </a:p>
          </p:txBody>
        </p:sp>
        <p:cxnSp>
          <p:nvCxnSpPr>
            <p:cNvPr id="21" name="直接箭头连接符 20">
              <a:extLst>
                <a:ext uri="{FF2B5EF4-FFF2-40B4-BE49-F238E27FC236}">
                  <a16:creationId xmlns:a16="http://schemas.microsoft.com/office/drawing/2014/main" id="{139D83FD-DF48-4AE9-AABA-1C43BDFAA537}"/>
                </a:ext>
              </a:extLst>
            </p:cNvPr>
            <p:cNvCxnSpPr/>
            <p:nvPr/>
          </p:nvCxnSpPr>
          <p:spPr>
            <a:xfrm>
              <a:off x="6767210" y="6439872"/>
              <a:ext cx="1446187"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230B18F7-FDF5-47AC-A26F-D31FFCFF3BCD}"/>
                </a:ext>
              </a:extLst>
            </p:cNvPr>
            <p:cNvSpPr txBox="1"/>
            <p:nvPr/>
          </p:nvSpPr>
          <p:spPr>
            <a:xfrm>
              <a:off x="5579310" y="6727997"/>
              <a:ext cx="422931" cy="451406"/>
            </a:xfrm>
            <a:prstGeom prst="rect">
              <a:avLst/>
            </a:prstGeom>
            <a:noFill/>
          </p:spPr>
          <p:txBody>
            <a:bodyPr vert="eaVert" wrap="none" rtlCol="0">
              <a:spAutoFit/>
            </a:bodyPr>
            <a:lstStyle/>
            <a:p>
              <a:r>
                <a:rPr lang="zh-CN" altLang="en-US" sz="1400" dirty="0">
                  <a:latin typeface="微软雅黑" panose="020B0503020204020204" pitchFamily="34" charset="-122"/>
                  <a:ea typeface="微软雅黑" panose="020B0503020204020204" pitchFamily="34" charset="-122"/>
                </a:rPr>
                <a:t>五级</a:t>
              </a:r>
            </a:p>
          </p:txBody>
        </p:sp>
        <p:sp>
          <p:nvSpPr>
            <p:cNvPr id="23" name="矩形: 圆角 22">
              <a:extLst>
                <a:ext uri="{FF2B5EF4-FFF2-40B4-BE49-F238E27FC236}">
                  <a16:creationId xmlns:a16="http://schemas.microsoft.com/office/drawing/2014/main" id="{AD5D9FA8-D0E2-408F-8454-929A7B766D48}"/>
                </a:ext>
              </a:extLst>
            </p:cNvPr>
            <p:cNvSpPr/>
            <p:nvPr/>
          </p:nvSpPr>
          <p:spPr>
            <a:xfrm>
              <a:off x="11768806" y="6926612"/>
              <a:ext cx="2641892" cy="2510336"/>
            </a:xfrm>
            <a:prstGeom prst="roundRect">
              <a:avLst>
                <a:gd name="adj" fmla="val 191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A93CACFF-711B-4900-981F-B1A750CF6837}"/>
                </a:ext>
              </a:extLst>
            </p:cNvPr>
            <p:cNvSpPr/>
            <p:nvPr/>
          </p:nvSpPr>
          <p:spPr>
            <a:xfrm>
              <a:off x="6126314" y="6628646"/>
              <a:ext cx="8270378" cy="325054"/>
            </a:xfrm>
            <a:prstGeom prst="roundRect">
              <a:avLst>
                <a:gd name="adj" fmla="val 24404"/>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FD794BA5-A5C0-42AB-BBD4-C56D5D0E3A7E}"/>
                </a:ext>
              </a:extLst>
            </p:cNvPr>
            <p:cNvSpPr txBox="1"/>
            <p:nvPr/>
          </p:nvSpPr>
          <p:spPr>
            <a:xfrm>
              <a:off x="7027753" y="6682821"/>
              <a:ext cx="1383717" cy="270879"/>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总体规划</a:t>
              </a:r>
            </a:p>
          </p:txBody>
        </p:sp>
        <p:sp>
          <p:nvSpPr>
            <p:cNvPr id="26" name="文本框 25">
              <a:extLst>
                <a:ext uri="{FF2B5EF4-FFF2-40B4-BE49-F238E27FC236}">
                  <a16:creationId xmlns:a16="http://schemas.microsoft.com/office/drawing/2014/main" id="{512F0252-D79C-4E2A-A8C3-C3A6B7792D86}"/>
                </a:ext>
              </a:extLst>
            </p:cNvPr>
            <p:cNvSpPr txBox="1"/>
            <p:nvPr/>
          </p:nvSpPr>
          <p:spPr>
            <a:xfrm>
              <a:off x="12503576" y="6655733"/>
              <a:ext cx="1383717" cy="270879"/>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专项规划</a:t>
              </a:r>
            </a:p>
          </p:txBody>
        </p:sp>
        <p:sp>
          <p:nvSpPr>
            <p:cNvPr id="27" name="文本框 26">
              <a:extLst>
                <a:ext uri="{FF2B5EF4-FFF2-40B4-BE49-F238E27FC236}">
                  <a16:creationId xmlns:a16="http://schemas.microsoft.com/office/drawing/2014/main" id="{B573E6F0-C66C-4ADC-9EBC-11A6DF2ADE86}"/>
                </a:ext>
              </a:extLst>
            </p:cNvPr>
            <p:cNvSpPr txBox="1"/>
            <p:nvPr/>
          </p:nvSpPr>
          <p:spPr>
            <a:xfrm>
              <a:off x="9922101" y="6655733"/>
              <a:ext cx="1383717" cy="270879"/>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详细规划</a:t>
              </a:r>
            </a:p>
          </p:txBody>
        </p:sp>
        <p:sp>
          <p:nvSpPr>
            <p:cNvPr id="28" name="矩形 27">
              <a:extLst>
                <a:ext uri="{FF2B5EF4-FFF2-40B4-BE49-F238E27FC236}">
                  <a16:creationId xmlns:a16="http://schemas.microsoft.com/office/drawing/2014/main" id="{ED56D239-8BCC-43A5-B3FA-CC7FE7BA7222}"/>
                </a:ext>
              </a:extLst>
            </p:cNvPr>
            <p:cNvSpPr/>
            <p:nvPr/>
          </p:nvSpPr>
          <p:spPr>
            <a:xfrm>
              <a:off x="6126316" y="7080839"/>
              <a:ext cx="2727979" cy="297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全国国土空间规划</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29" name="矩形: 圆角 28">
              <a:extLst>
                <a:ext uri="{FF2B5EF4-FFF2-40B4-BE49-F238E27FC236}">
                  <a16:creationId xmlns:a16="http://schemas.microsoft.com/office/drawing/2014/main" id="{9D468FBC-006C-45F1-91CF-8D2C09BD01B2}"/>
                </a:ext>
              </a:extLst>
            </p:cNvPr>
            <p:cNvSpPr/>
            <p:nvPr/>
          </p:nvSpPr>
          <p:spPr>
            <a:xfrm>
              <a:off x="6126314" y="6628646"/>
              <a:ext cx="8277373" cy="2808305"/>
            </a:xfrm>
            <a:prstGeom prst="roundRect">
              <a:avLst>
                <a:gd name="adj" fmla="val 3778"/>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a:extLst>
                <a:ext uri="{FF2B5EF4-FFF2-40B4-BE49-F238E27FC236}">
                  <a16:creationId xmlns:a16="http://schemas.microsoft.com/office/drawing/2014/main" id="{C65EECE3-B30E-4555-B7DF-8B8D0DEE3F83}"/>
                </a:ext>
              </a:extLst>
            </p:cNvPr>
            <p:cNvCxnSpPr/>
            <p:nvPr/>
          </p:nvCxnSpPr>
          <p:spPr>
            <a:xfrm>
              <a:off x="8854295" y="6628646"/>
              <a:ext cx="0" cy="2808305"/>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021E3ADB-68F1-4F32-948C-350EF6796FEC}"/>
                </a:ext>
              </a:extLst>
            </p:cNvPr>
            <p:cNvCxnSpPr/>
            <p:nvPr/>
          </p:nvCxnSpPr>
          <p:spPr>
            <a:xfrm>
              <a:off x="11755103" y="6628646"/>
              <a:ext cx="0" cy="2808305"/>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83C66FE8-460C-475C-AA17-856F8849C8C3}"/>
                </a:ext>
              </a:extLst>
            </p:cNvPr>
            <p:cNvSpPr/>
            <p:nvPr/>
          </p:nvSpPr>
          <p:spPr>
            <a:xfrm>
              <a:off x="6126316" y="7533728"/>
              <a:ext cx="2727979" cy="297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省国土空间规划</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08C992CB-E771-4FAD-B0F5-9B4B71E1AA05}"/>
                </a:ext>
              </a:extLst>
            </p:cNvPr>
            <p:cNvSpPr/>
            <p:nvPr/>
          </p:nvSpPr>
          <p:spPr>
            <a:xfrm>
              <a:off x="6126316" y="7988983"/>
              <a:ext cx="2727979" cy="297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市国土空间规划</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34" name="矩形 33">
              <a:extLst>
                <a:ext uri="{FF2B5EF4-FFF2-40B4-BE49-F238E27FC236}">
                  <a16:creationId xmlns:a16="http://schemas.microsoft.com/office/drawing/2014/main" id="{DBE893BC-AC2A-426B-9767-09D69F3E1FF4}"/>
                </a:ext>
              </a:extLst>
            </p:cNvPr>
            <p:cNvSpPr/>
            <p:nvPr/>
          </p:nvSpPr>
          <p:spPr>
            <a:xfrm>
              <a:off x="6126316" y="8444239"/>
              <a:ext cx="2727979" cy="297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县国土空间规划</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35" name="矩形 34">
              <a:extLst>
                <a:ext uri="{FF2B5EF4-FFF2-40B4-BE49-F238E27FC236}">
                  <a16:creationId xmlns:a16="http://schemas.microsoft.com/office/drawing/2014/main" id="{EE69B2B0-6DFA-4967-9593-69F4A4516478}"/>
                </a:ext>
              </a:extLst>
            </p:cNvPr>
            <p:cNvSpPr/>
            <p:nvPr/>
          </p:nvSpPr>
          <p:spPr>
            <a:xfrm>
              <a:off x="6126316" y="8899493"/>
              <a:ext cx="2727979" cy="297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乡镇国土空间规划</a:t>
              </a:r>
              <a:endParaRPr lang="zh-CN" altLang="en-US" sz="1200" dirty="0">
                <a:solidFill>
                  <a:schemeClr val="tx1"/>
                </a:solidFill>
                <a:latin typeface="微软雅黑" panose="020B0503020204020204" pitchFamily="34" charset="-122"/>
                <a:ea typeface="微软雅黑" panose="020B0503020204020204" pitchFamily="34" charset="-122"/>
              </a:endParaRPr>
            </a:p>
          </p:txBody>
        </p:sp>
        <p:cxnSp>
          <p:nvCxnSpPr>
            <p:cNvPr id="36" name="直接连接符 35">
              <a:extLst>
                <a:ext uri="{FF2B5EF4-FFF2-40B4-BE49-F238E27FC236}">
                  <a16:creationId xmlns:a16="http://schemas.microsoft.com/office/drawing/2014/main" id="{7877082E-3391-4F4A-A9C5-A266634A7469}"/>
                </a:ext>
              </a:extLst>
            </p:cNvPr>
            <p:cNvCxnSpPr/>
            <p:nvPr/>
          </p:nvCxnSpPr>
          <p:spPr>
            <a:xfrm>
              <a:off x="6126314" y="7959525"/>
              <a:ext cx="8270378" cy="0"/>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E4497519-A290-4458-9915-BFFB05369BD0}"/>
                </a:ext>
              </a:extLst>
            </p:cNvPr>
            <p:cNvCxnSpPr/>
            <p:nvPr/>
          </p:nvCxnSpPr>
          <p:spPr>
            <a:xfrm>
              <a:off x="6126314" y="7452523"/>
              <a:ext cx="2727980" cy="0"/>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B3F1F037-A721-4B1D-B7B2-64FE6786D177}"/>
                </a:ext>
              </a:extLst>
            </p:cNvPr>
            <p:cNvCxnSpPr/>
            <p:nvPr/>
          </p:nvCxnSpPr>
          <p:spPr>
            <a:xfrm>
              <a:off x="6126314" y="8403151"/>
              <a:ext cx="2727980" cy="0"/>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DB4251BA-C100-4F3E-882C-6ECB5A310273}"/>
                </a:ext>
              </a:extLst>
            </p:cNvPr>
            <p:cNvCxnSpPr/>
            <p:nvPr/>
          </p:nvCxnSpPr>
          <p:spPr>
            <a:xfrm>
              <a:off x="6126314" y="8846777"/>
              <a:ext cx="2727980" cy="0"/>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0546296D-8D76-4374-8401-920C40D084CA}"/>
                </a:ext>
              </a:extLst>
            </p:cNvPr>
            <p:cNvCxnSpPr/>
            <p:nvPr/>
          </p:nvCxnSpPr>
          <p:spPr>
            <a:xfrm>
              <a:off x="10273610" y="7959525"/>
              <a:ext cx="0" cy="1477426"/>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66FF750D-61D3-4424-B134-BCC2AF392958}"/>
                </a:ext>
              </a:extLst>
            </p:cNvPr>
            <p:cNvCxnSpPr/>
            <p:nvPr/>
          </p:nvCxnSpPr>
          <p:spPr>
            <a:xfrm>
              <a:off x="11769449" y="7452523"/>
              <a:ext cx="2627244" cy="0"/>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62FA3CD8-8975-4E30-ACCD-9BFDE5833D66}"/>
                </a:ext>
              </a:extLst>
            </p:cNvPr>
            <p:cNvCxnSpPr/>
            <p:nvPr/>
          </p:nvCxnSpPr>
          <p:spPr>
            <a:xfrm>
              <a:off x="11754461" y="8846777"/>
              <a:ext cx="2642232" cy="0"/>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30870296-C2EA-48A8-8DAE-4C4784D919CA}"/>
                </a:ext>
              </a:extLst>
            </p:cNvPr>
            <p:cNvSpPr/>
            <p:nvPr/>
          </p:nvSpPr>
          <p:spPr>
            <a:xfrm>
              <a:off x="11769449" y="7080839"/>
              <a:ext cx="2627238" cy="297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专项规划</a:t>
              </a:r>
            </a:p>
          </p:txBody>
        </p:sp>
        <p:sp>
          <p:nvSpPr>
            <p:cNvPr id="44" name="矩形 43">
              <a:extLst>
                <a:ext uri="{FF2B5EF4-FFF2-40B4-BE49-F238E27FC236}">
                  <a16:creationId xmlns:a16="http://schemas.microsoft.com/office/drawing/2014/main" id="{40DC54CC-4A3C-49BA-B820-D020BEF9CD70}"/>
                </a:ext>
              </a:extLst>
            </p:cNvPr>
            <p:cNvSpPr/>
            <p:nvPr/>
          </p:nvSpPr>
          <p:spPr>
            <a:xfrm>
              <a:off x="11769449" y="7557040"/>
              <a:ext cx="2627238" cy="297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专项规划</a:t>
              </a:r>
            </a:p>
          </p:txBody>
        </p:sp>
        <p:sp>
          <p:nvSpPr>
            <p:cNvPr id="45" name="矩形 44">
              <a:extLst>
                <a:ext uri="{FF2B5EF4-FFF2-40B4-BE49-F238E27FC236}">
                  <a16:creationId xmlns:a16="http://schemas.microsoft.com/office/drawing/2014/main" id="{355B28F0-F443-4E2B-B742-BE4241B7FB4A}"/>
                </a:ext>
              </a:extLst>
            </p:cNvPr>
            <p:cNvSpPr/>
            <p:nvPr/>
          </p:nvSpPr>
          <p:spPr>
            <a:xfrm>
              <a:off x="11769449" y="8253367"/>
              <a:ext cx="2627238" cy="297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专项规划</a:t>
              </a:r>
            </a:p>
          </p:txBody>
        </p:sp>
        <p:sp>
          <p:nvSpPr>
            <p:cNvPr id="46" name="矩形 45">
              <a:extLst>
                <a:ext uri="{FF2B5EF4-FFF2-40B4-BE49-F238E27FC236}">
                  <a16:creationId xmlns:a16="http://schemas.microsoft.com/office/drawing/2014/main" id="{11E22C7E-5DCF-4528-928C-777914437F0A}"/>
                </a:ext>
              </a:extLst>
            </p:cNvPr>
            <p:cNvSpPr/>
            <p:nvPr/>
          </p:nvSpPr>
          <p:spPr>
            <a:xfrm>
              <a:off x="8878468" y="8368983"/>
              <a:ext cx="1381440" cy="711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边界内</a:t>
              </a:r>
              <a:r>
                <a:rPr lang="en-US" altLang="zh-CN" sz="1400" dirty="0">
                  <a:solidFill>
                    <a:schemeClr val="tx1"/>
                  </a:solidFill>
                  <a:latin typeface="微软雅黑" panose="020B0503020204020204" pitchFamily="34" charset="-122"/>
                  <a:ea typeface="微软雅黑" panose="020B0503020204020204" pitchFamily="34" charset="-122"/>
                </a:rPr>
                <a:t>)</a:t>
              </a:r>
            </a:p>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详细规划</a:t>
              </a:r>
            </a:p>
          </p:txBody>
        </p:sp>
        <p:cxnSp>
          <p:nvCxnSpPr>
            <p:cNvPr id="47" name="直接箭头连接符 46">
              <a:extLst>
                <a:ext uri="{FF2B5EF4-FFF2-40B4-BE49-F238E27FC236}">
                  <a16:creationId xmlns:a16="http://schemas.microsoft.com/office/drawing/2014/main" id="{C69BD97F-7489-4C95-80D6-CBFA85DDF28E}"/>
                </a:ext>
              </a:extLst>
            </p:cNvPr>
            <p:cNvCxnSpPr>
              <a:cxnSpLocks/>
            </p:cNvCxnSpPr>
            <p:nvPr/>
          </p:nvCxnSpPr>
          <p:spPr>
            <a:xfrm>
              <a:off x="6002241" y="6727997"/>
              <a:ext cx="0" cy="1013859"/>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DA955BFB-005C-4115-9670-8311E4A89085}"/>
                </a:ext>
              </a:extLst>
            </p:cNvPr>
            <p:cNvSpPr/>
            <p:nvPr/>
          </p:nvSpPr>
          <p:spPr>
            <a:xfrm>
              <a:off x="10359959" y="8368983"/>
              <a:ext cx="1371851" cy="711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1400" b="1" dirty="0">
                  <a:solidFill>
                    <a:schemeClr val="tx1"/>
                  </a:solidFill>
                  <a:latin typeface="微软雅黑" panose="020B0503020204020204" pitchFamily="34" charset="-122"/>
                  <a:ea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rPr>
                <a:t>边界外</a:t>
              </a:r>
              <a:r>
                <a:rPr lang="en-US" altLang="zh-CN" sz="1400" b="1" dirty="0">
                  <a:solidFill>
                    <a:schemeClr val="tx1"/>
                  </a:solidFill>
                  <a:latin typeface="微软雅黑" panose="020B0503020204020204" pitchFamily="34" charset="-122"/>
                  <a:ea typeface="微软雅黑" panose="020B0503020204020204" pitchFamily="34" charset="-122"/>
                </a:rPr>
                <a:t>)</a:t>
              </a:r>
            </a:p>
            <a:p>
              <a:pPr algn="ctr">
                <a:lnSpc>
                  <a:spcPct val="150000"/>
                </a:lnSpc>
              </a:pPr>
              <a:r>
                <a:rPr lang="zh-CN" altLang="en-US" sz="1400" b="1" dirty="0">
                  <a:solidFill>
                    <a:schemeClr val="tx1"/>
                  </a:solidFill>
                  <a:latin typeface="微软雅黑" panose="020B0503020204020204" pitchFamily="34" charset="-122"/>
                  <a:ea typeface="微软雅黑" panose="020B0503020204020204" pitchFamily="34" charset="-122"/>
                </a:rPr>
                <a:t>村庄规划</a:t>
              </a:r>
            </a:p>
          </p:txBody>
        </p:sp>
        <p:sp>
          <p:nvSpPr>
            <p:cNvPr id="49" name="文本框 48">
              <a:extLst>
                <a:ext uri="{FF2B5EF4-FFF2-40B4-BE49-F238E27FC236}">
                  <a16:creationId xmlns:a16="http://schemas.microsoft.com/office/drawing/2014/main" id="{4564E5DB-940B-4E39-BC1C-B66D127592FB}"/>
                </a:ext>
              </a:extLst>
            </p:cNvPr>
            <p:cNvSpPr txBox="1"/>
            <p:nvPr/>
          </p:nvSpPr>
          <p:spPr>
            <a:xfrm>
              <a:off x="6156471" y="9503786"/>
              <a:ext cx="2697822" cy="523220"/>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对一定区域国土空间利用在空间和时间上作出的总体安排。</a:t>
              </a:r>
            </a:p>
          </p:txBody>
        </p:sp>
        <p:sp>
          <p:nvSpPr>
            <p:cNvPr id="50" name="文本框 49">
              <a:extLst>
                <a:ext uri="{FF2B5EF4-FFF2-40B4-BE49-F238E27FC236}">
                  <a16:creationId xmlns:a16="http://schemas.microsoft.com/office/drawing/2014/main" id="{2B33D361-40AD-49B9-ADE3-1E088E4C0370}"/>
                </a:ext>
              </a:extLst>
            </p:cNvPr>
            <p:cNvSpPr txBox="1"/>
            <p:nvPr/>
          </p:nvSpPr>
          <p:spPr>
            <a:xfrm>
              <a:off x="8878469" y="9503786"/>
              <a:ext cx="2853335" cy="523220"/>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对具体地块用途和强度作出的实施性安排，法定依据。</a:t>
              </a:r>
            </a:p>
          </p:txBody>
        </p:sp>
        <p:sp>
          <p:nvSpPr>
            <p:cNvPr id="51" name="文本框 50">
              <a:extLst>
                <a:ext uri="{FF2B5EF4-FFF2-40B4-BE49-F238E27FC236}">
                  <a16:creationId xmlns:a16="http://schemas.microsoft.com/office/drawing/2014/main" id="{B7165A3E-7DA6-4DAC-8F7F-0FCFCDF636A2}"/>
                </a:ext>
              </a:extLst>
            </p:cNvPr>
            <p:cNvSpPr txBox="1"/>
            <p:nvPr/>
          </p:nvSpPr>
          <p:spPr>
            <a:xfrm>
              <a:off x="11768808" y="9503786"/>
              <a:ext cx="2674136" cy="738664"/>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在特定区域</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行业，为体现特定功能，对空间利用和保护作出的专门安排。</a:t>
              </a:r>
            </a:p>
          </p:txBody>
        </p:sp>
        <p:sp>
          <p:nvSpPr>
            <p:cNvPr id="52" name="Text Placeholder 6">
              <a:extLst>
                <a:ext uri="{FF2B5EF4-FFF2-40B4-BE49-F238E27FC236}">
                  <a16:creationId xmlns:a16="http://schemas.microsoft.com/office/drawing/2014/main" id="{E36C0781-089F-4FA2-A446-F990F70D1C8E}"/>
                </a:ext>
              </a:extLst>
            </p:cNvPr>
            <p:cNvSpPr txBox="1"/>
            <p:nvPr/>
          </p:nvSpPr>
          <p:spPr>
            <a:xfrm>
              <a:off x="538163" y="2166315"/>
              <a:ext cx="4830226" cy="3858990"/>
            </a:xfrm>
            <a:prstGeom prst="rect">
              <a:avLst/>
            </a:prstGeom>
            <a:solidFill>
              <a:srgbClr val="72BDD8">
                <a:alpha val="36000"/>
              </a:srgbClr>
            </a:solidFill>
          </p:spPr>
          <p:txBody>
            <a:bodyPr>
              <a:noAutofit/>
            </a:bodyPr>
            <a:lstStyle>
              <a:lvl1pPr marL="300355" indent="-300355" algn="l" defTabSz="800100" rtl="0" eaLnBrk="0" fontAlgn="base" hangingPunct="0">
                <a:spcBef>
                  <a:spcPct val="20000"/>
                </a:spcBef>
                <a:spcAft>
                  <a:spcPct val="0"/>
                </a:spcAft>
                <a:buChar char="•"/>
                <a:defRPr sz="2800">
                  <a:solidFill>
                    <a:schemeClr val="tx1"/>
                  </a:solidFill>
                  <a:latin typeface="+mn-lt"/>
                  <a:ea typeface="+mn-ea"/>
                  <a:cs typeface="+mn-cs"/>
                </a:defRPr>
              </a:lvl1pPr>
              <a:lvl2pPr marL="650240" indent="-250190" algn="l" defTabSz="800100" rtl="0" eaLnBrk="0" fontAlgn="base" hangingPunct="0">
                <a:spcBef>
                  <a:spcPct val="20000"/>
                </a:spcBef>
                <a:spcAft>
                  <a:spcPct val="0"/>
                </a:spcAft>
                <a:buChar char="–"/>
                <a:defRPr sz="2400">
                  <a:solidFill>
                    <a:schemeClr val="tx1"/>
                  </a:solidFill>
                  <a:latin typeface="+mn-lt"/>
                  <a:ea typeface="+mn-ea"/>
                </a:defRPr>
              </a:lvl2pPr>
              <a:lvl3pPr marL="999490" indent="-199390" algn="l" defTabSz="800100" rtl="0" eaLnBrk="0" fontAlgn="base" hangingPunct="0">
                <a:spcBef>
                  <a:spcPct val="20000"/>
                </a:spcBef>
                <a:spcAft>
                  <a:spcPct val="0"/>
                </a:spcAft>
                <a:buChar char="•"/>
                <a:defRPr sz="2100">
                  <a:solidFill>
                    <a:schemeClr val="tx1"/>
                  </a:solidFill>
                  <a:latin typeface="+mn-lt"/>
                  <a:ea typeface="+mn-ea"/>
                </a:defRPr>
              </a:lvl3pPr>
              <a:lvl4pPr marL="1400810" indent="-200660" algn="l" defTabSz="800100" rtl="0" eaLnBrk="0" fontAlgn="base" hangingPunct="0">
                <a:spcBef>
                  <a:spcPct val="20000"/>
                </a:spcBef>
                <a:spcAft>
                  <a:spcPct val="0"/>
                </a:spcAft>
                <a:buChar char="–"/>
                <a:defRPr sz="1700">
                  <a:solidFill>
                    <a:schemeClr val="tx1"/>
                  </a:solidFill>
                  <a:latin typeface="+mn-lt"/>
                  <a:ea typeface="+mn-ea"/>
                </a:defRPr>
              </a:lvl4pPr>
              <a:lvl5pPr marL="1799590" indent="-199390" algn="l" defTabSz="800100" rtl="0" eaLnBrk="0" fontAlgn="base" hangingPunct="0">
                <a:spcBef>
                  <a:spcPct val="20000"/>
                </a:spcBef>
                <a:spcAft>
                  <a:spcPct val="0"/>
                </a:spcAft>
                <a:buChar char="»"/>
                <a:defRPr sz="1700">
                  <a:solidFill>
                    <a:schemeClr val="tx1"/>
                  </a:solidFill>
                  <a:latin typeface="+mn-lt"/>
                  <a:ea typeface="+mn-ea"/>
                </a:defRPr>
              </a:lvl5pPr>
              <a:lvl6pPr marL="2125980" indent="-199390" algn="l" defTabSz="800100" rtl="0" eaLnBrk="0" fontAlgn="base" hangingPunct="0">
                <a:spcBef>
                  <a:spcPct val="20000"/>
                </a:spcBef>
                <a:spcAft>
                  <a:spcPct val="0"/>
                </a:spcAft>
                <a:buChar char="»"/>
                <a:defRPr sz="1700">
                  <a:solidFill>
                    <a:schemeClr val="tx1"/>
                  </a:solidFill>
                  <a:latin typeface="+mn-lt"/>
                  <a:ea typeface="+mn-ea"/>
                </a:defRPr>
              </a:lvl6pPr>
              <a:lvl7pPr marL="2452370" indent="-199390" algn="l" defTabSz="800100" rtl="0" eaLnBrk="0" fontAlgn="base" hangingPunct="0">
                <a:spcBef>
                  <a:spcPct val="20000"/>
                </a:spcBef>
                <a:spcAft>
                  <a:spcPct val="0"/>
                </a:spcAft>
                <a:buChar char="»"/>
                <a:defRPr sz="1700">
                  <a:solidFill>
                    <a:schemeClr val="tx1"/>
                  </a:solidFill>
                  <a:latin typeface="+mn-lt"/>
                  <a:ea typeface="+mn-ea"/>
                </a:defRPr>
              </a:lvl7pPr>
              <a:lvl8pPr marL="2778760" indent="-199390" algn="l" defTabSz="800100" rtl="0" eaLnBrk="0" fontAlgn="base" hangingPunct="0">
                <a:spcBef>
                  <a:spcPct val="20000"/>
                </a:spcBef>
                <a:spcAft>
                  <a:spcPct val="0"/>
                </a:spcAft>
                <a:buChar char="»"/>
                <a:defRPr sz="1700">
                  <a:solidFill>
                    <a:schemeClr val="tx1"/>
                  </a:solidFill>
                  <a:latin typeface="+mn-lt"/>
                  <a:ea typeface="+mn-ea"/>
                </a:defRPr>
              </a:lvl8pPr>
              <a:lvl9pPr marL="3105150" indent="-199390" algn="l" defTabSz="800100" rtl="0" eaLnBrk="0" fontAlgn="base" hangingPunct="0">
                <a:spcBef>
                  <a:spcPct val="20000"/>
                </a:spcBef>
                <a:spcAft>
                  <a:spcPct val="0"/>
                </a:spcAft>
                <a:buChar char="»"/>
                <a:defRPr sz="1700">
                  <a:solidFill>
                    <a:schemeClr val="tx1"/>
                  </a:solidFill>
                  <a:latin typeface="+mn-lt"/>
                  <a:ea typeface="+mn-ea"/>
                </a:defRPr>
              </a:lvl9pPr>
            </a:lstStyle>
            <a:p>
              <a:pPr marL="0" lvl="0" indent="0" defTabSz="619760" eaLnBrk="1" fontAlgn="auto" hangingPunct="1">
                <a:lnSpc>
                  <a:spcPct val="150000"/>
                </a:lnSpc>
                <a:spcBef>
                  <a:spcPts val="0"/>
                </a:spcBef>
                <a:spcAft>
                  <a:spcPts val="0"/>
                </a:spcAft>
                <a:buNone/>
              </a:pPr>
              <a:r>
                <a:rPr lang="en-US" altLang="zh-CN" sz="1400" dirty="0">
                  <a:solidFill>
                    <a:prstClr val="black"/>
                  </a:solidFill>
                  <a:latin typeface="微软雅黑" panose="020B0503020204020204" pitchFamily="34" charset="-122"/>
                  <a:ea typeface="微软雅黑" panose="020B0503020204020204" pitchFamily="34" charset="-122"/>
                </a:rPr>
                <a:t>2019</a:t>
              </a:r>
              <a:r>
                <a:rPr lang="zh-CN" altLang="en-US" sz="1400" dirty="0">
                  <a:solidFill>
                    <a:prstClr val="black"/>
                  </a:solidFill>
                  <a:latin typeface="微软雅黑" panose="020B0503020204020204" pitchFamily="34" charset="-122"/>
                  <a:ea typeface="微软雅黑" panose="020B0503020204020204" pitchFamily="34" charset="-122"/>
                </a:rPr>
                <a:t>年</a:t>
              </a:r>
              <a:r>
                <a:rPr lang="en-US" altLang="zh-CN" sz="1400" dirty="0">
                  <a:solidFill>
                    <a:prstClr val="black"/>
                  </a:solidFill>
                  <a:latin typeface="微软雅黑" panose="020B0503020204020204" pitchFamily="34" charset="-122"/>
                  <a:ea typeface="微软雅黑" panose="020B0503020204020204" pitchFamily="34" charset="-122"/>
                </a:rPr>
                <a:t>5</a:t>
              </a:r>
              <a:r>
                <a:rPr lang="zh-CN" altLang="en-US" sz="1400" dirty="0">
                  <a:solidFill>
                    <a:prstClr val="black"/>
                  </a:solidFill>
                  <a:latin typeface="微软雅黑" panose="020B0503020204020204" pitchFamily="34" charset="-122"/>
                  <a:ea typeface="微软雅黑" panose="020B0503020204020204" pitchFamily="34" charset="-122"/>
                </a:rPr>
                <a:t>月</a:t>
              </a:r>
              <a:r>
                <a:rPr lang="en-US" altLang="zh-CN" sz="1400" dirty="0">
                  <a:solidFill>
                    <a:prstClr val="black"/>
                  </a:solidFill>
                  <a:latin typeface="微软雅黑" panose="020B0503020204020204" pitchFamily="34" charset="-122"/>
                  <a:ea typeface="微软雅黑" panose="020B0503020204020204" pitchFamily="34" charset="-122"/>
                </a:rPr>
                <a:t>9</a:t>
              </a:r>
              <a:r>
                <a:rPr lang="zh-CN" altLang="en-US" sz="1400" dirty="0">
                  <a:solidFill>
                    <a:prstClr val="black"/>
                  </a:solidFill>
                  <a:latin typeface="微软雅黑" panose="020B0503020204020204" pitchFamily="34" charset="-122"/>
                  <a:ea typeface="微软雅黑" panose="020B0503020204020204" pitchFamily="34" charset="-122"/>
                </a:rPr>
                <a:t>日，</a:t>
              </a:r>
              <a:r>
                <a:rPr lang="zh-CN" altLang="en-US" sz="1400" b="1" dirty="0">
                  <a:solidFill>
                    <a:prstClr val="black"/>
                  </a:solidFill>
                  <a:latin typeface="微软雅黑" panose="020B0503020204020204" pitchFamily="34" charset="-122"/>
                  <a:ea typeface="微软雅黑" panose="020B0503020204020204" pitchFamily="34" charset="-122"/>
                </a:rPr>
                <a:t>国务院印发了</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en-US" sz="1400" b="1" dirty="0">
                  <a:solidFill>
                    <a:prstClr val="black"/>
                  </a:solidFill>
                  <a:latin typeface="微软雅黑" panose="020B0503020204020204" pitchFamily="34" charset="-122"/>
                  <a:ea typeface="微软雅黑" panose="020B0503020204020204" pitchFamily="34" charset="-122"/>
                </a:rPr>
                <a:t>关于建立国土空间规划体系并监督实施的若干意见</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en-US" sz="1400" b="1" dirty="0">
                  <a:solidFill>
                    <a:prstClr val="black"/>
                  </a:solidFill>
                  <a:latin typeface="微软雅黑" panose="020B0503020204020204" pitchFamily="34" charset="-122"/>
                  <a:ea typeface="微软雅黑" panose="020B0503020204020204" pitchFamily="34" charset="-122"/>
                </a:rPr>
                <a:t>（中发</a:t>
              </a:r>
              <a:r>
                <a:rPr lang="en-US" altLang="zh-CN" sz="1400" b="1" dirty="0">
                  <a:solidFill>
                    <a:prstClr val="black"/>
                  </a:solidFill>
                  <a:latin typeface="微软雅黑" panose="020B0503020204020204" pitchFamily="34" charset="-122"/>
                  <a:ea typeface="微软雅黑" panose="020B0503020204020204" pitchFamily="34" charset="-122"/>
                </a:rPr>
                <a:t>[2019]18</a:t>
              </a:r>
              <a:r>
                <a:rPr lang="zh-CN" altLang="en-US" sz="1400" b="1" dirty="0">
                  <a:solidFill>
                    <a:prstClr val="black"/>
                  </a:solidFill>
                  <a:latin typeface="微软雅黑" panose="020B0503020204020204" pitchFamily="34" charset="-122"/>
                  <a:ea typeface="微软雅黑" panose="020B0503020204020204" pitchFamily="34" charset="-122"/>
                </a:rPr>
                <a:t>号），</a:t>
              </a:r>
              <a:r>
                <a:rPr lang="zh-CN" altLang="en-US" sz="1400" b="1" dirty="0">
                  <a:solidFill>
                    <a:srgbClr val="FF0000"/>
                  </a:solidFill>
                  <a:latin typeface="微软雅黑" panose="020B0503020204020204" pitchFamily="34" charset="-122"/>
                  <a:ea typeface="微软雅黑" panose="020B0503020204020204" pitchFamily="34" charset="-122"/>
                </a:rPr>
                <a:t>明确村庄规划是法定规划。</a:t>
              </a:r>
              <a:endParaRPr lang="en-US" altLang="zh-CN" sz="1400" b="1" dirty="0">
                <a:solidFill>
                  <a:srgbClr val="FF0000"/>
                </a:solidFill>
                <a:latin typeface="微软雅黑" panose="020B0503020204020204" pitchFamily="34" charset="-122"/>
                <a:ea typeface="微软雅黑" panose="020B0503020204020204" pitchFamily="34" charset="-122"/>
              </a:endParaRPr>
            </a:p>
            <a:p>
              <a:pPr marL="0" lvl="0" indent="0" defTabSz="619760" eaLnBrk="1" fontAlgn="auto" hangingPunct="1">
                <a:lnSpc>
                  <a:spcPct val="150000"/>
                </a:lnSpc>
                <a:spcBef>
                  <a:spcPts val="0"/>
                </a:spcBef>
                <a:spcAft>
                  <a:spcPts val="0"/>
                </a:spcAft>
                <a:buNone/>
              </a:pPr>
              <a:endParaRPr lang="en-US" altLang="zh-CN" sz="1400" dirty="0">
                <a:solidFill>
                  <a:srgbClr val="FF0000"/>
                </a:solidFill>
                <a:latin typeface="微软雅黑" panose="020B0503020204020204" pitchFamily="34" charset="-122"/>
                <a:ea typeface="微软雅黑" panose="020B0503020204020204" pitchFamily="34" charset="-122"/>
              </a:endParaRPr>
            </a:p>
            <a:p>
              <a:pPr defTabSz="619760" eaLnBrk="1" fontAlgn="auto" hangingPunct="1">
                <a:lnSpc>
                  <a:spcPct val="150000"/>
                </a:lnSpc>
                <a:spcBef>
                  <a:spcPts val="0"/>
                </a:spcBef>
                <a:spcAft>
                  <a:spcPts val="0"/>
                </a:spcAft>
                <a:buFont typeface="Wingdings" panose="05000000000000000000" pitchFamily="2" charset="2"/>
                <a:buChar char="Ø"/>
              </a:pPr>
              <a:r>
                <a:rPr lang="zh-CN" altLang="en-US" sz="1400" b="1" dirty="0">
                  <a:solidFill>
                    <a:srgbClr val="FF0000"/>
                  </a:solidFill>
                  <a:latin typeface="微软雅黑" panose="020B0503020204020204" pitchFamily="34" charset="-122"/>
                  <a:ea typeface="微软雅黑" panose="020B0503020204020204" pitchFamily="34" charset="-122"/>
                </a:rPr>
                <a:t>村庄规划作为国土空间规划体系中乡村地区的详细规划，</a:t>
              </a:r>
              <a:r>
                <a:rPr lang="zh-CN" altLang="en-US" sz="1400" dirty="0">
                  <a:solidFill>
                    <a:prstClr val="black"/>
                  </a:solidFill>
                  <a:latin typeface="微软雅黑" panose="020B0503020204020204" pitchFamily="34" charset="-122"/>
                  <a:ea typeface="微软雅黑" panose="020B0503020204020204" pitchFamily="34" charset="-122"/>
                </a:rPr>
                <a:t>是开展国土空间开发保护活动、实施国土空间用途管制、核发乡村建设项目规划许可、进行各项建设的</a:t>
              </a:r>
              <a:r>
                <a:rPr lang="zh-CN" altLang="en-US" sz="1400" b="1" dirty="0">
                  <a:solidFill>
                    <a:srgbClr val="FF0000"/>
                  </a:solidFill>
                  <a:latin typeface="微软雅黑" panose="020B0503020204020204" pitchFamily="34" charset="-122"/>
                  <a:ea typeface="微软雅黑" panose="020B0503020204020204" pitchFamily="34" charset="-122"/>
                </a:rPr>
                <a:t>法定依据。</a:t>
              </a:r>
              <a:endParaRPr lang="en-US" altLang="zh-CN" sz="1400" b="1" dirty="0">
                <a:solidFill>
                  <a:srgbClr val="FF0000"/>
                </a:solidFill>
                <a:latin typeface="微软雅黑" panose="020B0503020204020204" pitchFamily="34" charset="-122"/>
                <a:ea typeface="微软雅黑" panose="020B0503020204020204" pitchFamily="34" charset="-122"/>
              </a:endParaRPr>
            </a:p>
            <a:p>
              <a:pPr defTabSz="619760" eaLnBrk="1" fontAlgn="auto" hangingPunct="1">
                <a:lnSpc>
                  <a:spcPct val="150000"/>
                </a:lnSpc>
                <a:spcBef>
                  <a:spcPts val="0"/>
                </a:spcBef>
                <a:spcAft>
                  <a:spcPts val="0"/>
                </a:spcAft>
                <a:buFont typeface="Wingdings" panose="05000000000000000000" pitchFamily="2" charset="2"/>
                <a:buChar char="Ø"/>
              </a:pPr>
              <a:r>
                <a:rPr lang="zh-CN" altLang="en-US" sz="1400" b="1" dirty="0">
                  <a:solidFill>
                    <a:srgbClr val="FF0000"/>
                  </a:solidFill>
                  <a:latin typeface="微软雅黑" panose="020B0503020204020204" pitchFamily="34" charset="-122"/>
                  <a:ea typeface="微软雅黑" panose="020B0503020204020204" pitchFamily="34" charset="-122"/>
                </a:rPr>
                <a:t>村庄规划</a:t>
              </a:r>
              <a:r>
                <a:rPr lang="zh-CN" altLang="en-US" sz="1400" dirty="0">
                  <a:solidFill>
                    <a:prstClr val="black"/>
                  </a:solidFill>
                  <a:latin typeface="微软雅黑" panose="020B0503020204020204" pitchFamily="34" charset="-122"/>
                  <a:ea typeface="微软雅黑" panose="020B0503020204020204" pitchFamily="34" charset="-122"/>
                </a:rPr>
                <a:t>是整合原村土地利用规划、村庄建设规划等乡村规划，实现土地利用规划、城乡规划等有机融合，</a:t>
              </a:r>
              <a:r>
                <a:rPr lang="zh-CN" altLang="en-US" sz="1400" b="1" dirty="0">
                  <a:solidFill>
                    <a:srgbClr val="FF0000"/>
                  </a:solidFill>
                  <a:latin typeface="微软雅黑" panose="020B0503020204020204" pitchFamily="34" charset="-122"/>
                  <a:ea typeface="微软雅黑" panose="020B0503020204020204" pitchFamily="34" charset="-122"/>
                </a:rPr>
                <a:t>编制“多规合一”的实用性规划</a:t>
              </a:r>
              <a:r>
                <a:rPr lang="zh-CN" altLang="en-US" sz="1400" dirty="0">
                  <a:solidFill>
                    <a:prstClr val="black"/>
                  </a:solidFill>
                  <a:latin typeface="微软雅黑" panose="020B0503020204020204" pitchFamily="34" charset="-122"/>
                  <a:ea typeface="微软雅黑" panose="020B0503020204020204" pitchFamily="34" charset="-122"/>
                </a:rPr>
                <a:t>，已成为现阶段乡村振兴战略及新时期国土空间规划要求下的新任务。</a:t>
              </a:r>
            </a:p>
          </p:txBody>
        </p:sp>
        <p:grpSp>
          <p:nvGrpSpPr>
            <p:cNvPr id="53" name="组合 52">
              <a:extLst>
                <a:ext uri="{FF2B5EF4-FFF2-40B4-BE49-F238E27FC236}">
                  <a16:creationId xmlns:a16="http://schemas.microsoft.com/office/drawing/2014/main" id="{7A1D9A98-3298-423B-9388-0575207A0662}"/>
                </a:ext>
              </a:extLst>
            </p:cNvPr>
            <p:cNvGrpSpPr/>
            <p:nvPr/>
          </p:nvGrpSpPr>
          <p:grpSpPr>
            <a:xfrm>
              <a:off x="5579310" y="1846021"/>
              <a:ext cx="8819496" cy="4179284"/>
              <a:chOff x="6092790" y="2215784"/>
              <a:chExt cx="8488397" cy="3716649"/>
            </a:xfrm>
          </p:grpSpPr>
          <p:sp>
            <p:nvSpPr>
              <p:cNvPr id="55" name="矩形 54">
                <a:extLst>
                  <a:ext uri="{FF2B5EF4-FFF2-40B4-BE49-F238E27FC236}">
                    <a16:creationId xmlns:a16="http://schemas.microsoft.com/office/drawing/2014/main" id="{D9D4A38E-BD50-4D4E-9196-8E624E152ADE}"/>
                  </a:ext>
                </a:extLst>
              </p:cNvPr>
              <p:cNvSpPr/>
              <p:nvPr/>
            </p:nvSpPr>
            <p:spPr>
              <a:xfrm>
                <a:off x="6092790" y="2523560"/>
                <a:ext cx="3876581" cy="3408873"/>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55">
                <a:extLst>
                  <a:ext uri="{FF2B5EF4-FFF2-40B4-BE49-F238E27FC236}">
                    <a16:creationId xmlns:a16="http://schemas.microsoft.com/office/drawing/2014/main" id="{4888C804-86DF-44DF-80BA-00A2741BACDC}"/>
                  </a:ext>
                </a:extLst>
              </p:cNvPr>
              <p:cNvSpPr txBox="1"/>
              <p:nvPr/>
            </p:nvSpPr>
            <p:spPr>
              <a:xfrm>
                <a:off x="7395865" y="2215784"/>
                <a:ext cx="1274057" cy="307777"/>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总体规划</a:t>
                </a:r>
              </a:p>
            </p:txBody>
          </p:sp>
          <p:sp>
            <p:nvSpPr>
              <p:cNvPr id="57" name="矩形: 圆角 56">
                <a:extLst>
                  <a:ext uri="{FF2B5EF4-FFF2-40B4-BE49-F238E27FC236}">
                    <a16:creationId xmlns:a16="http://schemas.microsoft.com/office/drawing/2014/main" id="{EE965E42-438B-4E09-9B48-55BE91662CE0}"/>
                  </a:ext>
                </a:extLst>
              </p:cNvPr>
              <p:cNvSpPr/>
              <p:nvPr/>
            </p:nvSpPr>
            <p:spPr>
              <a:xfrm>
                <a:off x="6584995" y="2620066"/>
                <a:ext cx="3312368" cy="1224136"/>
              </a:xfrm>
              <a:prstGeom prst="roundRect">
                <a:avLst>
                  <a:gd name="adj" fmla="val 990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圆角 57">
                <a:extLst>
                  <a:ext uri="{FF2B5EF4-FFF2-40B4-BE49-F238E27FC236}">
                    <a16:creationId xmlns:a16="http://schemas.microsoft.com/office/drawing/2014/main" id="{D7EDC071-DA95-4673-B787-C7B513A917B8}"/>
                  </a:ext>
                </a:extLst>
              </p:cNvPr>
              <p:cNvSpPr/>
              <p:nvPr/>
            </p:nvSpPr>
            <p:spPr>
              <a:xfrm>
                <a:off x="6584995" y="3940707"/>
                <a:ext cx="3312368" cy="911607"/>
              </a:xfrm>
              <a:prstGeom prst="roundRect">
                <a:avLst>
                  <a:gd name="adj" fmla="val 990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圆角 58">
                <a:extLst>
                  <a:ext uri="{FF2B5EF4-FFF2-40B4-BE49-F238E27FC236}">
                    <a16:creationId xmlns:a16="http://schemas.microsoft.com/office/drawing/2014/main" id="{F05C6533-5034-40D0-8696-32AC4D8FE21D}"/>
                  </a:ext>
                </a:extLst>
              </p:cNvPr>
              <p:cNvSpPr/>
              <p:nvPr/>
            </p:nvSpPr>
            <p:spPr>
              <a:xfrm>
                <a:off x="6584995" y="4948819"/>
                <a:ext cx="3312368" cy="911607"/>
              </a:xfrm>
              <a:prstGeom prst="roundRect">
                <a:avLst>
                  <a:gd name="adj" fmla="val 990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a:extLst>
                  <a:ext uri="{FF2B5EF4-FFF2-40B4-BE49-F238E27FC236}">
                    <a16:creationId xmlns:a16="http://schemas.microsoft.com/office/drawing/2014/main" id="{41617AFD-144B-420A-9597-AED581956240}"/>
                  </a:ext>
                </a:extLst>
              </p:cNvPr>
              <p:cNvSpPr txBox="1"/>
              <p:nvPr/>
            </p:nvSpPr>
            <p:spPr>
              <a:xfrm>
                <a:off x="6152947" y="3032079"/>
                <a:ext cx="369332" cy="400110"/>
              </a:xfrm>
              <a:prstGeom prst="rect">
                <a:avLst/>
              </a:prstGeom>
              <a:noFill/>
            </p:spPr>
            <p:txBody>
              <a:bodyPr vert="eaVert" wrap="none" rtlCol="0">
                <a:spAutoFit/>
              </a:bodyPr>
              <a:lstStyle/>
              <a:p>
                <a:r>
                  <a:rPr lang="zh-CN" altLang="en-US" sz="1200" dirty="0">
                    <a:latin typeface="微软雅黑" panose="020B0503020204020204" pitchFamily="34" charset="-122"/>
                    <a:ea typeface="微软雅黑" panose="020B0503020204020204" pitchFamily="34" charset="-122"/>
                  </a:rPr>
                  <a:t>全国</a:t>
                </a:r>
              </a:p>
            </p:txBody>
          </p:sp>
          <p:sp>
            <p:nvSpPr>
              <p:cNvPr id="61" name="文本框 60">
                <a:extLst>
                  <a:ext uri="{FF2B5EF4-FFF2-40B4-BE49-F238E27FC236}">
                    <a16:creationId xmlns:a16="http://schemas.microsoft.com/office/drawing/2014/main" id="{0577654A-97E2-474C-9D4F-396A8D80DD27}"/>
                  </a:ext>
                </a:extLst>
              </p:cNvPr>
              <p:cNvSpPr txBox="1"/>
              <p:nvPr/>
            </p:nvSpPr>
            <p:spPr>
              <a:xfrm>
                <a:off x="6152947" y="4196454"/>
                <a:ext cx="369332" cy="400110"/>
              </a:xfrm>
              <a:prstGeom prst="rect">
                <a:avLst/>
              </a:prstGeom>
              <a:noFill/>
            </p:spPr>
            <p:txBody>
              <a:bodyPr vert="eaVert" wrap="none" rtlCol="0">
                <a:spAutoFit/>
              </a:bodyPr>
              <a:lstStyle/>
              <a:p>
                <a:pPr algn="ctr"/>
                <a:r>
                  <a:rPr lang="zh-CN" altLang="en-US" sz="1200" dirty="0">
                    <a:latin typeface="微软雅黑" panose="020B0503020204020204" pitchFamily="34" charset="-122"/>
                    <a:ea typeface="微软雅黑" panose="020B0503020204020204" pitchFamily="34" charset="-122"/>
                  </a:rPr>
                  <a:t>省级</a:t>
                </a:r>
              </a:p>
            </p:txBody>
          </p:sp>
          <p:sp>
            <p:nvSpPr>
              <p:cNvPr id="62" name="文本框 61">
                <a:extLst>
                  <a:ext uri="{FF2B5EF4-FFF2-40B4-BE49-F238E27FC236}">
                    <a16:creationId xmlns:a16="http://schemas.microsoft.com/office/drawing/2014/main" id="{A7E40CE8-DE62-448C-8AFB-C31143B14664}"/>
                  </a:ext>
                </a:extLst>
              </p:cNvPr>
              <p:cNvSpPr txBox="1"/>
              <p:nvPr/>
            </p:nvSpPr>
            <p:spPr>
              <a:xfrm>
                <a:off x="6152947" y="4973734"/>
                <a:ext cx="369332" cy="861774"/>
              </a:xfrm>
              <a:prstGeom prst="rect">
                <a:avLst/>
              </a:prstGeom>
              <a:noFill/>
            </p:spPr>
            <p:txBody>
              <a:bodyPr vert="eaVert" wrap="none" rtlCol="0">
                <a:spAutoFit/>
              </a:bodyPr>
              <a:lstStyle/>
              <a:p>
                <a:pPr algn="ctr"/>
                <a:r>
                  <a:rPr lang="zh-CN" altLang="en-US" sz="1200" dirty="0">
                    <a:latin typeface="微软雅黑" panose="020B0503020204020204" pitchFamily="34" charset="-122"/>
                    <a:ea typeface="微软雅黑" panose="020B0503020204020204" pitchFamily="34" charset="-122"/>
                  </a:rPr>
                  <a:t>市县、乡镇</a:t>
                </a:r>
              </a:p>
            </p:txBody>
          </p:sp>
          <p:sp>
            <p:nvSpPr>
              <p:cNvPr id="63" name="文本框 62">
                <a:extLst>
                  <a:ext uri="{FF2B5EF4-FFF2-40B4-BE49-F238E27FC236}">
                    <a16:creationId xmlns:a16="http://schemas.microsoft.com/office/drawing/2014/main" id="{5D1347D6-62A5-4792-9C0A-27323FBAB41B}"/>
                  </a:ext>
                </a:extLst>
              </p:cNvPr>
              <p:cNvSpPr txBox="1"/>
              <p:nvPr/>
            </p:nvSpPr>
            <p:spPr>
              <a:xfrm>
                <a:off x="6582435" y="2625919"/>
                <a:ext cx="3312367" cy="1078116"/>
              </a:xfrm>
              <a:prstGeom prst="rect">
                <a:avLst/>
              </a:prstGeom>
              <a:noFill/>
            </p:spPr>
            <p:txBody>
              <a:bodyPr wrap="square" rtlCol="0">
                <a:spAutoFit/>
              </a:bodyPr>
              <a:lstStyle/>
              <a:p>
                <a:pPr marL="171450" indent="-171450">
                  <a:lnSpc>
                    <a:spcPct val="1500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对全国国土空间作出的全局安排；是全国国土空间保护、开发、利用、修复的政策和总纲。</a:t>
                </a:r>
                <a:endParaRPr lang="en-US" altLang="zh-CN" sz="11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由自然资源部会同相关部门</a:t>
                </a:r>
                <a:r>
                  <a:rPr lang="zh-CN" altLang="en-US" sz="1100" b="1" dirty="0">
                    <a:solidFill>
                      <a:schemeClr val="accent2"/>
                    </a:solidFill>
                    <a:latin typeface="微软雅黑" panose="020B0503020204020204" pitchFamily="34" charset="-122"/>
                    <a:ea typeface="微软雅黑" panose="020B0503020204020204" pitchFamily="34" charset="-122"/>
                  </a:rPr>
                  <a:t>组织编制</a:t>
                </a:r>
                <a:r>
                  <a:rPr lang="zh-CN" altLang="en-US" sz="1100" dirty="0">
                    <a:latin typeface="微软雅黑" panose="020B0503020204020204" pitchFamily="34" charset="-122"/>
                    <a:ea typeface="微软雅黑" panose="020B0503020204020204" pitchFamily="34" charset="-122"/>
                  </a:rPr>
                  <a:t>，由党中央、国务院</a:t>
                </a:r>
                <a:r>
                  <a:rPr lang="zh-CN" altLang="en-US" sz="1100" b="1" dirty="0">
                    <a:solidFill>
                      <a:schemeClr val="accent2"/>
                    </a:solidFill>
                    <a:latin typeface="微软雅黑" panose="020B0503020204020204" pitchFamily="34" charset="-122"/>
                    <a:ea typeface="微软雅黑" panose="020B0503020204020204" pitchFamily="34" charset="-122"/>
                  </a:rPr>
                  <a:t>审定</a:t>
                </a:r>
                <a:r>
                  <a:rPr lang="zh-CN" altLang="en-US" sz="1100" dirty="0">
                    <a:latin typeface="微软雅黑" panose="020B0503020204020204" pitchFamily="34" charset="-122"/>
                    <a:ea typeface="微软雅黑" panose="020B0503020204020204" pitchFamily="34" charset="-122"/>
                  </a:rPr>
                  <a:t>后引发。</a:t>
                </a:r>
              </a:p>
            </p:txBody>
          </p:sp>
          <p:sp>
            <p:nvSpPr>
              <p:cNvPr id="64" name="文本框 63">
                <a:extLst>
                  <a:ext uri="{FF2B5EF4-FFF2-40B4-BE49-F238E27FC236}">
                    <a16:creationId xmlns:a16="http://schemas.microsoft.com/office/drawing/2014/main" id="{CA042FEB-1098-4919-AB8E-8EDCB497D036}"/>
                  </a:ext>
                </a:extLst>
              </p:cNvPr>
              <p:cNvSpPr txBox="1"/>
              <p:nvPr/>
            </p:nvSpPr>
            <p:spPr>
              <a:xfrm>
                <a:off x="8961258" y="3591739"/>
                <a:ext cx="936105" cy="246221"/>
              </a:xfrm>
              <a:prstGeom prst="rect">
                <a:avLst/>
              </a:prstGeom>
              <a:solidFill>
                <a:schemeClr val="accent1">
                  <a:alpha val="50000"/>
                </a:schemeClr>
              </a:solidFill>
            </p:spPr>
            <p:txBody>
              <a:bodyPr wrap="square" rtlCol="0">
                <a:spAutoFit/>
              </a:bodyPr>
              <a:lstStyle/>
              <a:p>
                <a:pPr algn="ctr"/>
                <a:r>
                  <a:rPr lang="zh-CN" altLang="en-US" sz="1000" dirty="0">
                    <a:latin typeface="微软雅黑" panose="020B0503020204020204" pitchFamily="34" charset="-122"/>
                    <a:ea typeface="微软雅黑" panose="020B0503020204020204" pitchFamily="34" charset="-122"/>
                  </a:rPr>
                  <a:t>侧重战略性</a:t>
                </a:r>
              </a:p>
            </p:txBody>
          </p:sp>
          <p:sp>
            <p:nvSpPr>
              <p:cNvPr id="65" name="文本框 64">
                <a:extLst>
                  <a:ext uri="{FF2B5EF4-FFF2-40B4-BE49-F238E27FC236}">
                    <a16:creationId xmlns:a16="http://schemas.microsoft.com/office/drawing/2014/main" id="{1F7DEDEA-7891-4C1C-A5FA-01DCABA6943D}"/>
                  </a:ext>
                </a:extLst>
              </p:cNvPr>
              <p:cNvSpPr txBox="1"/>
              <p:nvPr/>
            </p:nvSpPr>
            <p:spPr>
              <a:xfrm>
                <a:off x="6582435" y="3937771"/>
                <a:ext cx="3312367" cy="887679"/>
              </a:xfrm>
              <a:prstGeom prst="rect">
                <a:avLst/>
              </a:prstGeom>
              <a:noFill/>
            </p:spPr>
            <p:txBody>
              <a:bodyPr wrap="square" rtlCol="0">
                <a:spAutoFit/>
              </a:bodyPr>
              <a:lstStyle/>
              <a:p>
                <a:pPr marL="171450" indent="-171450">
                  <a:lnSpc>
                    <a:spcPct val="1200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对全国国土空间作出的落实；指导市县国土空间规划编制。</a:t>
                </a:r>
                <a:endParaRPr lang="en-US" altLang="zh-CN" sz="1100" dirty="0">
                  <a:latin typeface="微软雅黑" panose="020B0503020204020204" pitchFamily="34" charset="-122"/>
                  <a:ea typeface="微软雅黑" panose="020B0503020204020204" pitchFamily="34" charset="-122"/>
                </a:endParaRPr>
              </a:p>
              <a:p>
                <a:pPr marL="171450" indent="-171450">
                  <a:lnSpc>
                    <a:spcPct val="1200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由省级政府</a:t>
                </a:r>
                <a:r>
                  <a:rPr lang="zh-CN" altLang="en-US" sz="1100" b="1" dirty="0">
                    <a:solidFill>
                      <a:schemeClr val="accent2"/>
                    </a:solidFill>
                    <a:latin typeface="微软雅黑" panose="020B0503020204020204" pitchFamily="34" charset="-122"/>
                    <a:ea typeface="微软雅黑" panose="020B0503020204020204" pitchFamily="34" charset="-122"/>
                  </a:rPr>
                  <a:t>组织编制</a:t>
                </a:r>
                <a:r>
                  <a:rPr lang="zh-CN" altLang="en-US" sz="1100" dirty="0">
                    <a:latin typeface="微软雅黑" panose="020B0503020204020204" pitchFamily="34" charset="-122"/>
                    <a:ea typeface="微软雅黑" panose="020B0503020204020204" pitchFamily="34" charset="-122"/>
                  </a:rPr>
                  <a:t>，经同级人大常委会审议后报国务院</a:t>
                </a:r>
                <a:r>
                  <a:rPr lang="zh-CN" altLang="en-US" sz="1100" b="1" dirty="0">
                    <a:solidFill>
                      <a:schemeClr val="accent2"/>
                    </a:solidFill>
                    <a:latin typeface="微软雅黑" panose="020B0503020204020204" pitchFamily="34" charset="-122"/>
                    <a:ea typeface="微软雅黑" panose="020B0503020204020204" pitchFamily="34" charset="-122"/>
                  </a:rPr>
                  <a:t>审批</a:t>
                </a:r>
                <a:r>
                  <a:rPr lang="zh-CN" altLang="en-US" sz="1100" dirty="0">
                    <a:latin typeface="微软雅黑" panose="020B0503020204020204" pitchFamily="34" charset="-122"/>
                    <a:ea typeface="微软雅黑" panose="020B0503020204020204" pitchFamily="34" charset="-122"/>
                  </a:rPr>
                  <a:t>。</a:t>
                </a:r>
              </a:p>
            </p:txBody>
          </p:sp>
          <p:sp>
            <p:nvSpPr>
              <p:cNvPr id="66" name="文本框 65">
                <a:extLst>
                  <a:ext uri="{FF2B5EF4-FFF2-40B4-BE49-F238E27FC236}">
                    <a16:creationId xmlns:a16="http://schemas.microsoft.com/office/drawing/2014/main" id="{5A18B4B4-D0C9-41ED-8A91-11FE5DB27DAB}"/>
                  </a:ext>
                </a:extLst>
              </p:cNvPr>
              <p:cNvSpPr txBox="1"/>
              <p:nvPr/>
            </p:nvSpPr>
            <p:spPr>
              <a:xfrm>
                <a:off x="6582435" y="4960781"/>
                <a:ext cx="3312367" cy="887679"/>
              </a:xfrm>
              <a:prstGeom prst="rect">
                <a:avLst/>
              </a:prstGeom>
              <a:noFill/>
            </p:spPr>
            <p:txBody>
              <a:bodyPr wrap="square" rtlCol="0">
                <a:spAutoFit/>
              </a:bodyPr>
              <a:lstStyle/>
              <a:p>
                <a:pPr marL="171450" indent="-171450">
                  <a:lnSpc>
                    <a:spcPct val="1200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对上级规划要求的细化落实和具体安排。可因地制宜，将市县与乡镇国土空间规划</a:t>
                </a:r>
                <a:r>
                  <a:rPr lang="zh-CN" altLang="en-US" sz="1100" b="1" dirty="0">
                    <a:solidFill>
                      <a:schemeClr val="accent2"/>
                    </a:solidFill>
                    <a:latin typeface="微软雅黑" panose="020B0503020204020204" pitchFamily="34" charset="-122"/>
                    <a:ea typeface="微软雅黑" panose="020B0503020204020204" pitchFamily="34" charset="-122"/>
                  </a:rPr>
                  <a:t>合并编制</a:t>
                </a:r>
                <a:r>
                  <a:rPr lang="zh-CN" altLang="en-US" sz="1100" dirty="0">
                    <a:latin typeface="微软雅黑" panose="020B0503020204020204" pitchFamily="34" charset="-122"/>
                    <a:ea typeface="微软雅黑" panose="020B0503020204020204" pitchFamily="34" charset="-122"/>
                  </a:rPr>
                  <a:t>；也可以几个乡镇为</a:t>
                </a:r>
                <a:r>
                  <a:rPr lang="zh-CN" altLang="en-US" sz="1100" b="1" dirty="0">
                    <a:solidFill>
                      <a:schemeClr val="accent2"/>
                    </a:solidFill>
                    <a:latin typeface="微软雅黑" panose="020B0503020204020204" pitchFamily="34" charset="-122"/>
                    <a:ea typeface="微软雅黑" panose="020B0503020204020204" pitchFamily="34" charset="-122"/>
                  </a:rPr>
                  <a:t>单元编制</a:t>
                </a:r>
                <a:r>
                  <a:rPr lang="zh-CN" altLang="en-US" sz="1100" dirty="0">
                    <a:latin typeface="微软雅黑" panose="020B0503020204020204" pitchFamily="34" charset="-122"/>
                    <a:ea typeface="微软雅黑" panose="020B0503020204020204" pitchFamily="34" charset="-122"/>
                  </a:rPr>
                  <a:t>。</a:t>
                </a:r>
                <a:endParaRPr lang="en-US" altLang="zh-CN" sz="1100" dirty="0">
                  <a:latin typeface="微软雅黑" panose="020B0503020204020204" pitchFamily="34" charset="-122"/>
                  <a:ea typeface="微软雅黑" panose="020B0503020204020204" pitchFamily="34" charset="-122"/>
                </a:endParaRPr>
              </a:p>
              <a:p>
                <a:pPr marL="171450" indent="-171450">
                  <a:lnSpc>
                    <a:spcPct val="1200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由当地人民政府</a:t>
                </a:r>
                <a:r>
                  <a:rPr lang="zh-CN" altLang="en-US" sz="1100" b="1" dirty="0">
                    <a:solidFill>
                      <a:schemeClr val="accent2"/>
                    </a:solidFill>
                    <a:latin typeface="微软雅黑" panose="020B0503020204020204" pitchFamily="34" charset="-122"/>
                    <a:ea typeface="微软雅黑" panose="020B0503020204020204" pitchFamily="34" charset="-122"/>
                  </a:rPr>
                  <a:t>组织编制</a:t>
                </a:r>
                <a:r>
                  <a:rPr lang="zh-CN" altLang="en-US" sz="1100" dirty="0">
                    <a:latin typeface="微软雅黑" panose="020B0503020204020204" pitchFamily="34" charset="-122"/>
                    <a:ea typeface="微软雅黑" panose="020B0503020204020204" pitchFamily="34" charset="-122"/>
                  </a:rPr>
                  <a:t>。</a:t>
                </a:r>
              </a:p>
            </p:txBody>
          </p:sp>
          <p:sp>
            <p:nvSpPr>
              <p:cNvPr id="67" name="文本框 66">
                <a:extLst>
                  <a:ext uri="{FF2B5EF4-FFF2-40B4-BE49-F238E27FC236}">
                    <a16:creationId xmlns:a16="http://schemas.microsoft.com/office/drawing/2014/main" id="{7BFB18EF-811A-4364-A556-1FD9CB052567}"/>
                  </a:ext>
                </a:extLst>
              </p:cNvPr>
              <p:cNvSpPr txBox="1"/>
              <p:nvPr/>
            </p:nvSpPr>
            <p:spPr>
              <a:xfrm>
                <a:off x="8961258" y="4606220"/>
                <a:ext cx="936105" cy="246221"/>
              </a:xfrm>
              <a:prstGeom prst="rect">
                <a:avLst/>
              </a:prstGeom>
              <a:solidFill>
                <a:schemeClr val="accent1">
                  <a:alpha val="50000"/>
                </a:schemeClr>
              </a:solidFill>
            </p:spPr>
            <p:txBody>
              <a:bodyPr wrap="square" rtlCol="0">
                <a:spAutoFit/>
              </a:bodyPr>
              <a:lstStyle/>
              <a:p>
                <a:pPr algn="ctr"/>
                <a:r>
                  <a:rPr lang="zh-CN" altLang="en-US" sz="1000" dirty="0">
                    <a:latin typeface="微软雅黑" panose="020B0503020204020204" pitchFamily="34" charset="-122"/>
                    <a:ea typeface="微软雅黑" panose="020B0503020204020204" pitchFamily="34" charset="-122"/>
                  </a:rPr>
                  <a:t>侧重协调性</a:t>
                </a:r>
              </a:p>
            </p:txBody>
          </p:sp>
          <p:sp>
            <p:nvSpPr>
              <p:cNvPr id="68" name="文本框 67">
                <a:extLst>
                  <a:ext uri="{FF2B5EF4-FFF2-40B4-BE49-F238E27FC236}">
                    <a16:creationId xmlns:a16="http://schemas.microsoft.com/office/drawing/2014/main" id="{A0ED4AD2-517A-41B1-82D4-5ADA9A9B4C45}"/>
                  </a:ext>
                </a:extLst>
              </p:cNvPr>
              <p:cNvSpPr txBox="1"/>
              <p:nvPr/>
            </p:nvSpPr>
            <p:spPr>
              <a:xfrm>
                <a:off x="8961258" y="5609886"/>
                <a:ext cx="936105" cy="246221"/>
              </a:xfrm>
              <a:prstGeom prst="rect">
                <a:avLst/>
              </a:prstGeom>
              <a:solidFill>
                <a:schemeClr val="accent1">
                  <a:alpha val="50000"/>
                </a:schemeClr>
              </a:solidFill>
            </p:spPr>
            <p:txBody>
              <a:bodyPr wrap="square" rtlCol="0">
                <a:spAutoFit/>
              </a:bodyPr>
              <a:lstStyle/>
              <a:p>
                <a:pPr algn="ctr"/>
                <a:r>
                  <a:rPr lang="zh-CN" altLang="en-US" sz="1000" dirty="0">
                    <a:latin typeface="微软雅黑" panose="020B0503020204020204" pitchFamily="34" charset="-122"/>
                    <a:ea typeface="微软雅黑" panose="020B0503020204020204" pitchFamily="34" charset="-122"/>
                  </a:rPr>
                  <a:t>侧重实施性</a:t>
                </a:r>
              </a:p>
            </p:txBody>
          </p:sp>
          <p:grpSp>
            <p:nvGrpSpPr>
              <p:cNvPr id="69" name="组合 68">
                <a:extLst>
                  <a:ext uri="{FF2B5EF4-FFF2-40B4-BE49-F238E27FC236}">
                    <a16:creationId xmlns:a16="http://schemas.microsoft.com/office/drawing/2014/main" id="{693116E3-CE61-4A8E-9608-A0A8E19E8BC9}"/>
                  </a:ext>
                </a:extLst>
              </p:cNvPr>
              <p:cNvGrpSpPr/>
              <p:nvPr/>
            </p:nvGrpSpPr>
            <p:grpSpPr>
              <a:xfrm>
                <a:off x="12993707" y="2215784"/>
                <a:ext cx="1587480" cy="3716649"/>
                <a:chOff x="4427985" y="1159356"/>
                <a:chExt cx="1587480" cy="3716649"/>
              </a:xfrm>
            </p:grpSpPr>
            <p:sp>
              <p:nvSpPr>
                <p:cNvPr id="81" name="矩形 80">
                  <a:extLst>
                    <a:ext uri="{FF2B5EF4-FFF2-40B4-BE49-F238E27FC236}">
                      <a16:creationId xmlns:a16="http://schemas.microsoft.com/office/drawing/2014/main" id="{0E2B4574-5889-4380-A573-E9A0D4960604}"/>
                    </a:ext>
                  </a:extLst>
                </p:cNvPr>
                <p:cNvSpPr/>
                <p:nvPr/>
              </p:nvSpPr>
              <p:spPr>
                <a:xfrm>
                  <a:off x="4427985" y="1467132"/>
                  <a:ext cx="1587480" cy="3408873"/>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文本框 81">
                  <a:extLst>
                    <a:ext uri="{FF2B5EF4-FFF2-40B4-BE49-F238E27FC236}">
                      <a16:creationId xmlns:a16="http://schemas.microsoft.com/office/drawing/2014/main" id="{4FB24CDE-D24F-478F-8BA6-07AE4984996B}"/>
                    </a:ext>
                  </a:extLst>
                </p:cNvPr>
                <p:cNvSpPr txBox="1"/>
                <p:nvPr/>
              </p:nvSpPr>
              <p:spPr>
                <a:xfrm>
                  <a:off x="4584696" y="1159356"/>
                  <a:ext cx="1274057" cy="307777"/>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专项规划</a:t>
                  </a:r>
                </a:p>
              </p:txBody>
            </p:sp>
            <p:sp>
              <p:nvSpPr>
                <p:cNvPr id="83" name="矩形: 圆角 82">
                  <a:extLst>
                    <a:ext uri="{FF2B5EF4-FFF2-40B4-BE49-F238E27FC236}">
                      <a16:creationId xmlns:a16="http://schemas.microsoft.com/office/drawing/2014/main" id="{DB558E8B-E23F-4F2F-9123-F99446C4A48B}"/>
                    </a:ext>
                  </a:extLst>
                </p:cNvPr>
                <p:cNvSpPr/>
                <p:nvPr/>
              </p:nvSpPr>
              <p:spPr>
                <a:xfrm>
                  <a:off x="4475616" y="3382442"/>
                  <a:ext cx="1464536" cy="1417237"/>
                </a:xfrm>
                <a:prstGeom prst="roundRect">
                  <a:avLst>
                    <a:gd name="adj" fmla="val 990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圆角 83">
                  <a:extLst>
                    <a:ext uri="{FF2B5EF4-FFF2-40B4-BE49-F238E27FC236}">
                      <a16:creationId xmlns:a16="http://schemas.microsoft.com/office/drawing/2014/main" id="{4B720AD1-2395-4A1B-A8BF-8C74ABD66453}"/>
                    </a:ext>
                  </a:extLst>
                </p:cNvPr>
                <p:cNvSpPr/>
                <p:nvPr/>
              </p:nvSpPr>
              <p:spPr>
                <a:xfrm>
                  <a:off x="4475616" y="1563638"/>
                  <a:ext cx="1464536" cy="1698558"/>
                </a:xfrm>
                <a:prstGeom prst="roundRect">
                  <a:avLst>
                    <a:gd name="adj" fmla="val 990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文本框 84">
                  <a:extLst>
                    <a:ext uri="{FF2B5EF4-FFF2-40B4-BE49-F238E27FC236}">
                      <a16:creationId xmlns:a16="http://schemas.microsoft.com/office/drawing/2014/main" id="{390F6407-4EC2-4B3F-89D6-798EF8F99586}"/>
                    </a:ext>
                  </a:extLst>
                </p:cNvPr>
                <p:cNvSpPr txBox="1"/>
                <p:nvPr/>
              </p:nvSpPr>
              <p:spPr>
                <a:xfrm>
                  <a:off x="4475619" y="1563638"/>
                  <a:ext cx="1464534" cy="1725601"/>
                </a:xfrm>
                <a:prstGeom prst="rect">
                  <a:avLst/>
                </a:prstGeom>
                <a:noFill/>
              </p:spPr>
              <p:txBody>
                <a:bodyPr wrap="square" rtlCol="0">
                  <a:spAutoFit/>
                </a:bodyPr>
                <a:lstStyle/>
                <a:p>
                  <a:pPr>
                    <a:lnSpc>
                      <a:spcPct val="140000"/>
                    </a:lnSpc>
                  </a:pPr>
                  <a:r>
                    <a:rPr lang="zh-CN" altLang="en-US" sz="1100" dirty="0">
                      <a:latin typeface="微软雅黑" panose="020B0503020204020204" pitchFamily="34" charset="-122"/>
                      <a:ea typeface="微软雅黑" panose="020B0503020204020204" pitchFamily="34" charset="-122"/>
                    </a:rPr>
                    <a:t>海岸带、自然保护地等专项规划及跨行政区域或流域的国土空间规划，由所在区域或上级自然资源主管部门牵头组织编制，报同级政府审批。</a:t>
                  </a:r>
                </a:p>
              </p:txBody>
            </p:sp>
            <p:sp>
              <p:nvSpPr>
                <p:cNvPr id="86" name="文本框 85">
                  <a:extLst>
                    <a:ext uri="{FF2B5EF4-FFF2-40B4-BE49-F238E27FC236}">
                      <a16:creationId xmlns:a16="http://schemas.microsoft.com/office/drawing/2014/main" id="{521CEE27-7DA2-4B89-A74A-385E1C0731F4}"/>
                    </a:ext>
                  </a:extLst>
                </p:cNvPr>
                <p:cNvSpPr txBox="1"/>
                <p:nvPr/>
              </p:nvSpPr>
              <p:spPr>
                <a:xfrm>
                  <a:off x="4475619" y="3466898"/>
                  <a:ext cx="1464534" cy="1251625"/>
                </a:xfrm>
                <a:prstGeom prst="rect">
                  <a:avLst/>
                </a:prstGeom>
                <a:noFill/>
              </p:spPr>
              <p:txBody>
                <a:bodyPr wrap="square" rtlCol="0">
                  <a:spAutoFit/>
                </a:bodyPr>
                <a:lstStyle/>
                <a:p>
                  <a:pPr>
                    <a:lnSpc>
                      <a:spcPct val="140000"/>
                    </a:lnSpc>
                  </a:pPr>
                  <a:r>
                    <a:rPr lang="zh-CN" altLang="en-US" sz="1100" dirty="0">
                      <a:latin typeface="微软雅黑" panose="020B0503020204020204" pitchFamily="34" charset="-122"/>
                      <a:ea typeface="微软雅黑" panose="020B0503020204020204" pitchFamily="34" charset="-122"/>
                    </a:rPr>
                    <a:t>交通、能源、水利、农业、信息、市政等某一领域专项规划，由相关主管部门组织编制。</a:t>
                  </a:r>
                </a:p>
              </p:txBody>
            </p:sp>
          </p:grpSp>
          <p:grpSp>
            <p:nvGrpSpPr>
              <p:cNvPr id="70" name="组合 69">
                <a:extLst>
                  <a:ext uri="{FF2B5EF4-FFF2-40B4-BE49-F238E27FC236}">
                    <a16:creationId xmlns:a16="http://schemas.microsoft.com/office/drawing/2014/main" id="{E1A3D10C-C751-4357-B618-AC8C594BCBC0}"/>
                  </a:ext>
                </a:extLst>
              </p:cNvPr>
              <p:cNvGrpSpPr/>
              <p:nvPr/>
            </p:nvGrpSpPr>
            <p:grpSpPr>
              <a:xfrm>
                <a:off x="10116029" y="2215784"/>
                <a:ext cx="2732998" cy="3716649"/>
                <a:chOff x="6159482" y="1159356"/>
                <a:chExt cx="2732998" cy="3716649"/>
              </a:xfrm>
            </p:grpSpPr>
            <p:sp>
              <p:nvSpPr>
                <p:cNvPr id="71" name="矩形 70">
                  <a:extLst>
                    <a:ext uri="{FF2B5EF4-FFF2-40B4-BE49-F238E27FC236}">
                      <a16:creationId xmlns:a16="http://schemas.microsoft.com/office/drawing/2014/main" id="{7FC2D142-C5F8-4171-9111-99E13CC51F1E}"/>
                    </a:ext>
                  </a:extLst>
                </p:cNvPr>
                <p:cNvSpPr/>
                <p:nvPr/>
              </p:nvSpPr>
              <p:spPr>
                <a:xfrm>
                  <a:off x="6159482" y="1467132"/>
                  <a:ext cx="2732998" cy="3408873"/>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a:extLst>
                    <a:ext uri="{FF2B5EF4-FFF2-40B4-BE49-F238E27FC236}">
                      <a16:creationId xmlns:a16="http://schemas.microsoft.com/office/drawing/2014/main" id="{B344B7D0-7913-4BBF-BC65-164D717C052C}"/>
                    </a:ext>
                  </a:extLst>
                </p:cNvPr>
                <p:cNvSpPr txBox="1"/>
                <p:nvPr/>
              </p:nvSpPr>
              <p:spPr>
                <a:xfrm>
                  <a:off x="6888952" y="1159356"/>
                  <a:ext cx="1274057" cy="307777"/>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详细规划</a:t>
                  </a:r>
                </a:p>
              </p:txBody>
            </p:sp>
            <p:sp>
              <p:nvSpPr>
                <p:cNvPr id="73" name="矩形: 圆角 72">
                  <a:extLst>
                    <a:ext uri="{FF2B5EF4-FFF2-40B4-BE49-F238E27FC236}">
                      <a16:creationId xmlns:a16="http://schemas.microsoft.com/office/drawing/2014/main" id="{D600B43A-C325-4615-877C-15004C3225C4}"/>
                    </a:ext>
                  </a:extLst>
                </p:cNvPr>
                <p:cNvSpPr/>
                <p:nvPr/>
              </p:nvSpPr>
              <p:spPr>
                <a:xfrm>
                  <a:off x="6228184" y="2021452"/>
                  <a:ext cx="2592288" cy="1240744"/>
                </a:xfrm>
                <a:prstGeom prst="roundRect">
                  <a:avLst>
                    <a:gd name="adj" fmla="val 990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圆角 73">
                  <a:extLst>
                    <a:ext uri="{FF2B5EF4-FFF2-40B4-BE49-F238E27FC236}">
                      <a16:creationId xmlns:a16="http://schemas.microsoft.com/office/drawing/2014/main" id="{D40A3F75-E0E4-4CD8-A9E1-7AC960264451}"/>
                    </a:ext>
                  </a:extLst>
                </p:cNvPr>
                <p:cNvSpPr/>
                <p:nvPr/>
              </p:nvSpPr>
              <p:spPr>
                <a:xfrm>
                  <a:off x="6228184" y="3811656"/>
                  <a:ext cx="2592288" cy="980376"/>
                </a:xfrm>
                <a:prstGeom prst="roundRect">
                  <a:avLst>
                    <a:gd name="adj" fmla="val 990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圆角 74">
                  <a:extLst>
                    <a:ext uri="{FF2B5EF4-FFF2-40B4-BE49-F238E27FC236}">
                      <a16:creationId xmlns:a16="http://schemas.microsoft.com/office/drawing/2014/main" id="{E7B1EFFD-B763-416C-8E77-47168E41B16A}"/>
                    </a:ext>
                  </a:extLst>
                </p:cNvPr>
                <p:cNvSpPr/>
                <p:nvPr/>
              </p:nvSpPr>
              <p:spPr>
                <a:xfrm>
                  <a:off x="6228184" y="1563638"/>
                  <a:ext cx="2592288" cy="351964"/>
                </a:xfrm>
                <a:prstGeom prst="roundRect">
                  <a:avLst>
                    <a:gd name="adj" fmla="val 990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文本框 75">
                  <a:extLst>
                    <a:ext uri="{FF2B5EF4-FFF2-40B4-BE49-F238E27FC236}">
                      <a16:creationId xmlns:a16="http://schemas.microsoft.com/office/drawing/2014/main" id="{1C8FCB75-6761-4BCF-8389-BA98D8542B35}"/>
                    </a:ext>
                  </a:extLst>
                </p:cNvPr>
                <p:cNvSpPr txBox="1"/>
                <p:nvPr/>
              </p:nvSpPr>
              <p:spPr>
                <a:xfrm>
                  <a:off x="6229748" y="1587783"/>
                  <a:ext cx="2590723" cy="303673"/>
                </a:xfrm>
                <a:prstGeom prst="rect">
                  <a:avLst/>
                </a:prstGeom>
                <a:noFill/>
              </p:spPr>
              <p:txBody>
                <a:bodyPr wrap="square" rtlCol="0">
                  <a:spAutoFit/>
                </a:bodyPr>
                <a:lstStyle/>
                <a:p>
                  <a:pPr algn="ctr">
                    <a:lnSpc>
                      <a:spcPct val="140000"/>
                    </a:lnSpc>
                  </a:pPr>
                  <a:r>
                    <a:rPr lang="zh-CN" altLang="en-US" sz="1100" dirty="0">
                      <a:latin typeface="微软雅黑" panose="020B0503020204020204" pitchFamily="34" charset="-122"/>
                      <a:ea typeface="微软雅黑" panose="020B0503020204020204" pitchFamily="34" charset="-122"/>
                    </a:rPr>
                    <a:t>城镇开发边界外的乡村地区</a:t>
                  </a:r>
                </a:p>
              </p:txBody>
            </p:sp>
            <p:sp>
              <p:nvSpPr>
                <p:cNvPr id="77" name="文本框 76">
                  <a:extLst>
                    <a:ext uri="{FF2B5EF4-FFF2-40B4-BE49-F238E27FC236}">
                      <a16:creationId xmlns:a16="http://schemas.microsoft.com/office/drawing/2014/main" id="{8B61808A-2E09-4AF6-9F65-3FC89DB2A4BC}"/>
                    </a:ext>
                  </a:extLst>
                </p:cNvPr>
                <p:cNvSpPr txBox="1"/>
                <p:nvPr/>
              </p:nvSpPr>
              <p:spPr>
                <a:xfrm>
                  <a:off x="6229748" y="2052517"/>
                  <a:ext cx="2590723" cy="1078116"/>
                </a:xfrm>
                <a:prstGeom prst="rect">
                  <a:avLst/>
                </a:prstGeom>
                <a:noFill/>
              </p:spPr>
              <p:txBody>
                <a:bodyPr wrap="square" rtlCol="0">
                  <a:spAutoFit/>
                </a:bodyPr>
                <a:lstStyle/>
                <a:p>
                  <a:pPr>
                    <a:lnSpc>
                      <a:spcPct val="150000"/>
                    </a:lnSpc>
                  </a:pPr>
                  <a:r>
                    <a:rPr lang="zh-CN" altLang="en-US" sz="1100" dirty="0">
                      <a:latin typeface="微软雅黑" panose="020B0503020204020204" pitchFamily="34" charset="-122"/>
                      <a:ea typeface="微软雅黑" panose="020B0503020204020204" pitchFamily="34" charset="-122"/>
                    </a:rPr>
                    <a:t>以一个或几个行政村为单元，由乡镇政府组织编制“多规合一”的实用性村庄规划，作为详细规划，报上一级人民政府审批。</a:t>
                  </a:r>
                </a:p>
              </p:txBody>
            </p:sp>
            <p:sp>
              <p:nvSpPr>
                <p:cNvPr id="78" name="矩形: 圆角 77">
                  <a:extLst>
                    <a:ext uri="{FF2B5EF4-FFF2-40B4-BE49-F238E27FC236}">
                      <a16:creationId xmlns:a16="http://schemas.microsoft.com/office/drawing/2014/main" id="{72D7DA54-0A68-4A76-AF05-BE6E4DB1B02A}"/>
                    </a:ext>
                  </a:extLst>
                </p:cNvPr>
                <p:cNvSpPr/>
                <p:nvPr/>
              </p:nvSpPr>
              <p:spPr>
                <a:xfrm>
                  <a:off x="6228184" y="3377203"/>
                  <a:ext cx="2592288" cy="351964"/>
                </a:xfrm>
                <a:prstGeom prst="roundRect">
                  <a:avLst>
                    <a:gd name="adj" fmla="val 990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文本框 78">
                  <a:extLst>
                    <a:ext uri="{FF2B5EF4-FFF2-40B4-BE49-F238E27FC236}">
                      <a16:creationId xmlns:a16="http://schemas.microsoft.com/office/drawing/2014/main" id="{F0A51799-E637-443B-B650-D22114E7F374}"/>
                    </a:ext>
                  </a:extLst>
                </p:cNvPr>
                <p:cNvSpPr txBox="1"/>
                <p:nvPr/>
              </p:nvSpPr>
              <p:spPr>
                <a:xfrm>
                  <a:off x="6229748" y="3401348"/>
                  <a:ext cx="2590723" cy="303673"/>
                </a:xfrm>
                <a:prstGeom prst="rect">
                  <a:avLst/>
                </a:prstGeom>
                <a:noFill/>
              </p:spPr>
              <p:txBody>
                <a:bodyPr wrap="square" rtlCol="0">
                  <a:spAutoFit/>
                </a:bodyPr>
                <a:lstStyle/>
                <a:p>
                  <a:pPr algn="ctr">
                    <a:lnSpc>
                      <a:spcPct val="140000"/>
                    </a:lnSpc>
                  </a:pPr>
                  <a:r>
                    <a:rPr lang="zh-CN" altLang="en-US" sz="1100" dirty="0">
                      <a:latin typeface="微软雅黑" panose="020B0503020204020204" pitchFamily="34" charset="-122"/>
                      <a:ea typeface="微软雅黑" panose="020B0503020204020204" pitchFamily="34" charset="-122"/>
                    </a:rPr>
                    <a:t>城镇开发边界内</a:t>
                  </a:r>
                </a:p>
              </p:txBody>
            </p:sp>
            <p:sp>
              <p:nvSpPr>
                <p:cNvPr id="80" name="文本框 79">
                  <a:extLst>
                    <a:ext uri="{FF2B5EF4-FFF2-40B4-BE49-F238E27FC236}">
                      <a16:creationId xmlns:a16="http://schemas.microsoft.com/office/drawing/2014/main" id="{8C0B690B-D2DF-4B3E-B5B7-4984677DC58C}"/>
                    </a:ext>
                  </a:extLst>
                </p:cNvPr>
                <p:cNvSpPr txBox="1"/>
                <p:nvPr/>
              </p:nvSpPr>
              <p:spPr>
                <a:xfrm>
                  <a:off x="6229748" y="3832964"/>
                  <a:ext cx="2590723" cy="570284"/>
                </a:xfrm>
                <a:prstGeom prst="rect">
                  <a:avLst/>
                </a:prstGeom>
                <a:noFill/>
              </p:spPr>
              <p:txBody>
                <a:bodyPr wrap="square" rtlCol="0">
                  <a:spAutoFit/>
                </a:bodyPr>
                <a:lstStyle/>
                <a:p>
                  <a:pPr>
                    <a:lnSpc>
                      <a:spcPct val="150000"/>
                    </a:lnSpc>
                  </a:pPr>
                  <a:r>
                    <a:rPr lang="zh-CN" altLang="en-US" sz="1100" dirty="0">
                      <a:latin typeface="微软雅黑" panose="020B0503020204020204" pitchFamily="34" charset="-122"/>
                      <a:ea typeface="微软雅黑" panose="020B0503020204020204" pitchFamily="34" charset="-122"/>
                    </a:rPr>
                    <a:t>由市县自然资源主管部门组织编制详细规划，报同级政府审批。</a:t>
                  </a:r>
                </a:p>
              </p:txBody>
            </p:sp>
          </p:grpSp>
        </p:grpSp>
        <p:pic>
          <p:nvPicPr>
            <p:cNvPr id="54" name="图片 53">
              <a:extLst>
                <a:ext uri="{FF2B5EF4-FFF2-40B4-BE49-F238E27FC236}">
                  <a16:creationId xmlns:a16="http://schemas.microsoft.com/office/drawing/2014/main" id="{4BF0165E-778A-44AF-A61F-F2CCB4BB3F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202" y="6953699"/>
              <a:ext cx="4916793" cy="2719663"/>
            </a:xfrm>
            <a:prstGeom prst="rect">
              <a:avLst/>
            </a:prstGeom>
          </p:spPr>
        </p:pic>
      </p:grpSp>
      <p:sp>
        <p:nvSpPr>
          <p:cNvPr id="87" name="文本框 86">
            <a:extLst>
              <a:ext uri="{FF2B5EF4-FFF2-40B4-BE49-F238E27FC236}">
                <a16:creationId xmlns:a16="http://schemas.microsoft.com/office/drawing/2014/main" id="{42E9A67C-4918-4F08-B0F6-3DD36E66067F}"/>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88" name="文本框 87">
            <a:extLst>
              <a:ext uri="{FF2B5EF4-FFF2-40B4-BE49-F238E27FC236}">
                <a16:creationId xmlns:a16="http://schemas.microsoft.com/office/drawing/2014/main" id="{1E3D7777-FBDC-4224-A479-4071D4D53D20}"/>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项目背景</a:t>
            </a:r>
          </a:p>
        </p:txBody>
      </p:sp>
    </p:spTree>
    <p:extLst>
      <p:ext uri="{BB962C8B-B14F-4D97-AF65-F5344CB8AC3E}">
        <p14:creationId xmlns:p14="http://schemas.microsoft.com/office/powerpoint/2010/main" val="4143758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40</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村域空间规划</a:t>
            </a:r>
          </a:p>
        </p:txBody>
      </p:sp>
      <p:sp>
        <p:nvSpPr>
          <p:cNvPr id="10" name="文本框 9">
            <a:extLst>
              <a:ext uri="{FF2B5EF4-FFF2-40B4-BE49-F238E27FC236}">
                <a16:creationId xmlns:a16="http://schemas.microsoft.com/office/drawing/2014/main" id="{E092BB28-A8EF-4BDE-AC34-6A4EDDBFCC2E}"/>
              </a:ext>
            </a:extLst>
          </p:cNvPr>
          <p:cNvSpPr txBox="1"/>
          <p:nvPr/>
        </p:nvSpPr>
        <p:spPr>
          <a:xfrm>
            <a:off x="358875" y="1129331"/>
            <a:ext cx="43845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4.4 </a:t>
            </a:r>
            <a:r>
              <a:rPr lang="zh-CN" altLang="en-US" sz="2400" b="1" dirty="0">
                <a:latin typeface="微软雅黑" panose="020B0503020204020204" pitchFamily="34" charset="-122"/>
                <a:ea typeface="微软雅黑" panose="020B0503020204020204" pitchFamily="34" charset="-122"/>
              </a:rPr>
              <a:t>产业布局规划</a:t>
            </a:r>
          </a:p>
        </p:txBody>
      </p:sp>
      <p:sp>
        <p:nvSpPr>
          <p:cNvPr id="8" name="TextBox 1">
            <a:extLst>
              <a:ext uri="{FF2B5EF4-FFF2-40B4-BE49-F238E27FC236}">
                <a16:creationId xmlns:a16="http://schemas.microsoft.com/office/drawing/2014/main" id="{D3BD8F74-9561-4F4E-A624-EF7208F4397A}"/>
              </a:ext>
            </a:extLst>
          </p:cNvPr>
          <p:cNvSpPr>
            <a:spLocks noChangeArrowheads="1"/>
          </p:cNvSpPr>
          <p:nvPr/>
        </p:nvSpPr>
        <p:spPr bwMode="auto">
          <a:xfrm>
            <a:off x="400051" y="1817514"/>
            <a:ext cx="6151512"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pPr marL="285750" indent="-285750">
              <a:buFont typeface="Wingdings" panose="05000000000000000000" pitchFamily="2" charset="2"/>
              <a:buChar char="p"/>
            </a:pPr>
            <a:r>
              <a:rPr lang="zh-CN" altLang="en-US" b="1" dirty="0">
                <a:solidFill>
                  <a:srgbClr val="1689B8"/>
                </a:solidFill>
                <a:latin typeface="微软雅黑" pitchFamily="34" charset="-122"/>
                <a:ea typeface="微软雅黑" pitchFamily="34" charset="-122"/>
                <a:sym typeface="微软雅黑" pitchFamily="34" charset="-122"/>
              </a:rPr>
              <a:t>现代农业种植区</a:t>
            </a:r>
          </a:p>
        </p:txBody>
      </p:sp>
      <p:sp>
        <p:nvSpPr>
          <p:cNvPr id="11" name="矩形 10">
            <a:extLst>
              <a:ext uri="{FF2B5EF4-FFF2-40B4-BE49-F238E27FC236}">
                <a16:creationId xmlns:a16="http://schemas.microsoft.com/office/drawing/2014/main" id="{F3C22C97-AECA-49F9-A06D-A7ED54FFCABF}"/>
              </a:ext>
            </a:extLst>
          </p:cNvPr>
          <p:cNvSpPr/>
          <p:nvPr/>
        </p:nvSpPr>
        <p:spPr>
          <a:xfrm>
            <a:off x="400051" y="2144252"/>
            <a:ext cx="14325599" cy="377411"/>
          </a:xfrm>
          <a:prstGeom prst="rect">
            <a:avLst/>
          </a:prstGeom>
          <a:noFill/>
        </p:spPr>
        <p:txBody>
          <a:bodyPr wrap="square" rtlCol="0">
            <a:spAutoFit/>
          </a:bodyPr>
          <a:lstStyle/>
          <a:p>
            <a:pPr lvl="0"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在现有农业的基础上发展现代化农业，进行规模化种植，主要以大蒜种植为主，并辅以小麦、玉米等传统农作物。</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3314" name="Picture 2">
            <a:extLst>
              <a:ext uri="{FF2B5EF4-FFF2-40B4-BE49-F238E27FC236}">
                <a16:creationId xmlns:a16="http://schemas.microsoft.com/office/drawing/2014/main" id="{17EF2413-BF63-4DB6-9BC1-9C33533FC7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0051" y="2632851"/>
            <a:ext cx="6857999" cy="360044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FFE9DDAC-E635-444C-9C44-79378744176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34250" y="2631440"/>
            <a:ext cx="4571999" cy="3600449"/>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4032C064-A174-4636-8F6A-55098B1E44B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33933" y="6341666"/>
            <a:ext cx="4769379" cy="3577034"/>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a:extLst>
              <a:ext uri="{FF2B5EF4-FFF2-40B4-BE49-F238E27FC236}">
                <a16:creationId xmlns:a16="http://schemas.microsoft.com/office/drawing/2014/main" id="{CEFA363A-E63C-4F8F-B9CC-B3B6276150F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0050" y="6341666"/>
            <a:ext cx="5907029" cy="3577034"/>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a:extLst>
              <a:ext uri="{FF2B5EF4-FFF2-40B4-BE49-F238E27FC236}">
                <a16:creationId xmlns:a16="http://schemas.microsoft.com/office/drawing/2014/main" id="{C09C8275-1ECB-441F-9F68-F3984BA9F29C}"/>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1330166" y="6328137"/>
            <a:ext cx="3371128" cy="3590563"/>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a:extLst>
              <a:ext uri="{FF2B5EF4-FFF2-40B4-BE49-F238E27FC236}">
                <a16:creationId xmlns:a16="http://schemas.microsoft.com/office/drawing/2014/main" id="{421EA497-9B8D-4062-B7D3-4F9A9644DD3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002947" y="2641325"/>
            <a:ext cx="2722702" cy="359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232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C10F6AD9-5D43-45DE-BC89-EB037932E43D}"/>
              </a:ext>
            </a:extLst>
          </p:cNvPr>
          <p:cNvSpPr/>
          <p:nvPr/>
        </p:nvSpPr>
        <p:spPr>
          <a:xfrm>
            <a:off x="0" y="0"/>
            <a:ext cx="15125700"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object 3"/>
          <p:cNvSpPr/>
          <p:nvPr/>
        </p:nvSpPr>
        <p:spPr>
          <a:xfrm>
            <a:off x="11384319" y="4576131"/>
            <a:ext cx="925194" cy="880744"/>
          </a:xfrm>
          <a:custGeom>
            <a:avLst/>
            <a:gdLst/>
            <a:ahLst/>
            <a:cxnLst/>
            <a:rect l="l" t="t" r="r" b="b"/>
            <a:pathLst>
              <a:path w="925195" h="880745">
                <a:moveTo>
                  <a:pt x="925169" y="0"/>
                </a:moveTo>
                <a:lnTo>
                  <a:pt x="0" y="0"/>
                </a:lnTo>
                <a:lnTo>
                  <a:pt x="0" y="880249"/>
                </a:lnTo>
                <a:lnTo>
                  <a:pt x="925169" y="880249"/>
                </a:lnTo>
                <a:lnTo>
                  <a:pt x="925169" y="0"/>
                </a:lnTo>
                <a:close/>
              </a:path>
            </a:pathLst>
          </a:custGeom>
          <a:solidFill>
            <a:srgbClr val="B6B1B0"/>
          </a:solidFill>
        </p:spPr>
        <p:txBody>
          <a:bodyPr wrap="square" lIns="0" tIns="0" rIns="0" bIns="0" rtlCol="0"/>
          <a:lstStyle/>
          <a:p>
            <a:endParaRPr/>
          </a:p>
        </p:txBody>
      </p:sp>
      <p:sp>
        <p:nvSpPr>
          <p:cNvPr id="4" name="object 4"/>
          <p:cNvSpPr/>
          <p:nvPr/>
        </p:nvSpPr>
        <p:spPr>
          <a:xfrm>
            <a:off x="11100194" y="4576131"/>
            <a:ext cx="177800" cy="880744"/>
          </a:xfrm>
          <a:custGeom>
            <a:avLst/>
            <a:gdLst/>
            <a:ahLst/>
            <a:cxnLst/>
            <a:rect l="l" t="t" r="r" b="b"/>
            <a:pathLst>
              <a:path w="177800" h="880745">
                <a:moveTo>
                  <a:pt x="177584" y="0"/>
                </a:moveTo>
                <a:lnTo>
                  <a:pt x="0" y="0"/>
                </a:lnTo>
                <a:lnTo>
                  <a:pt x="0" y="880249"/>
                </a:lnTo>
                <a:lnTo>
                  <a:pt x="177584" y="880249"/>
                </a:lnTo>
                <a:lnTo>
                  <a:pt x="177584" y="0"/>
                </a:lnTo>
                <a:close/>
              </a:path>
            </a:pathLst>
          </a:custGeom>
          <a:solidFill>
            <a:srgbClr val="B6B1B0"/>
          </a:solidFill>
        </p:spPr>
        <p:txBody>
          <a:bodyPr wrap="square" lIns="0" tIns="0" rIns="0" bIns="0" rtlCol="0"/>
          <a:lstStyle/>
          <a:p>
            <a:endParaRPr/>
          </a:p>
        </p:txBody>
      </p:sp>
      <p:sp>
        <p:nvSpPr>
          <p:cNvPr id="5" name="object 5"/>
          <p:cNvSpPr txBox="1"/>
          <p:nvPr/>
        </p:nvSpPr>
        <p:spPr>
          <a:xfrm>
            <a:off x="11087488" y="5677557"/>
            <a:ext cx="1222025" cy="553998"/>
          </a:xfrm>
          <a:prstGeom prst="rect">
            <a:avLst/>
          </a:prstGeom>
        </p:spPr>
        <p:txBody>
          <a:bodyPr vert="horz" wrap="square" lIns="0" tIns="0" rIns="0" bIns="0" rtlCol="0">
            <a:spAutoFit/>
          </a:bodyPr>
          <a:lstStyle/>
          <a:p>
            <a:pPr marL="12700"/>
            <a:r>
              <a:rPr sz="3600" b="1" spc="-240" dirty="0">
                <a:solidFill>
                  <a:srgbClr val="3C3533"/>
                </a:solidFill>
                <a:latin typeface="微软雅黑" panose="020B0503020204020204" charset="-122"/>
                <a:cs typeface="微软雅黑" panose="020B0503020204020204" charset="-122"/>
              </a:rPr>
              <a:t>P</a:t>
            </a:r>
            <a:r>
              <a:rPr sz="3600" b="1" spc="-5" dirty="0">
                <a:solidFill>
                  <a:srgbClr val="3C3533"/>
                </a:solidFill>
                <a:latin typeface="微软雅黑" panose="020B0503020204020204" charset="-122"/>
                <a:cs typeface="微软雅黑" panose="020B0503020204020204" charset="-122"/>
              </a:rPr>
              <a:t>A</a:t>
            </a:r>
            <a:r>
              <a:rPr sz="3600" b="1" spc="-80" dirty="0">
                <a:solidFill>
                  <a:srgbClr val="3C3533"/>
                </a:solidFill>
                <a:latin typeface="微软雅黑" panose="020B0503020204020204" charset="-122"/>
                <a:cs typeface="微软雅黑" panose="020B0503020204020204" charset="-122"/>
              </a:rPr>
              <a:t>R</a:t>
            </a:r>
            <a:r>
              <a:rPr sz="3600" b="1" dirty="0">
                <a:solidFill>
                  <a:srgbClr val="3C3533"/>
                </a:solidFill>
                <a:latin typeface="微软雅黑" panose="020B0503020204020204" charset="-122"/>
                <a:cs typeface="微软雅黑" panose="020B0503020204020204" charset="-122"/>
              </a:rPr>
              <a:t>T</a:t>
            </a:r>
            <a:endParaRPr sz="13000" dirty="0">
              <a:latin typeface="微软雅黑" panose="020B0503020204020204" charset="-122"/>
              <a:cs typeface="微软雅黑" panose="020B0503020204020204" charset="-122"/>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13665">
              <a:lnSpc>
                <a:spcPct val="100000"/>
              </a:lnSpc>
            </a:pPr>
            <a:fld id="{81D60167-4931-47E6-BA6A-407CBD079E47}" type="slidenum">
              <a:rPr dirty="0"/>
              <a:t>41</a:t>
            </a:fld>
            <a:endParaRPr dirty="0"/>
          </a:p>
        </p:txBody>
      </p:sp>
      <p:sp>
        <p:nvSpPr>
          <p:cNvPr id="6" name="object 6"/>
          <p:cNvSpPr txBox="1"/>
          <p:nvPr/>
        </p:nvSpPr>
        <p:spPr>
          <a:xfrm>
            <a:off x="11100194" y="6533964"/>
            <a:ext cx="3572244" cy="615553"/>
          </a:xfrm>
          <a:prstGeom prst="rect">
            <a:avLst/>
          </a:prstGeom>
        </p:spPr>
        <p:txBody>
          <a:bodyPr vert="horz" wrap="square" lIns="0" tIns="0" rIns="0" bIns="0" rtlCol="0">
            <a:spAutoFit/>
          </a:bodyPr>
          <a:lstStyle>
            <a:defPPr>
              <a:defRPr lang="zh-CN"/>
            </a:defPPr>
            <a:lvl1pPr marL="12700" algn="dist">
              <a:lnSpc>
                <a:spcPct val="100000"/>
              </a:lnSpc>
              <a:defRPr sz="4000" b="1">
                <a:solidFill>
                  <a:srgbClr val="BA5212"/>
                </a:solidFill>
                <a:latin typeface="微软雅黑" panose="020B0503020204020204" pitchFamily="34" charset="-122"/>
                <a:ea typeface="微软雅黑" panose="020B0503020204020204" pitchFamily="34" charset="-122"/>
                <a:cs typeface="微软雅黑" panose="020B0503020204020204" charset="-122"/>
              </a:defRPr>
            </a:lvl1pPr>
          </a:lstStyle>
          <a:p>
            <a:r>
              <a:rPr lang="zh-CN" altLang="en-US" dirty="0">
                <a:solidFill>
                  <a:srgbClr val="002060"/>
                </a:solidFill>
              </a:rPr>
              <a:t>村庄建设规划</a:t>
            </a:r>
            <a:endParaRPr dirty="0">
              <a:solidFill>
                <a:srgbClr val="002060"/>
              </a:solidFill>
            </a:endParaRPr>
          </a:p>
        </p:txBody>
      </p:sp>
      <p:sp>
        <p:nvSpPr>
          <p:cNvPr id="8" name="object 5">
            <a:extLst>
              <a:ext uri="{FF2B5EF4-FFF2-40B4-BE49-F238E27FC236}">
                <a16:creationId xmlns:a16="http://schemas.microsoft.com/office/drawing/2014/main" id="{CC4D0894-A9E2-4BD8-A9A2-44547B6B8C08}"/>
              </a:ext>
            </a:extLst>
          </p:cNvPr>
          <p:cNvSpPr txBox="1"/>
          <p:nvPr/>
        </p:nvSpPr>
        <p:spPr>
          <a:xfrm>
            <a:off x="12439650" y="4545016"/>
            <a:ext cx="2478457" cy="1987724"/>
          </a:xfrm>
          <a:prstGeom prst="rect">
            <a:avLst/>
          </a:prstGeom>
        </p:spPr>
        <p:txBody>
          <a:bodyPr vert="horz" wrap="square" lIns="0" tIns="0" rIns="0" bIns="0" rtlCol="0">
            <a:spAutoFit/>
          </a:bodyPr>
          <a:lstStyle/>
          <a:p>
            <a:pPr marL="12700">
              <a:lnSpc>
                <a:spcPts val="15545"/>
              </a:lnSpc>
            </a:pPr>
            <a:r>
              <a:rPr sz="15600" b="1" spc="-85" dirty="0">
                <a:solidFill>
                  <a:srgbClr val="3C3533"/>
                </a:solidFill>
                <a:latin typeface="微软雅黑" panose="020B0503020204020204" charset="-122"/>
                <a:cs typeface="微软雅黑" panose="020B0503020204020204" charset="-122"/>
              </a:rPr>
              <a:t>0</a:t>
            </a:r>
            <a:r>
              <a:rPr lang="en-US" altLang="zh-CN" sz="15600" b="1" spc="-85" dirty="0">
                <a:solidFill>
                  <a:srgbClr val="3C3533"/>
                </a:solidFill>
                <a:latin typeface="微软雅黑" panose="020B0503020204020204" charset="-122"/>
                <a:cs typeface="微软雅黑" panose="020B0503020204020204" charset="-122"/>
              </a:rPr>
              <a:t>5</a:t>
            </a:r>
            <a:endParaRPr sz="13000" dirty="0">
              <a:latin typeface="微软雅黑" panose="020B0503020204020204" charset="-122"/>
              <a:cs typeface="微软雅黑" panose="020B0503020204020204" charset="-122"/>
            </a:endParaRPr>
          </a:p>
        </p:txBody>
      </p:sp>
      <p:sp>
        <p:nvSpPr>
          <p:cNvPr id="12" name="object 2">
            <a:extLst>
              <a:ext uri="{FF2B5EF4-FFF2-40B4-BE49-F238E27FC236}">
                <a16:creationId xmlns:a16="http://schemas.microsoft.com/office/drawing/2014/main" id="{7858EF5A-7392-43B9-8361-613E38DC106E}"/>
              </a:ext>
            </a:extLst>
          </p:cNvPr>
          <p:cNvSpPr/>
          <p:nvPr/>
        </p:nvSpPr>
        <p:spPr>
          <a:xfrm>
            <a:off x="0" y="4545016"/>
            <a:ext cx="10477163" cy="2604501"/>
          </a:xfrm>
          <a:custGeom>
            <a:avLst/>
            <a:gdLst/>
            <a:ahLst/>
            <a:cxnLst/>
            <a:rect l="l" t="t" r="r" b="b"/>
            <a:pathLst>
              <a:path w="9900285" h="10692130">
                <a:moveTo>
                  <a:pt x="0" y="10692003"/>
                </a:moveTo>
                <a:lnTo>
                  <a:pt x="9900005" y="10692003"/>
                </a:lnTo>
                <a:lnTo>
                  <a:pt x="9900005" y="0"/>
                </a:lnTo>
                <a:lnTo>
                  <a:pt x="0" y="0"/>
                </a:lnTo>
                <a:lnTo>
                  <a:pt x="0" y="10692003"/>
                </a:lnTo>
                <a:close/>
              </a:path>
            </a:pathLst>
          </a:custGeom>
          <a:solidFill>
            <a:srgbClr val="002060"/>
          </a:solidFill>
        </p:spPr>
        <p:txBody>
          <a:bodyPr wrap="square" lIns="0" tIns="0" rIns="0" bIns="0" rtlCol="0"/>
          <a:lstStyle/>
          <a:p>
            <a:endParaRPr/>
          </a:p>
        </p:txBody>
      </p:sp>
      <p:pic>
        <p:nvPicPr>
          <p:cNvPr id="13" name="图片 12">
            <a:extLst>
              <a:ext uri="{FF2B5EF4-FFF2-40B4-BE49-F238E27FC236}">
                <a16:creationId xmlns:a16="http://schemas.microsoft.com/office/drawing/2014/main" id="{5AB51B1F-4EC4-4738-BA92-45E2AC5963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450" y="4543425"/>
            <a:ext cx="5156085" cy="2620379"/>
          </a:xfrm>
          <a:prstGeom prst="rect">
            <a:avLst/>
          </a:prstGeom>
        </p:spPr>
      </p:pic>
    </p:spTree>
    <p:extLst>
      <p:ext uri="{BB962C8B-B14F-4D97-AF65-F5344CB8AC3E}">
        <p14:creationId xmlns:p14="http://schemas.microsoft.com/office/powerpoint/2010/main" val="3260129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5.1 </a:t>
            </a:r>
            <a:r>
              <a:rPr lang="zh-CN" altLang="en-US" sz="2400" b="1" dirty="0">
                <a:latin typeface="微软雅黑" panose="020B0503020204020204" pitchFamily="34" charset="-122"/>
                <a:ea typeface="微软雅黑" panose="020B0503020204020204" pitchFamily="34" charset="-122"/>
              </a:rPr>
              <a:t>村庄建设引导</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42</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pic>
        <p:nvPicPr>
          <p:cNvPr id="4" name="图片 3">
            <a:extLst>
              <a:ext uri="{FF2B5EF4-FFF2-40B4-BE49-F238E27FC236}">
                <a16:creationId xmlns:a16="http://schemas.microsoft.com/office/drawing/2014/main" id="{20D833A8-AC2C-42E9-B58A-0497E7FA7F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2031" y="1993900"/>
            <a:ext cx="10013619" cy="7924800"/>
          </a:xfrm>
          <a:prstGeom prst="rect">
            <a:avLst/>
          </a:prstGeom>
        </p:spPr>
      </p:pic>
      <p:sp>
        <p:nvSpPr>
          <p:cNvPr id="5" name="椭圆 4">
            <a:extLst>
              <a:ext uri="{FF2B5EF4-FFF2-40B4-BE49-F238E27FC236}">
                <a16:creationId xmlns:a16="http://schemas.microsoft.com/office/drawing/2014/main" id="{DEA9B899-AE44-4B5F-8BE7-53B5620AF0A7}"/>
              </a:ext>
            </a:extLst>
          </p:cNvPr>
          <p:cNvSpPr/>
          <p:nvPr/>
        </p:nvSpPr>
        <p:spPr>
          <a:xfrm>
            <a:off x="6004854" y="5856068"/>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微软雅黑" panose="020B0503020204020204" pitchFamily="34" charset="-122"/>
                <a:ea typeface="微软雅黑" panose="020B0503020204020204" pitchFamily="34" charset="-122"/>
              </a:rPr>
              <a:t>1</a:t>
            </a:r>
            <a:endParaRPr lang="zh-CN" altLang="en-US" sz="1400" dirty="0">
              <a:latin typeface="微软雅黑" panose="020B0503020204020204" pitchFamily="34" charset="-122"/>
              <a:ea typeface="微软雅黑" panose="020B0503020204020204" pitchFamily="34" charset="-122"/>
            </a:endParaRPr>
          </a:p>
        </p:txBody>
      </p:sp>
      <p:sp>
        <p:nvSpPr>
          <p:cNvPr id="11" name="椭圆 10">
            <a:extLst>
              <a:ext uri="{FF2B5EF4-FFF2-40B4-BE49-F238E27FC236}">
                <a16:creationId xmlns:a16="http://schemas.microsoft.com/office/drawing/2014/main" id="{CF713C65-22CE-4D10-8D25-6EC8C3F65290}"/>
              </a:ext>
            </a:extLst>
          </p:cNvPr>
          <p:cNvSpPr/>
          <p:nvPr/>
        </p:nvSpPr>
        <p:spPr>
          <a:xfrm>
            <a:off x="5429250" y="5328920"/>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微软雅黑" panose="020B0503020204020204" pitchFamily="34" charset="-122"/>
                <a:ea typeface="微软雅黑" panose="020B0503020204020204" pitchFamily="34" charset="-122"/>
              </a:rPr>
              <a:t>2</a:t>
            </a:r>
            <a:endParaRPr lang="zh-CN" altLang="en-US" sz="1400" dirty="0">
              <a:latin typeface="微软雅黑" panose="020B0503020204020204" pitchFamily="34" charset="-122"/>
              <a:ea typeface="微软雅黑" panose="020B0503020204020204" pitchFamily="34" charset="-122"/>
            </a:endParaRPr>
          </a:p>
        </p:txBody>
      </p:sp>
      <p:sp>
        <p:nvSpPr>
          <p:cNvPr id="12" name="椭圆 11">
            <a:extLst>
              <a:ext uri="{FF2B5EF4-FFF2-40B4-BE49-F238E27FC236}">
                <a16:creationId xmlns:a16="http://schemas.microsoft.com/office/drawing/2014/main" id="{FE5D595E-785E-4001-9714-1553832665AD}"/>
              </a:ext>
            </a:extLst>
          </p:cNvPr>
          <p:cNvSpPr/>
          <p:nvPr/>
        </p:nvSpPr>
        <p:spPr>
          <a:xfrm>
            <a:off x="5890554" y="5346700"/>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微软雅黑" panose="020B0503020204020204" pitchFamily="34" charset="-122"/>
                <a:ea typeface="微软雅黑" panose="020B0503020204020204" pitchFamily="34" charset="-122"/>
              </a:rPr>
              <a:t>3</a:t>
            </a:r>
            <a:endParaRPr lang="zh-CN" altLang="en-US" sz="1400" dirty="0">
              <a:latin typeface="微软雅黑" panose="020B0503020204020204" pitchFamily="34" charset="-122"/>
              <a:ea typeface="微软雅黑" panose="020B0503020204020204" pitchFamily="34" charset="-122"/>
            </a:endParaRPr>
          </a:p>
        </p:txBody>
      </p:sp>
      <p:sp>
        <p:nvSpPr>
          <p:cNvPr id="13" name="椭圆 12">
            <a:extLst>
              <a:ext uri="{FF2B5EF4-FFF2-40B4-BE49-F238E27FC236}">
                <a16:creationId xmlns:a16="http://schemas.microsoft.com/office/drawing/2014/main" id="{EF6AE42A-F772-46EB-AA20-BAFDA2018C58}"/>
              </a:ext>
            </a:extLst>
          </p:cNvPr>
          <p:cNvSpPr/>
          <p:nvPr/>
        </p:nvSpPr>
        <p:spPr>
          <a:xfrm>
            <a:off x="6146469" y="5232400"/>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微软雅黑" panose="020B0503020204020204" pitchFamily="34" charset="-122"/>
                <a:ea typeface="微软雅黑" panose="020B0503020204020204" pitchFamily="34" charset="-122"/>
              </a:rPr>
              <a:t>4</a:t>
            </a:r>
            <a:endParaRPr lang="zh-CN" altLang="en-US" sz="1400" dirty="0">
              <a:latin typeface="微软雅黑" panose="020B0503020204020204" pitchFamily="34" charset="-122"/>
              <a:ea typeface="微软雅黑" panose="020B0503020204020204" pitchFamily="34" charset="-122"/>
            </a:endParaRPr>
          </a:p>
        </p:txBody>
      </p:sp>
      <p:sp>
        <p:nvSpPr>
          <p:cNvPr id="14" name="椭圆 13">
            <a:extLst>
              <a:ext uri="{FF2B5EF4-FFF2-40B4-BE49-F238E27FC236}">
                <a16:creationId xmlns:a16="http://schemas.microsoft.com/office/drawing/2014/main" id="{9FB9E874-FB2C-4B6C-A99F-045814930360}"/>
              </a:ext>
            </a:extLst>
          </p:cNvPr>
          <p:cNvSpPr/>
          <p:nvPr/>
        </p:nvSpPr>
        <p:spPr>
          <a:xfrm>
            <a:off x="5795892" y="6794500"/>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微软雅黑" panose="020B0503020204020204" pitchFamily="34" charset="-122"/>
                <a:ea typeface="微软雅黑" panose="020B0503020204020204" pitchFamily="34" charset="-122"/>
              </a:rPr>
              <a:t>5</a:t>
            </a:r>
            <a:endParaRPr lang="zh-CN" altLang="en-US" sz="1400" dirty="0">
              <a:latin typeface="微软雅黑" panose="020B0503020204020204" pitchFamily="34" charset="-122"/>
              <a:ea typeface="微软雅黑" panose="020B0503020204020204" pitchFamily="34" charset="-122"/>
            </a:endParaRPr>
          </a:p>
        </p:txBody>
      </p:sp>
      <p:sp>
        <p:nvSpPr>
          <p:cNvPr id="15" name="椭圆 14">
            <a:extLst>
              <a:ext uri="{FF2B5EF4-FFF2-40B4-BE49-F238E27FC236}">
                <a16:creationId xmlns:a16="http://schemas.microsoft.com/office/drawing/2014/main" id="{4DDB3D85-F635-4654-B795-A09B2205C6A2}"/>
              </a:ext>
            </a:extLst>
          </p:cNvPr>
          <p:cNvSpPr/>
          <p:nvPr/>
        </p:nvSpPr>
        <p:spPr>
          <a:xfrm>
            <a:off x="7570764" y="4279900"/>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微软雅黑" panose="020B0503020204020204" pitchFamily="34" charset="-122"/>
                <a:ea typeface="微软雅黑" panose="020B0503020204020204" pitchFamily="34" charset="-122"/>
              </a:rPr>
              <a:t>6</a:t>
            </a:r>
            <a:endParaRPr lang="zh-CN" altLang="en-US" sz="1400" dirty="0">
              <a:latin typeface="微软雅黑" panose="020B0503020204020204" pitchFamily="34" charset="-122"/>
              <a:ea typeface="微软雅黑" panose="020B0503020204020204" pitchFamily="34" charset="-122"/>
            </a:endParaRPr>
          </a:p>
        </p:txBody>
      </p:sp>
      <p:sp>
        <p:nvSpPr>
          <p:cNvPr id="16" name="椭圆 15">
            <a:extLst>
              <a:ext uri="{FF2B5EF4-FFF2-40B4-BE49-F238E27FC236}">
                <a16:creationId xmlns:a16="http://schemas.microsoft.com/office/drawing/2014/main" id="{FCBF107A-16CB-4FBC-94D4-55FA6606544F}"/>
              </a:ext>
            </a:extLst>
          </p:cNvPr>
          <p:cNvSpPr/>
          <p:nvPr/>
        </p:nvSpPr>
        <p:spPr>
          <a:xfrm>
            <a:off x="7772694" y="3213100"/>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微软雅黑" panose="020B0503020204020204" pitchFamily="34" charset="-122"/>
                <a:ea typeface="微软雅黑" panose="020B0503020204020204" pitchFamily="34" charset="-122"/>
              </a:rPr>
              <a:t>7</a:t>
            </a:r>
            <a:endParaRPr lang="zh-CN" altLang="en-US" sz="1400" dirty="0">
              <a:latin typeface="微软雅黑" panose="020B0503020204020204" pitchFamily="34" charset="-122"/>
              <a:ea typeface="微软雅黑" panose="020B0503020204020204" pitchFamily="34" charset="-122"/>
            </a:endParaRPr>
          </a:p>
        </p:txBody>
      </p:sp>
      <p:sp>
        <p:nvSpPr>
          <p:cNvPr id="17" name="椭圆 16">
            <a:extLst>
              <a:ext uri="{FF2B5EF4-FFF2-40B4-BE49-F238E27FC236}">
                <a16:creationId xmlns:a16="http://schemas.microsoft.com/office/drawing/2014/main" id="{9C9879C7-E469-4EA6-82B7-A6C9FF5F12E5}"/>
              </a:ext>
            </a:extLst>
          </p:cNvPr>
          <p:cNvSpPr/>
          <p:nvPr/>
        </p:nvSpPr>
        <p:spPr>
          <a:xfrm>
            <a:off x="6724650" y="4165600"/>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微软雅黑" panose="020B0503020204020204" pitchFamily="34" charset="-122"/>
                <a:ea typeface="微软雅黑" panose="020B0503020204020204" pitchFamily="34" charset="-122"/>
              </a:rPr>
              <a:t>8</a:t>
            </a:r>
            <a:endParaRPr lang="zh-CN" altLang="en-US" sz="1400" dirty="0">
              <a:latin typeface="微软雅黑" panose="020B0503020204020204" pitchFamily="34" charset="-122"/>
              <a:ea typeface="微软雅黑" panose="020B0503020204020204" pitchFamily="34" charset="-122"/>
            </a:endParaRPr>
          </a:p>
        </p:txBody>
      </p:sp>
      <p:sp>
        <p:nvSpPr>
          <p:cNvPr id="18" name="椭圆 17">
            <a:extLst>
              <a:ext uri="{FF2B5EF4-FFF2-40B4-BE49-F238E27FC236}">
                <a16:creationId xmlns:a16="http://schemas.microsoft.com/office/drawing/2014/main" id="{AB30CDF9-0484-4C25-91CE-051BE7284569}"/>
              </a:ext>
            </a:extLst>
          </p:cNvPr>
          <p:cNvSpPr/>
          <p:nvPr/>
        </p:nvSpPr>
        <p:spPr>
          <a:xfrm>
            <a:off x="6260769" y="3942080"/>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微软雅黑" panose="020B0503020204020204" pitchFamily="34" charset="-122"/>
                <a:ea typeface="微软雅黑" panose="020B0503020204020204" pitchFamily="34" charset="-122"/>
              </a:rPr>
              <a:t>9</a:t>
            </a:r>
            <a:endParaRPr lang="zh-CN" altLang="en-US" sz="1400" dirty="0">
              <a:latin typeface="微软雅黑" panose="020B0503020204020204" pitchFamily="34" charset="-122"/>
              <a:ea typeface="微软雅黑" panose="020B0503020204020204" pitchFamily="34" charset="-122"/>
            </a:endParaRPr>
          </a:p>
        </p:txBody>
      </p:sp>
      <p:sp>
        <p:nvSpPr>
          <p:cNvPr id="23" name="椭圆 22">
            <a:extLst>
              <a:ext uri="{FF2B5EF4-FFF2-40B4-BE49-F238E27FC236}">
                <a16:creationId xmlns:a16="http://schemas.microsoft.com/office/drawing/2014/main" id="{CAF37F2B-CAD7-4598-B26A-E818987C64FE}"/>
              </a:ext>
            </a:extLst>
          </p:cNvPr>
          <p:cNvSpPr/>
          <p:nvPr/>
        </p:nvSpPr>
        <p:spPr>
          <a:xfrm>
            <a:off x="7181850" y="5720080"/>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050" dirty="0">
                <a:latin typeface="微软雅黑" panose="020B0503020204020204" pitchFamily="34" charset="-122"/>
                <a:ea typeface="微软雅黑" panose="020B0503020204020204" pitchFamily="34" charset="-122"/>
              </a:rPr>
              <a:t>10</a:t>
            </a:r>
            <a:endParaRPr lang="zh-CN" altLang="en-US" sz="1050" dirty="0">
              <a:latin typeface="微软雅黑" panose="020B0503020204020204" pitchFamily="34" charset="-122"/>
              <a:ea typeface="微软雅黑" panose="020B0503020204020204" pitchFamily="34" charset="-122"/>
            </a:endParaRPr>
          </a:p>
        </p:txBody>
      </p:sp>
      <p:sp>
        <p:nvSpPr>
          <p:cNvPr id="25" name="椭圆 24">
            <a:extLst>
              <a:ext uri="{FF2B5EF4-FFF2-40B4-BE49-F238E27FC236}">
                <a16:creationId xmlns:a16="http://schemas.microsoft.com/office/drawing/2014/main" id="{EEA80D92-C358-414A-9425-E03CD766A812}"/>
              </a:ext>
            </a:extLst>
          </p:cNvPr>
          <p:cNvSpPr/>
          <p:nvPr/>
        </p:nvSpPr>
        <p:spPr>
          <a:xfrm>
            <a:off x="13125450" y="7937500"/>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微软雅黑" panose="020B0503020204020204" pitchFamily="34" charset="-122"/>
                <a:ea typeface="微软雅黑" panose="020B0503020204020204" pitchFamily="34" charset="-122"/>
              </a:rPr>
              <a:t>1</a:t>
            </a:r>
            <a:endParaRPr lang="zh-CN" altLang="en-US" sz="1400" dirty="0">
              <a:latin typeface="微软雅黑" panose="020B0503020204020204" pitchFamily="34" charset="-122"/>
              <a:ea typeface="微软雅黑" panose="020B0503020204020204" pitchFamily="34" charset="-122"/>
            </a:endParaRPr>
          </a:p>
        </p:txBody>
      </p:sp>
      <p:sp>
        <p:nvSpPr>
          <p:cNvPr id="26" name="椭圆 25">
            <a:extLst>
              <a:ext uri="{FF2B5EF4-FFF2-40B4-BE49-F238E27FC236}">
                <a16:creationId xmlns:a16="http://schemas.microsoft.com/office/drawing/2014/main" id="{1001A7B5-073E-4F26-8861-53B9A6278BC9}"/>
              </a:ext>
            </a:extLst>
          </p:cNvPr>
          <p:cNvSpPr/>
          <p:nvPr/>
        </p:nvSpPr>
        <p:spPr>
          <a:xfrm>
            <a:off x="13277850" y="7723652"/>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微软雅黑" panose="020B0503020204020204" pitchFamily="34" charset="-122"/>
                <a:ea typeface="微软雅黑" panose="020B0503020204020204" pitchFamily="34" charset="-122"/>
              </a:rPr>
              <a:t>3</a:t>
            </a:r>
            <a:endParaRPr lang="zh-CN" altLang="en-US" sz="1400" dirty="0">
              <a:latin typeface="微软雅黑" panose="020B0503020204020204" pitchFamily="34" charset="-122"/>
              <a:ea typeface="微软雅黑" panose="020B0503020204020204" pitchFamily="34" charset="-122"/>
            </a:endParaRPr>
          </a:p>
        </p:txBody>
      </p:sp>
      <p:sp>
        <p:nvSpPr>
          <p:cNvPr id="27" name="椭圆 26">
            <a:extLst>
              <a:ext uri="{FF2B5EF4-FFF2-40B4-BE49-F238E27FC236}">
                <a16:creationId xmlns:a16="http://schemas.microsoft.com/office/drawing/2014/main" id="{BEB22246-AE7C-4054-B933-C6B0F528293C}"/>
              </a:ext>
            </a:extLst>
          </p:cNvPr>
          <p:cNvSpPr/>
          <p:nvPr/>
        </p:nvSpPr>
        <p:spPr>
          <a:xfrm>
            <a:off x="13125450" y="8379948"/>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微软雅黑" panose="020B0503020204020204" pitchFamily="34" charset="-122"/>
                <a:ea typeface="微软雅黑" panose="020B0503020204020204" pitchFamily="34" charset="-122"/>
              </a:rPr>
              <a:t>9</a:t>
            </a:r>
            <a:endParaRPr lang="zh-CN" altLang="en-US" sz="1400" dirty="0">
              <a:latin typeface="微软雅黑" panose="020B0503020204020204" pitchFamily="34" charset="-122"/>
              <a:ea typeface="微软雅黑" panose="020B0503020204020204" pitchFamily="34" charset="-122"/>
            </a:endParaRPr>
          </a:p>
        </p:txBody>
      </p:sp>
      <p:sp>
        <p:nvSpPr>
          <p:cNvPr id="28" name="椭圆 27">
            <a:extLst>
              <a:ext uri="{FF2B5EF4-FFF2-40B4-BE49-F238E27FC236}">
                <a16:creationId xmlns:a16="http://schemas.microsoft.com/office/drawing/2014/main" id="{60C94585-1F9F-4862-AC80-E0F06F5DBA5D}"/>
              </a:ext>
            </a:extLst>
          </p:cNvPr>
          <p:cNvSpPr/>
          <p:nvPr/>
        </p:nvSpPr>
        <p:spPr>
          <a:xfrm>
            <a:off x="11982450" y="8379948"/>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微软雅黑" panose="020B0503020204020204" pitchFamily="34" charset="-122"/>
                <a:ea typeface="微软雅黑" panose="020B0503020204020204" pitchFamily="34" charset="-122"/>
              </a:rPr>
              <a:t>6</a:t>
            </a:r>
            <a:endParaRPr lang="zh-CN" altLang="en-US" sz="1400" dirty="0">
              <a:latin typeface="微软雅黑" panose="020B0503020204020204" pitchFamily="34" charset="-122"/>
              <a:ea typeface="微软雅黑" panose="020B0503020204020204" pitchFamily="34" charset="-122"/>
            </a:endParaRPr>
          </a:p>
        </p:txBody>
      </p:sp>
      <p:sp>
        <p:nvSpPr>
          <p:cNvPr id="29" name="椭圆 28">
            <a:extLst>
              <a:ext uri="{FF2B5EF4-FFF2-40B4-BE49-F238E27FC236}">
                <a16:creationId xmlns:a16="http://schemas.microsoft.com/office/drawing/2014/main" id="{F2B795D7-3EEF-4A4E-89E7-3FD8D0C2B2E5}"/>
              </a:ext>
            </a:extLst>
          </p:cNvPr>
          <p:cNvSpPr/>
          <p:nvPr/>
        </p:nvSpPr>
        <p:spPr>
          <a:xfrm>
            <a:off x="12211050" y="6794500"/>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微软雅黑" panose="020B0503020204020204" pitchFamily="34" charset="-122"/>
                <a:ea typeface="微软雅黑" panose="020B0503020204020204" pitchFamily="34" charset="-122"/>
              </a:rPr>
              <a:t>7</a:t>
            </a:r>
            <a:endParaRPr lang="zh-CN" altLang="en-US" sz="1400" dirty="0">
              <a:latin typeface="微软雅黑" panose="020B0503020204020204" pitchFamily="34" charset="-122"/>
              <a:ea typeface="微软雅黑" panose="020B0503020204020204" pitchFamily="34" charset="-122"/>
            </a:endParaRPr>
          </a:p>
        </p:txBody>
      </p:sp>
      <p:sp>
        <p:nvSpPr>
          <p:cNvPr id="30" name="椭圆 29">
            <a:extLst>
              <a:ext uri="{FF2B5EF4-FFF2-40B4-BE49-F238E27FC236}">
                <a16:creationId xmlns:a16="http://schemas.microsoft.com/office/drawing/2014/main" id="{AD0DD7BD-EC46-4901-B9F2-C60C48602F64}"/>
              </a:ext>
            </a:extLst>
          </p:cNvPr>
          <p:cNvSpPr/>
          <p:nvPr/>
        </p:nvSpPr>
        <p:spPr>
          <a:xfrm>
            <a:off x="7867944" y="5110480"/>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050" dirty="0">
                <a:latin typeface="微软雅黑" panose="020B0503020204020204" pitchFamily="34" charset="-122"/>
                <a:ea typeface="微软雅黑" panose="020B0503020204020204" pitchFamily="34" charset="-122"/>
              </a:rPr>
              <a:t>11</a:t>
            </a:r>
            <a:endParaRPr lang="zh-CN" altLang="en-US" sz="1050" dirty="0">
              <a:latin typeface="微软雅黑" panose="020B0503020204020204" pitchFamily="34" charset="-122"/>
              <a:ea typeface="微软雅黑" panose="020B0503020204020204" pitchFamily="34" charset="-122"/>
            </a:endParaRPr>
          </a:p>
        </p:txBody>
      </p:sp>
      <p:sp>
        <p:nvSpPr>
          <p:cNvPr id="31" name="椭圆 30">
            <a:extLst>
              <a:ext uri="{FF2B5EF4-FFF2-40B4-BE49-F238E27FC236}">
                <a16:creationId xmlns:a16="http://schemas.microsoft.com/office/drawing/2014/main" id="{03E37676-8FDF-4EE2-9B26-5666BC85E87B}"/>
              </a:ext>
            </a:extLst>
          </p:cNvPr>
          <p:cNvSpPr/>
          <p:nvPr/>
        </p:nvSpPr>
        <p:spPr>
          <a:xfrm>
            <a:off x="13506450" y="6908800"/>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050" dirty="0">
                <a:latin typeface="微软雅黑" panose="020B0503020204020204" pitchFamily="34" charset="-122"/>
                <a:ea typeface="微软雅黑" panose="020B0503020204020204" pitchFamily="34" charset="-122"/>
              </a:rPr>
              <a:t>10</a:t>
            </a:r>
            <a:endParaRPr lang="zh-CN" altLang="en-US" sz="1050" dirty="0">
              <a:latin typeface="微软雅黑" panose="020B0503020204020204" pitchFamily="34" charset="-122"/>
              <a:ea typeface="微软雅黑" panose="020B0503020204020204" pitchFamily="34" charset="-122"/>
            </a:endParaRPr>
          </a:p>
        </p:txBody>
      </p:sp>
      <p:grpSp>
        <p:nvGrpSpPr>
          <p:cNvPr id="8" name="组合 7">
            <a:extLst>
              <a:ext uri="{FF2B5EF4-FFF2-40B4-BE49-F238E27FC236}">
                <a16:creationId xmlns:a16="http://schemas.microsoft.com/office/drawing/2014/main" id="{6AE7FD55-730A-4055-B26F-8A6D73086802}"/>
              </a:ext>
            </a:extLst>
          </p:cNvPr>
          <p:cNvGrpSpPr/>
          <p:nvPr/>
        </p:nvGrpSpPr>
        <p:grpSpPr>
          <a:xfrm>
            <a:off x="501830" y="5917708"/>
            <a:ext cx="2174705" cy="3975592"/>
            <a:chOff x="704850" y="3745449"/>
            <a:chExt cx="2174705" cy="3975592"/>
          </a:xfrm>
        </p:grpSpPr>
        <p:grpSp>
          <p:nvGrpSpPr>
            <p:cNvPr id="6" name="组合 5">
              <a:extLst>
                <a:ext uri="{FF2B5EF4-FFF2-40B4-BE49-F238E27FC236}">
                  <a16:creationId xmlns:a16="http://schemas.microsoft.com/office/drawing/2014/main" id="{ACBD2A6E-2D4A-4B8A-B6A6-D40AAE57C18E}"/>
                </a:ext>
              </a:extLst>
            </p:cNvPr>
            <p:cNvGrpSpPr/>
            <p:nvPr/>
          </p:nvGrpSpPr>
          <p:grpSpPr>
            <a:xfrm>
              <a:off x="704850" y="3780692"/>
              <a:ext cx="268068" cy="3901832"/>
              <a:chOff x="704850" y="3780692"/>
              <a:chExt cx="268068" cy="3901832"/>
            </a:xfrm>
          </p:grpSpPr>
          <p:sp>
            <p:nvSpPr>
              <p:cNvPr id="32" name="椭圆 31">
                <a:extLst>
                  <a:ext uri="{FF2B5EF4-FFF2-40B4-BE49-F238E27FC236}">
                    <a16:creationId xmlns:a16="http://schemas.microsoft.com/office/drawing/2014/main" id="{BFA46480-03F7-4089-A186-D0B497098EC9}"/>
                  </a:ext>
                </a:extLst>
              </p:cNvPr>
              <p:cNvSpPr/>
              <p:nvPr/>
            </p:nvSpPr>
            <p:spPr>
              <a:xfrm>
                <a:off x="704850" y="3780692"/>
                <a:ext cx="268068" cy="26806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pitchFamily="34" charset="-122"/>
                    <a:ea typeface="微软雅黑" panose="020B0503020204020204" pitchFamily="34" charset="-122"/>
                  </a:rPr>
                  <a:t>1</a:t>
                </a:r>
                <a:endParaRPr lang="zh-CN" altLang="en-US" sz="1600" dirty="0">
                  <a:latin typeface="微软雅黑" panose="020B0503020204020204" pitchFamily="34" charset="-122"/>
                  <a:ea typeface="微软雅黑" panose="020B0503020204020204" pitchFamily="34" charset="-122"/>
                </a:endParaRPr>
              </a:p>
            </p:txBody>
          </p:sp>
          <p:sp>
            <p:nvSpPr>
              <p:cNvPr id="33" name="椭圆 32">
                <a:extLst>
                  <a:ext uri="{FF2B5EF4-FFF2-40B4-BE49-F238E27FC236}">
                    <a16:creationId xmlns:a16="http://schemas.microsoft.com/office/drawing/2014/main" id="{E8FD08AD-C8CC-4A9E-AFB1-58D62E1757D6}"/>
                  </a:ext>
                </a:extLst>
              </p:cNvPr>
              <p:cNvSpPr/>
              <p:nvPr/>
            </p:nvSpPr>
            <p:spPr>
              <a:xfrm>
                <a:off x="704850" y="4143912"/>
                <a:ext cx="268068" cy="26806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pitchFamily="34" charset="-122"/>
                    <a:ea typeface="微软雅黑" panose="020B0503020204020204" pitchFamily="34" charset="-122"/>
                  </a:rPr>
                  <a:t>2</a:t>
                </a:r>
                <a:endParaRPr lang="zh-CN" altLang="en-US" sz="1600" dirty="0">
                  <a:latin typeface="微软雅黑" panose="020B0503020204020204" pitchFamily="34" charset="-122"/>
                  <a:ea typeface="微软雅黑" panose="020B0503020204020204" pitchFamily="34" charset="-122"/>
                </a:endParaRPr>
              </a:p>
            </p:txBody>
          </p:sp>
          <p:sp>
            <p:nvSpPr>
              <p:cNvPr id="34" name="椭圆 33">
                <a:extLst>
                  <a:ext uri="{FF2B5EF4-FFF2-40B4-BE49-F238E27FC236}">
                    <a16:creationId xmlns:a16="http://schemas.microsoft.com/office/drawing/2014/main" id="{D782E179-7B0B-416D-9C5E-F4E4A98A0262}"/>
                  </a:ext>
                </a:extLst>
              </p:cNvPr>
              <p:cNvSpPr/>
              <p:nvPr/>
            </p:nvSpPr>
            <p:spPr>
              <a:xfrm>
                <a:off x="704850" y="4508500"/>
                <a:ext cx="268068" cy="26806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pitchFamily="34" charset="-122"/>
                    <a:ea typeface="微软雅黑" panose="020B0503020204020204" pitchFamily="34" charset="-122"/>
                  </a:rPr>
                  <a:t>3</a:t>
                </a:r>
                <a:endParaRPr lang="zh-CN" altLang="en-US" sz="1600" dirty="0">
                  <a:latin typeface="微软雅黑" panose="020B0503020204020204" pitchFamily="34" charset="-122"/>
                  <a:ea typeface="微软雅黑" panose="020B0503020204020204" pitchFamily="34" charset="-122"/>
                </a:endParaRPr>
              </a:p>
            </p:txBody>
          </p:sp>
          <p:sp>
            <p:nvSpPr>
              <p:cNvPr id="35" name="椭圆 34">
                <a:extLst>
                  <a:ext uri="{FF2B5EF4-FFF2-40B4-BE49-F238E27FC236}">
                    <a16:creationId xmlns:a16="http://schemas.microsoft.com/office/drawing/2014/main" id="{D94680B0-0D43-41BC-8980-E4B1699E2098}"/>
                  </a:ext>
                </a:extLst>
              </p:cNvPr>
              <p:cNvSpPr/>
              <p:nvPr/>
            </p:nvSpPr>
            <p:spPr>
              <a:xfrm>
                <a:off x="704850" y="4871720"/>
                <a:ext cx="268068" cy="26806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pitchFamily="34" charset="-122"/>
                    <a:ea typeface="微软雅黑" panose="020B0503020204020204" pitchFamily="34" charset="-122"/>
                  </a:rPr>
                  <a:t>4</a:t>
                </a:r>
                <a:endParaRPr lang="zh-CN" altLang="en-US" sz="1600" dirty="0">
                  <a:latin typeface="微软雅黑" panose="020B0503020204020204" pitchFamily="34" charset="-122"/>
                  <a:ea typeface="微软雅黑" panose="020B0503020204020204" pitchFamily="34" charset="-122"/>
                </a:endParaRPr>
              </a:p>
            </p:txBody>
          </p:sp>
          <p:sp>
            <p:nvSpPr>
              <p:cNvPr id="36" name="椭圆 35">
                <a:extLst>
                  <a:ext uri="{FF2B5EF4-FFF2-40B4-BE49-F238E27FC236}">
                    <a16:creationId xmlns:a16="http://schemas.microsoft.com/office/drawing/2014/main" id="{5F924730-E224-4AA0-9759-15B0E68AD14E}"/>
                  </a:ext>
                </a:extLst>
              </p:cNvPr>
              <p:cNvSpPr/>
              <p:nvPr/>
            </p:nvSpPr>
            <p:spPr>
              <a:xfrm>
                <a:off x="704850" y="5232400"/>
                <a:ext cx="268068" cy="26806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pitchFamily="34" charset="-122"/>
                    <a:ea typeface="微软雅黑" panose="020B0503020204020204" pitchFamily="34" charset="-122"/>
                  </a:rPr>
                  <a:t>5</a:t>
                </a:r>
                <a:endParaRPr lang="zh-CN" altLang="en-US" sz="1600" dirty="0">
                  <a:latin typeface="微软雅黑" panose="020B0503020204020204" pitchFamily="34" charset="-122"/>
                  <a:ea typeface="微软雅黑" panose="020B0503020204020204" pitchFamily="34" charset="-122"/>
                </a:endParaRPr>
              </a:p>
            </p:txBody>
          </p:sp>
          <p:sp>
            <p:nvSpPr>
              <p:cNvPr id="37" name="椭圆 36">
                <a:extLst>
                  <a:ext uri="{FF2B5EF4-FFF2-40B4-BE49-F238E27FC236}">
                    <a16:creationId xmlns:a16="http://schemas.microsoft.com/office/drawing/2014/main" id="{53470F40-1BBC-463B-B753-81B45E995480}"/>
                  </a:ext>
                </a:extLst>
              </p:cNvPr>
              <p:cNvSpPr/>
              <p:nvPr/>
            </p:nvSpPr>
            <p:spPr>
              <a:xfrm>
                <a:off x="704850" y="5595620"/>
                <a:ext cx="268068" cy="26806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pitchFamily="34" charset="-122"/>
                    <a:ea typeface="微软雅黑" panose="020B0503020204020204" pitchFamily="34" charset="-122"/>
                  </a:rPr>
                  <a:t>6</a:t>
                </a:r>
                <a:endParaRPr lang="zh-CN" altLang="en-US" sz="1600" dirty="0">
                  <a:latin typeface="微软雅黑" panose="020B0503020204020204" pitchFamily="34" charset="-122"/>
                  <a:ea typeface="微软雅黑" panose="020B0503020204020204" pitchFamily="34" charset="-122"/>
                </a:endParaRPr>
              </a:p>
            </p:txBody>
          </p:sp>
          <p:sp>
            <p:nvSpPr>
              <p:cNvPr id="38" name="椭圆 37">
                <a:extLst>
                  <a:ext uri="{FF2B5EF4-FFF2-40B4-BE49-F238E27FC236}">
                    <a16:creationId xmlns:a16="http://schemas.microsoft.com/office/drawing/2014/main" id="{25923CC2-1AEE-4227-B3E4-511BBCCF81EC}"/>
                  </a:ext>
                </a:extLst>
              </p:cNvPr>
              <p:cNvSpPr/>
              <p:nvPr/>
            </p:nvSpPr>
            <p:spPr>
              <a:xfrm>
                <a:off x="704850" y="5960208"/>
                <a:ext cx="268068" cy="26806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pitchFamily="34" charset="-122"/>
                    <a:ea typeface="微软雅黑" panose="020B0503020204020204" pitchFamily="34" charset="-122"/>
                  </a:rPr>
                  <a:t>7</a:t>
                </a:r>
                <a:endParaRPr lang="zh-CN" altLang="en-US" sz="1600" dirty="0">
                  <a:latin typeface="微软雅黑" panose="020B0503020204020204" pitchFamily="34" charset="-122"/>
                  <a:ea typeface="微软雅黑" panose="020B0503020204020204" pitchFamily="34" charset="-122"/>
                </a:endParaRPr>
              </a:p>
            </p:txBody>
          </p:sp>
          <p:sp>
            <p:nvSpPr>
              <p:cNvPr id="39" name="椭圆 38">
                <a:extLst>
                  <a:ext uri="{FF2B5EF4-FFF2-40B4-BE49-F238E27FC236}">
                    <a16:creationId xmlns:a16="http://schemas.microsoft.com/office/drawing/2014/main" id="{6198B6A2-9296-4892-93DE-4DC5A1503534}"/>
                  </a:ext>
                </a:extLst>
              </p:cNvPr>
              <p:cNvSpPr/>
              <p:nvPr/>
            </p:nvSpPr>
            <p:spPr>
              <a:xfrm>
                <a:off x="704850" y="6323428"/>
                <a:ext cx="268068" cy="26806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pitchFamily="34" charset="-122"/>
                    <a:ea typeface="微软雅黑" panose="020B0503020204020204" pitchFamily="34" charset="-122"/>
                  </a:rPr>
                  <a:t>8</a:t>
                </a:r>
                <a:endParaRPr lang="zh-CN" altLang="en-US" sz="1600" dirty="0">
                  <a:latin typeface="微软雅黑" panose="020B0503020204020204" pitchFamily="34" charset="-122"/>
                  <a:ea typeface="微软雅黑" panose="020B0503020204020204" pitchFamily="34" charset="-122"/>
                </a:endParaRPr>
              </a:p>
            </p:txBody>
          </p:sp>
          <p:sp>
            <p:nvSpPr>
              <p:cNvPr id="40" name="椭圆 39">
                <a:extLst>
                  <a:ext uri="{FF2B5EF4-FFF2-40B4-BE49-F238E27FC236}">
                    <a16:creationId xmlns:a16="http://schemas.microsoft.com/office/drawing/2014/main" id="{F3180372-9851-4BD3-8A51-C6E061345491}"/>
                  </a:ext>
                </a:extLst>
              </p:cNvPr>
              <p:cNvSpPr/>
              <p:nvPr/>
            </p:nvSpPr>
            <p:spPr>
              <a:xfrm>
                <a:off x="704850" y="6686648"/>
                <a:ext cx="268068" cy="26806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pitchFamily="34" charset="-122"/>
                    <a:ea typeface="微软雅黑" panose="020B0503020204020204" pitchFamily="34" charset="-122"/>
                  </a:rPr>
                  <a:t>9</a:t>
                </a:r>
                <a:endParaRPr lang="zh-CN" altLang="en-US" sz="1600" dirty="0">
                  <a:latin typeface="微软雅黑" panose="020B0503020204020204" pitchFamily="34" charset="-122"/>
                  <a:ea typeface="微软雅黑" panose="020B0503020204020204" pitchFamily="34" charset="-122"/>
                </a:endParaRPr>
              </a:p>
            </p:txBody>
          </p:sp>
          <p:sp>
            <p:nvSpPr>
              <p:cNvPr id="41" name="椭圆 40">
                <a:extLst>
                  <a:ext uri="{FF2B5EF4-FFF2-40B4-BE49-F238E27FC236}">
                    <a16:creationId xmlns:a16="http://schemas.microsoft.com/office/drawing/2014/main" id="{6CCE4CBF-4C00-4CA4-8C7D-B65383A36DBF}"/>
                  </a:ext>
                </a:extLst>
              </p:cNvPr>
              <p:cNvSpPr/>
              <p:nvPr/>
            </p:nvSpPr>
            <p:spPr>
              <a:xfrm>
                <a:off x="704850" y="7051236"/>
                <a:ext cx="268068" cy="26806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200" dirty="0">
                    <a:latin typeface="微软雅黑" panose="020B0503020204020204" pitchFamily="34" charset="-122"/>
                    <a:ea typeface="微软雅黑" panose="020B0503020204020204" pitchFamily="34" charset="-122"/>
                  </a:rPr>
                  <a:t>10</a:t>
                </a:r>
                <a:endParaRPr lang="zh-CN" altLang="en-US" sz="1200" dirty="0">
                  <a:latin typeface="微软雅黑" panose="020B0503020204020204" pitchFamily="34" charset="-122"/>
                  <a:ea typeface="微软雅黑" panose="020B0503020204020204" pitchFamily="34" charset="-122"/>
                </a:endParaRPr>
              </a:p>
            </p:txBody>
          </p:sp>
          <p:sp>
            <p:nvSpPr>
              <p:cNvPr id="42" name="椭圆 41">
                <a:extLst>
                  <a:ext uri="{FF2B5EF4-FFF2-40B4-BE49-F238E27FC236}">
                    <a16:creationId xmlns:a16="http://schemas.microsoft.com/office/drawing/2014/main" id="{3B216313-8B5C-4BAF-818F-D3CC6FF0EE9D}"/>
                  </a:ext>
                </a:extLst>
              </p:cNvPr>
              <p:cNvSpPr/>
              <p:nvPr/>
            </p:nvSpPr>
            <p:spPr>
              <a:xfrm>
                <a:off x="704850" y="7414456"/>
                <a:ext cx="268068" cy="26806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200" dirty="0">
                    <a:latin typeface="微软雅黑" panose="020B0503020204020204" pitchFamily="34" charset="-122"/>
                    <a:ea typeface="微软雅黑" panose="020B0503020204020204" pitchFamily="34" charset="-122"/>
                  </a:rPr>
                  <a:t>11</a:t>
                </a:r>
                <a:endParaRPr lang="zh-CN" altLang="en-US" sz="1200" dirty="0">
                  <a:latin typeface="微软雅黑" panose="020B0503020204020204" pitchFamily="34" charset="-122"/>
                  <a:ea typeface="微软雅黑" panose="020B0503020204020204" pitchFamily="34" charset="-122"/>
                </a:endParaRPr>
              </a:p>
            </p:txBody>
          </p:sp>
        </p:grpSp>
        <p:sp>
          <p:nvSpPr>
            <p:cNvPr id="7" name="文本框 6">
              <a:extLst>
                <a:ext uri="{FF2B5EF4-FFF2-40B4-BE49-F238E27FC236}">
                  <a16:creationId xmlns:a16="http://schemas.microsoft.com/office/drawing/2014/main" id="{1DB1855B-D43D-4B92-9858-F040FEC4373F}"/>
                </a:ext>
              </a:extLst>
            </p:cNvPr>
            <p:cNvSpPr txBox="1"/>
            <p:nvPr/>
          </p:nvSpPr>
          <p:spPr>
            <a:xfrm>
              <a:off x="1071047" y="3745449"/>
              <a:ext cx="1005403"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社区超市</a:t>
              </a:r>
            </a:p>
          </p:txBody>
        </p:sp>
        <p:sp>
          <p:nvSpPr>
            <p:cNvPr id="43" name="文本框 42">
              <a:extLst>
                <a:ext uri="{FF2B5EF4-FFF2-40B4-BE49-F238E27FC236}">
                  <a16:creationId xmlns:a16="http://schemas.microsoft.com/office/drawing/2014/main" id="{B2DB36D7-361B-467E-AB0D-2891CD82BEDE}"/>
                </a:ext>
              </a:extLst>
            </p:cNvPr>
            <p:cNvSpPr txBox="1"/>
            <p:nvPr/>
          </p:nvSpPr>
          <p:spPr>
            <a:xfrm>
              <a:off x="1071047" y="4105495"/>
              <a:ext cx="595035"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小学</a:t>
              </a:r>
            </a:p>
          </p:txBody>
        </p:sp>
        <p:sp>
          <p:nvSpPr>
            <p:cNvPr id="44" name="文本框 43">
              <a:extLst>
                <a:ext uri="{FF2B5EF4-FFF2-40B4-BE49-F238E27FC236}">
                  <a16:creationId xmlns:a16="http://schemas.microsoft.com/office/drawing/2014/main" id="{7489CE51-BA94-41FE-B422-14EFF51738BB}"/>
                </a:ext>
              </a:extLst>
            </p:cNvPr>
            <p:cNvSpPr txBox="1"/>
            <p:nvPr/>
          </p:nvSpPr>
          <p:spPr>
            <a:xfrm>
              <a:off x="1071047" y="4473257"/>
              <a:ext cx="800219"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幼儿园</a:t>
              </a:r>
            </a:p>
          </p:txBody>
        </p:sp>
        <p:sp>
          <p:nvSpPr>
            <p:cNvPr id="45" name="文本框 44">
              <a:extLst>
                <a:ext uri="{FF2B5EF4-FFF2-40B4-BE49-F238E27FC236}">
                  <a16:creationId xmlns:a16="http://schemas.microsoft.com/office/drawing/2014/main" id="{696F79DF-7D13-4884-B6E3-2AD6064A545F}"/>
                </a:ext>
              </a:extLst>
            </p:cNvPr>
            <p:cNvSpPr txBox="1"/>
            <p:nvPr/>
          </p:nvSpPr>
          <p:spPr>
            <a:xfrm>
              <a:off x="1071047" y="4836160"/>
              <a:ext cx="1415772"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社区服务中心</a:t>
              </a:r>
            </a:p>
          </p:txBody>
        </p:sp>
        <p:sp>
          <p:nvSpPr>
            <p:cNvPr id="46" name="文本框 45">
              <a:extLst>
                <a:ext uri="{FF2B5EF4-FFF2-40B4-BE49-F238E27FC236}">
                  <a16:creationId xmlns:a16="http://schemas.microsoft.com/office/drawing/2014/main" id="{E594235D-1683-4AA1-B15A-8A0C2ABE8A41}"/>
                </a:ext>
              </a:extLst>
            </p:cNvPr>
            <p:cNvSpPr txBox="1"/>
            <p:nvPr/>
          </p:nvSpPr>
          <p:spPr>
            <a:xfrm>
              <a:off x="1071047" y="5196206"/>
              <a:ext cx="1005403"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现状医院</a:t>
              </a:r>
            </a:p>
          </p:txBody>
        </p:sp>
        <p:sp>
          <p:nvSpPr>
            <p:cNvPr id="47" name="文本框 46">
              <a:extLst>
                <a:ext uri="{FF2B5EF4-FFF2-40B4-BE49-F238E27FC236}">
                  <a16:creationId xmlns:a16="http://schemas.microsoft.com/office/drawing/2014/main" id="{8B2CC97A-AD33-4D5F-A8D8-66D5A32C6747}"/>
                </a:ext>
              </a:extLst>
            </p:cNvPr>
            <p:cNvSpPr txBox="1"/>
            <p:nvPr/>
          </p:nvSpPr>
          <p:spPr>
            <a:xfrm>
              <a:off x="1071047" y="5563968"/>
              <a:ext cx="1125629"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层安置区</a:t>
              </a:r>
            </a:p>
          </p:txBody>
        </p:sp>
        <p:sp>
          <p:nvSpPr>
            <p:cNvPr id="48" name="文本框 47">
              <a:extLst>
                <a:ext uri="{FF2B5EF4-FFF2-40B4-BE49-F238E27FC236}">
                  <a16:creationId xmlns:a16="http://schemas.microsoft.com/office/drawing/2014/main" id="{22596D2C-C47E-47A4-B253-36978A6F9F5C}"/>
                </a:ext>
              </a:extLst>
            </p:cNvPr>
            <p:cNvSpPr txBox="1"/>
            <p:nvPr/>
          </p:nvSpPr>
          <p:spPr>
            <a:xfrm>
              <a:off x="1071047" y="5931730"/>
              <a:ext cx="1808508"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5+1</a:t>
              </a:r>
              <a:r>
                <a:rPr lang="zh-CN" altLang="en-US" sz="1600" dirty="0">
                  <a:latin typeface="微软雅黑" panose="020B0503020204020204" pitchFamily="34" charset="-122"/>
                  <a:ea typeface="微软雅黑" panose="020B0503020204020204" pitchFamily="34" charset="-122"/>
                </a:rPr>
                <a:t>”层安置区</a:t>
              </a:r>
            </a:p>
          </p:txBody>
        </p:sp>
        <p:sp>
          <p:nvSpPr>
            <p:cNvPr id="49" name="文本框 48">
              <a:extLst>
                <a:ext uri="{FF2B5EF4-FFF2-40B4-BE49-F238E27FC236}">
                  <a16:creationId xmlns:a16="http://schemas.microsoft.com/office/drawing/2014/main" id="{A75272CE-2D8C-4205-86CF-91B9755BAAF9}"/>
                </a:ext>
              </a:extLst>
            </p:cNvPr>
            <p:cNvSpPr txBox="1"/>
            <p:nvPr/>
          </p:nvSpPr>
          <p:spPr>
            <a:xfrm>
              <a:off x="1071047" y="6291776"/>
              <a:ext cx="1005403"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沿街商业</a:t>
              </a:r>
            </a:p>
          </p:txBody>
        </p:sp>
        <p:sp>
          <p:nvSpPr>
            <p:cNvPr id="50" name="文本框 49">
              <a:extLst>
                <a:ext uri="{FF2B5EF4-FFF2-40B4-BE49-F238E27FC236}">
                  <a16:creationId xmlns:a16="http://schemas.microsoft.com/office/drawing/2014/main" id="{9E56D06E-FD7F-4BBF-966C-21D228A175C3}"/>
                </a:ext>
              </a:extLst>
            </p:cNvPr>
            <p:cNvSpPr txBox="1"/>
            <p:nvPr/>
          </p:nvSpPr>
          <p:spPr>
            <a:xfrm>
              <a:off x="1071047" y="6659538"/>
              <a:ext cx="1005403"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现状建筑</a:t>
              </a:r>
            </a:p>
          </p:txBody>
        </p:sp>
        <p:sp>
          <p:nvSpPr>
            <p:cNvPr id="51" name="文本框 50">
              <a:extLst>
                <a:ext uri="{FF2B5EF4-FFF2-40B4-BE49-F238E27FC236}">
                  <a16:creationId xmlns:a16="http://schemas.microsoft.com/office/drawing/2014/main" id="{EACB7CF7-A017-4E6A-865E-7C2481E4101F}"/>
                </a:ext>
              </a:extLst>
            </p:cNvPr>
            <p:cNvSpPr txBox="1"/>
            <p:nvPr/>
          </p:nvSpPr>
          <p:spPr>
            <a:xfrm>
              <a:off x="1071047" y="7022441"/>
              <a:ext cx="1005403"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社区绿地</a:t>
              </a:r>
            </a:p>
          </p:txBody>
        </p:sp>
        <p:sp>
          <p:nvSpPr>
            <p:cNvPr id="52" name="文本框 51">
              <a:extLst>
                <a:ext uri="{FF2B5EF4-FFF2-40B4-BE49-F238E27FC236}">
                  <a16:creationId xmlns:a16="http://schemas.microsoft.com/office/drawing/2014/main" id="{6A7A0B58-C3DB-4CE7-A055-9B73F7E80064}"/>
                </a:ext>
              </a:extLst>
            </p:cNvPr>
            <p:cNvSpPr txBox="1"/>
            <p:nvPr/>
          </p:nvSpPr>
          <p:spPr>
            <a:xfrm>
              <a:off x="1071047" y="7382487"/>
              <a:ext cx="1005403"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公共绿地</a:t>
              </a:r>
            </a:p>
          </p:txBody>
        </p:sp>
      </p:grpSp>
    </p:spTree>
    <p:extLst>
      <p:ext uri="{BB962C8B-B14F-4D97-AF65-F5344CB8AC3E}">
        <p14:creationId xmlns:p14="http://schemas.microsoft.com/office/powerpoint/2010/main" val="2464722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1711789-F65E-4CD6-8A85-0D9B183B04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6621"/>
          <a:stretch/>
        </p:blipFill>
        <p:spPr>
          <a:xfrm>
            <a:off x="952026" y="2258583"/>
            <a:ext cx="6610824" cy="7305486"/>
          </a:xfrm>
          <a:prstGeom prst="rect">
            <a:avLst/>
          </a:prstGeom>
        </p:spPr>
      </p:pic>
      <p:pic>
        <p:nvPicPr>
          <p:cNvPr id="11" name="图片 10">
            <a:extLst>
              <a:ext uri="{FF2B5EF4-FFF2-40B4-BE49-F238E27FC236}">
                <a16:creationId xmlns:a16="http://schemas.microsoft.com/office/drawing/2014/main" id="{56A63953-0144-4572-8B9D-3795B01A07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0387" y="2319124"/>
            <a:ext cx="6752756" cy="7333838"/>
          </a:xfrm>
          <a:prstGeom prst="rect">
            <a:avLst/>
          </a:prstGeom>
        </p:spPr>
      </p:pic>
      <p:sp>
        <p:nvSpPr>
          <p:cNvPr id="14" name="文本框 13">
            <a:extLst>
              <a:ext uri="{FF2B5EF4-FFF2-40B4-BE49-F238E27FC236}">
                <a16:creationId xmlns:a16="http://schemas.microsoft.com/office/drawing/2014/main" id="{DC0DF44C-6992-4902-97C7-4E51967CA7BC}"/>
              </a:ext>
            </a:extLst>
          </p:cNvPr>
          <p:cNvSpPr txBox="1"/>
          <p:nvPr/>
        </p:nvSpPr>
        <p:spPr>
          <a:xfrm>
            <a:off x="400050" y="1573481"/>
            <a:ext cx="2635286" cy="418253"/>
          </a:xfrm>
          <a:prstGeom prst="rect">
            <a:avLst/>
          </a:prstGeom>
          <a:noFill/>
        </p:spPr>
        <p:txBody>
          <a:bodyPr wrap="square" rtlCol="0">
            <a:spAutoFit/>
          </a:bodyPr>
          <a:lstStyle/>
          <a:p>
            <a:pPr marL="285779" indent="-285779">
              <a:lnSpc>
                <a:spcPct val="150000"/>
              </a:lnSpc>
              <a:buFont typeface="Wingdings" panose="05000000000000000000" pitchFamily="2" charset="2"/>
              <a:buChar char="n"/>
            </a:pPr>
            <a:r>
              <a:rPr lang="en-US" altLang="zh-CN" sz="1600" b="1" dirty="0">
                <a:solidFill>
                  <a:srgbClr val="0070C0"/>
                </a:solidFill>
                <a:latin typeface="微软雅黑" panose="020B0503020204020204" pitchFamily="34" charset="-122"/>
                <a:ea typeface="微软雅黑" panose="020B0503020204020204" pitchFamily="34" charset="-122"/>
              </a:rPr>
              <a:t>2</a:t>
            </a:r>
            <a:r>
              <a:rPr lang="zh-CN" altLang="en-US" sz="1600" b="1" dirty="0">
                <a:solidFill>
                  <a:srgbClr val="0070C0"/>
                </a:solidFill>
                <a:latin typeface="微软雅黑" panose="020B0503020204020204" pitchFamily="34" charset="-122"/>
                <a:ea typeface="微软雅黑" panose="020B0503020204020204" pitchFamily="34" charset="-122"/>
              </a:rPr>
              <a:t>层住宅户型图</a:t>
            </a:r>
          </a:p>
        </p:txBody>
      </p:sp>
      <p:sp>
        <p:nvSpPr>
          <p:cNvPr id="15" name="文本框 14">
            <a:extLst>
              <a:ext uri="{FF2B5EF4-FFF2-40B4-BE49-F238E27FC236}">
                <a16:creationId xmlns:a16="http://schemas.microsoft.com/office/drawing/2014/main" id="{37DC795F-EB6F-45C8-9A56-8F6B94EB7BA8}"/>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5.1 </a:t>
            </a:r>
            <a:r>
              <a:rPr lang="zh-CN" altLang="en-US" sz="2400" b="1" dirty="0">
                <a:latin typeface="微软雅黑" panose="020B0503020204020204" pitchFamily="34" charset="-122"/>
                <a:ea typeface="微软雅黑" panose="020B0503020204020204" pitchFamily="34" charset="-122"/>
              </a:rPr>
              <a:t>村庄建设引导</a:t>
            </a:r>
          </a:p>
        </p:txBody>
      </p:sp>
      <p:sp>
        <p:nvSpPr>
          <p:cNvPr id="16" name="文本框 15">
            <a:extLst>
              <a:ext uri="{FF2B5EF4-FFF2-40B4-BE49-F238E27FC236}">
                <a16:creationId xmlns:a16="http://schemas.microsoft.com/office/drawing/2014/main" id="{E060092C-C77D-4DB0-8AE2-3DF3DE6396FB}"/>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A3B527A5-B026-4BFC-8A6F-A20E7635CB2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21" name="object 14">
            <a:extLst>
              <a:ext uri="{FF2B5EF4-FFF2-40B4-BE49-F238E27FC236}">
                <a16:creationId xmlns:a16="http://schemas.microsoft.com/office/drawing/2014/main" id="{3009061E-61AD-4BA8-A263-4FBD5DAA35DF}"/>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43</a:t>
            </a:fld>
            <a:endParaRPr lang="en-US" altLang="zh-CN" sz="1400" dirty="0"/>
          </a:p>
        </p:txBody>
      </p:sp>
    </p:spTree>
    <p:extLst>
      <p:ext uri="{BB962C8B-B14F-4D97-AF65-F5344CB8AC3E}">
        <p14:creationId xmlns:p14="http://schemas.microsoft.com/office/powerpoint/2010/main" val="491702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F7057EDF-40C7-47FF-8C0B-E2601CE756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3" y="1740735"/>
            <a:ext cx="15121595" cy="8506944"/>
          </a:xfrm>
          <a:prstGeom prst="rect">
            <a:avLst/>
          </a:prstGeom>
        </p:spPr>
      </p:pic>
      <p:sp>
        <p:nvSpPr>
          <p:cNvPr id="8" name="文本框 7">
            <a:extLst>
              <a:ext uri="{FF2B5EF4-FFF2-40B4-BE49-F238E27FC236}">
                <a16:creationId xmlns:a16="http://schemas.microsoft.com/office/drawing/2014/main" id="{D6E82BEF-66DE-42ED-90F4-1CFD6371200B}"/>
              </a:ext>
            </a:extLst>
          </p:cNvPr>
          <p:cNvSpPr txBox="1"/>
          <p:nvPr/>
        </p:nvSpPr>
        <p:spPr>
          <a:xfrm>
            <a:off x="458769" y="1575647"/>
            <a:ext cx="2635286" cy="418253"/>
          </a:xfrm>
          <a:prstGeom prst="rect">
            <a:avLst/>
          </a:prstGeom>
          <a:noFill/>
        </p:spPr>
        <p:txBody>
          <a:bodyPr wrap="square" rtlCol="0">
            <a:spAutoFit/>
          </a:bodyPr>
          <a:lstStyle/>
          <a:p>
            <a:pPr marL="285779" indent="-285779">
              <a:lnSpc>
                <a:spcPct val="150000"/>
              </a:lnSpc>
              <a:buFont typeface="Wingdings" panose="05000000000000000000" pitchFamily="2" charset="2"/>
              <a:buChar char="n"/>
            </a:pPr>
            <a:r>
              <a:rPr lang="en-US" altLang="zh-CN" sz="1600" b="1" dirty="0">
                <a:solidFill>
                  <a:srgbClr val="0070C0"/>
                </a:solidFill>
                <a:latin typeface="微软雅黑" panose="020B0503020204020204" pitchFamily="34" charset="-122"/>
                <a:ea typeface="微软雅黑" panose="020B0503020204020204" pitchFamily="34" charset="-122"/>
              </a:rPr>
              <a:t>2</a:t>
            </a:r>
            <a:r>
              <a:rPr lang="zh-CN" altLang="en-US" sz="1600" b="1" dirty="0">
                <a:solidFill>
                  <a:srgbClr val="0070C0"/>
                </a:solidFill>
                <a:latin typeface="微软雅黑" panose="020B0503020204020204" pitchFamily="34" charset="-122"/>
                <a:ea typeface="微软雅黑" panose="020B0503020204020204" pitchFamily="34" charset="-122"/>
              </a:rPr>
              <a:t>层住宅效果图</a:t>
            </a:r>
          </a:p>
        </p:txBody>
      </p:sp>
      <p:sp>
        <p:nvSpPr>
          <p:cNvPr id="10" name="文本框 9">
            <a:extLst>
              <a:ext uri="{FF2B5EF4-FFF2-40B4-BE49-F238E27FC236}">
                <a16:creationId xmlns:a16="http://schemas.microsoft.com/office/drawing/2014/main" id="{CC2A7699-F29C-493C-A4FE-1A9FDB53634F}"/>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5.1 </a:t>
            </a:r>
            <a:r>
              <a:rPr lang="zh-CN" altLang="en-US" sz="2400" b="1" dirty="0">
                <a:latin typeface="微软雅黑" panose="020B0503020204020204" pitchFamily="34" charset="-122"/>
                <a:ea typeface="微软雅黑" panose="020B0503020204020204" pitchFamily="34" charset="-122"/>
              </a:rPr>
              <a:t>村庄建设引导</a:t>
            </a:r>
          </a:p>
        </p:txBody>
      </p:sp>
      <p:sp>
        <p:nvSpPr>
          <p:cNvPr id="11" name="文本框 10">
            <a:extLst>
              <a:ext uri="{FF2B5EF4-FFF2-40B4-BE49-F238E27FC236}">
                <a16:creationId xmlns:a16="http://schemas.microsoft.com/office/drawing/2014/main" id="{EAA57063-4B22-495C-A0BD-8D1109526D7D}"/>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427D063C-7175-4821-BE43-5908331B5573}"/>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3" name="object 14">
            <a:extLst>
              <a:ext uri="{FF2B5EF4-FFF2-40B4-BE49-F238E27FC236}">
                <a16:creationId xmlns:a16="http://schemas.microsoft.com/office/drawing/2014/main" id="{D2A99888-5067-4860-88C0-0476356F0E60}"/>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44</a:t>
            </a:fld>
            <a:endParaRPr lang="en-US" altLang="zh-CN" sz="1400" dirty="0"/>
          </a:p>
        </p:txBody>
      </p:sp>
    </p:spTree>
    <p:extLst>
      <p:ext uri="{BB962C8B-B14F-4D97-AF65-F5344CB8AC3E}">
        <p14:creationId xmlns:p14="http://schemas.microsoft.com/office/powerpoint/2010/main" val="2135286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9F96041-0B7B-412D-8177-4E2DC4EE7F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3" y="2344295"/>
            <a:ext cx="15121595" cy="7329362"/>
          </a:xfrm>
          <a:prstGeom prst="rect">
            <a:avLst/>
          </a:prstGeom>
        </p:spPr>
      </p:pic>
      <p:sp>
        <p:nvSpPr>
          <p:cNvPr id="16" name="文本框 15">
            <a:extLst>
              <a:ext uri="{FF2B5EF4-FFF2-40B4-BE49-F238E27FC236}">
                <a16:creationId xmlns:a16="http://schemas.microsoft.com/office/drawing/2014/main" id="{41F16AAA-67D1-4478-8CC3-AAAC4579C56D}"/>
              </a:ext>
            </a:extLst>
          </p:cNvPr>
          <p:cNvSpPr txBox="1"/>
          <p:nvPr/>
        </p:nvSpPr>
        <p:spPr>
          <a:xfrm>
            <a:off x="400050" y="1575647"/>
            <a:ext cx="2635286" cy="418253"/>
          </a:xfrm>
          <a:prstGeom prst="rect">
            <a:avLst/>
          </a:prstGeom>
          <a:noFill/>
        </p:spPr>
        <p:txBody>
          <a:bodyPr wrap="square" rtlCol="0">
            <a:spAutoFit/>
          </a:bodyPr>
          <a:lstStyle/>
          <a:p>
            <a:pPr marL="285779" indent="-285779">
              <a:lnSpc>
                <a:spcPct val="150000"/>
              </a:lnSpc>
              <a:buFont typeface="Wingdings" panose="05000000000000000000" pitchFamily="2" charset="2"/>
              <a:buChar char="n"/>
            </a:pPr>
            <a:r>
              <a:rPr lang="en-US" altLang="zh-CN" sz="1600" b="1" dirty="0">
                <a:solidFill>
                  <a:srgbClr val="0070C0"/>
                </a:solidFill>
                <a:latin typeface="微软雅黑" panose="020B0503020204020204" pitchFamily="34" charset="-122"/>
                <a:ea typeface="微软雅黑" panose="020B0503020204020204" pitchFamily="34" charset="-122"/>
              </a:rPr>
              <a:t>2</a:t>
            </a:r>
            <a:r>
              <a:rPr lang="zh-CN" altLang="en-US" sz="1600" b="1" dirty="0">
                <a:solidFill>
                  <a:srgbClr val="0070C0"/>
                </a:solidFill>
                <a:latin typeface="微软雅黑" panose="020B0503020204020204" pitchFamily="34" charset="-122"/>
                <a:ea typeface="微软雅黑" panose="020B0503020204020204" pitchFamily="34" charset="-122"/>
              </a:rPr>
              <a:t>层住宅效果图</a:t>
            </a:r>
          </a:p>
        </p:txBody>
      </p:sp>
      <p:sp>
        <p:nvSpPr>
          <p:cNvPr id="8" name="文本框 7">
            <a:extLst>
              <a:ext uri="{FF2B5EF4-FFF2-40B4-BE49-F238E27FC236}">
                <a16:creationId xmlns:a16="http://schemas.microsoft.com/office/drawing/2014/main" id="{EBDB6185-1462-4381-B830-C559FF4098A3}"/>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5.1 </a:t>
            </a:r>
            <a:r>
              <a:rPr lang="zh-CN" altLang="en-US" sz="2400" b="1" dirty="0">
                <a:latin typeface="微软雅黑" panose="020B0503020204020204" pitchFamily="34" charset="-122"/>
                <a:ea typeface="微软雅黑" panose="020B0503020204020204" pitchFamily="34" charset="-122"/>
              </a:rPr>
              <a:t>村庄建设引导</a:t>
            </a:r>
          </a:p>
        </p:txBody>
      </p:sp>
      <p:sp>
        <p:nvSpPr>
          <p:cNvPr id="10" name="文本框 9">
            <a:extLst>
              <a:ext uri="{FF2B5EF4-FFF2-40B4-BE49-F238E27FC236}">
                <a16:creationId xmlns:a16="http://schemas.microsoft.com/office/drawing/2014/main" id="{D3C2BDB2-8B1A-412A-A919-3BA296252314}"/>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29F7B281-9C13-497A-B4CE-25D0C8E69E56}"/>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2" name="object 14">
            <a:extLst>
              <a:ext uri="{FF2B5EF4-FFF2-40B4-BE49-F238E27FC236}">
                <a16:creationId xmlns:a16="http://schemas.microsoft.com/office/drawing/2014/main" id="{3CE160E2-E69C-45A3-9DAD-0B3FC9A6A3AF}"/>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45</a:t>
            </a:fld>
            <a:endParaRPr lang="en-US" altLang="zh-CN" sz="1400" dirty="0"/>
          </a:p>
        </p:txBody>
      </p:sp>
    </p:spTree>
    <p:extLst>
      <p:ext uri="{BB962C8B-B14F-4D97-AF65-F5344CB8AC3E}">
        <p14:creationId xmlns:p14="http://schemas.microsoft.com/office/powerpoint/2010/main" val="878050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B1FBA021-C30A-484C-AC18-173650CFC807}"/>
              </a:ext>
            </a:extLst>
          </p:cNvPr>
          <p:cNvSpPr txBox="1"/>
          <p:nvPr/>
        </p:nvSpPr>
        <p:spPr>
          <a:xfrm>
            <a:off x="400050" y="1590996"/>
            <a:ext cx="2635286" cy="418253"/>
          </a:xfrm>
          <a:prstGeom prst="rect">
            <a:avLst/>
          </a:prstGeom>
          <a:noFill/>
        </p:spPr>
        <p:txBody>
          <a:bodyPr wrap="square" rtlCol="0">
            <a:spAutoFit/>
          </a:bodyPr>
          <a:lstStyle/>
          <a:p>
            <a:pPr marL="285779" indent="-285779">
              <a:lnSpc>
                <a:spcPct val="150000"/>
              </a:lnSpc>
              <a:buFont typeface="Wingdings" panose="05000000000000000000" pitchFamily="2" charset="2"/>
              <a:buChar char="n"/>
            </a:pPr>
            <a:r>
              <a:rPr lang="en-US" altLang="zh-CN" sz="1600" b="1" dirty="0">
                <a:solidFill>
                  <a:srgbClr val="0070C0"/>
                </a:solidFill>
                <a:latin typeface="微软雅黑" panose="020B0503020204020204" pitchFamily="34" charset="-122"/>
                <a:ea typeface="微软雅黑" panose="020B0503020204020204" pitchFamily="34" charset="-122"/>
              </a:rPr>
              <a:t>2</a:t>
            </a:r>
            <a:r>
              <a:rPr lang="zh-CN" altLang="en-US" sz="1600" b="1" dirty="0">
                <a:solidFill>
                  <a:srgbClr val="0070C0"/>
                </a:solidFill>
                <a:latin typeface="微软雅黑" panose="020B0503020204020204" pitchFamily="34" charset="-122"/>
                <a:ea typeface="微软雅黑" panose="020B0503020204020204" pitchFamily="34" charset="-122"/>
              </a:rPr>
              <a:t>层住宅户型图</a:t>
            </a:r>
          </a:p>
        </p:txBody>
      </p:sp>
      <p:pic>
        <p:nvPicPr>
          <p:cNvPr id="24" name="图片 23">
            <a:extLst>
              <a:ext uri="{FF2B5EF4-FFF2-40B4-BE49-F238E27FC236}">
                <a16:creationId xmlns:a16="http://schemas.microsoft.com/office/drawing/2014/main" id="{7286FAEB-CEEA-475E-935C-607DA27DEC87}"/>
              </a:ext>
            </a:extLst>
          </p:cNvPr>
          <p:cNvPicPr>
            <a:picLocks noChangeAspect="1"/>
          </p:cNvPicPr>
          <p:nvPr/>
        </p:nvPicPr>
        <p:blipFill>
          <a:blip r:embed="rId3"/>
          <a:stretch>
            <a:fillRect/>
          </a:stretch>
        </p:blipFill>
        <p:spPr>
          <a:xfrm>
            <a:off x="3897929" y="1713743"/>
            <a:ext cx="6850940" cy="7451771"/>
          </a:xfrm>
          <a:prstGeom prst="rect">
            <a:avLst/>
          </a:prstGeom>
        </p:spPr>
      </p:pic>
      <p:sp>
        <p:nvSpPr>
          <p:cNvPr id="26" name="矩形 25">
            <a:extLst>
              <a:ext uri="{FF2B5EF4-FFF2-40B4-BE49-F238E27FC236}">
                <a16:creationId xmlns:a16="http://schemas.microsoft.com/office/drawing/2014/main" id="{BBE91A2E-0BF4-4EB5-8631-223C31A13A3B}"/>
              </a:ext>
            </a:extLst>
          </p:cNvPr>
          <p:cNvSpPr/>
          <p:nvPr/>
        </p:nvSpPr>
        <p:spPr>
          <a:xfrm>
            <a:off x="653609" y="2812757"/>
            <a:ext cx="3244320" cy="523298"/>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餐厅介于厨房和客厅之间连接后院，客厅连接前院。</a:t>
            </a:r>
          </a:p>
        </p:txBody>
      </p:sp>
      <p:sp>
        <p:nvSpPr>
          <p:cNvPr id="27" name="矩形 26">
            <a:extLst>
              <a:ext uri="{FF2B5EF4-FFF2-40B4-BE49-F238E27FC236}">
                <a16:creationId xmlns:a16="http://schemas.microsoft.com/office/drawing/2014/main" id="{E08DE7F4-2598-483C-8EA3-2C04CD82FF47}"/>
              </a:ext>
            </a:extLst>
          </p:cNvPr>
          <p:cNvSpPr/>
          <p:nvPr/>
        </p:nvSpPr>
        <p:spPr>
          <a:xfrm>
            <a:off x="653609" y="4169482"/>
            <a:ext cx="3244320" cy="523298"/>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客厅的设计考虑到当地风俗民情设有龛位，供逢年过节时祭拜祖先，或拜年用。</a:t>
            </a:r>
          </a:p>
        </p:txBody>
      </p:sp>
      <p:sp>
        <p:nvSpPr>
          <p:cNvPr id="28" name="矩形 27">
            <a:extLst>
              <a:ext uri="{FF2B5EF4-FFF2-40B4-BE49-F238E27FC236}">
                <a16:creationId xmlns:a16="http://schemas.microsoft.com/office/drawing/2014/main" id="{9FBDA385-E6A8-4417-9281-33DF772B1333}"/>
              </a:ext>
            </a:extLst>
          </p:cNvPr>
          <p:cNvSpPr/>
          <p:nvPr/>
        </p:nvSpPr>
        <p:spPr>
          <a:xfrm>
            <a:off x="653609" y="5709829"/>
            <a:ext cx="3244320" cy="523298"/>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通过设计庭院满足卧室采光光的要求和美化环境。</a:t>
            </a:r>
          </a:p>
        </p:txBody>
      </p:sp>
      <p:sp>
        <p:nvSpPr>
          <p:cNvPr id="29" name="矩形 28">
            <a:extLst>
              <a:ext uri="{FF2B5EF4-FFF2-40B4-BE49-F238E27FC236}">
                <a16:creationId xmlns:a16="http://schemas.microsoft.com/office/drawing/2014/main" id="{DC2FC1A4-ADD2-4D90-ADFB-FC2327032179}"/>
              </a:ext>
            </a:extLst>
          </p:cNvPr>
          <p:cNvSpPr/>
          <p:nvPr/>
        </p:nvSpPr>
        <p:spPr>
          <a:xfrm>
            <a:off x="653609" y="6652725"/>
            <a:ext cx="3244320" cy="523298"/>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厢房设计为卧室或粮仓。保证卧室均有很好的采光及视野</a:t>
            </a:r>
          </a:p>
        </p:txBody>
      </p:sp>
      <p:sp>
        <p:nvSpPr>
          <p:cNvPr id="30" name="矩形 29">
            <a:extLst>
              <a:ext uri="{FF2B5EF4-FFF2-40B4-BE49-F238E27FC236}">
                <a16:creationId xmlns:a16="http://schemas.microsoft.com/office/drawing/2014/main" id="{7446F282-B554-4EA4-AC09-10BC41C29F6B}"/>
              </a:ext>
            </a:extLst>
          </p:cNvPr>
          <p:cNvSpPr/>
          <p:nvPr/>
        </p:nvSpPr>
        <p:spPr>
          <a:xfrm>
            <a:off x="11119963" y="2816917"/>
            <a:ext cx="3244320" cy="523298"/>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后院设计停车位供村民存放农机用车或小型汽车</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以及农具的储存。</a:t>
            </a:r>
          </a:p>
        </p:txBody>
      </p:sp>
      <p:sp>
        <p:nvSpPr>
          <p:cNvPr id="31" name="矩形 30">
            <a:extLst>
              <a:ext uri="{FF2B5EF4-FFF2-40B4-BE49-F238E27FC236}">
                <a16:creationId xmlns:a16="http://schemas.microsoft.com/office/drawing/2014/main" id="{F1F86CD4-372F-4BB2-AF32-F6C1392F85C5}"/>
              </a:ext>
            </a:extLst>
          </p:cNvPr>
          <p:cNvSpPr/>
          <p:nvPr/>
        </p:nvSpPr>
        <p:spPr>
          <a:xfrm>
            <a:off x="11119963" y="4016244"/>
            <a:ext cx="3244320" cy="307823"/>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卫生间设于室内，干净卫生，方便。</a:t>
            </a:r>
          </a:p>
        </p:txBody>
      </p:sp>
      <p:sp>
        <p:nvSpPr>
          <p:cNvPr id="32" name="矩形 31">
            <a:extLst>
              <a:ext uri="{FF2B5EF4-FFF2-40B4-BE49-F238E27FC236}">
                <a16:creationId xmlns:a16="http://schemas.microsoft.com/office/drawing/2014/main" id="{7CEFDB2A-60D3-4E2B-923D-AB298DE0BD66}"/>
              </a:ext>
            </a:extLst>
          </p:cNvPr>
          <p:cNvSpPr/>
          <p:nvPr/>
        </p:nvSpPr>
        <p:spPr>
          <a:xfrm>
            <a:off x="11119963" y="5632111"/>
            <a:ext cx="3244320" cy="523298"/>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阳光室的设计既利于冬季保温，又能保持室内卫生。</a:t>
            </a:r>
          </a:p>
        </p:txBody>
      </p:sp>
      <p:sp>
        <p:nvSpPr>
          <p:cNvPr id="33" name="矩形 32">
            <a:extLst>
              <a:ext uri="{FF2B5EF4-FFF2-40B4-BE49-F238E27FC236}">
                <a16:creationId xmlns:a16="http://schemas.microsoft.com/office/drawing/2014/main" id="{F04FECC4-A3D6-4C5E-83C9-7A1A000939FC}"/>
              </a:ext>
            </a:extLst>
          </p:cNvPr>
          <p:cNvSpPr/>
          <p:nvPr/>
        </p:nvSpPr>
        <p:spPr>
          <a:xfrm>
            <a:off x="11119963" y="6744690"/>
            <a:ext cx="3244320" cy="523298"/>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前院有专门的果蔬种植区域，方便村民日常生活。</a:t>
            </a:r>
          </a:p>
        </p:txBody>
      </p:sp>
      <p:cxnSp>
        <p:nvCxnSpPr>
          <p:cNvPr id="34" name="直接箭头连接符 33">
            <a:extLst>
              <a:ext uri="{FF2B5EF4-FFF2-40B4-BE49-F238E27FC236}">
                <a16:creationId xmlns:a16="http://schemas.microsoft.com/office/drawing/2014/main" id="{DCD34E74-5758-48C8-9E95-C907A03D5E69}"/>
              </a:ext>
            </a:extLst>
          </p:cNvPr>
          <p:cNvCxnSpPr>
            <a:cxnSpLocks/>
          </p:cNvCxnSpPr>
          <p:nvPr/>
        </p:nvCxnSpPr>
        <p:spPr>
          <a:xfrm>
            <a:off x="3897929" y="3036827"/>
            <a:ext cx="2028132" cy="0"/>
          </a:xfrm>
          <a:prstGeom prst="straightConnector1">
            <a:avLst/>
          </a:prstGeom>
          <a:ln w="25400" cmpd="thinThick">
            <a:solidFill>
              <a:srgbClr val="C00000"/>
            </a:solidFill>
            <a:prstDash val="sysDash"/>
            <a:headEnd type="triangle"/>
            <a:tailEnd type="oval"/>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67B1D2C1-96E8-4539-A6DA-8A184FDF1D07}"/>
              </a:ext>
            </a:extLst>
          </p:cNvPr>
          <p:cNvCxnSpPr>
            <a:cxnSpLocks/>
          </p:cNvCxnSpPr>
          <p:nvPr/>
        </p:nvCxnSpPr>
        <p:spPr>
          <a:xfrm>
            <a:off x="3897929" y="4439164"/>
            <a:ext cx="2983617" cy="0"/>
          </a:xfrm>
          <a:prstGeom prst="straightConnector1">
            <a:avLst/>
          </a:prstGeom>
          <a:ln w="25400" cmpd="thinThick">
            <a:solidFill>
              <a:srgbClr val="C00000"/>
            </a:solidFill>
            <a:prstDash val="sysDash"/>
            <a:headEnd type="triangle"/>
            <a:tailEnd type="oval"/>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D2515702-9351-4299-9837-784196065613}"/>
              </a:ext>
            </a:extLst>
          </p:cNvPr>
          <p:cNvCxnSpPr>
            <a:cxnSpLocks/>
          </p:cNvCxnSpPr>
          <p:nvPr/>
        </p:nvCxnSpPr>
        <p:spPr>
          <a:xfrm>
            <a:off x="3897929" y="5899692"/>
            <a:ext cx="2028132" cy="0"/>
          </a:xfrm>
          <a:prstGeom prst="straightConnector1">
            <a:avLst/>
          </a:prstGeom>
          <a:ln w="25400" cmpd="thinThick">
            <a:solidFill>
              <a:srgbClr val="C00000"/>
            </a:solidFill>
            <a:prstDash val="sysDash"/>
            <a:headEnd type="triangle"/>
            <a:tailEnd type="oval"/>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ECFF47D6-FE20-49DD-977B-2C77B664DEAC}"/>
              </a:ext>
            </a:extLst>
          </p:cNvPr>
          <p:cNvCxnSpPr>
            <a:cxnSpLocks/>
          </p:cNvCxnSpPr>
          <p:nvPr/>
        </p:nvCxnSpPr>
        <p:spPr>
          <a:xfrm>
            <a:off x="3897929" y="6877871"/>
            <a:ext cx="2028132" cy="0"/>
          </a:xfrm>
          <a:prstGeom prst="straightConnector1">
            <a:avLst/>
          </a:prstGeom>
          <a:ln w="25400" cmpd="thinThick">
            <a:solidFill>
              <a:srgbClr val="C00000"/>
            </a:solidFill>
            <a:prstDash val="sysDash"/>
            <a:headEnd type="triangle"/>
            <a:tailEnd type="oval"/>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8398D810-46F8-4F0E-AE2D-88A997C55322}"/>
              </a:ext>
            </a:extLst>
          </p:cNvPr>
          <p:cNvCxnSpPr>
            <a:cxnSpLocks/>
          </p:cNvCxnSpPr>
          <p:nvPr/>
        </p:nvCxnSpPr>
        <p:spPr>
          <a:xfrm flipH="1">
            <a:off x="8706227" y="3186974"/>
            <a:ext cx="2413736" cy="0"/>
          </a:xfrm>
          <a:prstGeom prst="straightConnector1">
            <a:avLst/>
          </a:prstGeom>
          <a:ln w="25400" cmpd="thinThick">
            <a:solidFill>
              <a:srgbClr val="C00000"/>
            </a:solidFill>
            <a:prstDash val="sysDash"/>
            <a:headEnd type="triangle"/>
            <a:tailEnd type="oval"/>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952D801B-DC46-415A-8990-364D4C160CEC}"/>
              </a:ext>
            </a:extLst>
          </p:cNvPr>
          <p:cNvCxnSpPr>
            <a:cxnSpLocks/>
          </p:cNvCxnSpPr>
          <p:nvPr/>
        </p:nvCxnSpPr>
        <p:spPr>
          <a:xfrm flipH="1">
            <a:off x="8706227" y="4094157"/>
            <a:ext cx="2413736" cy="0"/>
          </a:xfrm>
          <a:prstGeom prst="straightConnector1">
            <a:avLst/>
          </a:prstGeom>
          <a:ln w="25400" cmpd="thinThick">
            <a:solidFill>
              <a:srgbClr val="C00000"/>
            </a:solidFill>
            <a:prstDash val="sysDash"/>
            <a:headEnd type="triangle"/>
            <a:tailEnd type="oval"/>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13A5A155-F867-4762-8BCF-E5B7BE6396F6}"/>
              </a:ext>
            </a:extLst>
          </p:cNvPr>
          <p:cNvCxnSpPr>
            <a:cxnSpLocks/>
          </p:cNvCxnSpPr>
          <p:nvPr/>
        </p:nvCxnSpPr>
        <p:spPr>
          <a:xfrm flipH="1">
            <a:off x="7323397" y="5893760"/>
            <a:ext cx="3796566" cy="0"/>
          </a:xfrm>
          <a:prstGeom prst="straightConnector1">
            <a:avLst/>
          </a:prstGeom>
          <a:ln w="25400" cmpd="thinThick">
            <a:solidFill>
              <a:srgbClr val="C00000"/>
            </a:solidFill>
            <a:prstDash val="sysDash"/>
            <a:headEnd type="triangle"/>
            <a:tailEnd type="oval"/>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F5EB58D9-87FA-46B4-9CC3-682CBEA80C98}"/>
              </a:ext>
            </a:extLst>
          </p:cNvPr>
          <p:cNvCxnSpPr>
            <a:cxnSpLocks/>
          </p:cNvCxnSpPr>
          <p:nvPr/>
        </p:nvCxnSpPr>
        <p:spPr>
          <a:xfrm flipH="1">
            <a:off x="8706227" y="6914374"/>
            <a:ext cx="2413736" cy="0"/>
          </a:xfrm>
          <a:prstGeom prst="straightConnector1">
            <a:avLst/>
          </a:prstGeom>
          <a:ln w="25400" cmpd="thinThick">
            <a:solidFill>
              <a:srgbClr val="C00000"/>
            </a:solidFill>
            <a:prstDash val="sysDash"/>
            <a:headEnd type="triangle"/>
            <a:tailEnd type="oval"/>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2225EF02-4CCD-4C98-960B-1D38648AAF34}"/>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5.1 </a:t>
            </a:r>
            <a:r>
              <a:rPr lang="zh-CN" altLang="en-US" sz="2400" b="1" dirty="0">
                <a:latin typeface="微软雅黑" panose="020B0503020204020204" pitchFamily="34" charset="-122"/>
                <a:ea typeface="微软雅黑" panose="020B0503020204020204" pitchFamily="34" charset="-122"/>
              </a:rPr>
              <a:t>村庄建设引导</a:t>
            </a:r>
          </a:p>
        </p:txBody>
      </p:sp>
      <p:sp>
        <p:nvSpPr>
          <p:cNvPr id="47" name="文本框 46">
            <a:extLst>
              <a:ext uri="{FF2B5EF4-FFF2-40B4-BE49-F238E27FC236}">
                <a16:creationId xmlns:a16="http://schemas.microsoft.com/office/drawing/2014/main" id="{C8EBA285-546A-42C9-BCE3-6664AC55424A}"/>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51" name="文本框 50">
            <a:extLst>
              <a:ext uri="{FF2B5EF4-FFF2-40B4-BE49-F238E27FC236}">
                <a16:creationId xmlns:a16="http://schemas.microsoft.com/office/drawing/2014/main" id="{8F4941E5-65F5-477A-82DC-5531A2BD8BF8}"/>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52" name="object 14">
            <a:extLst>
              <a:ext uri="{FF2B5EF4-FFF2-40B4-BE49-F238E27FC236}">
                <a16:creationId xmlns:a16="http://schemas.microsoft.com/office/drawing/2014/main" id="{C7DCF498-0EBA-4E88-9510-AAB530D40971}"/>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46</a:t>
            </a:fld>
            <a:endParaRPr lang="en-US" altLang="zh-CN" sz="1400" dirty="0"/>
          </a:p>
        </p:txBody>
      </p:sp>
    </p:spTree>
    <p:extLst>
      <p:ext uri="{BB962C8B-B14F-4D97-AF65-F5344CB8AC3E}">
        <p14:creationId xmlns:p14="http://schemas.microsoft.com/office/powerpoint/2010/main" val="3444891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59A6B9-CEBF-4B39-BB8F-01F5EB4D284A}"/>
              </a:ext>
            </a:extLst>
          </p:cNvPr>
          <p:cNvPicPr>
            <a:picLocks noChangeAspect="1"/>
          </p:cNvPicPr>
          <p:nvPr/>
        </p:nvPicPr>
        <p:blipFill>
          <a:blip r:embed="rId3"/>
          <a:stretch>
            <a:fillRect/>
          </a:stretch>
        </p:blipFill>
        <p:spPr>
          <a:xfrm>
            <a:off x="2053" y="2359204"/>
            <a:ext cx="15121595" cy="7045390"/>
          </a:xfrm>
          <a:prstGeom prst="rect">
            <a:avLst/>
          </a:prstGeom>
        </p:spPr>
      </p:pic>
      <p:sp>
        <p:nvSpPr>
          <p:cNvPr id="10" name="文本框 9">
            <a:extLst>
              <a:ext uri="{FF2B5EF4-FFF2-40B4-BE49-F238E27FC236}">
                <a16:creationId xmlns:a16="http://schemas.microsoft.com/office/drawing/2014/main" id="{2664D1DD-5B74-4E67-8FAE-C29CE275386D}"/>
              </a:ext>
            </a:extLst>
          </p:cNvPr>
          <p:cNvSpPr txBox="1"/>
          <p:nvPr/>
        </p:nvSpPr>
        <p:spPr>
          <a:xfrm>
            <a:off x="400050" y="1575647"/>
            <a:ext cx="2635286" cy="418253"/>
          </a:xfrm>
          <a:prstGeom prst="rect">
            <a:avLst/>
          </a:prstGeom>
          <a:noFill/>
        </p:spPr>
        <p:txBody>
          <a:bodyPr wrap="square" rtlCol="0">
            <a:spAutoFit/>
          </a:bodyPr>
          <a:lstStyle/>
          <a:p>
            <a:pPr marL="285779" indent="-285779">
              <a:lnSpc>
                <a:spcPct val="150000"/>
              </a:lnSpc>
              <a:buFont typeface="Wingdings" panose="05000000000000000000" pitchFamily="2" charset="2"/>
              <a:buChar char="n"/>
            </a:pPr>
            <a:r>
              <a:rPr lang="en-US" altLang="zh-CN" sz="1600" b="1" dirty="0">
                <a:solidFill>
                  <a:srgbClr val="0070C0"/>
                </a:solidFill>
                <a:latin typeface="微软雅黑" panose="020B0503020204020204" pitchFamily="34" charset="-122"/>
                <a:ea typeface="微软雅黑" panose="020B0503020204020204" pitchFamily="34" charset="-122"/>
              </a:rPr>
              <a:t>2</a:t>
            </a:r>
            <a:r>
              <a:rPr lang="zh-CN" altLang="en-US" sz="1600" b="1" dirty="0">
                <a:solidFill>
                  <a:srgbClr val="0070C0"/>
                </a:solidFill>
                <a:latin typeface="微软雅黑" panose="020B0503020204020204" pitchFamily="34" charset="-122"/>
                <a:ea typeface="微软雅黑" panose="020B0503020204020204" pitchFamily="34" charset="-122"/>
              </a:rPr>
              <a:t>层住宅效果图</a:t>
            </a:r>
          </a:p>
        </p:txBody>
      </p:sp>
      <p:sp>
        <p:nvSpPr>
          <p:cNvPr id="8" name="文本框 7">
            <a:extLst>
              <a:ext uri="{FF2B5EF4-FFF2-40B4-BE49-F238E27FC236}">
                <a16:creationId xmlns:a16="http://schemas.microsoft.com/office/drawing/2014/main" id="{07E606EE-0233-4360-821A-FBDAE0C12380}"/>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5.1 </a:t>
            </a:r>
            <a:r>
              <a:rPr lang="zh-CN" altLang="en-US" sz="2400" b="1" dirty="0">
                <a:latin typeface="微软雅黑" panose="020B0503020204020204" pitchFamily="34" charset="-122"/>
                <a:ea typeface="微软雅黑" panose="020B0503020204020204" pitchFamily="34" charset="-122"/>
              </a:rPr>
              <a:t>村庄建设引导</a:t>
            </a:r>
          </a:p>
        </p:txBody>
      </p:sp>
      <p:sp>
        <p:nvSpPr>
          <p:cNvPr id="9" name="文本框 8">
            <a:extLst>
              <a:ext uri="{FF2B5EF4-FFF2-40B4-BE49-F238E27FC236}">
                <a16:creationId xmlns:a16="http://schemas.microsoft.com/office/drawing/2014/main" id="{B639D16F-1F75-438F-AA3F-5627E99065EF}"/>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BED8316E-FC5B-46EE-94DC-CE6B61F00A83}"/>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2" name="object 14">
            <a:extLst>
              <a:ext uri="{FF2B5EF4-FFF2-40B4-BE49-F238E27FC236}">
                <a16:creationId xmlns:a16="http://schemas.microsoft.com/office/drawing/2014/main" id="{0025D2FB-81F8-4C2B-B530-EA9B8CFAABE4}"/>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47</a:t>
            </a:fld>
            <a:endParaRPr lang="en-US" altLang="zh-CN" sz="1400" dirty="0"/>
          </a:p>
        </p:txBody>
      </p:sp>
    </p:spTree>
    <p:extLst>
      <p:ext uri="{BB962C8B-B14F-4D97-AF65-F5344CB8AC3E}">
        <p14:creationId xmlns:p14="http://schemas.microsoft.com/office/powerpoint/2010/main" val="19583196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DCDB20F-90EC-48DB-A38C-ADBE0332D6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956" y="2559105"/>
            <a:ext cx="6642540" cy="5894472"/>
          </a:xfrm>
          <a:prstGeom prst="rect">
            <a:avLst/>
          </a:prstGeom>
        </p:spPr>
      </p:pic>
      <p:pic>
        <p:nvPicPr>
          <p:cNvPr id="11" name="图片 10">
            <a:extLst>
              <a:ext uri="{FF2B5EF4-FFF2-40B4-BE49-F238E27FC236}">
                <a16:creationId xmlns:a16="http://schemas.microsoft.com/office/drawing/2014/main" id="{FE0E69A7-1605-4842-9427-1F4A56998A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62850" y="2631762"/>
            <a:ext cx="7025919" cy="5956031"/>
          </a:xfrm>
          <a:prstGeom prst="rect">
            <a:avLst/>
          </a:prstGeom>
        </p:spPr>
      </p:pic>
      <p:sp>
        <p:nvSpPr>
          <p:cNvPr id="14" name="文本框 13">
            <a:extLst>
              <a:ext uri="{FF2B5EF4-FFF2-40B4-BE49-F238E27FC236}">
                <a16:creationId xmlns:a16="http://schemas.microsoft.com/office/drawing/2014/main" id="{CB7BC5AE-8DE5-4B16-A24A-A14DCB82F5E3}"/>
              </a:ext>
            </a:extLst>
          </p:cNvPr>
          <p:cNvSpPr txBox="1"/>
          <p:nvPr/>
        </p:nvSpPr>
        <p:spPr>
          <a:xfrm>
            <a:off x="389792" y="1562556"/>
            <a:ext cx="2635286" cy="418253"/>
          </a:xfrm>
          <a:prstGeom prst="rect">
            <a:avLst/>
          </a:prstGeom>
          <a:noFill/>
        </p:spPr>
        <p:txBody>
          <a:bodyPr wrap="square" rtlCol="0">
            <a:spAutoFit/>
          </a:bodyPr>
          <a:lstStyle/>
          <a:p>
            <a:pPr marL="285779" indent="-285779">
              <a:lnSpc>
                <a:spcPct val="150000"/>
              </a:lnSpc>
              <a:buFont typeface="Wingdings" panose="05000000000000000000" pitchFamily="2" charset="2"/>
              <a:buChar char="n"/>
            </a:pPr>
            <a:r>
              <a:rPr lang="zh-CN" altLang="en-US" sz="1600" b="1" dirty="0">
                <a:solidFill>
                  <a:srgbClr val="0070C0"/>
                </a:solidFill>
                <a:latin typeface="微软雅黑" panose="020B0503020204020204" pitchFamily="34" charset="-122"/>
                <a:ea typeface="微软雅黑" panose="020B0503020204020204" pitchFamily="34" charset="-122"/>
              </a:rPr>
              <a:t>“</a:t>
            </a:r>
            <a:r>
              <a:rPr lang="en-US" altLang="zh-CN" sz="1600" b="1" dirty="0">
                <a:solidFill>
                  <a:srgbClr val="0070C0"/>
                </a:solidFill>
                <a:latin typeface="微软雅黑" panose="020B0503020204020204" pitchFamily="34" charset="-122"/>
                <a:ea typeface="微软雅黑" panose="020B0503020204020204" pitchFamily="34" charset="-122"/>
              </a:rPr>
              <a:t>5+1</a:t>
            </a:r>
            <a:r>
              <a:rPr lang="zh-CN" altLang="en-US" sz="1600" b="1" dirty="0">
                <a:solidFill>
                  <a:srgbClr val="0070C0"/>
                </a:solidFill>
                <a:latin typeface="微软雅黑" panose="020B0503020204020204" pitchFamily="34" charset="-122"/>
                <a:ea typeface="微软雅黑" panose="020B0503020204020204" pitchFamily="34" charset="-122"/>
              </a:rPr>
              <a:t>”住宅户型图</a:t>
            </a:r>
          </a:p>
        </p:txBody>
      </p:sp>
      <p:sp>
        <p:nvSpPr>
          <p:cNvPr id="9" name="文本框 8">
            <a:extLst>
              <a:ext uri="{FF2B5EF4-FFF2-40B4-BE49-F238E27FC236}">
                <a16:creationId xmlns:a16="http://schemas.microsoft.com/office/drawing/2014/main" id="{A9343007-69F7-4216-BF37-178CAFB73526}"/>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5.1 </a:t>
            </a:r>
            <a:r>
              <a:rPr lang="zh-CN" altLang="en-US" sz="2400" b="1" dirty="0">
                <a:latin typeface="微软雅黑" panose="020B0503020204020204" pitchFamily="34" charset="-122"/>
                <a:ea typeface="微软雅黑" panose="020B0503020204020204" pitchFamily="34" charset="-122"/>
              </a:rPr>
              <a:t>村庄建设引导</a:t>
            </a:r>
          </a:p>
        </p:txBody>
      </p:sp>
      <p:sp>
        <p:nvSpPr>
          <p:cNvPr id="12" name="文本框 11">
            <a:extLst>
              <a:ext uri="{FF2B5EF4-FFF2-40B4-BE49-F238E27FC236}">
                <a16:creationId xmlns:a16="http://schemas.microsoft.com/office/drawing/2014/main" id="{89743128-F8DA-4C4D-9248-5E4A90738522}"/>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40597280-87FD-49F2-9BA7-AF583D7EC9AB}"/>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5" name="object 14">
            <a:extLst>
              <a:ext uri="{FF2B5EF4-FFF2-40B4-BE49-F238E27FC236}">
                <a16:creationId xmlns:a16="http://schemas.microsoft.com/office/drawing/2014/main" id="{6C8BACE7-B8B1-4F15-AFDC-6AB0DEAAC277}"/>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48</a:t>
            </a:fld>
            <a:endParaRPr lang="en-US" altLang="zh-CN" sz="1400" dirty="0"/>
          </a:p>
        </p:txBody>
      </p:sp>
    </p:spTree>
    <p:extLst>
      <p:ext uri="{BB962C8B-B14F-4D97-AF65-F5344CB8AC3E}">
        <p14:creationId xmlns:p14="http://schemas.microsoft.com/office/powerpoint/2010/main" val="642547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42D649A-F17F-4557-8FB1-A7E2DACA59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3" y="1993900"/>
            <a:ext cx="15121595" cy="8027567"/>
          </a:xfrm>
          <a:prstGeom prst="rect">
            <a:avLst/>
          </a:prstGeom>
        </p:spPr>
      </p:pic>
      <p:sp>
        <p:nvSpPr>
          <p:cNvPr id="14" name="文本框 13">
            <a:extLst>
              <a:ext uri="{FF2B5EF4-FFF2-40B4-BE49-F238E27FC236}">
                <a16:creationId xmlns:a16="http://schemas.microsoft.com/office/drawing/2014/main" id="{7849B931-4E3D-419C-A35A-0087780C6EAF}"/>
              </a:ext>
            </a:extLst>
          </p:cNvPr>
          <p:cNvSpPr txBox="1"/>
          <p:nvPr/>
        </p:nvSpPr>
        <p:spPr>
          <a:xfrm>
            <a:off x="379242" y="1575647"/>
            <a:ext cx="2635286" cy="418253"/>
          </a:xfrm>
          <a:prstGeom prst="rect">
            <a:avLst/>
          </a:prstGeom>
          <a:noFill/>
        </p:spPr>
        <p:txBody>
          <a:bodyPr wrap="square" rtlCol="0">
            <a:spAutoFit/>
          </a:bodyPr>
          <a:lstStyle/>
          <a:p>
            <a:pPr marL="285779" indent="-285779">
              <a:lnSpc>
                <a:spcPct val="150000"/>
              </a:lnSpc>
              <a:buFont typeface="Wingdings" panose="05000000000000000000" pitchFamily="2" charset="2"/>
              <a:buChar char="n"/>
            </a:pPr>
            <a:r>
              <a:rPr lang="zh-CN" altLang="en-US" sz="1600" b="1" dirty="0">
                <a:solidFill>
                  <a:srgbClr val="0070C0"/>
                </a:solidFill>
                <a:latin typeface="微软雅黑" panose="020B0503020204020204" pitchFamily="34" charset="-122"/>
                <a:ea typeface="微软雅黑" panose="020B0503020204020204" pitchFamily="34" charset="-122"/>
              </a:rPr>
              <a:t>“</a:t>
            </a:r>
            <a:r>
              <a:rPr lang="en-US" altLang="zh-CN" sz="1600" b="1" dirty="0">
                <a:solidFill>
                  <a:srgbClr val="0070C0"/>
                </a:solidFill>
                <a:latin typeface="微软雅黑" panose="020B0503020204020204" pitchFamily="34" charset="-122"/>
                <a:ea typeface="微软雅黑" panose="020B0503020204020204" pitchFamily="34" charset="-122"/>
              </a:rPr>
              <a:t>5+1</a:t>
            </a:r>
            <a:r>
              <a:rPr lang="zh-CN" altLang="en-US" sz="1600" b="1" dirty="0">
                <a:solidFill>
                  <a:srgbClr val="0070C0"/>
                </a:solidFill>
                <a:latin typeface="微软雅黑" panose="020B0503020204020204" pitchFamily="34" charset="-122"/>
                <a:ea typeface="微软雅黑" panose="020B0503020204020204" pitchFamily="34" charset="-122"/>
              </a:rPr>
              <a:t>”住宅效果图</a:t>
            </a:r>
          </a:p>
        </p:txBody>
      </p:sp>
      <p:sp>
        <p:nvSpPr>
          <p:cNvPr id="8" name="文本框 7">
            <a:extLst>
              <a:ext uri="{FF2B5EF4-FFF2-40B4-BE49-F238E27FC236}">
                <a16:creationId xmlns:a16="http://schemas.microsoft.com/office/drawing/2014/main" id="{F9C2F496-1307-4161-AF02-C481436D3E76}"/>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5.1 </a:t>
            </a:r>
            <a:r>
              <a:rPr lang="zh-CN" altLang="en-US" sz="2400" b="1" dirty="0">
                <a:latin typeface="微软雅黑" panose="020B0503020204020204" pitchFamily="34" charset="-122"/>
                <a:ea typeface="微软雅黑" panose="020B0503020204020204" pitchFamily="34" charset="-122"/>
              </a:rPr>
              <a:t>村庄建设引导</a:t>
            </a:r>
          </a:p>
        </p:txBody>
      </p:sp>
      <p:sp>
        <p:nvSpPr>
          <p:cNvPr id="9" name="文本框 8">
            <a:extLst>
              <a:ext uri="{FF2B5EF4-FFF2-40B4-BE49-F238E27FC236}">
                <a16:creationId xmlns:a16="http://schemas.microsoft.com/office/drawing/2014/main" id="{444F1890-05A7-448D-B0EB-DC0F3F1907FE}"/>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42AA37FE-D78C-4F85-9F6B-D8F38DE569E3}"/>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2" name="object 14">
            <a:extLst>
              <a:ext uri="{FF2B5EF4-FFF2-40B4-BE49-F238E27FC236}">
                <a16:creationId xmlns:a16="http://schemas.microsoft.com/office/drawing/2014/main" id="{7F6AD10F-D563-40A6-B554-02D292589866}"/>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49</a:t>
            </a:fld>
            <a:endParaRPr lang="en-US" altLang="zh-CN" sz="1400" dirty="0"/>
          </a:p>
        </p:txBody>
      </p:sp>
    </p:spTree>
    <p:extLst>
      <p:ext uri="{BB962C8B-B14F-4D97-AF65-F5344CB8AC3E}">
        <p14:creationId xmlns:p14="http://schemas.microsoft.com/office/powerpoint/2010/main" val="2732558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13030">
              <a:lnSpc>
                <a:spcPct val="100000"/>
              </a:lnSpc>
            </a:pPr>
            <a:fld id="{81D60167-4931-47E6-BA6A-407CBD079E47}" type="slidenum">
              <a:rPr sz="1400" dirty="0"/>
              <a:t>5</a:t>
            </a:fld>
            <a:endParaRPr sz="1400" dirty="0"/>
          </a:p>
        </p:txBody>
      </p:sp>
      <p:sp>
        <p:nvSpPr>
          <p:cNvPr id="11" name="文本框 10">
            <a:extLst>
              <a:ext uri="{FF2B5EF4-FFF2-40B4-BE49-F238E27FC236}">
                <a16:creationId xmlns:a16="http://schemas.microsoft.com/office/drawing/2014/main" id="{6C69F523-DCE2-45FF-A144-8D9F4B86C01F}"/>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7E101E25-3304-41F9-B86F-DF048E8B826C}"/>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项目背景</a:t>
            </a:r>
          </a:p>
        </p:txBody>
      </p:sp>
      <p:sp>
        <p:nvSpPr>
          <p:cNvPr id="21" name="文本框 20">
            <a:extLst>
              <a:ext uri="{FF2B5EF4-FFF2-40B4-BE49-F238E27FC236}">
                <a16:creationId xmlns:a16="http://schemas.microsoft.com/office/drawing/2014/main" id="{47531749-F0B1-4BBE-B393-0DB04854D634}"/>
              </a:ext>
            </a:extLst>
          </p:cNvPr>
          <p:cNvSpPr txBox="1"/>
          <p:nvPr/>
        </p:nvSpPr>
        <p:spPr>
          <a:xfrm>
            <a:off x="358875" y="1129331"/>
            <a:ext cx="4464496"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1.1 </a:t>
            </a:r>
            <a:r>
              <a:rPr lang="zh-CN" altLang="en-US" sz="2400" b="1" dirty="0">
                <a:latin typeface="微软雅黑" panose="020B0503020204020204" pitchFamily="34" charset="-122"/>
                <a:ea typeface="微软雅黑" panose="020B0503020204020204" pitchFamily="34" charset="-122"/>
              </a:rPr>
              <a:t>政策背景</a:t>
            </a:r>
          </a:p>
        </p:txBody>
      </p:sp>
      <p:sp>
        <p:nvSpPr>
          <p:cNvPr id="22" name="矩形 21">
            <a:extLst>
              <a:ext uri="{FF2B5EF4-FFF2-40B4-BE49-F238E27FC236}">
                <a16:creationId xmlns:a16="http://schemas.microsoft.com/office/drawing/2014/main" id="{3676E423-FDCE-4E63-B712-E43A9601E460}"/>
              </a:ext>
            </a:extLst>
          </p:cNvPr>
          <p:cNvSpPr/>
          <p:nvPr/>
        </p:nvSpPr>
        <p:spPr>
          <a:xfrm>
            <a:off x="359562" y="5095416"/>
            <a:ext cx="9308313" cy="1514475"/>
          </a:xfrm>
          <a:prstGeom prst="rect">
            <a:avLst/>
          </a:prstGeom>
          <a:solidFill>
            <a:srgbClr val="002060"/>
          </a:solidFill>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23" name="矩形: 圆角 22">
            <a:extLst>
              <a:ext uri="{FF2B5EF4-FFF2-40B4-BE49-F238E27FC236}">
                <a16:creationId xmlns:a16="http://schemas.microsoft.com/office/drawing/2014/main" id="{3FEA1313-CDB4-4687-9FA6-8693D14163DF}"/>
              </a:ext>
            </a:extLst>
          </p:cNvPr>
          <p:cNvSpPr/>
          <p:nvPr/>
        </p:nvSpPr>
        <p:spPr>
          <a:xfrm>
            <a:off x="10696575" y="1135439"/>
            <a:ext cx="4063213" cy="4211261"/>
          </a:xfrm>
          <a:prstGeom prst="roundRect">
            <a:avLst/>
          </a:prstGeom>
          <a:solidFill>
            <a:srgbClr val="002060"/>
          </a:solidFill>
        </p:spPr>
        <p:txBody>
          <a:bodyPr wrap="square" rtlCol="0" anchor="ctr">
            <a:spAutoFit/>
          </a:bodyPr>
          <a:lstStyle/>
          <a:p>
            <a:pPr algn="ctr">
              <a:lnSpc>
                <a:spcPct val="150000"/>
              </a:lnSpc>
            </a:pPr>
            <a:r>
              <a:rPr lang="zh-CN" altLang="en-US" sz="2400" b="1" dirty="0">
                <a:solidFill>
                  <a:srgbClr val="FFFF00"/>
                </a:solidFill>
                <a:latin typeface="微软雅黑" panose="020B0503020204020204" pitchFamily="34" charset="-122"/>
                <a:ea typeface="微软雅黑" panose="020B0503020204020204" pitchFamily="34" charset="-122"/>
              </a:rPr>
              <a:t>“八统筹一明确”</a:t>
            </a:r>
            <a:endParaRPr lang="en-US" altLang="zh-CN" sz="2400" b="1" dirty="0">
              <a:solidFill>
                <a:srgbClr val="FFFF00"/>
              </a:solidFill>
              <a:latin typeface="微软雅黑" panose="020B0503020204020204" pitchFamily="34" charset="-122"/>
              <a:ea typeface="微软雅黑" panose="020B0503020204020204" pitchFamily="34" charset="-122"/>
            </a:endParaRPr>
          </a:p>
          <a:p>
            <a:pPr algn="ctr">
              <a:lnSpc>
                <a:spcPct val="150000"/>
              </a:lnSpc>
            </a:pPr>
            <a:endParaRPr lang="en-US" altLang="zh-CN" sz="1400" dirty="0">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统筹村庄发展目标</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统筹生态保护修复</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统筹耕地和永久基本农田保护</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统筹历史文化传承与保护</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统筹基础设施和基本公共服务设施布局</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统筹农业发展空间</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统筹农村住房布局</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统筹村庄安全和防灾减灾</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明确近期建设项目库</a:t>
            </a: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24" name="矩形: 圆角 23">
            <a:extLst>
              <a:ext uri="{FF2B5EF4-FFF2-40B4-BE49-F238E27FC236}">
                <a16:creationId xmlns:a16="http://schemas.microsoft.com/office/drawing/2014/main" id="{A2EB28A4-9309-40AD-9F23-1C8E3D0EFC5B}"/>
              </a:ext>
            </a:extLst>
          </p:cNvPr>
          <p:cNvSpPr/>
          <p:nvPr/>
        </p:nvSpPr>
        <p:spPr>
          <a:xfrm>
            <a:off x="10696575" y="5468726"/>
            <a:ext cx="3962400" cy="1745584"/>
          </a:xfrm>
          <a:prstGeom prst="roundRect">
            <a:avLst/>
          </a:prstGeom>
          <a:solidFill>
            <a:srgbClr val="002060"/>
          </a:solidFill>
        </p:spPr>
        <p:txBody>
          <a:bodyPr wrap="square" rtlCol="0" anchor="ctr">
            <a:spAutoFit/>
          </a:bodyPr>
          <a:lstStyle/>
          <a:p>
            <a:pPr algn="ctr">
              <a:lnSpc>
                <a:spcPct val="150000"/>
              </a:lnSpc>
            </a:pPr>
            <a:r>
              <a:rPr lang="zh-CN" altLang="en-US" sz="2400" b="1" dirty="0">
                <a:solidFill>
                  <a:srgbClr val="FFFF00"/>
                </a:solidFill>
                <a:latin typeface="微软雅黑" panose="020B0503020204020204" pitchFamily="34" charset="-122"/>
                <a:ea typeface="微软雅黑" panose="020B0503020204020204" pitchFamily="34" charset="-122"/>
              </a:rPr>
              <a:t>“政策支持”</a:t>
            </a:r>
            <a:endParaRPr lang="en-US" altLang="zh-CN" sz="2400" b="1" dirty="0">
              <a:solidFill>
                <a:srgbClr val="FFFF00"/>
              </a:solidFill>
              <a:latin typeface="微软雅黑" panose="020B0503020204020204" pitchFamily="34" charset="-122"/>
              <a:ea typeface="微软雅黑" panose="020B0503020204020204" pitchFamily="34" charset="-122"/>
            </a:endParaRPr>
          </a:p>
          <a:p>
            <a:pPr algn="ctr">
              <a:lnSpc>
                <a:spcPct val="150000"/>
              </a:lnSpc>
            </a:pPr>
            <a:endParaRPr lang="en-US" altLang="zh-CN" sz="1400" dirty="0">
              <a:latin typeface="微软雅黑" panose="020B0503020204020204" pitchFamily="34" charset="-122"/>
              <a:ea typeface="微软雅黑" panose="020B0503020204020204" pitchFamily="34" charset="-122"/>
            </a:endParaRPr>
          </a:p>
          <a:p>
            <a:pPr algn="ctr" defTabSz="1475128">
              <a:lnSpc>
                <a:spcPct val="150000"/>
              </a:lnSpc>
            </a:pPr>
            <a:r>
              <a:rPr lang="zh-CN" altLang="en-US" sz="1400" b="1" dirty="0">
                <a:solidFill>
                  <a:schemeClr val="bg1"/>
                </a:solidFill>
                <a:latin typeface="微软雅黑" pitchFamily="34" charset="-122"/>
                <a:ea typeface="微软雅黑" pitchFamily="34" charset="-122"/>
                <a:cs typeface="+mn-ea"/>
                <a:sym typeface="微软雅黑" panose="020B0503020204020204" pitchFamily="34" charset="-122"/>
              </a:rPr>
              <a:t>优化调整用地布局</a:t>
            </a:r>
            <a:endParaRPr lang="en-US" altLang="zh-CN" sz="1400" b="1" dirty="0">
              <a:solidFill>
                <a:schemeClr val="bg1"/>
              </a:solidFill>
              <a:latin typeface="微软雅黑" pitchFamily="34" charset="-122"/>
              <a:ea typeface="微软雅黑" pitchFamily="34" charset="-122"/>
              <a:cs typeface="+mn-ea"/>
              <a:sym typeface="微软雅黑" panose="020B0503020204020204" pitchFamily="34" charset="-122"/>
            </a:endParaRPr>
          </a:p>
          <a:p>
            <a:pPr algn="ctr" defTabSz="1475128">
              <a:lnSpc>
                <a:spcPct val="150000"/>
              </a:lnSpc>
            </a:pPr>
            <a:r>
              <a:rPr lang="zh-CN" altLang="en-US" sz="1400" b="1" dirty="0">
                <a:solidFill>
                  <a:schemeClr val="bg1"/>
                </a:solidFill>
                <a:latin typeface="微软雅黑" pitchFamily="34" charset="-122"/>
                <a:ea typeface="微软雅黑" pitchFamily="34" charset="-122"/>
                <a:cs typeface="+mn-ea"/>
                <a:sym typeface="微软雅黑" panose="020B0503020204020204" pitchFamily="34" charset="-122"/>
              </a:rPr>
              <a:t>探索规划“留白”机制</a:t>
            </a:r>
          </a:p>
        </p:txBody>
      </p:sp>
      <p:sp>
        <p:nvSpPr>
          <p:cNvPr id="25" name="矩形: 圆角 24">
            <a:extLst>
              <a:ext uri="{FF2B5EF4-FFF2-40B4-BE49-F238E27FC236}">
                <a16:creationId xmlns:a16="http://schemas.microsoft.com/office/drawing/2014/main" id="{E4827DE7-0EA2-411D-855D-E361CCF5B194}"/>
              </a:ext>
            </a:extLst>
          </p:cNvPr>
          <p:cNvSpPr/>
          <p:nvPr/>
        </p:nvSpPr>
        <p:spPr>
          <a:xfrm>
            <a:off x="10696575" y="7444727"/>
            <a:ext cx="3962400" cy="2460674"/>
          </a:xfrm>
          <a:prstGeom prst="roundRect">
            <a:avLst/>
          </a:prstGeom>
          <a:solidFill>
            <a:srgbClr val="002060"/>
          </a:solidFill>
        </p:spPr>
        <p:txBody>
          <a:bodyPr wrap="square" rtlCol="0" anchor="ctr">
            <a:spAutoFit/>
          </a:bodyPr>
          <a:lstStyle/>
          <a:p>
            <a:pPr algn="ctr">
              <a:lnSpc>
                <a:spcPct val="150000"/>
              </a:lnSpc>
            </a:pPr>
            <a:r>
              <a:rPr lang="zh-CN" altLang="en-US" sz="2400" b="1" dirty="0">
                <a:solidFill>
                  <a:srgbClr val="FFFF00"/>
                </a:solidFill>
                <a:latin typeface="微软雅黑" panose="020B0503020204020204" pitchFamily="34" charset="-122"/>
                <a:ea typeface="微软雅黑" panose="020B0503020204020204" pitchFamily="34" charset="-122"/>
              </a:rPr>
              <a:t>“编制要求”</a:t>
            </a:r>
            <a:endParaRPr lang="en-US" altLang="zh-CN" sz="2400" b="1" dirty="0">
              <a:solidFill>
                <a:srgbClr val="FFFF00"/>
              </a:solidFill>
              <a:latin typeface="微软雅黑" panose="020B0503020204020204" pitchFamily="34" charset="-122"/>
              <a:ea typeface="微软雅黑" panose="020B0503020204020204" pitchFamily="34" charset="-122"/>
            </a:endParaRPr>
          </a:p>
          <a:p>
            <a:pPr algn="ctr">
              <a:lnSpc>
                <a:spcPct val="150000"/>
              </a:lnSpc>
            </a:pPr>
            <a:endParaRPr lang="en-US" altLang="zh-CN" sz="1400" dirty="0">
              <a:latin typeface="微软雅黑" panose="020B0503020204020204" pitchFamily="34" charset="-122"/>
              <a:ea typeface="微软雅黑" panose="020B0503020204020204" pitchFamily="34" charset="-122"/>
            </a:endParaRPr>
          </a:p>
          <a:p>
            <a:pPr algn="ctr" defTabSz="1475128">
              <a:lnSpc>
                <a:spcPct val="150000"/>
              </a:lnSpc>
            </a:pPr>
            <a:r>
              <a:rPr lang="zh-CN" altLang="en-US" sz="1400" b="1" dirty="0">
                <a:solidFill>
                  <a:schemeClr val="bg1"/>
                </a:solidFill>
                <a:latin typeface="微软雅黑" pitchFamily="34" charset="-122"/>
                <a:ea typeface="微软雅黑" pitchFamily="34" charset="-122"/>
                <a:cs typeface="+mn-ea"/>
                <a:sym typeface="微软雅黑" panose="020B0503020204020204" pitchFamily="34" charset="-122"/>
              </a:rPr>
              <a:t>强化村民主体和村党组织、村民委员会主导</a:t>
            </a:r>
            <a:endParaRPr lang="en-US" altLang="zh-CN" sz="1400" b="1" dirty="0">
              <a:solidFill>
                <a:schemeClr val="bg1"/>
              </a:solidFill>
              <a:latin typeface="微软雅黑" pitchFamily="34" charset="-122"/>
              <a:ea typeface="微软雅黑" pitchFamily="34" charset="-122"/>
              <a:cs typeface="+mn-ea"/>
              <a:sym typeface="微软雅黑" panose="020B0503020204020204" pitchFamily="34" charset="-122"/>
            </a:endParaRPr>
          </a:p>
          <a:p>
            <a:pPr algn="ctr" defTabSz="1475128">
              <a:lnSpc>
                <a:spcPct val="150000"/>
              </a:lnSpc>
            </a:pPr>
            <a:r>
              <a:rPr lang="zh-CN" altLang="en-US" sz="1400" b="1" dirty="0">
                <a:solidFill>
                  <a:schemeClr val="bg1"/>
                </a:solidFill>
                <a:latin typeface="微软雅黑" pitchFamily="34" charset="-122"/>
                <a:ea typeface="微软雅黑" pitchFamily="34" charset="-122"/>
                <a:cs typeface="+mn-ea"/>
                <a:sym typeface="微软雅黑" panose="020B0503020204020204" pitchFamily="34" charset="-122"/>
              </a:rPr>
              <a:t>开门编规划</a:t>
            </a:r>
            <a:endParaRPr lang="en-US" altLang="zh-CN" sz="1400" b="1" dirty="0">
              <a:solidFill>
                <a:schemeClr val="bg1"/>
              </a:solidFill>
              <a:latin typeface="微软雅黑" pitchFamily="34" charset="-122"/>
              <a:ea typeface="微软雅黑" pitchFamily="34" charset="-122"/>
              <a:cs typeface="+mn-ea"/>
              <a:sym typeface="微软雅黑" panose="020B0503020204020204" pitchFamily="34" charset="-122"/>
            </a:endParaRPr>
          </a:p>
          <a:p>
            <a:pPr algn="ctr" defTabSz="1475128">
              <a:lnSpc>
                <a:spcPct val="150000"/>
              </a:lnSpc>
            </a:pPr>
            <a:r>
              <a:rPr lang="zh-CN" altLang="en-US" sz="1400" b="1" dirty="0">
                <a:solidFill>
                  <a:schemeClr val="bg1"/>
                </a:solidFill>
                <a:latin typeface="微软雅黑" pitchFamily="34" charset="-122"/>
                <a:ea typeface="微软雅黑" pitchFamily="34" charset="-122"/>
                <a:cs typeface="+mn-ea"/>
                <a:sym typeface="微软雅黑" panose="020B0503020204020204" pitchFamily="34" charset="-122"/>
              </a:rPr>
              <a:t>因地制宜，分类编制</a:t>
            </a:r>
            <a:endParaRPr lang="en-US" altLang="zh-CN" sz="1400" b="1" dirty="0">
              <a:solidFill>
                <a:schemeClr val="bg1"/>
              </a:solidFill>
              <a:latin typeface="微软雅黑" pitchFamily="34" charset="-122"/>
              <a:ea typeface="微软雅黑" pitchFamily="34" charset="-122"/>
              <a:cs typeface="+mn-ea"/>
              <a:sym typeface="微软雅黑" panose="020B0503020204020204" pitchFamily="34" charset="-122"/>
            </a:endParaRPr>
          </a:p>
          <a:p>
            <a:pPr algn="ctr" defTabSz="1475128">
              <a:lnSpc>
                <a:spcPct val="150000"/>
              </a:lnSpc>
            </a:pPr>
            <a:r>
              <a:rPr lang="zh-CN" altLang="en-US" sz="1400" b="1" dirty="0">
                <a:solidFill>
                  <a:schemeClr val="bg1"/>
                </a:solidFill>
                <a:latin typeface="微软雅黑" pitchFamily="34" charset="-122"/>
                <a:ea typeface="微软雅黑" pitchFamily="34" charset="-122"/>
                <a:cs typeface="+mn-ea"/>
                <a:sym typeface="微软雅黑" panose="020B0503020204020204" pitchFamily="34" charset="-122"/>
              </a:rPr>
              <a:t>建明成果表达</a:t>
            </a:r>
          </a:p>
        </p:txBody>
      </p:sp>
      <p:sp>
        <p:nvSpPr>
          <p:cNvPr id="26" name="箭头: 虚尾 25">
            <a:extLst>
              <a:ext uri="{FF2B5EF4-FFF2-40B4-BE49-F238E27FC236}">
                <a16:creationId xmlns:a16="http://schemas.microsoft.com/office/drawing/2014/main" id="{3760EB1C-0B93-4B5E-A083-B350702EE69E}"/>
              </a:ext>
            </a:extLst>
          </p:cNvPr>
          <p:cNvSpPr/>
          <p:nvPr/>
        </p:nvSpPr>
        <p:spPr>
          <a:xfrm>
            <a:off x="9820714" y="5178167"/>
            <a:ext cx="638175" cy="1254919"/>
          </a:xfrm>
          <a:prstGeom prst="stripedRightArrow">
            <a:avLst/>
          </a:prstGeom>
          <a:solidFill>
            <a:srgbClr val="002060"/>
          </a:solidFill>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27" name="Text Placeholder 6">
            <a:extLst>
              <a:ext uri="{FF2B5EF4-FFF2-40B4-BE49-F238E27FC236}">
                <a16:creationId xmlns:a16="http://schemas.microsoft.com/office/drawing/2014/main" id="{7C7C2B67-A1A2-4EEE-8BB6-9A20CEE033DB}"/>
              </a:ext>
            </a:extLst>
          </p:cNvPr>
          <p:cNvSpPr txBox="1">
            <a:spLocks/>
          </p:cNvSpPr>
          <p:nvPr/>
        </p:nvSpPr>
        <p:spPr>
          <a:xfrm>
            <a:off x="381439" y="1607885"/>
            <a:ext cx="9086411" cy="8456546"/>
          </a:xfrm>
          <a:prstGeom prst="rect">
            <a:avLst/>
          </a:prstGeom>
        </p:spPr>
        <p:txBody>
          <a:bodyPr wrap="square">
            <a:spAutoFit/>
          </a:bodyPr>
          <a:lstStyle>
            <a:lvl1pPr marL="300355" indent="-300355" algn="l" defTabSz="800100" rtl="0" eaLnBrk="0" fontAlgn="base" hangingPunct="0">
              <a:spcBef>
                <a:spcPct val="20000"/>
              </a:spcBef>
              <a:spcAft>
                <a:spcPct val="0"/>
              </a:spcAft>
              <a:buChar char="•"/>
              <a:defRPr sz="2800">
                <a:solidFill>
                  <a:schemeClr val="tx1"/>
                </a:solidFill>
                <a:latin typeface="+mn-lt"/>
                <a:ea typeface="+mn-ea"/>
                <a:cs typeface="+mn-cs"/>
              </a:defRPr>
            </a:lvl1pPr>
            <a:lvl2pPr marL="650240" indent="-250190" algn="l" defTabSz="800100" rtl="0" eaLnBrk="0" fontAlgn="base" hangingPunct="0">
              <a:spcBef>
                <a:spcPct val="20000"/>
              </a:spcBef>
              <a:spcAft>
                <a:spcPct val="0"/>
              </a:spcAft>
              <a:buChar char="–"/>
              <a:defRPr sz="2400">
                <a:solidFill>
                  <a:schemeClr val="tx1"/>
                </a:solidFill>
                <a:latin typeface="+mn-lt"/>
                <a:ea typeface="+mn-ea"/>
              </a:defRPr>
            </a:lvl2pPr>
            <a:lvl3pPr marL="999490" indent="-199390" algn="l" defTabSz="800100" rtl="0" eaLnBrk="0" fontAlgn="base" hangingPunct="0">
              <a:spcBef>
                <a:spcPct val="20000"/>
              </a:spcBef>
              <a:spcAft>
                <a:spcPct val="0"/>
              </a:spcAft>
              <a:buChar char="•"/>
              <a:defRPr sz="2100">
                <a:solidFill>
                  <a:schemeClr val="tx1"/>
                </a:solidFill>
                <a:latin typeface="+mn-lt"/>
                <a:ea typeface="+mn-ea"/>
              </a:defRPr>
            </a:lvl3pPr>
            <a:lvl4pPr marL="1400810" indent="-200660" algn="l" defTabSz="800100" rtl="0" eaLnBrk="0" fontAlgn="base" hangingPunct="0">
              <a:spcBef>
                <a:spcPct val="20000"/>
              </a:spcBef>
              <a:spcAft>
                <a:spcPct val="0"/>
              </a:spcAft>
              <a:buChar char="–"/>
              <a:defRPr sz="1700">
                <a:solidFill>
                  <a:schemeClr val="tx1"/>
                </a:solidFill>
                <a:latin typeface="+mn-lt"/>
                <a:ea typeface="+mn-ea"/>
              </a:defRPr>
            </a:lvl4pPr>
            <a:lvl5pPr marL="1799590" indent="-199390" algn="l" defTabSz="800100" rtl="0" eaLnBrk="0" fontAlgn="base" hangingPunct="0">
              <a:spcBef>
                <a:spcPct val="20000"/>
              </a:spcBef>
              <a:spcAft>
                <a:spcPct val="0"/>
              </a:spcAft>
              <a:buChar char="»"/>
              <a:defRPr sz="1700">
                <a:solidFill>
                  <a:schemeClr val="tx1"/>
                </a:solidFill>
                <a:latin typeface="+mn-lt"/>
                <a:ea typeface="+mn-ea"/>
              </a:defRPr>
            </a:lvl5pPr>
            <a:lvl6pPr marL="2125980" indent="-199390" algn="l" defTabSz="800100" rtl="0" eaLnBrk="0" fontAlgn="base" hangingPunct="0">
              <a:spcBef>
                <a:spcPct val="20000"/>
              </a:spcBef>
              <a:spcAft>
                <a:spcPct val="0"/>
              </a:spcAft>
              <a:buChar char="»"/>
              <a:defRPr sz="1700">
                <a:solidFill>
                  <a:schemeClr val="tx1"/>
                </a:solidFill>
                <a:latin typeface="+mn-lt"/>
                <a:ea typeface="+mn-ea"/>
              </a:defRPr>
            </a:lvl6pPr>
            <a:lvl7pPr marL="2452370" indent="-199390" algn="l" defTabSz="800100" rtl="0" eaLnBrk="0" fontAlgn="base" hangingPunct="0">
              <a:spcBef>
                <a:spcPct val="20000"/>
              </a:spcBef>
              <a:spcAft>
                <a:spcPct val="0"/>
              </a:spcAft>
              <a:buChar char="»"/>
              <a:defRPr sz="1700">
                <a:solidFill>
                  <a:schemeClr val="tx1"/>
                </a:solidFill>
                <a:latin typeface="+mn-lt"/>
                <a:ea typeface="+mn-ea"/>
              </a:defRPr>
            </a:lvl7pPr>
            <a:lvl8pPr marL="2778760" indent="-199390" algn="l" defTabSz="800100" rtl="0" eaLnBrk="0" fontAlgn="base" hangingPunct="0">
              <a:spcBef>
                <a:spcPct val="20000"/>
              </a:spcBef>
              <a:spcAft>
                <a:spcPct val="0"/>
              </a:spcAft>
              <a:buChar char="»"/>
              <a:defRPr sz="1700">
                <a:solidFill>
                  <a:schemeClr val="tx1"/>
                </a:solidFill>
                <a:latin typeface="+mn-lt"/>
                <a:ea typeface="+mn-ea"/>
              </a:defRPr>
            </a:lvl8pPr>
            <a:lvl9pPr marL="3105150" indent="-199390" algn="l" defTabSz="800100" rtl="0" eaLnBrk="0" fontAlgn="base" hangingPunct="0">
              <a:spcBef>
                <a:spcPct val="20000"/>
              </a:spcBef>
              <a:spcAft>
                <a:spcPct val="0"/>
              </a:spcAft>
              <a:buChar char="»"/>
              <a:defRPr sz="1700">
                <a:solidFill>
                  <a:schemeClr val="tx1"/>
                </a:solidFill>
                <a:latin typeface="+mn-lt"/>
                <a:ea typeface="+mn-ea"/>
              </a:defRPr>
            </a:lvl9pPr>
          </a:lstStyle>
          <a:p>
            <a:pPr algn="just">
              <a:lnSpc>
                <a:spcPct val="150000"/>
              </a:lnSpc>
              <a:spcBef>
                <a:spcPts val="0"/>
              </a:spcBef>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国家层面</a:t>
            </a:r>
          </a:p>
          <a:p>
            <a:pPr marL="0" indent="252000" algn="just">
              <a:lnSpc>
                <a:spcPct val="150000"/>
              </a:lnSpc>
              <a:spcBef>
                <a:spcPts val="0"/>
              </a:spcBef>
              <a:buNone/>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）中央农办 农业农村部 自然资源部 国家发展改革委 财政部于</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月发布</a:t>
            </a:r>
            <a:r>
              <a:rPr lang="zh-CN" altLang="en-US" sz="1400" b="1" dirty="0">
                <a:solidFill>
                  <a:srgbClr val="C00000"/>
                </a:solidFill>
                <a:latin typeface="微软雅黑" panose="020B0503020204020204" pitchFamily="34" charset="-122"/>
                <a:ea typeface="微软雅黑" panose="020B0503020204020204" pitchFamily="34" charset="-122"/>
              </a:rPr>
              <a:t>农规发</a:t>
            </a:r>
            <a:r>
              <a:rPr lang="en-US" altLang="zh-CN" sz="1400" b="1" dirty="0">
                <a:solidFill>
                  <a:srgbClr val="C00000"/>
                </a:solidFill>
                <a:latin typeface="微软雅黑" panose="020B0503020204020204" pitchFamily="34" charset="-122"/>
                <a:ea typeface="微软雅黑" panose="020B0503020204020204" pitchFamily="34" charset="-122"/>
              </a:rPr>
              <a:t>﹝ 2019 ﹞1</a:t>
            </a:r>
            <a:r>
              <a:rPr lang="zh-CN" altLang="en-US" sz="1400" b="1" dirty="0">
                <a:solidFill>
                  <a:srgbClr val="C00000"/>
                </a:solidFill>
                <a:latin typeface="微软雅黑" panose="020B0503020204020204" pitchFamily="34" charset="-122"/>
                <a:ea typeface="微软雅黑" panose="020B0503020204020204" pitchFamily="34" charset="-122"/>
              </a:rPr>
              <a:t>号文</a:t>
            </a: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关于统筹推进村庄规划工作的意见</a:t>
            </a: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明确要求：力争到</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年底，基本明确集聚提升类、城郊融合类、特色保护类等村庄分类。</a:t>
            </a:r>
            <a:r>
              <a:rPr lang="zh-CN" altLang="en-US" sz="1400" b="1" dirty="0">
                <a:solidFill>
                  <a:srgbClr val="C00000"/>
                </a:solidFill>
                <a:latin typeface="微软雅黑" panose="020B0503020204020204" pitchFamily="34" charset="-122"/>
                <a:ea typeface="微软雅黑" panose="020B0503020204020204" pitchFamily="34" charset="-122"/>
              </a:rPr>
              <a:t>到</a:t>
            </a:r>
            <a:r>
              <a:rPr lang="en-US" altLang="zh-CN" sz="1400" b="1" dirty="0">
                <a:solidFill>
                  <a:srgbClr val="C00000"/>
                </a:solidFill>
                <a:latin typeface="微软雅黑" panose="020B0503020204020204" pitchFamily="34" charset="-122"/>
                <a:ea typeface="微软雅黑" panose="020B0503020204020204" pitchFamily="34" charset="-122"/>
              </a:rPr>
              <a:t>2020</a:t>
            </a:r>
            <a:r>
              <a:rPr lang="zh-CN" altLang="en-US" sz="1400" b="1" dirty="0">
                <a:solidFill>
                  <a:srgbClr val="C00000"/>
                </a:solidFill>
                <a:latin typeface="微软雅黑" panose="020B0503020204020204" pitchFamily="34" charset="-122"/>
                <a:ea typeface="微软雅黑" panose="020B0503020204020204" pitchFamily="34" charset="-122"/>
              </a:rPr>
              <a:t>年底，结合国土空间规划编制在县域层面基本完成村庄布局工作，</a:t>
            </a:r>
            <a:r>
              <a:rPr lang="zh-CN" altLang="en-US" sz="1400" dirty="0">
                <a:latin typeface="微软雅黑" panose="020B0503020204020204" pitchFamily="34" charset="-122"/>
                <a:ea typeface="微软雅黑" panose="020B0503020204020204" pitchFamily="34" charset="-122"/>
              </a:rPr>
              <a:t>有条件的村可结合实际单独编制村庄规划，做到应编尽编，实现村庄建设发展有目标、重要建设项目有安排、生态环境有管控、自然景观和文化遗产有保护、农村人居环境改善有措施。</a:t>
            </a:r>
            <a:endParaRPr lang="en-US" altLang="zh-CN" sz="1400" dirty="0">
              <a:latin typeface="微软雅黑" panose="020B0503020204020204" pitchFamily="34" charset="-122"/>
              <a:ea typeface="微软雅黑" panose="020B0503020204020204" pitchFamily="34" charset="-122"/>
            </a:endParaRPr>
          </a:p>
          <a:p>
            <a:pPr marL="0" indent="252000" algn="just">
              <a:lnSpc>
                <a:spcPct val="150000"/>
              </a:lnSpc>
              <a:spcBef>
                <a:spcPts val="0"/>
              </a:spcBef>
              <a:buNone/>
            </a:pPr>
            <a:endParaRPr lang="zh-CN" altLang="en-US" sz="1400" dirty="0">
              <a:latin typeface="微软雅黑" panose="020B0503020204020204" pitchFamily="34" charset="-122"/>
              <a:ea typeface="微软雅黑" panose="020B0503020204020204" pitchFamily="34" charset="-122"/>
            </a:endParaRPr>
          </a:p>
          <a:p>
            <a:pPr marL="0" indent="252000" algn="just">
              <a:lnSpc>
                <a:spcPct val="150000"/>
              </a:lnSpc>
              <a:spcBef>
                <a:spcPts val="0"/>
              </a:spcBef>
              <a:buNone/>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月</a:t>
            </a:r>
            <a:r>
              <a:rPr lang="en-US" altLang="zh-CN" sz="1400" dirty="0">
                <a:latin typeface="微软雅黑" panose="020B0503020204020204" pitchFamily="34" charset="-122"/>
                <a:ea typeface="微软雅黑" panose="020B0503020204020204" pitchFamily="34" charset="-122"/>
              </a:rPr>
              <a:t>19</a:t>
            </a:r>
            <a:r>
              <a:rPr lang="zh-CN" altLang="en-US" sz="1400" dirty="0">
                <a:latin typeface="微软雅黑" panose="020B0503020204020204" pitchFamily="34" charset="-122"/>
                <a:ea typeface="微软雅黑" panose="020B0503020204020204" pitchFamily="34" charset="-122"/>
              </a:rPr>
              <a:t>日，中华人民共和国中央人民政府印发</a:t>
            </a: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中共中央、国务院关于坚持农业农村优先发展做好“三农”工作的若干意见</a:t>
            </a: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文件要求：强化乡村规划引领。把加强规划管理作为乡村振兴的基础性工作，实现规划管理全覆盖。</a:t>
            </a:r>
            <a:r>
              <a:rPr lang="zh-CN" altLang="en-US" sz="1400" b="1" dirty="0">
                <a:solidFill>
                  <a:srgbClr val="C00000"/>
                </a:solidFill>
                <a:latin typeface="微软雅黑" panose="020B0503020204020204" pitchFamily="34" charset="-122"/>
                <a:ea typeface="微软雅黑" panose="020B0503020204020204" pitchFamily="34" charset="-122"/>
              </a:rPr>
              <a:t>以县为单位抓紧编制或修编村庄布局规划，县级党委和政府要统筹推进乡村规划工作。</a:t>
            </a:r>
            <a:endParaRPr lang="zh-CN" altLang="en-US" sz="1400" dirty="0">
              <a:latin typeface="微软雅黑" panose="020B0503020204020204" pitchFamily="34" charset="-122"/>
              <a:ea typeface="微软雅黑" panose="020B0503020204020204" pitchFamily="34" charset="-122"/>
            </a:endParaRPr>
          </a:p>
          <a:p>
            <a:pPr marL="0" indent="252000" algn="just">
              <a:lnSpc>
                <a:spcPct val="150000"/>
              </a:lnSpc>
              <a:spcBef>
                <a:spcPts val="0"/>
              </a:spcBef>
              <a:buNone/>
            </a:pPr>
            <a:endParaRPr lang="zh-CN" altLang="en-US" sz="1400" dirty="0">
              <a:latin typeface="微软雅黑" panose="020B0503020204020204" pitchFamily="34" charset="-122"/>
              <a:ea typeface="微软雅黑" panose="020B0503020204020204" pitchFamily="34" charset="-122"/>
            </a:endParaRPr>
          </a:p>
          <a:p>
            <a:pPr marL="0" indent="252000" algn="just">
              <a:lnSpc>
                <a:spcPct val="150000"/>
              </a:lnSpc>
              <a:spcBef>
                <a:spcPts val="0"/>
              </a:spcBef>
              <a:buNone/>
            </a:pPr>
            <a:r>
              <a:rPr lang="zh-CN" altLang="en-US" sz="1400" dirty="0">
                <a:solidFill>
                  <a:schemeClr val="bg1"/>
                </a:solidFill>
                <a:latin typeface="微软雅黑" panose="020B0503020204020204" pitchFamily="34" charset="-122"/>
                <a:ea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rPr>
              <a:t>3</a:t>
            </a:r>
            <a:r>
              <a:rPr lang="zh-CN" altLang="en-US" sz="1400" dirty="0">
                <a:solidFill>
                  <a:schemeClr val="bg1"/>
                </a:solidFill>
                <a:latin typeface="微软雅黑" panose="020B0503020204020204" pitchFamily="34" charset="-122"/>
                <a:ea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rPr>
              <a:t>2019</a:t>
            </a:r>
            <a:r>
              <a:rPr lang="zh-CN" altLang="en-US" sz="1400" dirty="0">
                <a:solidFill>
                  <a:schemeClr val="bg1"/>
                </a:solidFill>
                <a:latin typeface="微软雅黑" panose="020B0503020204020204" pitchFamily="34" charset="-122"/>
                <a:ea typeface="微软雅黑" panose="020B0503020204020204" pitchFamily="34" charset="-122"/>
              </a:rPr>
              <a:t>年</a:t>
            </a:r>
            <a:r>
              <a:rPr lang="en-US" altLang="zh-CN" sz="1400" dirty="0">
                <a:solidFill>
                  <a:schemeClr val="bg1"/>
                </a:solidFill>
                <a:latin typeface="微软雅黑" panose="020B0503020204020204" pitchFamily="34" charset="-122"/>
                <a:ea typeface="微软雅黑" panose="020B0503020204020204" pitchFamily="34" charset="-122"/>
              </a:rPr>
              <a:t>5</a:t>
            </a:r>
            <a:r>
              <a:rPr lang="zh-CN" altLang="en-US" sz="1400" dirty="0">
                <a:solidFill>
                  <a:schemeClr val="bg1"/>
                </a:solidFill>
                <a:latin typeface="微软雅黑" panose="020B0503020204020204" pitchFamily="34" charset="-122"/>
                <a:ea typeface="微软雅黑" panose="020B0503020204020204" pitchFamily="34" charset="-122"/>
              </a:rPr>
              <a:t>月</a:t>
            </a:r>
            <a:r>
              <a:rPr lang="en-US" altLang="zh-CN" sz="1400" dirty="0">
                <a:solidFill>
                  <a:schemeClr val="bg1"/>
                </a:solidFill>
                <a:latin typeface="微软雅黑" panose="020B0503020204020204" pitchFamily="34" charset="-122"/>
                <a:ea typeface="微软雅黑" panose="020B0503020204020204" pitchFamily="34" charset="-122"/>
              </a:rPr>
              <a:t>29</a:t>
            </a:r>
            <a:r>
              <a:rPr lang="zh-CN" altLang="en-US" sz="1400" dirty="0">
                <a:solidFill>
                  <a:schemeClr val="bg1"/>
                </a:solidFill>
                <a:latin typeface="微软雅黑" panose="020B0503020204020204" pitchFamily="34" charset="-122"/>
                <a:ea typeface="微软雅黑" panose="020B0503020204020204" pitchFamily="34" charset="-122"/>
              </a:rPr>
              <a:t>日，自然资源部办公厅印发</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关于加强村庄规划促进乡村振兴的通知</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 </a:t>
            </a:r>
            <a:r>
              <a:rPr lang="zh-CN" altLang="en-US" sz="1400" dirty="0">
                <a:solidFill>
                  <a:schemeClr val="bg1"/>
                </a:solidFill>
                <a:latin typeface="微软雅黑" panose="020B0503020204020204" pitchFamily="34" charset="-122"/>
                <a:ea typeface="微软雅黑" panose="020B0503020204020204" pitchFamily="34" charset="-122"/>
              </a:rPr>
              <a:t>（自然资办发</a:t>
            </a:r>
            <a:r>
              <a:rPr lang="en-US" altLang="zh-CN" sz="1400" dirty="0">
                <a:solidFill>
                  <a:schemeClr val="bg1"/>
                </a:solidFill>
                <a:latin typeface="微软雅黑" panose="020B0503020204020204" pitchFamily="34" charset="-122"/>
                <a:ea typeface="微软雅黑" panose="020B0503020204020204" pitchFamily="34" charset="-122"/>
              </a:rPr>
              <a:t>[2019]35</a:t>
            </a:r>
            <a:r>
              <a:rPr lang="zh-CN" altLang="en-US" sz="1400" dirty="0">
                <a:solidFill>
                  <a:schemeClr val="bg1"/>
                </a:solidFill>
                <a:latin typeface="微软雅黑" panose="020B0503020204020204" pitchFamily="34" charset="-122"/>
                <a:ea typeface="微软雅黑" panose="020B0503020204020204" pitchFamily="34" charset="-122"/>
              </a:rPr>
              <a:t>号） 。</a:t>
            </a:r>
            <a:r>
              <a:rPr lang="zh-CN" altLang="en-US" sz="1400" dirty="0">
                <a:solidFill>
                  <a:srgbClr val="FFFF00"/>
                </a:solidFill>
                <a:latin typeface="微软雅黑" panose="020B0503020204020204" pitchFamily="34" charset="-122"/>
                <a:ea typeface="微软雅黑" panose="020B0503020204020204" pitchFamily="34" charset="-122"/>
              </a:rPr>
              <a:t>明确了村庄规划的规划定位。</a:t>
            </a:r>
            <a:r>
              <a:rPr lang="zh-CN" altLang="en-US" sz="1400" b="1" dirty="0">
                <a:solidFill>
                  <a:srgbClr val="FFFF00"/>
                </a:solidFill>
                <a:latin typeface="微软雅黑" panose="020B0503020204020204" pitchFamily="34" charset="-122"/>
                <a:ea typeface="微软雅黑" panose="020B0503020204020204" pitchFamily="34" charset="-122"/>
              </a:rPr>
              <a:t>村庄规划是法定规划，是国土空间规划体系中乡村地区的详细规划</a:t>
            </a:r>
            <a:r>
              <a:rPr lang="zh-CN" altLang="en-US" sz="1400" b="1" dirty="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是开展国土空间开发保护活动、实施国土空间用途管制、核发乡村建设项目规划许可、进行各项建设等的法定依据。</a:t>
            </a:r>
            <a:endParaRPr lang="en-US" altLang="zh-CN" sz="1400" dirty="0">
              <a:solidFill>
                <a:schemeClr val="bg1"/>
              </a:solidFill>
              <a:latin typeface="微软雅黑" panose="020B0503020204020204" pitchFamily="34" charset="-122"/>
              <a:ea typeface="微软雅黑" panose="020B0503020204020204" pitchFamily="34" charset="-122"/>
            </a:endParaRPr>
          </a:p>
          <a:p>
            <a:pPr marL="0" indent="252000" algn="just">
              <a:lnSpc>
                <a:spcPct val="150000"/>
              </a:lnSpc>
              <a:spcBef>
                <a:spcPts val="0"/>
              </a:spcBef>
              <a:buNone/>
            </a:pPr>
            <a:endParaRPr lang="en-US" altLang="zh-CN" sz="1400" dirty="0">
              <a:latin typeface="微软雅黑" panose="020B0503020204020204" pitchFamily="34" charset="-122"/>
              <a:ea typeface="微软雅黑" panose="020B0503020204020204" pitchFamily="34" charset="-122"/>
            </a:endParaRPr>
          </a:p>
          <a:p>
            <a:pPr marL="0" indent="252000" algn="just">
              <a:lnSpc>
                <a:spcPct val="150000"/>
              </a:lnSpc>
              <a:spcBef>
                <a:spcPts val="0"/>
              </a:spcBef>
              <a:buNone/>
            </a:pPr>
            <a:endParaRPr lang="en-US" altLang="zh-CN" sz="1400" dirty="0">
              <a:latin typeface="微软雅黑" panose="020B0503020204020204" pitchFamily="34" charset="-122"/>
              <a:ea typeface="微软雅黑" panose="020B0503020204020204" pitchFamily="34" charset="-122"/>
            </a:endParaRPr>
          </a:p>
          <a:p>
            <a:pPr algn="just">
              <a:lnSpc>
                <a:spcPct val="150000"/>
              </a:lnSpc>
              <a:spcBef>
                <a:spcPts val="0"/>
              </a:spcBef>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山东层面</a:t>
            </a:r>
          </a:p>
          <a:p>
            <a:pPr marL="0" indent="252000" algn="just">
              <a:lnSpc>
                <a:spcPct val="150000"/>
              </a:lnSpc>
              <a:spcBef>
                <a:spcPts val="0"/>
              </a:spcBef>
              <a:buNone/>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6</a:t>
            </a:r>
            <a:r>
              <a:rPr lang="zh-CN" altLang="en-US" sz="1400" dirty="0">
                <a:latin typeface="微软雅黑" panose="020B0503020204020204" pitchFamily="34" charset="-122"/>
                <a:ea typeface="微软雅黑" panose="020B0503020204020204" pitchFamily="34" charset="-122"/>
              </a:rPr>
              <a:t>月，山东省自然资源厅转发</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自然资源部办公厅关于加强村庄规划促进乡村振兴的通知</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鲁自然资字</a:t>
            </a:r>
            <a:r>
              <a:rPr lang="en-US" altLang="zh-CN" sz="1400" dirty="0">
                <a:solidFill>
                  <a:prstClr val="black"/>
                </a:solidFill>
                <a:latin typeface="微软雅黑" panose="020B0503020204020204" pitchFamily="34" charset="-122"/>
                <a:ea typeface="微软雅黑" panose="020B0503020204020204" pitchFamily="34" charset="-122"/>
              </a:rPr>
              <a:t>[2019]49</a:t>
            </a:r>
            <a:r>
              <a:rPr lang="zh-CN" altLang="en-US" sz="1400" dirty="0">
                <a:latin typeface="微软雅黑" panose="020B0503020204020204" pitchFamily="34" charset="-122"/>
                <a:ea typeface="微软雅黑" panose="020B0503020204020204" pitchFamily="34" charset="-122"/>
              </a:rPr>
              <a:t>号</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，提出：</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9</a:t>
            </a:r>
            <a:r>
              <a:rPr lang="zh-CN" altLang="en-US" sz="1400" dirty="0">
                <a:latin typeface="微软雅黑" panose="020B0503020204020204" pitchFamily="34" charset="-122"/>
                <a:ea typeface="微软雅黑" panose="020B0503020204020204" pitchFamily="34" charset="-122"/>
              </a:rPr>
              <a:t>月底前，对已编制完成的原村庄规划、村土地利用规划等规划</a:t>
            </a:r>
            <a:r>
              <a:rPr lang="zh-CN" altLang="en-US" sz="1400" b="1" dirty="0">
                <a:solidFill>
                  <a:srgbClr val="C00000"/>
                </a:solidFill>
                <a:latin typeface="微软雅黑" panose="020B0503020204020204" pitchFamily="34" charset="-122"/>
                <a:ea typeface="微软雅黑" panose="020B0503020204020204" pitchFamily="34" charset="-122"/>
              </a:rPr>
              <a:t>进行综合评估；</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年底前全省</a:t>
            </a:r>
            <a:r>
              <a:rPr lang="zh-CN" altLang="en-US" sz="1400" b="1" dirty="0">
                <a:solidFill>
                  <a:srgbClr val="C00000"/>
                </a:solidFill>
                <a:latin typeface="微软雅黑" panose="020B0503020204020204" pitchFamily="34" charset="-122"/>
                <a:ea typeface="微软雅黑" panose="020B0503020204020204" pitchFamily="34" charset="-122"/>
              </a:rPr>
              <a:t>完成</a:t>
            </a:r>
            <a:r>
              <a:rPr lang="en-US" altLang="zh-CN" sz="1400" b="1" dirty="0">
                <a:solidFill>
                  <a:srgbClr val="C00000"/>
                </a:solidFill>
                <a:latin typeface="微软雅黑" panose="020B0503020204020204" pitchFamily="34" charset="-122"/>
                <a:ea typeface="微软雅黑" panose="020B0503020204020204" pitchFamily="34" charset="-122"/>
              </a:rPr>
              <a:t>1000</a:t>
            </a:r>
            <a:r>
              <a:rPr lang="zh-CN" altLang="en-US" sz="1400" b="1" dirty="0">
                <a:solidFill>
                  <a:srgbClr val="C00000"/>
                </a:solidFill>
                <a:latin typeface="微软雅黑" panose="020B0503020204020204" pitchFamily="34" charset="-122"/>
                <a:ea typeface="微软雅黑" panose="020B0503020204020204" pitchFamily="34" charset="-122"/>
              </a:rPr>
              <a:t>个左右村庄规划编制试点工作；</a:t>
            </a:r>
            <a:r>
              <a:rPr lang="en-US" altLang="zh-CN" sz="1400" dirty="0">
                <a:latin typeface="微软雅黑" panose="020B0503020204020204" pitchFamily="34" charset="-122"/>
                <a:ea typeface="微软雅黑" panose="020B0503020204020204" pitchFamily="34" charset="-122"/>
              </a:rPr>
              <a:t>2020</a:t>
            </a:r>
            <a:r>
              <a:rPr lang="zh-CN" altLang="en-US" sz="1400" dirty="0">
                <a:latin typeface="微软雅黑" panose="020B0503020204020204" pitchFamily="34" charset="-122"/>
                <a:ea typeface="微软雅黑" panose="020B0503020204020204" pitchFamily="34" charset="-122"/>
              </a:rPr>
              <a:t>年底</a:t>
            </a:r>
            <a:r>
              <a:rPr lang="zh-CN" altLang="en-US" sz="1400" b="1" dirty="0">
                <a:solidFill>
                  <a:srgbClr val="C00000"/>
                </a:solidFill>
                <a:latin typeface="微软雅黑" panose="020B0503020204020204" pitchFamily="34" charset="-122"/>
                <a:ea typeface="微软雅黑" panose="020B0503020204020204" pitchFamily="34" charset="-122"/>
              </a:rPr>
              <a:t>有条件、有需要的村庄做到应编尽编。</a:t>
            </a:r>
          </a:p>
          <a:p>
            <a:pPr marL="0" indent="252000" algn="just">
              <a:lnSpc>
                <a:spcPct val="150000"/>
              </a:lnSpc>
              <a:spcBef>
                <a:spcPts val="0"/>
              </a:spcBef>
              <a:buNone/>
            </a:pPr>
            <a:endParaRPr lang="en-US" altLang="zh-CN" sz="1400" dirty="0">
              <a:latin typeface="微软雅黑" panose="020B0503020204020204" pitchFamily="34" charset="-122"/>
              <a:ea typeface="微软雅黑" panose="020B0503020204020204" pitchFamily="34" charset="-122"/>
            </a:endParaRPr>
          </a:p>
          <a:p>
            <a:pPr marL="0" indent="252000" algn="just">
              <a:lnSpc>
                <a:spcPct val="150000"/>
              </a:lnSpc>
              <a:spcBef>
                <a:spcPts val="0"/>
              </a:spcBef>
              <a:buNone/>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9</a:t>
            </a:r>
            <a:r>
              <a:rPr lang="zh-CN" altLang="en-US" sz="1400" dirty="0">
                <a:latin typeface="微软雅黑" panose="020B0503020204020204" pitchFamily="34" charset="-122"/>
                <a:ea typeface="微软雅黑" panose="020B0503020204020204" pitchFamily="34" charset="-122"/>
              </a:rPr>
              <a:t>月，山东省自然资源厅引发</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山东省村庄规划编制导则（试行）</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规范村庄规划编制工作，科学引导村庄建设，推动乡村地区高质量发展，助推乡村振兴战略实施。</a:t>
            </a:r>
            <a:endParaRPr lang="en-US" altLang="zh-CN" sz="1400" b="1" dirty="0">
              <a:solidFill>
                <a:srgbClr val="C00000"/>
              </a:solidFill>
              <a:latin typeface="微软雅黑" panose="020B0503020204020204" pitchFamily="34" charset="-122"/>
              <a:ea typeface="微软雅黑" panose="020B0503020204020204" pitchFamily="34" charset="-122"/>
            </a:endParaRPr>
          </a:p>
          <a:p>
            <a:pPr marL="0" indent="252000">
              <a:lnSpc>
                <a:spcPct val="150000"/>
              </a:lnSpc>
              <a:spcBef>
                <a:spcPts val="0"/>
              </a:spcBef>
              <a:buNone/>
            </a:pPr>
            <a:endParaRPr lang="zh-CN" altLang="en-US" sz="1400" dirty="0">
              <a:latin typeface="微软雅黑" panose="020B0503020204020204" pitchFamily="34" charset="-122"/>
              <a:ea typeface="微软雅黑" panose="020B0503020204020204" pitchFamily="34" charset="-122"/>
            </a:endParaRPr>
          </a:p>
          <a:p>
            <a:pPr marL="0" indent="252000">
              <a:lnSpc>
                <a:spcPct val="150000"/>
              </a:lnSpc>
              <a:spcBef>
                <a:spcPts val="0"/>
              </a:spcBef>
              <a:buNone/>
            </a:pPr>
            <a:endParaRPr lang="en-US" altLang="zh-CN" sz="1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733797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7849B931-4E3D-419C-A35A-0087780C6EAF}"/>
              </a:ext>
            </a:extLst>
          </p:cNvPr>
          <p:cNvSpPr txBox="1"/>
          <p:nvPr/>
        </p:nvSpPr>
        <p:spPr>
          <a:xfrm>
            <a:off x="392137" y="1575647"/>
            <a:ext cx="2635286" cy="418253"/>
          </a:xfrm>
          <a:prstGeom prst="rect">
            <a:avLst/>
          </a:prstGeom>
          <a:noFill/>
        </p:spPr>
        <p:txBody>
          <a:bodyPr wrap="square" rtlCol="0">
            <a:spAutoFit/>
          </a:bodyPr>
          <a:lstStyle/>
          <a:p>
            <a:pPr marL="285779" indent="-285779">
              <a:lnSpc>
                <a:spcPct val="150000"/>
              </a:lnSpc>
              <a:buFont typeface="Wingdings" panose="05000000000000000000" pitchFamily="2" charset="2"/>
              <a:buChar char="n"/>
            </a:pPr>
            <a:r>
              <a:rPr lang="zh-CN" altLang="en-US" sz="1600" b="1" dirty="0">
                <a:solidFill>
                  <a:srgbClr val="0070C0"/>
                </a:solidFill>
                <a:latin typeface="微软雅黑" panose="020B0503020204020204" pitchFamily="34" charset="-122"/>
                <a:ea typeface="微软雅黑" panose="020B0503020204020204" pitchFamily="34" charset="-122"/>
              </a:rPr>
              <a:t>超市效果图</a:t>
            </a:r>
          </a:p>
        </p:txBody>
      </p:sp>
      <p:pic>
        <p:nvPicPr>
          <p:cNvPr id="3076" name="Picture 4">
            <a:extLst>
              <a:ext uri="{FF2B5EF4-FFF2-40B4-BE49-F238E27FC236}">
                <a16:creationId xmlns:a16="http://schemas.microsoft.com/office/drawing/2014/main" id="{BF52CA92-68AE-4F23-A0D3-8FF2128C0A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53" y="1993900"/>
            <a:ext cx="15121595" cy="7962792"/>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CCCB7F74-A4B0-4DE7-B06B-3453227D2E5A}"/>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5.1 </a:t>
            </a:r>
            <a:r>
              <a:rPr lang="zh-CN" altLang="en-US" sz="2400" b="1" dirty="0">
                <a:latin typeface="微软雅黑" panose="020B0503020204020204" pitchFamily="34" charset="-122"/>
                <a:ea typeface="微软雅黑" panose="020B0503020204020204" pitchFamily="34" charset="-122"/>
              </a:rPr>
              <a:t>村庄建设引导</a:t>
            </a:r>
          </a:p>
        </p:txBody>
      </p:sp>
      <p:sp>
        <p:nvSpPr>
          <p:cNvPr id="9" name="文本框 8">
            <a:extLst>
              <a:ext uri="{FF2B5EF4-FFF2-40B4-BE49-F238E27FC236}">
                <a16:creationId xmlns:a16="http://schemas.microsoft.com/office/drawing/2014/main" id="{20044FD2-B02F-41DF-B783-3C29F3C1E25F}"/>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B7A77884-53CB-4F87-AA4A-CE42AE92BB04}"/>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1" name="object 14">
            <a:extLst>
              <a:ext uri="{FF2B5EF4-FFF2-40B4-BE49-F238E27FC236}">
                <a16:creationId xmlns:a16="http://schemas.microsoft.com/office/drawing/2014/main" id="{569990A5-7B19-4444-973C-01BE0DB8F29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50</a:t>
            </a:fld>
            <a:endParaRPr lang="en-US" altLang="zh-CN" sz="1400" dirty="0"/>
          </a:p>
        </p:txBody>
      </p:sp>
    </p:spTree>
    <p:extLst>
      <p:ext uri="{BB962C8B-B14F-4D97-AF65-F5344CB8AC3E}">
        <p14:creationId xmlns:p14="http://schemas.microsoft.com/office/powerpoint/2010/main" val="1244375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7849B931-4E3D-419C-A35A-0087780C6EAF}"/>
              </a:ext>
            </a:extLst>
          </p:cNvPr>
          <p:cNvSpPr txBox="1"/>
          <p:nvPr/>
        </p:nvSpPr>
        <p:spPr>
          <a:xfrm>
            <a:off x="400050" y="1575647"/>
            <a:ext cx="2635286" cy="418253"/>
          </a:xfrm>
          <a:prstGeom prst="rect">
            <a:avLst/>
          </a:prstGeom>
          <a:noFill/>
        </p:spPr>
        <p:txBody>
          <a:bodyPr wrap="square" rtlCol="0">
            <a:spAutoFit/>
          </a:bodyPr>
          <a:lstStyle/>
          <a:p>
            <a:pPr marL="285779" indent="-285779">
              <a:lnSpc>
                <a:spcPct val="150000"/>
              </a:lnSpc>
              <a:buFont typeface="Wingdings" panose="05000000000000000000" pitchFamily="2" charset="2"/>
              <a:buChar char="n"/>
            </a:pPr>
            <a:r>
              <a:rPr lang="zh-CN" altLang="en-US" sz="1600" b="1" dirty="0">
                <a:solidFill>
                  <a:srgbClr val="0070C0"/>
                </a:solidFill>
                <a:latin typeface="微软雅黑" panose="020B0503020204020204" pitchFamily="34" charset="-122"/>
                <a:ea typeface="微软雅黑" panose="020B0503020204020204" pitchFamily="34" charset="-122"/>
              </a:rPr>
              <a:t>幼儿园效果图</a:t>
            </a:r>
          </a:p>
        </p:txBody>
      </p:sp>
      <p:pic>
        <p:nvPicPr>
          <p:cNvPr id="3" name="图片 2">
            <a:extLst>
              <a:ext uri="{FF2B5EF4-FFF2-40B4-BE49-F238E27FC236}">
                <a16:creationId xmlns:a16="http://schemas.microsoft.com/office/drawing/2014/main" id="{C529369B-E97B-4F8A-8DB6-8CAEF7785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3" y="2083344"/>
            <a:ext cx="15121595" cy="8718544"/>
          </a:xfrm>
          <a:prstGeom prst="rect">
            <a:avLst/>
          </a:prstGeom>
        </p:spPr>
      </p:pic>
      <p:sp>
        <p:nvSpPr>
          <p:cNvPr id="8" name="文本框 7">
            <a:extLst>
              <a:ext uri="{FF2B5EF4-FFF2-40B4-BE49-F238E27FC236}">
                <a16:creationId xmlns:a16="http://schemas.microsoft.com/office/drawing/2014/main" id="{7D031CCC-504C-41D2-877D-21581CE10AB2}"/>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5.1 </a:t>
            </a:r>
            <a:r>
              <a:rPr lang="zh-CN" altLang="en-US" sz="2400" b="1" dirty="0">
                <a:latin typeface="微软雅黑" panose="020B0503020204020204" pitchFamily="34" charset="-122"/>
                <a:ea typeface="微软雅黑" panose="020B0503020204020204" pitchFamily="34" charset="-122"/>
              </a:rPr>
              <a:t>村庄建设引导</a:t>
            </a:r>
          </a:p>
        </p:txBody>
      </p:sp>
      <p:sp>
        <p:nvSpPr>
          <p:cNvPr id="9" name="文本框 8">
            <a:extLst>
              <a:ext uri="{FF2B5EF4-FFF2-40B4-BE49-F238E27FC236}">
                <a16:creationId xmlns:a16="http://schemas.microsoft.com/office/drawing/2014/main" id="{400A9064-D8EB-4A66-B071-8C5DFD64565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5E31DCEB-A10B-44D7-9620-3643E292C5F4}"/>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1" name="object 14">
            <a:extLst>
              <a:ext uri="{FF2B5EF4-FFF2-40B4-BE49-F238E27FC236}">
                <a16:creationId xmlns:a16="http://schemas.microsoft.com/office/drawing/2014/main" id="{9E86D28F-A497-42F9-95D9-A4DD2A3584AF}"/>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51</a:t>
            </a:fld>
            <a:endParaRPr lang="en-US" altLang="zh-CN" sz="1400" dirty="0"/>
          </a:p>
        </p:txBody>
      </p:sp>
    </p:spTree>
    <p:extLst>
      <p:ext uri="{BB962C8B-B14F-4D97-AF65-F5344CB8AC3E}">
        <p14:creationId xmlns:p14="http://schemas.microsoft.com/office/powerpoint/2010/main" val="11317435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7D031CCC-504C-41D2-877D-21581CE10AB2}"/>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5.1 </a:t>
            </a:r>
            <a:r>
              <a:rPr lang="zh-CN" altLang="en-US" sz="2400" b="1" dirty="0">
                <a:latin typeface="微软雅黑" panose="020B0503020204020204" pitchFamily="34" charset="-122"/>
                <a:ea typeface="微软雅黑" panose="020B0503020204020204" pitchFamily="34" charset="-122"/>
              </a:rPr>
              <a:t>村庄建设引导</a:t>
            </a:r>
          </a:p>
        </p:txBody>
      </p:sp>
      <p:sp>
        <p:nvSpPr>
          <p:cNvPr id="9" name="文本框 8">
            <a:extLst>
              <a:ext uri="{FF2B5EF4-FFF2-40B4-BE49-F238E27FC236}">
                <a16:creationId xmlns:a16="http://schemas.microsoft.com/office/drawing/2014/main" id="{400A9064-D8EB-4A66-B071-8C5DFD64565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5E31DCEB-A10B-44D7-9620-3643E292C5F4}"/>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1" name="object 14">
            <a:extLst>
              <a:ext uri="{FF2B5EF4-FFF2-40B4-BE49-F238E27FC236}">
                <a16:creationId xmlns:a16="http://schemas.microsoft.com/office/drawing/2014/main" id="{9E86D28F-A497-42F9-95D9-A4DD2A3584AF}"/>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52</a:t>
            </a:fld>
            <a:endParaRPr lang="en-US" altLang="zh-CN" sz="1400" dirty="0"/>
          </a:p>
        </p:txBody>
      </p:sp>
      <p:pic>
        <p:nvPicPr>
          <p:cNvPr id="4" name="图片 3">
            <a:extLst>
              <a:ext uri="{FF2B5EF4-FFF2-40B4-BE49-F238E27FC236}">
                <a16:creationId xmlns:a16="http://schemas.microsoft.com/office/drawing/2014/main" id="{CD023A96-F1BE-4C6B-82D2-414E9AA393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29251" y="2016761"/>
            <a:ext cx="9296400" cy="7901939"/>
          </a:xfrm>
          <a:prstGeom prst="rect">
            <a:avLst/>
          </a:prstGeom>
        </p:spPr>
      </p:pic>
      <p:sp>
        <p:nvSpPr>
          <p:cNvPr id="12" name="矩形 11">
            <a:extLst>
              <a:ext uri="{FF2B5EF4-FFF2-40B4-BE49-F238E27FC236}">
                <a16:creationId xmlns:a16="http://schemas.microsoft.com/office/drawing/2014/main" id="{46A985C7-D456-4E07-B890-B7933348F068}"/>
              </a:ext>
            </a:extLst>
          </p:cNvPr>
          <p:cNvSpPr/>
          <p:nvPr/>
        </p:nvSpPr>
        <p:spPr>
          <a:xfrm>
            <a:off x="400050" y="1993899"/>
            <a:ext cx="4876800" cy="7924801"/>
          </a:xfrm>
          <a:prstGeom prst="rect">
            <a:avLst/>
          </a:prstGeom>
          <a:solidFill>
            <a:srgbClr val="DCE6F2"/>
          </a:solidFill>
        </p:spPr>
        <p:txBody>
          <a:bodyPr wrap="square">
            <a:noAutofit/>
          </a:bodyPr>
          <a:lstStyle/>
          <a:p>
            <a:pPr marL="0" lvl="4">
              <a:lnSpc>
                <a:spcPct val="150000"/>
              </a:lnSpc>
            </a:pPr>
            <a:endParaRPr lang="zh-CN" altLang="zh-CN" sz="1400" b="1" kern="100" dirty="0">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）规划新建社区服务中心，并完善功能配置。</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）为满足村民对于住房需求，结合现状建筑质量好的住宅建筑，规划布置“低层、多层”等不同类型的安置住宅楼，其中：</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规划新建</a:t>
            </a:r>
            <a:r>
              <a:rPr lang="en-US" altLang="zh-CN" sz="1600" b="1" dirty="0">
                <a:solidFill>
                  <a:srgbClr val="E0017C"/>
                </a:solidFill>
                <a:latin typeface="微软雅黑" panose="020B0503020204020204" pitchFamily="34" charset="-122"/>
                <a:ea typeface="微软雅黑" panose="020B0503020204020204" pitchFamily="34" charset="-122"/>
              </a:rPr>
              <a:t>55</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栋“</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5+1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”多层安置楼房；</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规划新建</a:t>
            </a:r>
            <a:r>
              <a:rPr lang="en-US" altLang="zh-CN" sz="1600" b="1" dirty="0">
                <a:solidFill>
                  <a:srgbClr val="E0017C"/>
                </a:solidFill>
                <a:latin typeface="微软雅黑" panose="020B0503020204020204" pitchFamily="34" charset="-122"/>
                <a:ea typeface="微软雅黑" panose="020B0503020204020204" pitchFamily="34" charset="-122"/>
              </a:rPr>
              <a:t>168</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栋</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层安置房。</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）在社区服务中心南侧规划新建一处社区超市，并沿街配置商业设施。</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）结合社区建设新建</a:t>
            </a:r>
            <a:r>
              <a:rPr lang="zh-CN" altLang="en-US" sz="1600" b="1" dirty="0">
                <a:solidFill>
                  <a:srgbClr val="E0017C"/>
                </a:solidFill>
                <a:latin typeface="微软雅黑" panose="020B0503020204020204" pitchFamily="34" charset="-122"/>
                <a:ea typeface="微软雅黑" panose="020B0503020204020204" pitchFamily="34" charset="-122"/>
              </a:rPr>
              <a:t>两</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处幼儿园，并对现状小学进行完善。</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zh-CN" altLang="zh-CN" sz="1400" kern="100"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C62E26B1-01B1-43C8-8ABC-FFBA11D5E8CF}"/>
              </a:ext>
            </a:extLst>
          </p:cNvPr>
          <p:cNvSpPr txBox="1"/>
          <p:nvPr/>
        </p:nvSpPr>
        <p:spPr>
          <a:xfrm>
            <a:off x="392137" y="1575647"/>
            <a:ext cx="2635286" cy="418253"/>
          </a:xfrm>
          <a:prstGeom prst="rect">
            <a:avLst/>
          </a:prstGeom>
          <a:noFill/>
        </p:spPr>
        <p:txBody>
          <a:bodyPr wrap="square" rtlCol="0">
            <a:spAutoFit/>
          </a:bodyPr>
          <a:lstStyle/>
          <a:p>
            <a:pPr marL="285779" indent="-285779">
              <a:lnSpc>
                <a:spcPct val="150000"/>
              </a:lnSpc>
              <a:buFont typeface="Wingdings" panose="05000000000000000000" pitchFamily="2" charset="2"/>
              <a:buChar char="n"/>
            </a:pPr>
            <a:r>
              <a:rPr lang="zh-CN" altLang="en-US" sz="1600" b="1" dirty="0">
                <a:solidFill>
                  <a:srgbClr val="0070C0"/>
                </a:solidFill>
                <a:latin typeface="微软雅黑" panose="020B0503020204020204" pitchFamily="34" charset="-122"/>
                <a:ea typeface="微软雅黑" panose="020B0503020204020204" pitchFamily="34" charset="-122"/>
              </a:rPr>
              <a:t>建筑功能引导</a:t>
            </a:r>
          </a:p>
        </p:txBody>
      </p:sp>
    </p:spTree>
    <p:extLst>
      <p:ext uri="{BB962C8B-B14F-4D97-AF65-F5344CB8AC3E}">
        <p14:creationId xmlns:p14="http://schemas.microsoft.com/office/powerpoint/2010/main" val="18361952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3BA3C-752D-487D-8344-69FB150CBA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02355" y="1993900"/>
            <a:ext cx="9323295" cy="7924800"/>
          </a:xfrm>
          <a:prstGeom prst="rect">
            <a:avLst/>
          </a:prstGeom>
        </p:spPr>
      </p:pic>
      <p:sp>
        <p:nvSpPr>
          <p:cNvPr id="8" name="文本框 7">
            <a:extLst>
              <a:ext uri="{FF2B5EF4-FFF2-40B4-BE49-F238E27FC236}">
                <a16:creationId xmlns:a16="http://schemas.microsoft.com/office/drawing/2014/main" id="{7D031CCC-504C-41D2-877D-21581CE10AB2}"/>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5.1 </a:t>
            </a:r>
            <a:r>
              <a:rPr lang="zh-CN" altLang="en-US" sz="2400" b="1" dirty="0">
                <a:latin typeface="微软雅黑" panose="020B0503020204020204" pitchFamily="34" charset="-122"/>
                <a:ea typeface="微软雅黑" panose="020B0503020204020204" pitchFamily="34" charset="-122"/>
              </a:rPr>
              <a:t>村庄建设引导</a:t>
            </a:r>
          </a:p>
        </p:txBody>
      </p:sp>
      <p:sp>
        <p:nvSpPr>
          <p:cNvPr id="9" name="文本框 8">
            <a:extLst>
              <a:ext uri="{FF2B5EF4-FFF2-40B4-BE49-F238E27FC236}">
                <a16:creationId xmlns:a16="http://schemas.microsoft.com/office/drawing/2014/main" id="{400A9064-D8EB-4A66-B071-8C5DFD64565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5E31DCEB-A10B-44D7-9620-3643E292C5F4}"/>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1" name="object 14">
            <a:extLst>
              <a:ext uri="{FF2B5EF4-FFF2-40B4-BE49-F238E27FC236}">
                <a16:creationId xmlns:a16="http://schemas.microsoft.com/office/drawing/2014/main" id="{9E86D28F-A497-42F9-95D9-A4DD2A3584AF}"/>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53</a:t>
            </a:fld>
            <a:endParaRPr lang="en-US" altLang="zh-CN" sz="1400" dirty="0"/>
          </a:p>
        </p:txBody>
      </p:sp>
      <p:sp>
        <p:nvSpPr>
          <p:cNvPr id="12" name="矩形 11">
            <a:extLst>
              <a:ext uri="{FF2B5EF4-FFF2-40B4-BE49-F238E27FC236}">
                <a16:creationId xmlns:a16="http://schemas.microsoft.com/office/drawing/2014/main" id="{BD8A9566-5464-423B-8CD0-E0F48CBC6104}"/>
              </a:ext>
            </a:extLst>
          </p:cNvPr>
          <p:cNvSpPr/>
          <p:nvPr/>
        </p:nvSpPr>
        <p:spPr>
          <a:xfrm>
            <a:off x="400050" y="1993899"/>
            <a:ext cx="4876800" cy="7924801"/>
          </a:xfrm>
          <a:prstGeom prst="rect">
            <a:avLst/>
          </a:prstGeom>
          <a:solidFill>
            <a:srgbClr val="DCE6F2"/>
          </a:solidFill>
        </p:spPr>
        <p:txBody>
          <a:bodyPr wrap="square">
            <a:noAutofit/>
          </a:bodyPr>
          <a:lstStyle/>
          <a:p>
            <a:pPr marL="0" lvl="4">
              <a:lnSpc>
                <a:spcPct val="150000"/>
              </a:lnSpc>
            </a:pPr>
            <a:endParaRPr lang="zh-CN" altLang="zh-CN" sz="1400" b="1" kern="100" dirty="0">
              <a:latin typeface="微软雅黑" panose="020B0503020204020204" pitchFamily="34" charset="-122"/>
              <a:ea typeface="微软雅黑" panose="020B0503020204020204" pitchFamily="34" charset="-122"/>
            </a:endParaRPr>
          </a:p>
          <a:p>
            <a:pPr>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）启动阶段：</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规划近远期相结合，考虑优先满足多数村民的安置需求，规划启动阶段以多层住宅建设为主，规划建设</a:t>
            </a:r>
            <a:r>
              <a:rPr lang="en-US" altLang="zh-CN" sz="1600" b="1" dirty="0">
                <a:solidFill>
                  <a:srgbClr val="E0017C"/>
                </a:solidFill>
                <a:latin typeface="微软雅黑" panose="020B0503020204020204" pitchFamily="34" charset="-122"/>
                <a:ea typeface="微软雅黑" panose="020B0503020204020204" pitchFamily="34" charset="-122"/>
              </a:rPr>
              <a:t>24</a:t>
            </a:r>
            <a:r>
              <a:rPr lang="zh-CN" altLang="en-US" sz="1600" b="1" dirty="0">
                <a:solidFill>
                  <a:srgbClr val="E0017C"/>
                </a:solidFill>
                <a:latin typeface="微软雅黑" panose="020B0503020204020204" pitchFamily="34" charset="-122"/>
                <a:ea typeface="微软雅黑" panose="020B0503020204020204" pitchFamily="34" charset="-122"/>
              </a:rPr>
              <a:t>栋</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5+1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”层住宅。同时优先建设公共服务中心和便民超市。</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）提升阶段：</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kern="100" dirty="0">
                <a:latin typeface="微软雅黑" panose="020B0503020204020204" pitchFamily="34" charset="-122"/>
                <a:ea typeface="微软雅黑" panose="020B0503020204020204" pitchFamily="34" charset="-122"/>
              </a:rPr>
              <a:t>提升阶段继续推进社区建设，并重视社区景观的打造，营造良好的生活环境。</a:t>
            </a: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en-US" altLang="zh-CN" sz="1400" kern="100" dirty="0">
              <a:latin typeface="微软雅黑" panose="020B0503020204020204" pitchFamily="34" charset="-122"/>
              <a:ea typeface="微软雅黑" panose="020B0503020204020204" pitchFamily="34" charset="-122"/>
            </a:endParaRPr>
          </a:p>
          <a:p>
            <a:pPr>
              <a:lnSpc>
                <a:spcPct val="150000"/>
              </a:lnSpc>
            </a:pPr>
            <a:r>
              <a:rPr lang="zh-CN" altLang="en-US" sz="1400" b="1" kern="100" dirty="0">
                <a:latin typeface="微软雅黑" panose="020B0503020204020204" pitchFamily="34" charset="-122"/>
                <a:ea typeface="微软雅黑" panose="020B0503020204020204" pitchFamily="34" charset="-122"/>
              </a:rPr>
              <a:t>（</a:t>
            </a:r>
            <a:r>
              <a:rPr lang="en-US" altLang="zh-CN" sz="1400" b="1" kern="100" dirty="0">
                <a:latin typeface="微软雅黑" panose="020B0503020204020204" pitchFamily="34" charset="-122"/>
                <a:ea typeface="微软雅黑" panose="020B0503020204020204" pitchFamily="34" charset="-122"/>
              </a:rPr>
              <a:t>3</a:t>
            </a:r>
            <a:r>
              <a:rPr lang="zh-CN" altLang="en-US" sz="1400" b="1" kern="100" dirty="0">
                <a:latin typeface="微软雅黑" panose="020B0503020204020204" pitchFamily="34" charset="-122"/>
                <a:ea typeface="微软雅黑" panose="020B0503020204020204" pitchFamily="34" charset="-122"/>
              </a:rPr>
              <a:t>）完善阶段：</a:t>
            </a:r>
            <a:endParaRPr lang="en-US" altLang="zh-CN" sz="1400" b="1" kern="100" dirty="0">
              <a:latin typeface="微软雅黑" panose="020B0503020204020204" pitchFamily="34" charset="-122"/>
              <a:ea typeface="微软雅黑" panose="020B0503020204020204" pitchFamily="34" charset="-122"/>
            </a:endParaRPr>
          </a:p>
          <a:p>
            <a:pPr>
              <a:lnSpc>
                <a:spcPct val="150000"/>
              </a:lnSpc>
            </a:pPr>
            <a:r>
              <a:rPr lang="zh-CN" altLang="en-US" sz="1400" kern="100" dirty="0">
                <a:latin typeface="微软雅黑" panose="020B0503020204020204" pitchFamily="34" charset="-122"/>
                <a:ea typeface="微软雅黑" panose="020B0503020204020204" pitchFamily="34" charset="-122"/>
              </a:rPr>
              <a:t>在提升阶段的基础上，安置继续往南、往西推进，完善相关配套设施，打造生活美、生产美、生态美”的新时代田园社区。</a:t>
            </a:r>
            <a:endParaRPr lang="zh-CN" altLang="zh-CN" sz="1400" kern="100"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B5A367AD-1AB3-4A6E-8B05-429C24158AFF}"/>
              </a:ext>
            </a:extLst>
          </p:cNvPr>
          <p:cNvSpPr txBox="1"/>
          <p:nvPr/>
        </p:nvSpPr>
        <p:spPr>
          <a:xfrm>
            <a:off x="392137" y="1575647"/>
            <a:ext cx="2635286" cy="418253"/>
          </a:xfrm>
          <a:prstGeom prst="rect">
            <a:avLst/>
          </a:prstGeom>
          <a:noFill/>
        </p:spPr>
        <p:txBody>
          <a:bodyPr wrap="square" rtlCol="0">
            <a:spAutoFit/>
          </a:bodyPr>
          <a:lstStyle/>
          <a:p>
            <a:pPr marL="285779" indent="-285779">
              <a:lnSpc>
                <a:spcPct val="150000"/>
              </a:lnSpc>
              <a:buFont typeface="Wingdings" panose="05000000000000000000" pitchFamily="2" charset="2"/>
              <a:buChar char="n"/>
            </a:pPr>
            <a:r>
              <a:rPr lang="zh-CN" altLang="en-US" sz="1600" b="1" dirty="0">
                <a:solidFill>
                  <a:srgbClr val="0070C0"/>
                </a:solidFill>
                <a:latin typeface="微软雅黑" panose="020B0503020204020204" pitchFamily="34" charset="-122"/>
                <a:ea typeface="微软雅黑" panose="020B0503020204020204" pitchFamily="34" charset="-122"/>
              </a:rPr>
              <a:t>建设时序引导</a:t>
            </a:r>
          </a:p>
        </p:txBody>
      </p:sp>
    </p:spTree>
    <p:extLst>
      <p:ext uri="{BB962C8B-B14F-4D97-AF65-F5344CB8AC3E}">
        <p14:creationId xmlns:p14="http://schemas.microsoft.com/office/powerpoint/2010/main" val="41315243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5.2 </a:t>
            </a:r>
            <a:r>
              <a:rPr lang="zh-CN" altLang="en-US" sz="2400" b="1" dirty="0">
                <a:latin typeface="微软雅黑" panose="020B0503020204020204" pitchFamily="34" charset="-122"/>
                <a:ea typeface="微软雅黑" panose="020B0503020204020204" pitchFamily="34" charset="-122"/>
              </a:rPr>
              <a:t>道路交通规划</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54</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8" name="矩形 7">
            <a:extLst>
              <a:ext uri="{FF2B5EF4-FFF2-40B4-BE49-F238E27FC236}">
                <a16:creationId xmlns:a16="http://schemas.microsoft.com/office/drawing/2014/main" id="{15787DB0-B411-42E8-A9B5-92A148EA020F}"/>
              </a:ext>
            </a:extLst>
          </p:cNvPr>
          <p:cNvSpPr/>
          <p:nvPr/>
        </p:nvSpPr>
        <p:spPr>
          <a:xfrm>
            <a:off x="400050" y="1993900"/>
            <a:ext cx="5029200" cy="7924800"/>
          </a:xfrm>
          <a:prstGeom prst="rect">
            <a:avLst/>
          </a:prstGeom>
          <a:solidFill>
            <a:srgbClr val="DCE6F2"/>
          </a:solidFill>
        </p:spPr>
        <p:txBody>
          <a:bodyPr wrap="square">
            <a:noAutofit/>
          </a:bodyPr>
          <a:lstStyle/>
          <a:p>
            <a:pPr marL="285750" lvl="4" indent="-285750">
              <a:lnSpc>
                <a:spcPct val="150000"/>
              </a:lnSpc>
              <a:buFont typeface="Wingdings" panose="05000000000000000000" pitchFamily="2" charset="2"/>
              <a:buChar char="Ø"/>
            </a:pPr>
            <a:r>
              <a:rPr lang="x-none" altLang="zh-CN" sz="1400" b="1" kern="100" dirty="0">
                <a:latin typeface="微软雅黑" panose="020B0503020204020204" pitchFamily="34" charset="-122"/>
                <a:ea typeface="微软雅黑" panose="020B0503020204020204" pitchFamily="34" charset="-122"/>
              </a:rPr>
              <a:t>路网结构</a:t>
            </a:r>
            <a:endParaRPr lang="zh-CN" altLang="zh-CN" sz="1400" b="1" kern="100" dirty="0">
              <a:latin typeface="微软雅黑" panose="020B0503020204020204" pitchFamily="34" charset="-122"/>
              <a:ea typeface="微软雅黑" panose="020B0503020204020204" pitchFamily="34" charset="-122"/>
            </a:endParaRPr>
          </a:p>
          <a:p>
            <a:pPr>
              <a:lnSpc>
                <a:spcPct val="150000"/>
              </a:lnSpc>
            </a:pPr>
            <a:r>
              <a:rPr lang="zh-CN" altLang="zh-CN" sz="1400" kern="100" dirty="0">
                <a:latin typeface="微软雅黑" panose="020B0503020204020204" pitchFamily="34" charset="-122"/>
                <a:ea typeface="微软雅黑" panose="020B0503020204020204" pitchFamily="34" charset="-122"/>
              </a:rPr>
              <a:t>道路交通系统规划的原则：一是要因势利导，畅通便捷；二是要尽量保留质量较好的建筑；三是要尽量满足村民居家需要；四是要符合消防、救护、抗灾标准。</a:t>
            </a:r>
          </a:p>
          <a:p>
            <a:pPr>
              <a:lnSpc>
                <a:spcPct val="150000"/>
              </a:lnSpc>
            </a:pPr>
            <a:r>
              <a:rPr lang="zh-CN" altLang="zh-CN" sz="1400" kern="100" dirty="0">
                <a:latin typeface="微软雅黑" panose="020B0503020204020204" pitchFamily="34" charset="-122"/>
                <a:ea typeface="微软雅黑" panose="020B0503020204020204" pitchFamily="34" charset="-122"/>
              </a:rPr>
              <a:t>村庄道路交通规划，在现状道路系统的基础上，对原有路网的改造提升为主。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规划村庄形成“</a:t>
            </a:r>
            <a:r>
              <a:rPr lang="zh-CN" altLang="en-US" sz="1400" b="1" dirty="0">
                <a:solidFill>
                  <a:srgbClr val="C00000"/>
                </a:solidFill>
                <a:latin typeface="微软雅黑" panose="020B0503020204020204" pitchFamily="34" charset="-122"/>
                <a:ea typeface="微软雅黑" panose="020B0503020204020204" pitchFamily="34" charset="-122"/>
              </a:rPr>
              <a:t>对外交通道路、主要道路、次要道路、社区内部道路</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”的四级道路系统。</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zh-CN" altLang="zh-CN" sz="1400" kern="100" dirty="0">
              <a:latin typeface="微软雅黑" panose="020B0503020204020204" pitchFamily="34" charset="-122"/>
              <a:ea typeface="微软雅黑" panose="020B0503020204020204" pitchFamily="34" charset="-122"/>
            </a:endParaRPr>
          </a:p>
          <a:p>
            <a:pPr marL="285750" lvl="4" indent="-285750">
              <a:lnSpc>
                <a:spcPct val="150000"/>
              </a:lnSpc>
              <a:buFont typeface="Wingdings" panose="05000000000000000000" pitchFamily="2" charset="2"/>
              <a:buChar char="Ø"/>
            </a:pPr>
            <a:r>
              <a:rPr lang="x-none" altLang="zh-CN" sz="1400" b="1" kern="100" dirty="0">
                <a:latin typeface="微软雅黑" panose="020B0503020204020204" pitchFamily="34" charset="-122"/>
                <a:ea typeface="微软雅黑" panose="020B0503020204020204" pitchFamily="34" charset="-122"/>
              </a:rPr>
              <a:t>道路等级</a:t>
            </a:r>
            <a:endParaRPr lang="zh-CN" altLang="zh-CN" sz="1400" b="1" kern="100" dirty="0">
              <a:latin typeface="微软雅黑" panose="020B0503020204020204" pitchFamily="34" charset="-122"/>
              <a:ea typeface="微软雅黑" panose="020B0503020204020204" pitchFamily="34" charset="-122"/>
            </a:endParaRPr>
          </a:p>
          <a:p>
            <a:pPr>
              <a:lnSpc>
                <a:spcPct val="150000"/>
              </a:lnSpc>
            </a:pPr>
            <a:r>
              <a:rPr lang="en-US" altLang="zh-CN" sz="1400" kern="100" dirty="0">
                <a:latin typeface="微软雅黑" panose="020B0503020204020204" pitchFamily="34" charset="-122"/>
                <a:ea typeface="微软雅黑" panose="020B0503020204020204" pitchFamily="34" charset="-122"/>
              </a:rPr>
              <a:t>1</a:t>
            </a:r>
            <a:r>
              <a:rPr lang="zh-CN" altLang="en-US" sz="1400" kern="100" dirty="0">
                <a:latin typeface="微软雅黑" panose="020B0503020204020204" pitchFamily="34" charset="-122"/>
                <a:ea typeface="微软雅黑" panose="020B0503020204020204" pitchFamily="34" charset="-122"/>
              </a:rPr>
              <a:t>、对外交通道路：主要沟通村庄对外交通联系，为泉重路。</a:t>
            </a:r>
            <a:endParaRPr lang="en-US" altLang="zh-CN" sz="1400" kern="100" dirty="0">
              <a:latin typeface="微软雅黑" panose="020B0503020204020204" pitchFamily="34" charset="-122"/>
              <a:ea typeface="微软雅黑" panose="020B0503020204020204" pitchFamily="34" charset="-122"/>
            </a:endParaRPr>
          </a:p>
          <a:p>
            <a:pPr>
              <a:lnSpc>
                <a:spcPct val="150000"/>
              </a:lnSpc>
            </a:pPr>
            <a:r>
              <a:rPr lang="en-US" altLang="zh-CN" sz="1400" kern="100" dirty="0">
                <a:latin typeface="微软雅黑" panose="020B0503020204020204" pitchFamily="34" charset="-122"/>
                <a:ea typeface="微软雅黑" panose="020B0503020204020204" pitchFamily="34" charset="-122"/>
              </a:rPr>
              <a:t>2</a:t>
            </a:r>
            <a:r>
              <a:rPr lang="zh-CN" altLang="en-US" sz="1400" kern="100" dirty="0">
                <a:latin typeface="微软雅黑" panose="020B0503020204020204" pitchFamily="34" charset="-122"/>
                <a:ea typeface="微软雅黑" panose="020B0503020204020204" pitchFamily="34" charset="-122"/>
              </a:rPr>
              <a:t>、</a:t>
            </a:r>
            <a:r>
              <a:rPr lang="zh-CN" altLang="zh-CN" sz="1400" kern="100" dirty="0">
                <a:latin typeface="微软雅黑" panose="020B0503020204020204" pitchFamily="34" charset="-122"/>
                <a:ea typeface="微软雅黑" panose="020B0503020204020204" pitchFamily="34" charset="-122"/>
              </a:rPr>
              <a:t>主要道路</a:t>
            </a:r>
            <a:r>
              <a:rPr lang="zh-CN" altLang="en-US" sz="1400" kern="100" dirty="0">
                <a:latin typeface="微软雅黑" panose="020B0503020204020204" pitchFamily="34" charset="-122"/>
                <a:ea typeface="微软雅黑" panose="020B0503020204020204" pitchFamily="34" charset="-122"/>
              </a:rPr>
              <a:t>：</a:t>
            </a:r>
            <a:r>
              <a:rPr lang="zh-CN" altLang="zh-CN" sz="1400" kern="100" dirty="0">
                <a:latin typeface="微软雅黑" panose="020B0503020204020204" pitchFamily="34" charset="-122"/>
                <a:ea typeface="微软雅黑" panose="020B0503020204020204" pitchFamily="34" charset="-122"/>
              </a:rPr>
              <a:t>村民出入村主要道路</a:t>
            </a:r>
            <a:r>
              <a:rPr lang="zh-CN" altLang="en-US" sz="1400" kern="100" dirty="0">
                <a:latin typeface="微软雅黑" panose="020B0503020204020204" pitchFamily="34" charset="-122"/>
                <a:ea typeface="微软雅黑" panose="020B0503020204020204" pitchFamily="34" charset="-122"/>
              </a:rPr>
              <a:t>，道路宽度</a:t>
            </a:r>
            <a:r>
              <a:rPr lang="en-US" altLang="zh-CN" sz="1400" kern="100" dirty="0">
                <a:latin typeface="微软雅黑" panose="020B0503020204020204" pitchFamily="34" charset="-122"/>
                <a:ea typeface="微软雅黑" panose="020B0503020204020204" pitchFamily="34" charset="-122"/>
              </a:rPr>
              <a:t>6-8</a:t>
            </a:r>
            <a:r>
              <a:rPr lang="zh-CN" altLang="zh-CN" sz="1400" kern="100" dirty="0">
                <a:latin typeface="微软雅黑" panose="020B0503020204020204" pitchFamily="34" charset="-122"/>
                <a:ea typeface="微软雅黑" panose="020B0503020204020204" pitchFamily="34" charset="-122"/>
              </a:rPr>
              <a:t>米。</a:t>
            </a:r>
          </a:p>
          <a:p>
            <a:pPr>
              <a:lnSpc>
                <a:spcPct val="150000"/>
              </a:lnSpc>
            </a:pPr>
            <a:r>
              <a:rPr lang="en-US" altLang="zh-CN" sz="1400" kern="100" dirty="0">
                <a:latin typeface="微软雅黑" panose="020B0503020204020204" pitchFamily="34" charset="-122"/>
                <a:ea typeface="微软雅黑" panose="020B0503020204020204" pitchFamily="34" charset="-122"/>
              </a:rPr>
              <a:t>3</a:t>
            </a:r>
            <a:r>
              <a:rPr lang="zh-CN" altLang="zh-CN" sz="1400" kern="100" dirty="0">
                <a:latin typeface="微软雅黑" panose="020B0503020204020204" pitchFamily="34" charset="-122"/>
                <a:ea typeface="微软雅黑" panose="020B0503020204020204" pitchFamily="34" charset="-122"/>
              </a:rPr>
              <a:t>、次要道路</a:t>
            </a:r>
            <a:r>
              <a:rPr lang="zh-CN" altLang="en-US" sz="1400" kern="100" dirty="0">
                <a:latin typeface="微软雅黑" panose="020B0503020204020204" pitchFamily="34" charset="-122"/>
                <a:ea typeface="微软雅黑" panose="020B0503020204020204" pitchFamily="34" charset="-122"/>
              </a:rPr>
              <a:t>：</a:t>
            </a:r>
            <a:r>
              <a:rPr lang="zh-CN" altLang="zh-CN" sz="1400" kern="100" dirty="0">
                <a:latin typeface="微软雅黑" panose="020B0503020204020204" pitchFamily="34" charset="-122"/>
                <a:ea typeface="微软雅黑" panose="020B0503020204020204" pitchFamily="34" charset="-122"/>
              </a:rPr>
              <a:t>沟通村庄内部主要交通联系</a:t>
            </a:r>
            <a:r>
              <a:rPr lang="zh-CN" altLang="en-US" sz="1400" kern="100" dirty="0">
                <a:latin typeface="微软雅黑" panose="020B0503020204020204" pitchFamily="34" charset="-122"/>
                <a:ea typeface="微软雅黑" panose="020B0503020204020204" pitchFamily="34" charset="-122"/>
              </a:rPr>
              <a:t>，</a:t>
            </a:r>
            <a:r>
              <a:rPr lang="zh-CN" altLang="zh-CN" sz="1400" kern="100" dirty="0">
                <a:latin typeface="微软雅黑" panose="020B0503020204020204" pitchFamily="34" charset="-122"/>
                <a:ea typeface="微软雅黑" panose="020B0503020204020204" pitchFamily="34" charset="-122"/>
              </a:rPr>
              <a:t>路面宽度</a:t>
            </a:r>
            <a:r>
              <a:rPr lang="en-US" altLang="zh-CN" sz="1400" kern="100" dirty="0">
                <a:latin typeface="微软雅黑" panose="020B0503020204020204" pitchFamily="34" charset="-122"/>
                <a:ea typeface="微软雅黑" panose="020B0503020204020204" pitchFamily="34" charset="-122"/>
              </a:rPr>
              <a:t>4-6</a:t>
            </a:r>
            <a:r>
              <a:rPr lang="zh-CN" altLang="zh-CN" sz="1400" kern="100" dirty="0">
                <a:latin typeface="微软雅黑" panose="020B0503020204020204" pitchFamily="34" charset="-122"/>
                <a:ea typeface="微软雅黑" panose="020B0503020204020204" pitchFamily="34" charset="-122"/>
              </a:rPr>
              <a:t>米。</a:t>
            </a:r>
            <a:endParaRPr lang="en-US" altLang="zh-CN" sz="1400" kern="100" dirty="0">
              <a:latin typeface="微软雅黑" panose="020B0503020204020204" pitchFamily="34" charset="-122"/>
              <a:ea typeface="微软雅黑" panose="020B0503020204020204" pitchFamily="34" charset="-122"/>
            </a:endParaRPr>
          </a:p>
          <a:p>
            <a:pPr>
              <a:lnSpc>
                <a:spcPct val="150000"/>
              </a:lnSpc>
            </a:pPr>
            <a:r>
              <a:rPr lang="en-US" altLang="zh-CN" sz="1400" kern="100" dirty="0">
                <a:latin typeface="微软雅黑" panose="020B0503020204020204" pitchFamily="34" charset="-122"/>
                <a:ea typeface="微软雅黑" panose="020B0503020204020204" pitchFamily="34" charset="-122"/>
              </a:rPr>
              <a:t>4</a:t>
            </a:r>
            <a:r>
              <a:rPr lang="zh-CN" altLang="en-US" sz="1400" kern="100" dirty="0">
                <a:latin typeface="微软雅黑" panose="020B0503020204020204" pitchFamily="34" charset="-122"/>
                <a:ea typeface="微软雅黑" panose="020B0503020204020204" pitchFamily="34" charset="-122"/>
              </a:rPr>
              <a:t>、社区内部道路：主要住宅区内部的道路，宽度为</a:t>
            </a:r>
            <a:r>
              <a:rPr lang="en-US" altLang="zh-CN" sz="1400" kern="100" dirty="0">
                <a:latin typeface="微软雅黑" panose="020B0503020204020204" pitchFamily="34" charset="-122"/>
                <a:ea typeface="微软雅黑" panose="020B0503020204020204" pitchFamily="34" charset="-122"/>
              </a:rPr>
              <a:t>2-4</a:t>
            </a:r>
            <a:r>
              <a:rPr lang="zh-CN" altLang="en-US" sz="1400" kern="100" dirty="0">
                <a:latin typeface="微软雅黑" panose="020B0503020204020204" pitchFamily="34" charset="-122"/>
                <a:ea typeface="微软雅黑" panose="020B0503020204020204" pitchFamily="34" charset="-122"/>
              </a:rPr>
              <a:t>米。</a:t>
            </a:r>
            <a:endParaRPr lang="zh-CN" altLang="zh-CN" sz="1400" kern="100" dirty="0">
              <a:latin typeface="微软雅黑" panose="020B0503020204020204" pitchFamily="34" charset="-122"/>
              <a:ea typeface="微软雅黑" panose="020B0503020204020204" pitchFamily="34" charset="-122"/>
            </a:endParaRPr>
          </a:p>
          <a:p>
            <a:pPr>
              <a:lnSpc>
                <a:spcPct val="150000"/>
              </a:lnSpc>
            </a:pPr>
            <a:endParaRPr lang="en-US" altLang="zh-CN" sz="1400" kern="100" dirty="0">
              <a:latin typeface="微软雅黑" panose="020B0503020204020204" pitchFamily="34" charset="-122"/>
              <a:ea typeface="微软雅黑" panose="020B0503020204020204" pitchFamily="34" charset="-122"/>
            </a:endParaRPr>
          </a:p>
          <a:p>
            <a:pPr marL="285750" lvl="4" indent="-285750">
              <a:lnSpc>
                <a:spcPct val="150000"/>
              </a:lnSpc>
              <a:buFont typeface="Wingdings" panose="05000000000000000000" pitchFamily="2" charset="2"/>
              <a:buChar char="Ø"/>
            </a:pPr>
            <a:r>
              <a:rPr lang="x-none" altLang="zh-CN" sz="1400" b="1" kern="100" dirty="0">
                <a:latin typeface="微软雅黑" panose="020B0503020204020204" pitchFamily="34" charset="-122"/>
                <a:ea typeface="微软雅黑" panose="020B0503020204020204" pitchFamily="34" charset="-122"/>
              </a:rPr>
              <a:t>道路竖向</a:t>
            </a:r>
            <a:endParaRPr lang="zh-CN" altLang="zh-CN" sz="1400" b="1" kern="100" dirty="0">
              <a:latin typeface="微软雅黑" panose="020B0503020204020204" pitchFamily="34" charset="-122"/>
              <a:ea typeface="微软雅黑" panose="020B0503020204020204" pitchFamily="34" charset="-122"/>
            </a:endParaRPr>
          </a:p>
          <a:p>
            <a:pPr>
              <a:lnSpc>
                <a:spcPct val="150000"/>
              </a:lnSpc>
              <a:tabLst>
                <a:tab pos="6172200" algn="l"/>
              </a:tabLst>
            </a:pPr>
            <a:r>
              <a:rPr lang="zh-CN" altLang="zh-CN" sz="1400" kern="100" dirty="0">
                <a:latin typeface="微软雅黑" panose="020B0503020204020204" pitchFamily="34" charset="-122"/>
                <a:ea typeface="微软雅黑" panose="020B0503020204020204" pitchFamily="34" charset="-122"/>
              </a:rPr>
              <a:t>道路竖向，应综合考虑基地的现状地形、防洪防涝，以及工程管网的布线要求，为下一步工作中的道路设计、街坊内部竖向设计提供参考。道路竖向充分考虑与现状道路的衔接</a:t>
            </a:r>
            <a:r>
              <a:rPr lang="zh-CN" altLang="en-US" sz="1400" kern="100" dirty="0">
                <a:latin typeface="微软雅黑" panose="020B0503020204020204" pitchFamily="34" charset="-122"/>
                <a:ea typeface="微软雅黑" panose="020B0503020204020204" pitchFamily="34" charset="-122"/>
              </a:rPr>
              <a:t>。</a:t>
            </a: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r>
              <a:rPr lang="zh-CN" altLang="zh-CN" sz="1400" kern="100" dirty="0">
                <a:latin typeface="微软雅黑" panose="020B0503020204020204" pitchFamily="34" charset="-122"/>
                <a:ea typeface="微软雅黑" panose="020B0503020204020204" pitchFamily="34" charset="-122"/>
              </a:rPr>
              <a:t>规划充分考虑了现有地形，以雨水就近排放和尽量避免大填大挖为原则，在满足道路行车安全和平顺的前提下，以建设部颁布的《城市道路交通规划设计规范》（</a:t>
            </a:r>
            <a:r>
              <a:rPr lang="en-US" altLang="zh-CN" sz="1400" kern="100" dirty="0">
                <a:latin typeface="微软雅黑" panose="020B0503020204020204" pitchFamily="34" charset="-122"/>
                <a:ea typeface="微软雅黑" panose="020B0503020204020204" pitchFamily="34" charset="-122"/>
              </a:rPr>
              <a:t>GB 50220-95</a:t>
            </a:r>
            <a:r>
              <a:rPr lang="zh-CN" altLang="zh-CN" sz="1400" kern="100" dirty="0">
                <a:latin typeface="微软雅黑" panose="020B0503020204020204" pitchFamily="34" charset="-122"/>
                <a:ea typeface="微软雅黑" panose="020B0503020204020204" pitchFamily="34" charset="-122"/>
              </a:rPr>
              <a:t>）为标准，结合现状地面的标高，综合考虑地下管线布置的要求进行规划设计。</a:t>
            </a: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endParaRPr lang="zh-CN" altLang="zh-CN" sz="1400" kern="100"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F7520CFB-6FC3-42E5-9364-C1529A20B8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50" y="2011432"/>
            <a:ext cx="9067800" cy="7907267"/>
          </a:xfrm>
          <a:prstGeom prst="rect">
            <a:avLst/>
          </a:prstGeom>
        </p:spPr>
      </p:pic>
      <p:pic>
        <p:nvPicPr>
          <p:cNvPr id="6" name="图片 5">
            <a:extLst>
              <a:ext uri="{FF2B5EF4-FFF2-40B4-BE49-F238E27FC236}">
                <a16:creationId xmlns:a16="http://schemas.microsoft.com/office/drawing/2014/main" id="{6C2C2923-E098-4442-9B4E-37F76518DA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7850" y="9161777"/>
            <a:ext cx="1080000" cy="756923"/>
          </a:xfrm>
          <a:prstGeom prst="rect">
            <a:avLst/>
          </a:prstGeom>
        </p:spPr>
      </p:pic>
    </p:spTree>
    <p:extLst>
      <p:ext uri="{BB962C8B-B14F-4D97-AF65-F5344CB8AC3E}">
        <p14:creationId xmlns:p14="http://schemas.microsoft.com/office/powerpoint/2010/main" val="3357726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F0714FF-EAC0-4124-BB4F-567084F2D6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48" y="1993899"/>
            <a:ext cx="9075713" cy="7924801"/>
          </a:xfrm>
          <a:prstGeom prst="rect">
            <a:avLst/>
          </a:prstGeom>
        </p:spPr>
      </p:pic>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5.3 </a:t>
            </a:r>
            <a:r>
              <a:rPr lang="zh-CN" altLang="en-US" sz="2400" b="1" dirty="0">
                <a:latin typeface="微软雅黑" panose="020B0503020204020204" pitchFamily="34" charset="-122"/>
                <a:ea typeface="微软雅黑" panose="020B0503020204020204" pitchFamily="34" charset="-122"/>
              </a:rPr>
              <a:t>基础设施规划</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55</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0" name="文本框 9">
            <a:extLst>
              <a:ext uri="{FF2B5EF4-FFF2-40B4-BE49-F238E27FC236}">
                <a16:creationId xmlns:a16="http://schemas.microsoft.com/office/drawing/2014/main" id="{30209027-49F6-424C-A589-95B732656B55}"/>
              </a:ext>
            </a:extLst>
          </p:cNvPr>
          <p:cNvSpPr txBox="1"/>
          <p:nvPr/>
        </p:nvSpPr>
        <p:spPr>
          <a:xfrm>
            <a:off x="392137" y="1575647"/>
            <a:ext cx="2635286" cy="418253"/>
          </a:xfrm>
          <a:prstGeom prst="rect">
            <a:avLst/>
          </a:prstGeom>
          <a:noFill/>
        </p:spPr>
        <p:txBody>
          <a:bodyPr wrap="square" rtlCol="0">
            <a:spAutoFit/>
          </a:bodyPr>
          <a:lstStyle/>
          <a:p>
            <a:pPr>
              <a:lnSpc>
                <a:spcPct val="150000"/>
              </a:lnSpc>
            </a:pPr>
            <a:r>
              <a:rPr lang="zh-CN" altLang="en-US" sz="1600" b="1" dirty="0">
                <a:solidFill>
                  <a:srgbClr val="0070C0"/>
                </a:solidFill>
                <a:latin typeface="微软雅黑" panose="020B0503020204020204" pitchFamily="34" charset="-122"/>
                <a:ea typeface="微软雅黑" panose="020B0503020204020204" pitchFamily="34" charset="-122"/>
              </a:rPr>
              <a:t>（</a:t>
            </a:r>
            <a:r>
              <a:rPr lang="en-US" altLang="zh-CN" sz="1600" b="1" dirty="0">
                <a:solidFill>
                  <a:srgbClr val="0070C0"/>
                </a:solidFill>
                <a:latin typeface="微软雅黑" panose="020B0503020204020204" pitchFamily="34" charset="-122"/>
                <a:ea typeface="微软雅黑" panose="020B0503020204020204" pitchFamily="34" charset="-122"/>
              </a:rPr>
              <a:t>1</a:t>
            </a:r>
            <a:r>
              <a:rPr lang="zh-CN" altLang="en-US" sz="1600" b="1" dirty="0">
                <a:solidFill>
                  <a:srgbClr val="0070C0"/>
                </a:solidFill>
                <a:latin typeface="微软雅黑" panose="020B0503020204020204" pitchFamily="34" charset="-122"/>
                <a:ea typeface="微软雅黑" panose="020B0503020204020204" pitchFamily="34" charset="-122"/>
              </a:rPr>
              <a:t>）给水工程规划</a:t>
            </a:r>
          </a:p>
        </p:txBody>
      </p:sp>
      <p:sp>
        <p:nvSpPr>
          <p:cNvPr id="11" name="矩形 10">
            <a:extLst>
              <a:ext uri="{FF2B5EF4-FFF2-40B4-BE49-F238E27FC236}">
                <a16:creationId xmlns:a16="http://schemas.microsoft.com/office/drawing/2014/main" id="{2253CDAA-4D3C-401C-968E-464CF1BAE060}"/>
              </a:ext>
            </a:extLst>
          </p:cNvPr>
          <p:cNvSpPr/>
          <p:nvPr/>
        </p:nvSpPr>
        <p:spPr>
          <a:xfrm>
            <a:off x="400050" y="1993900"/>
            <a:ext cx="5029200" cy="7924800"/>
          </a:xfrm>
          <a:prstGeom prst="rect">
            <a:avLst/>
          </a:prstGeom>
          <a:solidFill>
            <a:schemeClr val="accent1">
              <a:lumMod val="20000"/>
              <a:lumOff val="80000"/>
            </a:schemeClr>
          </a:solidFill>
        </p:spPr>
        <p:txBody>
          <a:bodyPr wrap="square">
            <a:noAutofit/>
          </a:bodyPr>
          <a:lstStyle/>
          <a:p>
            <a:pPr marL="0" lvl="4">
              <a:lnSpc>
                <a:spcPct val="150000"/>
              </a:lnSpc>
            </a:pPr>
            <a:r>
              <a:rPr lang="x-none" altLang="zh-CN" sz="1400" b="1" kern="100" dirty="0">
                <a:latin typeface="微软雅黑" panose="020B0503020204020204" pitchFamily="34" charset="-122"/>
                <a:ea typeface="微软雅黑" panose="020B0503020204020204" pitchFamily="34" charset="-122"/>
              </a:rPr>
              <a:t>供水发展目标和规划原则</a:t>
            </a:r>
            <a:endParaRPr lang="zh-CN" altLang="zh-CN" sz="1400" b="1" kern="100" dirty="0">
              <a:latin typeface="微软雅黑" panose="020B0503020204020204" pitchFamily="34" charset="-122"/>
              <a:ea typeface="微软雅黑" panose="020B0503020204020204" pitchFamily="34" charset="-122"/>
            </a:endParaRPr>
          </a:p>
          <a:p>
            <a:pPr>
              <a:lnSpc>
                <a:spcPct val="150000"/>
              </a:lnSpc>
            </a:pPr>
            <a:r>
              <a:rPr lang="zh-CN" altLang="zh-CN" sz="1400" kern="100" dirty="0">
                <a:latin typeface="微软雅黑" panose="020B0503020204020204" pitchFamily="34" charset="-122"/>
                <a:ea typeface="微软雅黑" panose="020B0503020204020204" pitchFamily="34" charset="-122"/>
              </a:rPr>
              <a:t>建立完善的供水系统，整个</a:t>
            </a:r>
            <a:r>
              <a:rPr lang="zh-CN" altLang="en-US" sz="1400" kern="100" dirty="0">
                <a:latin typeface="微软雅黑" panose="020B0503020204020204" pitchFamily="34" charset="-122"/>
                <a:ea typeface="微软雅黑" panose="020B0503020204020204" pitchFamily="34" charset="-122"/>
              </a:rPr>
              <a:t>社区</a:t>
            </a:r>
            <a:r>
              <a:rPr lang="zh-CN" altLang="zh-CN" sz="1400" kern="100" dirty="0">
                <a:latin typeface="微软雅黑" panose="020B0503020204020204" pitchFamily="34" charset="-122"/>
                <a:ea typeface="微软雅黑" panose="020B0503020204020204" pitchFamily="34" charset="-122"/>
              </a:rPr>
              <a:t>的生活用水供水普及率为100％。村庄供水水质按《国家生活饮用水质量标准》执行。</a:t>
            </a:r>
          </a:p>
          <a:p>
            <a:pPr>
              <a:lnSpc>
                <a:spcPct val="150000"/>
              </a:lnSpc>
            </a:pPr>
            <a:r>
              <a:rPr lang="zh-CN" altLang="zh-CN" sz="1400" kern="100" dirty="0">
                <a:latin typeface="微软雅黑" panose="020B0503020204020204" pitchFamily="34" charset="-122"/>
                <a:ea typeface="微软雅黑" panose="020B0503020204020204" pitchFamily="34" charset="-122"/>
              </a:rPr>
              <a:t>给水工程从远期考虑，近期着眼，分期实施，近远期相结合；给水工程适当超前，并留有一定的弹性，以适应将来的发展变化。</a:t>
            </a:r>
          </a:p>
          <a:p>
            <a:endParaRPr lang="en-US" altLang="zh-CN" dirty="0"/>
          </a:p>
          <a:p>
            <a:endParaRPr lang="en-US" altLang="zh-CN" dirty="0"/>
          </a:p>
          <a:p>
            <a:pPr marL="285750" lvl="0" indent="-285750">
              <a:lnSpc>
                <a:spcPct val="150000"/>
              </a:lnSpc>
              <a:buFont typeface="Wingdings" panose="05000000000000000000" pitchFamily="2" charset="2"/>
              <a:buChar char="p"/>
            </a:pPr>
            <a:r>
              <a:rPr lang="zh-CN" altLang="en-US" sz="1400" b="1" dirty="0">
                <a:solidFill>
                  <a:prstClr val="black"/>
                </a:solidFill>
                <a:latin typeface="微软雅黑" panose="020B0503020204020204" pitchFamily="34" charset="-122"/>
                <a:ea typeface="微软雅黑" panose="020B0503020204020204" pitchFamily="34" charset="-122"/>
                <a:cs typeface="+mn-ea"/>
                <a:sym typeface="+mn-lt"/>
              </a:rPr>
              <a:t>生活用水量</a:t>
            </a:r>
          </a:p>
          <a:p>
            <a:pPr lvl="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cs typeface="+mn-ea"/>
                <a:sym typeface="+mn-lt"/>
              </a:rPr>
              <a:t>社区规划人口为远期</a:t>
            </a:r>
            <a:r>
              <a:rPr lang="en-US" altLang="zh-CN" sz="1400" dirty="0">
                <a:solidFill>
                  <a:prstClr val="black"/>
                </a:solidFill>
                <a:latin typeface="微软雅黑" panose="020B0503020204020204" pitchFamily="34" charset="-122"/>
                <a:ea typeface="微软雅黑" panose="020B0503020204020204" pitchFamily="34" charset="-122"/>
                <a:cs typeface="+mn-ea"/>
                <a:sym typeface="+mn-lt"/>
              </a:rPr>
              <a:t>2230</a:t>
            </a:r>
            <a:r>
              <a:rPr lang="zh-CN" altLang="en-US" sz="1400" dirty="0">
                <a:solidFill>
                  <a:prstClr val="black"/>
                </a:solidFill>
                <a:latin typeface="微软雅黑" panose="020B0503020204020204" pitchFamily="34" charset="-122"/>
                <a:ea typeface="微软雅黑" panose="020B0503020204020204" pitchFamily="34" charset="-122"/>
                <a:cs typeface="+mn-ea"/>
                <a:sym typeface="+mn-lt"/>
              </a:rPr>
              <a:t>人，规划总需水量为：</a:t>
            </a:r>
          </a:p>
          <a:p>
            <a:pPr lvl="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cs typeface="+mn-ea"/>
                <a:sym typeface="+mn-lt"/>
              </a:rPr>
              <a:t>生活用水量：远期</a:t>
            </a:r>
            <a:r>
              <a:rPr lang="en-US" altLang="zh-CN" sz="1400" dirty="0">
                <a:solidFill>
                  <a:prstClr val="black"/>
                </a:solidFill>
                <a:latin typeface="微软雅黑" panose="020B0503020204020204" pitchFamily="34" charset="-122"/>
                <a:ea typeface="微软雅黑" panose="020B0503020204020204" pitchFamily="34" charset="-122"/>
                <a:cs typeface="+mn-ea"/>
                <a:sym typeface="+mn-lt"/>
              </a:rPr>
              <a:t>Q</a:t>
            </a:r>
            <a:r>
              <a:rPr lang="zh-CN" altLang="en-US" sz="1400" dirty="0">
                <a:solidFill>
                  <a:prstClr val="black"/>
                </a:solidFill>
                <a:latin typeface="微软雅黑" panose="020B0503020204020204" pitchFamily="34" charset="-122"/>
                <a:ea typeface="微软雅黑" panose="020B0503020204020204" pitchFamily="34" charset="-122"/>
                <a:cs typeface="+mn-ea"/>
                <a:sym typeface="+mn-lt"/>
              </a:rPr>
              <a:t>生</a:t>
            </a:r>
            <a:r>
              <a:rPr lang="en-US" altLang="zh-CN" sz="1400" dirty="0">
                <a:solidFill>
                  <a:prstClr val="black"/>
                </a:solidFill>
                <a:latin typeface="微软雅黑" panose="020B0503020204020204" pitchFamily="34" charset="-122"/>
                <a:ea typeface="微软雅黑" panose="020B0503020204020204" pitchFamily="34" charset="-122"/>
                <a:cs typeface="+mn-ea"/>
                <a:sym typeface="+mn-lt"/>
              </a:rPr>
              <a:t>=150L/</a:t>
            </a:r>
            <a:r>
              <a:rPr lang="zh-CN" altLang="en-US" sz="1400" dirty="0">
                <a:solidFill>
                  <a:prstClr val="black"/>
                </a:solidFill>
                <a:latin typeface="微软雅黑" panose="020B0503020204020204" pitchFamily="34" charset="-122"/>
                <a:ea typeface="微软雅黑" panose="020B0503020204020204" pitchFamily="34" charset="-122"/>
                <a:cs typeface="+mn-ea"/>
                <a:sym typeface="+mn-lt"/>
              </a:rPr>
              <a:t>人</a:t>
            </a:r>
            <a:r>
              <a:rPr lang="en-US" altLang="zh-CN" sz="1400" dirty="0">
                <a:solidFill>
                  <a:prstClr val="black"/>
                </a:solidFill>
                <a:latin typeface="微软雅黑" panose="020B0503020204020204" pitchFamily="34" charset="-122"/>
                <a:ea typeface="微软雅黑" panose="020B0503020204020204" pitchFamily="34" charset="-122"/>
                <a:cs typeface="+mn-ea"/>
                <a:sym typeface="+mn-lt"/>
              </a:rPr>
              <a:t>•d×6100</a:t>
            </a:r>
            <a:r>
              <a:rPr lang="zh-CN" altLang="en-US" sz="1400" b="1" dirty="0">
                <a:solidFill>
                  <a:prstClr val="black"/>
                </a:solidFill>
                <a:latin typeface="微软雅黑" panose="020B0503020204020204" pitchFamily="34" charset="-122"/>
                <a:ea typeface="微软雅黑" panose="020B0503020204020204" pitchFamily="34" charset="-122"/>
                <a:cs typeface="+mn-ea"/>
                <a:sym typeface="+mn-lt"/>
              </a:rPr>
              <a:t>人</a:t>
            </a:r>
            <a:r>
              <a:rPr lang="en-US" altLang="zh-CN" sz="1400" b="1" dirty="0">
                <a:solidFill>
                  <a:prstClr val="black"/>
                </a:solidFill>
                <a:latin typeface="微软雅黑" panose="020B0503020204020204" pitchFamily="34" charset="-122"/>
                <a:ea typeface="微软雅黑" panose="020B0503020204020204" pitchFamily="34" charset="-122"/>
                <a:cs typeface="+mn-ea"/>
                <a:sym typeface="+mn-lt"/>
              </a:rPr>
              <a:t>=</a:t>
            </a:r>
            <a:r>
              <a:rPr lang="en-US" altLang="zh-CN" sz="1600" b="1" dirty="0">
                <a:solidFill>
                  <a:srgbClr val="E0017C"/>
                </a:solidFill>
                <a:latin typeface="微软雅黑" panose="020B0503020204020204" pitchFamily="34" charset="-122"/>
                <a:ea typeface="微软雅黑" panose="020B0503020204020204" pitchFamily="34" charset="-122"/>
                <a:sym typeface="+mn-lt"/>
              </a:rPr>
              <a:t>915m³/d</a:t>
            </a:r>
          </a:p>
          <a:p>
            <a:pPr lvl="0">
              <a:lnSpc>
                <a:spcPct val="150000"/>
              </a:lnSpc>
            </a:pPr>
            <a:endParaRPr lang="en-US" altLang="zh-CN" sz="1400" b="1" dirty="0">
              <a:solidFill>
                <a:prstClr val="black"/>
              </a:solidFill>
              <a:latin typeface="微软雅黑" panose="020B0503020204020204" pitchFamily="34" charset="-122"/>
              <a:ea typeface="微软雅黑" panose="020B0503020204020204" pitchFamily="34" charset="-122"/>
              <a:cs typeface="+mn-ea"/>
              <a:sym typeface="+mn-lt"/>
            </a:endParaRPr>
          </a:p>
          <a:p>
            <a:pPr lvl="0">
              <a:lnSpc>
                <a:spcPct val="150000"/>
              </a:lnSpc>
            </a:pPr>
            <a:endParaRPr lang="en-US" altLang="zh-CN" sz="1400" b="1" dirty="0">
              <a:solidFill>
                <a:prstClr val="black"/>
              </a:solidFill>
              <a:latin typeface="微软雅黑" panose="020B0503020204020204" pitchFamily="34" charset="-122"/>
              <a:ea typeface="微软雅黑" panose="020B0503020204020204" pitchFamily="34" charset="-122"/>
              <a:cs typeface="+mn-ea"/>
              <a:sym typeface="+mn-lt"/>
            </a:endParaRPr>
          </a:p>
          <a:p>
            <a:pPr marL="285750" indent="-285750">
              <a:lnSpc>
                <a:spcPct val="150000"/>
              </a:lnSpc>
              <a:buFont typeface="Wingdings" panose="05000000000000000000" pitchFamily="2" charset="2"/>
              <a:buChar char="p"/>
            </a:pPr>
            <a:r>
              <a:rPr lang="zh-CN" altLang="en-US" sz="1400" b="1" dirty="0">
                <a:solidFill>
                  <a:prstClr val="black"/>
                </a:solidFill>
                <a:latin typeface="微软雅黑" panose="020B0503020204020204" pitchFamily="34" charset="-122"/>
                <a:ea typeface="微软雅黑" panose="020B0503020204020204" pitchFamily="34" charset="-122"/>
                <a:cs typeface="+mn-ea"/>
              </a:rPr>
              <a:t>水源</a:t>
            </a:r>
          </a:p>
          <a:p>
            <a:pPr lvl="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规划水源来自镇区市政管网。</a:t>
            </a:r>
            <a:endParaRPr lang="en-US" altLang="zh-CN" sz="1400" dirty="0">
              <a:solidFill>
                <a:prstClr val="black"/>
              </a:solidFill>
              <a:latin typeface="微软雅黑" panose="020B0503020204020204" pitchFamily="34" charset="-122"/>
              <a:ea typeface="微软雅黑" panose="020B0503020204020204" pitchFamily="34" charset="-122"/>
            </a:endParaRPr>
          </a:p>
          <a:p>
            <a:pPr lvl="0">
              <a:lnSpc>
                <a:spcPct val="150000"/>
              </a:lnSpc>
            </a:pPr>
            <a:endParaRPr lang="en-US" altLang="zh-CN" sz="1400" dirty="0">
              <a:solidFill>
                <a:prstClr val="black"/>
              </a:solidFill>
              <a:latin typeface="微软雅黑" panose="020B0503020204020204" pitchFamily="34" charset="-122"/>
              <a:ea typeface="微软雅黑" panose="020B0503020204020204" pitchFamily="34" charset="-122"/>
            </a:endParaRPr>
          </a:p>
          <a:p>
            <a:pPr lvl="0">
              <a:lnSpc>
                <a:spcPct val="150000"/>
              </a:lnSpc>
            </a:pPr>
            <a:endParaRPr lang="zh-CN" altLang="en-US" sz="1400" dirty="0">
              <a:solidFill>
                <a:prstClr val="black"/>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dirty="0">
                <a:solidFill>
                  <a:prstClr val="black"/>
                </a:solidFill>
                <a:latin typeface="微软雅黑" panose="020B0503020204020204" pitchFamily="34" charset="-122"/>
                <a:ea typeface="微软雅黑" panose="020B0503020204020204" pitchFamily="34" charset="-122"/>
                <a:cs typeface="+mn-ea"/>
              </a:rPr>
              <a:t>配水管网</a:t>
            </a:r>
          </a:p>
          <a:p>
            <a:pPr lvl="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规划配水管网干管管径为</a:t>
            </a:r>
            <a:r>
              <a:rPr lang="en-US" altLang="zh-CN" sz="1400" dirty="0">
                <a:solidFill>
                  <a:prstClr val="black"/>
                </a:solidFill>
                <a:latin typeface="微软雅黑" panose="020B0503020204020204" pitchFamily="34" charset="-122"/>
                <a:ea typeface="微软雅黑" panose="020B0503020204020204" pitchFamily="34" charset="-122"/>
              </a:rPr>
              <a:t>DN200</a:t>
            </a:r>
            <a:r>
              <a:rPr lang="zh-CN" altLang="en-US" sz="1400" dirty="0">
                <a:solidFill>
                  <a:prstClr val="black"/>
                </a:solidFill>
                <a:latin typeface="微软雅黑" panose="020B0503020204020204" pitchFamily="34" charset="-122"/>
                <a:ea typeface="微软雅黑" panose="020B0503020204020204" pitchFamily="34" charset="-122"/>
              </a:rPr>
              <a:t>，采用环状网与枝状网结合的供水方式布置管道，供村内各用水点。</a:t>
            </a:r>
            <a:endParaRPr lang="en-US" altLang="zh-CN" sz="1400" dirty="0">
              <a:solidFill>
                <a:prstClr val="black"/>
              </a:solidFill>
              <a:latin typeface="微软雅黑" panose="020B0503020204020204" pitchFamily="34" charset="-122"/>
              <a:ea typeface="微软雅黑" panose="020B0503020204020204" pitchFamily="34" charset="-122"/>
            </a:endParaRPr>
          </a:p>
          <a:p>
            <a:pPr>
              <a:lnSpc>
                <a:spcPct val="150000"/>
              </a:lnSpc>
              <a:tabLst>
                <a:tab pos="6172200" algn="l"/>
              </a:tabLst>
            </a:pPr>
            <a:endParaRPr lang="zh-CN" altLang="zh-CN" sz="1400" kern="100" dirty="0">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4693F36F-DA13-4560-BEA3-8225425AB4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7850" y="9363769"/>
            <a:ext cx="1080000" cy="545860"/>
          </a:xfrm>
          <a:prstGeom prst="rect">
            <a:avLst/>
          </a:prstGeom>
        </p:spPr>
      </p:pic>
    </p:spTree>
    <p:extLst>
      <p:ext uri="{BB962C8B-B14F-4D97-AF65-F5344CB8AC3E}">
        <p14:creationId xmlns:p14="http://schemas.microsoft.com/office/powerpoint/2010/main" val="15828957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BDA4CAB-7A93-412A-A1E5-4B4AB7772A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48" y="1993900"/>
            <a:ext cx="9075713" cy="7924800"/>
          </a:xfrm>
          <a:prstGeom prst="rect">
            <a:avLst/>
          </a:prstGeom>
        </p:spPr>
      </p:pic>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5.3 </a:t>
            </a:r>
            <a:r>
              <a:rPr lang="zh-CN" altLang="en-US" sz="2400" b="1" dirty="0">
                <a:latin typeface="微软雅黑" panose="020B0503020204020204" pitchFamily="34" charset="-122"/>
                <a:ea typeface="微软雅黑" panose="020B0503020204020204" pitchFamily="34" charset="-122"/>
              </a:rPr>
              <a:t>基础设施规划</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56</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0" name="文本框 9">
            <a:extLst>
              <a:ext uri="{FF2B5EF4-FFF2-40B4-BE49-F238E27FC236}">
                <a16:creationId xmlns:a16="http://schemas.microsoft.com/office/drawing/2014/main" id="{30209027-49F6-424C-A589-95B732656B55}"/>
              </a:ext>
            </a:extLst>
          </p:cNvPr>
          <p:cNvSpPr txBox="1"/>
          <p:nvPr/>
        </p:nvSpPr>
        <p:spPr>
          <a:xfrm>
            <a:off x="392136" y="1575647"/>
            <a:ext cx="5029199" cy="418253"/>
          </a:xfrm>
          <a:prstGeom prst="rect">
            <a:avLst/>
          </a:prstGeom>
          <a:noFill/>
        </p:spPr>
        <p:txBody>
          <a:bodyPr wrap="square" rtlCol="0">
            <a:spAutoFit/>
          </a:bodyPr>
          <a:lstStyle/>
          <a:p>
            <a:pPr>
              <a:lnSpc>
                <a:spcPct val="150000"/>
              </a:lnSpc>
            </a:pPr>
            <a:r>
              <a:rPr lang="zh-CN" altLang="en-US" sz="1600" b="1" dirty="0">
                <a:solidFill>
                  <a:srgbClr val="0070C0"/>
                </a:solidFill>
                <a:latin typeface="微软雅黑" panose="020B0503020204020204" pitchFamily="34" charset="-122"/>
                <a:ea typeface="微软雅黑" panose="020B0503020204020204" pitchFamily="34" charset="-122"/>
              </a:rPr>
              <a:t>（</a:t>
            </a:r>
            <a:r>
              <a:rPr lang="en-US" altLang="zh-CN" sz="1600" b="1" dirty="0">
                <a:solidFill>
                  <a:srgbClr val="0070C0"/>
                </a:solidFill>
                <a:latin typeface="微软雅黑" panose="020B0503020204020204" pitchFamily="34" charset="-122"/>
                <a:ea typeface="微软雅黑" panose="020B0503020204020204" pitchFamily="34" charset="-122"/>
              </a:rPr>
              <a:t>2</a:t>
            </a:r>
            <a:r>
              <a:rPr lang="zh-CN" altLang="en-US" sz="1600" b="1" dirty="0">
                <a:solidFill>
                  <a:srgbClr val="0070C0"/>
                </a:solidFill>
                <a:latin typeface="微软雅黑" panose="020B0503020204020204" pitchFamily="34" charset="-122"/>
                <a:ea typeface="微软雅黑" panose="020B0503020204020204" pitchFamily="34" charset="-122"/>
              </a:rPr>
              <a:t>）排水工程规划</a:t>
            </a:r>
            <a:r>
              <a:rPr lang="en-US" altLang="zh-CN" sz="1600" b="1" dirty="0">
                <a:solidFill>
                  <a:srgbClr val="0070C0"/>
                </a:solidFill>
                <a:latin typeface="微软雅黑" panose="020B0503020204020204" pitchFamily="34" charset="-122"/>
                <a:ea typeface="微软雅黑" panose="020B0503020204020204" pitchFamily="34" charset="-122"/>
              </a:rPr>
              <a:t>—</a:t>
            </a:r>
            <a:r>
              <a:rPr lang="zh-CN" altLang="en-US" sz="1600" b="1" dirty="0">
                <a:solidFill>
                  <a:srgbClr val="0070C0"/>
                </a:solidFill>
                <a:latin typeface="微软雅黑" panose="020B0503020204020204" pitchFamily="34" charset="-122"/>
                <a:ea typeface="微软雅黑" panose="020B0503020204020204" pitchFamily="34" charset="-122"/>
              </a:rPr>
              <a:t>污水设施规划</a:t>
            </a:r>
          </a:p>
        </p:txBody>
      </p:sp>
      <p:sp>
        <p:nvSpPr>
          <p:cNvPr id="12" name="矩形 11">
            <a:extLst>
              <a:ext uri="{FF2B5EF4-FFF2-40B4-BE49-F238E27FC236}">
                <a16:creationId xmlns:a16="http://schemas.microsoft.com/office/drawing/2014/main" id="{AC5A83FB-DCE8-41D1-88C7-8867191A7F73}"/>
              </a:ext>
            </a:extLst>
          </p:cNvPr>
          <p:cNvSpPr/>
          <p:nvPr/>
        </p:nvSpPr>
        <p:spPr>
          <a:xfrm>
            <a:off x="400050" y="1993900"/>
            <a:ext cx="5054546" cy="7924800"/>
          </a:xfrm>
          <a:prstGeom prst="rect">
            <a:avLst/>
          </a:prstGeom>
          <a:solidFill>
            <a:schemeClr val="accent1">
              <a:lumMod val="20000"/>
              <a:lumOff val="80000"/>
            </a:schemeClr>
          </a:solidFill>
        </p:spPr>
        <p:txBody>
          <a:bodyPr wrap="square">
            <a:noAutofit/>
          </a:bodyPr>
          <a:lstStyle/>
          <a:p>
            <a:pPr marL="285750" indent="-285750">
              <a:lnSpc>
                <a:spcPct val="150000"/>
              </a:lnSpc>
              <a:buFont typeface="Wingdings" panose="05000000000000000000" pitchFamily="2" charset="2"/>
              <a:buChar char="p"/>
            </a:pPr>
            <a:r>
              <a:rPr lang="zh-CN" altLang="en-US" sz="1400" b="1" dirty="0">
                <a:solidFill>
                  <a:prstClr val="black"/>
                </a:solidFill>
                <a:latin typeface="微软雅黑" panose="020B0503020204020204" pitchFamily="34" charset="-122"/>
                <a:ea typeface="微软雅黑" panose="020B0503020204020204" pitchFamily="34" charset="-122"/>
                <a:cs typeface="+mn-ea"/>
                <a:sym typeface="+mn-lt"/>
              </a:rPr>
              <a:t>污水量</a:t>
            </a:r>
          </a:p>
          <a:p>
            <a:pPr>
              <a:lnSpc>
                <a:spcPct val="150000"/>
              </a:lnSpc>
            </a:pPr>
            <a:r>
              <a:rPr lang="zh-CN" altLang="en-US" sz="1400" dirty="0">
                <a:latin typeface="微软雅黑" panose="020B0503020204020204" pitchFamily="34" charset="-122"/>
                <a:ea typeface="微软雅黑" panose="020B0503020204020204" pitchFamily="34" charset="-122"/>
                <a:cs typeface="+mn-ea"/>
                <a:sym typeface="+mn-lt"/>
              </a:rPr>
              <a:t>社区生活污水按给水量的</a:t>
            </a:r>
            <a:r>
              <a:rPr lang="en-US" altLang="zh-CN" sz="1400" dirty="0">
                <a:latin typeface="微软雅黑" panose="020B0503020204020204" pitchFamily="34" charset="-122"/>
                <a:ea typeface="微软雅黑" panose="020B0503020204020204" pitchFamily="34" charset="-122"/>
                <a:cs typeface="+mn-ea"/>
                <a:sym typeface="+mn-lt"/>
              </a:rPr>
              <a:t>80%</a:t>
            </a:r>
            <a:r>
              <a:rPr lang="zh-CN" altLang="en-US" sz="1400" dirty="0">
                <a:latin typeface="微软雅黑" panose="020B0503020204020204" pitchFamily="34" charset="-122"/>
                <a:ea typeface="微软雅黑" panose="020B0503020204020204" pitchFamily="34" charset="-122"/>
                <a:cs typeface="+mn-ea"/>
                <a:sym typeface="+mn-lt"/>
              </a:rPr>
              <a:t>，则生活污水量远期为</a:t>
            </a:r>
            <a:r>
              <a:rPr lang="en-US" altLang="zh-CN" sz="1600" b="1" dirty="0">
                <a:solidFill>
                  <a:srgbClr val="E0017C"/>
                </a:solidFill>
                <a:latin typeface="微软雅黑" panose="020B0503020204020204" pitchFamily="34" charset="-122"/>
                <a:ea typeface="微软雅黑" panose="020B0503020204020204" pitchFamily="34" charset="-122"/>
                <a:sym typeface="+mn-lt"/>
              </a:rPr>
              <a:t>732</a:t>
            </a:r>
            <a:r>
              <a:rPr lang="zh-CN" altLang="en-US" sz="1600" b="1" dirty="0">
                <a:solidFill>
                  <a:srgbClr val="E0017C"/>
                </a:solidFill>
                <a:latin typeface="微软雅黑" panose="020B0503020204020204" pitchFamily="34" charset="-122"/>
                <a:ea typeface="微软雅黑" panose="020B0503020204020204" pitchFamily="34" charset="-122"/>
                <a:sym typeface="+mn-lt"/>
              </a:rPr>
              <a:t>立方米</a:t>
            </a:r>
            <a:r>
              <a:rPr lang="en-US" altLang="zh-CN" sz="1600" b="1" dirty="0">
                <a:solidFill>
                  <a:srgbClr val="E0017C"/>
                </a:solidFill>
                <a:latin typeface="微软雅黑" panose="020B0503020204020204" pitchFamily="34" charset="-122"/>
                <a:ea typeface="微软雅黑" panose="020B0503020204020204" pitchFamily="34" charset="-122"/>
                <a:sym typeface="+mn-lt"/>
              </a:rPr>
              <a:t>/</a:t>
            </a:r>
            <a:r>
              <a:rPr lang="zh-CN" altLang="en-US" sz="1600" b="1" dirty="0">
                <a:solidFill>
                  <a:srgbClr val="E0017C"/>
                </a:solidFill>
                <a:latin typeface="微软雅黑" panose="020B0503020204020204" pitchFamily="34" charset="-122"/>
                <a:ea typeface="微软雅黑" panose="020B0503020204020204" pitchFamily="34" charset="-122"/>
                <a:sym typeface="+mn-lt"/>
              </a:rPr>
              <a:t>日</a:t>
            </a:r>
            <a:r>
              <a:rPr lang="zh-CN" altLang="en-US" sz="1400" dirty="0">
                <a:latin typeface="微软雅黑" panose="020B0503020204020204" pitchFamily="34" charset="-122"/>
                <a:ea typeface="微软雅黑" panose="020B0503020204020204" pitchFamily="34" charset="-122"/>
                <a:cs typeface="+mn-ea"/>
                <a:sym typeface="+mn-lt"/>
              </a:rPr>
              <a:t>。</a:t>
            </a: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marL="285750" indent="-285750">
              <a:lnSpc>
                <a:spcPct val="150000"/>
              </a:lnSpc>
              <a:buFont typeface="Wingdings" panose="05000000000000000000" pitchFamily="2" charset="2"/>
              <a:buChar char="p"/>
            </a:pPr>
            <a:r>
              <a:rPr lang="zh-CN" altLang="en-US" sz="1400" b="1" dirty="0">
                <a:solidFill>
                  <a:prstClr val="black"/>
                </a:solidFill>
                <a:latin typeface="微软雅黑" panose="020B0503020204020204" pitchFamily="34" charset="-122"/>
                <a:ea typeface="微软雅黑" panose="020B0503020204020204" pitchFamily="34" charset="-122"/>
                <a:cs typeface="+mn-ea"/>
              </a:rPr>
              <a:t>污水处理设施</a:t>
            </a:r>
            <a:endParaRPr lang="zh-CN" altLang="zh-CN" sz="1400" b="1" dirty="0">
              <a:solidFill>
                <a:prstClr val="black"/>
              </a:solidFill>
              <a:latin typeface="微软雅黑" panose="020B0503020204020204" pitchFamily="34" charset="-122"/>
              <a:ea typeface="微软雅黑" panose="020B0503020204020204" pitchFamily="34" charset="-122"/>
              <a:cs typeface="+mn-ea"/>
            </a:endParaRPr>
          </a:p>
          <a:p>
            <a:pPr>
              <a:lnSpc>
                <a:spcPct val="150000"/>
              </a:lnSpc>
            </a:pPr>
            <a:r>
              <a:rPr lang="zh-CN" altLang="en-US" sz="1400" kern="100" dirty="0">
                <a:latin typeface="微软雅黑" panose="020B0503020204020204" pitchFamily="34" charset="-122"/>
                <a:ea typeface="微软雅黑" panose="020B0503020204020204" pitchFamily="34" charset="-122"/>
              </a:rPr>
              <a:t>本次规划在村庄中部建设</a:t>
            </a:r>
            <a:r>
              <a:rPr lang="en-US" altLang="zh-CN" sz="1400" kern="100" dirty="0">
                <a:latin typeface="微软雅黑" panose="020B0503020204020204" pitchFamily="34" charset="-122"/>
                <a:ea typeface="微软雅黑" panose="020B0503020204020204" pitchFamily="34" charset="-122"/>
              </a:rPr>
              <a:t>1</a:t>
            </a:r>
            <a:r>
              <a:rPr lang="zh-CN" altLang="en-US" sz="1400" kern="100" dirty="0">
                <a:latin typeface="微软雅黑" panose="020B0503020204020204" pitchFamily="34" charset="-122"/>
                <a:ea typeface="微软雅黑" panose="020B0503020204020204" pitchFamily="34" charset="-122"/>
              </a:rPr>
              <a:t>处小型无动力污水处理设站，在村庄铺设污水管线，收集收集生活污水至污水处理站，经处理合格后再排放。</a:t>
            </a: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marL="285750" indent="-285750">
              <a:lnSpc>
                <a:spcPct val="150000"/>
              </a:lnSpc>
              <a:buFont typeface="Wingdings" panose="05000000000000000000" pitchFamily="2" charset="2"/>
              <a:buChar char="p"/>
            </a:pPr>
            <a:r>
              <a:rPr lang="zh-CN" altLang="en-US" sz="1400" b="1" dirty="0">
                <a:solidFill>
                  <a:prstClr val="black"/>
                </a:solidFill>
                <a:latin typeface="微软雅黑" panose="020B0503020204020204" pitchFamily="34" charset="-122"/>
                <a:ea typeface="微软雅黑" panose="020B0503020204020204" pitchFamily="34" charset="-122"/>
                <a:cs typeface="+mn-ea"/>
                <a:sym typeface="+mn-lt"/>
              </a:rPr>
              <a:t>污水管线布置</a:t>
            </a:r>
          </a:p>
          <a:p>
            <a:pPr>
              <a:lnSpc>
                <a:spcPct val="150000"/>
              </a:lnSpc>
            </a:pPr>
            <a:r>
              <a:rPr lang="zh-CN" altLang="en-US" sz="1400" dirty="0">
                <a:latin typeface="微软雅黑" panose="020B0503020204020204" pitchFamily="34" charset="-122"/>
                <a:ea typeface="微软雅黑" panose="020B0503020204020204" pitchFamily="34" charset="-122"/>
                <a:cs typeface="+mn-ea"/>
                <a:sym typeface="+mn-lt"/>
              </a:rPr>
              <a:t>通过污水管有组织的汇入道路下污水管道中，然后排入污水管网，经小型污水处理设施（新建）处理达标后，可作为农田灌溉水源。</a:t>
            </a: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marL="285750" indent="-285750">
              <a:lnSpc>
                <a:spcPct val="150000"/>
              </a:lnSpc>
              <a:buFont typeface="Wingdings" panose="05000000000000000000" pitchFamily="2" charset="2"/>
              <a:buChar char="p"/>
            </a:pPr>
            <a:r>
              <a:rPr lang="zh-CN" altLang="zh-CN" sz="1400" b="1" dirty="0">
                <a:solidFill>
                  <a:prstClr val="black"/>
                </a:solidFill>
                <a:latin typeface="微软雅黑" panose="020B0503020204020204" pitchFamily="34" charset="-122"/>
                <a:ea typeface="微软雅黑" panose="020B0503020204020204" pitchFamily="34" charset="-122"/>
                <a:cs typeface="+mn-ea"/>
              </a:rPr>
              <a:t>污水的处理工艺</a:t>
            </a:r>
          </a:p>
          <a:p>
            <a:pPr marL="0" lvl="4">
              <a:lnSpc>
                <a:spcPct val="150000"/>
              </a:lnSpc>
            </a:pPr>
            <a:r>
              <a:rPr lang="zh-CN" altLang="zh-CN" sz="1400" kern="100" dirty="0">
                <a:latin typeface="微软雅黑" panose="020B0503020204020204" pitchFamily="34" charset="-122"/>
                <a:ea typeface="微软雅黑" panose="020B0503020204020204" pitchFamily="34" charset="-122"/>
              </a:rPr>
              <a:t>为充分考虑污水对河流下游</a:t>
            </a:r>
            <a:r>
              <a:rPr lang="zh-CN" altLang="en-US" sz="1400" kern="100" dirty="0">
                <a:latin typeface="微软雅黑" panose="020B0503020204020204" pitchFamily="34" charset="-122"/>
                <a:ea typeface="微软雅黑" panose="020B0503020204020204" pitchFamily="34" charset="-122"/>
              </a:rPr>
              <a:t>以及景区</a:t>
            </a:r>
            <a:r>
              <a:rPr lang="zh-CN" altLang="zh-CN" sz="1400" kern="100" dirty="0">
                <a:latin typeface="微软雅黑" panose="020B0503020204020204" pitchFamily="34" charset="-122"/>
                <a:ea typeface="微软雅黑" panose="020B0503020204020204" pitchFamily="34" charset="-122"/>
              </a:rPr>
              <a:t>的污染，本次规划所有的污水必须达到城市一级</a:t>
            </a:r>
            <a:r>
              <a:rPr lang="en-US" altLang="zh-CN" sz="1400" kern="100" dirty="0">
                <a:latin typeface="微软雅黑" panose="020B0503020204020204" pitchFamily="34" charset="-122"/>
                <a:ea typeface="微软雅黑" panose="020B0503020204020204" pitchFamily="34" charset="-122"/>
              </a:rPr>
              <a:t>A</a:t>
            </a:r>
            <a:r>
              <a:rPr lang="zh-CN" altLang="zh-CN" sz="1400" kern="100" dirty="0">
                <a:latin typeface="微软雅黑" panose="020B0503020204020204" pitchFamily="34" charset="-122"/>
                <a:ea typeface="微软雅黑" panose="020B0503020204020204" pitchFamily="34" charset="-122"/>
              </a:rPr>
              <a:t>污水排放标准，综合考虑</a:t>
            </a:r>
            <a:r>
              <a:rPr lang="zh-CN" altLang="en-US" sz="1400" kern="100" dirty="0">
                <a:latin typeface="微软雅黑" panose="020B0503020204020204" pitchFamily="34" charset="-122"/>
                <a:ea typeface="微软雅黑" panose="020B0503020204020204" pitchFamily="34" charset="-122"/>
              </a:rPr>
              <a:t>社区</a:t>
            </a:r>
            <a:r>
              <a:rPr lang="zh-CN" altLang="zh-CN" sz="1400" kern="100" dirty="0">
                <a:latin typeface="微软雅黑" panose="020B0503020204020204" pitchFamily="34" charset="-122"/>
                <a:ea typeface="微软雅黑" panose="020B0503020204020204" pitchFamily="34" charset="-122"/>
              </a:rPr>
              <a:t>的投资和污水的处理效果，建议</a:t>
            </a:r>
            <a:r>
              <a:rPr lang="zh-CN" altLang="en-US" sz="1400" kern="100" dirty="0">
                <a:latin typeface="微软雅黑" panose="020B0503020204020204" pitchFamily="34" charset="-122"/>
                <a:ea typeface="微软雅黑" panose="020B0503020204020204" pitchFamily="34" charset="-122"/>
              </a:rPr>
              <a:t>社区</a:t>
            </a:r>
            <a:r>
              <a:rPr lang="zh-CN" altLang="zh-CN" sz="1400" kern="100" dirty="0">
                <a:latin typeface="微软雅黑" panose="020B0503020204020204" pitchFamily="34" charset="-122"/>
                <a:ea typeface="微软雅黑" panose="020B0503020204020204" pitchFamily="34" charset="-122"/>
              </a:rPr>
              <a:t>的污水处理工艺采用接触氧化法曝气生物滤池工艺进行深度处理，污水处理后应符合《城市污水再生利用分类标准》 （</a:t>
            </a:r>
            <a:r>
              <a:rPr lang="en-US" altLang="zh-CN" sz="1400" kern="100" dirty="0">
                <a:latin typeface="微软雅黑" panose="020B0503020204020204" pitchFamily="34" charset="-122"/>
                <a:ea typeface="微软雅黑" panose="020B0503020204020204" pitchFamily="34" charset="-122"/>
              </a:rPr>
              <a:t>GB/T 18921-2002</a:t>
            </a:r>
            <a:r>
              <a:rPr lang="zh-CN"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城市景观用水水质标准。考虑到景观和环境卫生要求，可采用半地下或完全地埋式布置。消化污泥集中收集，机械脱水后作农肥使用。</a:t>
            </a: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endParaRPr lang="zh-CN" altLang="zh-CN" sz="1400" kern="100"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CD2F81D4-E70A-4CD3-992F-E6D40F249A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7848" y="9423175"/>
            <a:ext cx="1080000" cy="479196"/>
          </a:xfrm>
          <a:prstGeom prst="rect">
            <a:avLst/>
          </a:prstGeom>
        </p:spPr>
      </p:pic>
      <p:grpSp>
        <p:nvGrpSpPr>
          <p:cNvPr id="6" name="组合 5">
            <a:extLst>
              <a:ext uri="{FF2B5EF4-FFF2-40B4-BE49-F238E27FC236}">
                <a16:creationId xmlns:a16="http://schemas.microsoft.com/office/drawing/2014/main" id="{1C3FB2AF-9B71-4C8B-A849-1F6BAAB593D2}"/>
              </a:ext>
            </a:extLst>
          </p:cNvPr>
          <p:cNvGrpSpPr/>
          <p:nvPr/>
        </p:nvGrpSpPr>
        <p:grpSpPr>
          <a:xfrm>
            <a:off x="11271537" y="1993900"/>
            <a:ext cx="3454114" cy="3200400"/>
            <a:chOff x="11775807" y="1993900"/>
            <a:chExt cx="2949843" cy="2733169"/>
          </a:xfrm>
        </p:grpSpPr>
        <p:pic>
          <p:nvPicPr>
            <p:cNvPr id="16" name="图片 15">
              <a:extLst>
                <a:ext uri="{FF2B5EF4-FFF2-40B4-BE49-F238E27FC236}">
                  <a16:creationId xmlns:a16="http://schemas.microsoft.com/office/drawing/2014/main" id="{F56703E9-8DF3-47FF-AE50-52CB8E2E82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775807" y="1993900"/>
              <a:ext cx="2949843" cy="1136319"/>
            </a:xfrm>
            <a:prstGeom prst="rect">
              <a:avLst/>
            </a:prstGeom>
          </p:spPr>
        </p:pic>
        <p:pic>
          <p:nvPicPr>
            <p:cNvPr id="17" name="图片 16">
              <a:extLst>
                <a:ext uri="{FF2B5EF4-FFF2-40B4-BE49-F238E27FC236}">
                  <a16:creationId xmlns:a16="http://schemas.microsoft.com/office/drawing/2014/main" id="{26730253-08CB-470E-9A53-958BDB366E6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775807" y="3186491"/>
              <a:ext cx="2949843" cy="1540578"/>
            </a:xfrm>
            <a:prstGeom prst="rect">
              <a:avLst/>
            </a:prstGeom>
          </p:spPr>
        </p:pic>
      </p:grpSp>
    </p:spTree>
    <p:extLst>
      <p:ext uri="{BB962C8B-B14F-4D97-AF65-F5344CB8AC3E}">
        <p14:creationId xmlns:p14="http://schemas.microsoft.com/office/powerpoint/2010/main" val="2947801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5.3 </a:t>
            </a:r>
            <a:r>
              <a:rPr lang="zh-CN" altLang="en-US" sz="2400" b="1" dirty="0">
                <a:latin typeface="微软雅黑" panose="020B0503020204020204" pitchFamily="34" charset="-122"/>
                <a:ea typeface="微软雅黑" panose="020B0503020204020204" pitchFamily="34" charset="-122"/>
              </a:rPr>
              <a:t>基础设施规划</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57</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0" name="文本框 9">
            <a:extLst>
              <a:ext uri="{FF2B5EF4-FFF2-40B4-BE49-F238E27FC236}">
                <a16:creationId xmlns:a16="http://schemas.microsoft.com/office/drawing/2014/main" id="{30209027-49F6-424C-A589-95B732656B55}"/>
              </a:ext>
            </a:extLst>
          </p:cNvPr>
          <p:cNvSpPr txBox="1"/>
          <p:nvPr/>
        </p:nvSpPr>
        <p:spPr>
          <a:xfrm>
            <a:off x="392136" y="1575647"/>
            <a:ext cx="5029199" cy="418253"/>
          </a:xfrm>
          <a:prstGeom prst="rect">
            <a:avLst/>
          </a:prstGeom>
          <a:noFill/>
        </p:spPr>
        <p:txBody>
          <a:bodyPr wrap="square" rtlCol="0">
            <a:spAutoFit/>
          </a:bodyPr>
          <a:lstStyle/>
          <a:p>
            <a:pPr>
              <a:lnSpc>
                <a:spcPct val="150000"/>
              </a:lnSpc>
            </a:pPr>
            <a:r>
              <a:rPr lang="zh-CN" altLang="en-US" sz="1600" b="1" dirty="0">
                <a:solidFill>
                  <a:srgbClr val="0070C0"/>
                </a:solidFill>
                <a:latin typeface="微软雅黑" panose="020B0503020204020204" pitchFamily="34" charset="-122"/>
                <a:ea typeface="微软雅黑" panose="020B0503020204020204" pitchFamily="34" charset="-122"/>
              </a:rPr>
              <a:t>（</a:t>
            </a:r>
            <a:r>
              <a:rPr lang="en-US" altLang="zh-CN" sz="1600" b="1" dirty="0">
                <a:solidFill>
                  <a:srgbClr val="0070C0"/>
                </a:solidFill>
                <a:latin typeface="微软雅黑" panose="020B0503020204020204" pitchFamily="34" charset="-122"/>
                <a:ea typeface="微软雅黑" panose="020B0503020204020204" pitchFamily="34" charset="-122"/>
              </a:rPr>
              <a:t>2</a:t>
            </a:r>
            <a:r>
              <a:rPr lang="zh-CN" altLang="en-US" sz="1600" b="1" dirty="0">
                <a:solidFill>
                  <a:srgbClr val="0070C0"/>
                </a:solidFill>
                <a:latin typeface="微软雅黑" panose="020B0503020204020204" pitchFamily="34" charset="-122"/>
                <a:ea typeface="微软雅黑" panose="020B0503020204020204" pitchFamily="34" charset="-122"/>
              </a:rPr>
              <a:t>）排水工程规划</a:t>
            </a:r>
            <a:r>
              <a:rPr lang="en-US" altLang="zh-CN" sz="1600" b="1" dirty="0">
                <a:solidFill>
                  <a:srgbClr val="0070C0"/>
                </a:solidFill>
                <a:latin typeface="微软雅黑" panose="020B0503020204020204" pitchFamily="34" charset="-122"/>
                <a:ea typeface="微软雅黑" panose="020B0503020204020204" pitchFamily="34" charset="-122"/>
              </a:rPr>
              <a:t>—</a:t>
            </a:r>
            <a:r>
              <a:rPr lang="zh-CN" altLang="en-US" sz="1600" b="1" dirty="0">
                <a:solidFill>
                  <a:srgbClr val="0070C0"/>
                </a:solidFill>
                <a:latin typeface="微软雅黑" panose="020B0503020204020204" pitchFamily="34" charset="-122"/>
                <a:ea typeface="微软雅黑" panose="020B0503020204020204" pitchFamily="34" charset="-122"/>
              </a:rPr>
              <a:t>雨水设施规划</a:t>
            </a:r>
          </a:p>
        </p:txBody>
      </p:sp>
      <p:pic>
        <p:nvPicPr>
          <p:cNvPr id="11" name="图片 10">
            <a:extLst>
              <a:ext uri="{FF2B5EF4-FFF2-40B4-BE49-F238E27FC236}">
                <a16:creationId xmlns:a16="http://schemas.microsoft.com/office/drawing/2014/main" id="{D0B6800B-8AFF-4D2A-ACE2-0373ABFD8F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49" y="1993900"/>
            <a:ext cx="9075713" cy="7907267"/>
          </a:xfrm>
          <a:prstGeom prst="rect">
            <a:avLst/>
          </a:prstGeom>
        </p:spPr>
      </p:pic>
      <p:pic>
        <p:nvPicPr>
          <p:cNvPr id="13" name="图片 12">
            <a:extLst>
              <a:ext uri="{FF2B5EF4-FFF2-40B4-BE49-F238E27FC236}">
                <a16:creationId xmlns:a16="http://schemas.microsoft.com/office/drawing/2014/main" id="{EA4124CA-522E-4897-8C8E-E44BFB00C8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1414" y="9443790"/>
            <a:ext cx="1080000" cy="457377"/>
          </a:xfrm>
          <a:prstGeom prst="rect">
            <a:avLst/>
          </a:prstGeom>
        </p:spPr>
      </p:pic>
      <p:sp>
        <p:nvSpPr>
          <p:cNvPr id="16" name="矩形 15">
            <a:extLst>
              <a:ext uri="{FF2B5EF4-FFF2-40B4-BE49-F238E27FC236}">
                <a16:creationId xmlns:a16="http://schemas.microsoft.com/office/drawing/2014/main" id="{A714C4A9-1ECC-4DF3-9FEC-2862CD762D49}"/>
              </a:ext>
            </a:extLst>
          </p:cNvPr>
          <p:cNvSpPr/>
          <p:nvPr/>
        </p:nvSpPr>
        <p:spPr>
          <a:xfrm>
            <a:off x="400049" y="1993900"/>
            <a:ext cx="5021285" cy="7907267"/>
          </a:xfrm>
          <a:prstGeom prst="rect">
            <a:avLst/>
          </a:prstGeom>
          <a:solidFill>
            <a:schemeClr val="accent1">
              <a:lumMod val="20000"/>
              <a:lumOff val="80000"/>
            </a:schemeClr>
          </a:solidFill>
        </p:spPr>
        <p:txBody>
          <a:bodyPr wrap="square">
            <a:noAutofit/>
          </a:bodyPr>
          <a:lstStyle/>
          <a:p>
            <a:pPr marL="285750" lvl="0" indent="-285750">
              <a:lnSpc>
                <a:spcPct val="150000"/>
              </a:lnSpc>
              <a:buFont typeface="Wingdings" panose="05000000000000000000" pitchFamily="2" charset="2"/>
              <a:buChar char="p"/>
            </a:pPr>
            <a:r>
              <a:rPr lang="zh-CN" altLang="zh-CN" sz="1400" b="1" kern="100" dirty="0">
                <a:solidFill>
                  <a:prstClr val="black"/>
                </a:solidFill>
                <a:latin typeface="微软雅黑" panose="020B0503020204020204" pitchFamily="34" charset="-122"/>
                <a:ea typeface="微软雅黑" panose="020B0503020204020204" pitchFamily="34" charset="-122"/>
              </a:rPr>
              <a:t>基本参数确定</a:t>
            </a:r>
          </a:p>
          <a:p>
            <a:pPr lvl="0">
              <a:lnSpc>
                <a:spcPct val="150000"/>
              </a:lnSpc>
            </a:pPr>
            <a:r>
              <a:rPr lang="zh-CN" altLang="zh-CN" sz="1400" kern="100" dirty="0">
                <a:solidFill>
                  <a:prstClr val="black"/>
                </a:solidFill>
                <a:latin typeface="微软雅黑" panose="020B0503020204020204" pitchFamily="34" charset="-122"/>
                <a:ea typeface="微软雅黑" panose="020B0503020204020204" pitchFamily="34" charset="-122"/>
              </a:rPr>
              <a:t>降雨重现区对雨水工程设施的投资及城市安全有着直接的影响，依据总体规划及有关资料，</a:t>
            </a:r>
            <a:r>
              <a:rPr lang="zh-CN" altLang="en-US" sz="1400" kern="100" dirty="0">
                <a:solidFill>
                  <a:prstClr val="black"/>
                </a:solidFill>
                <a:latin typeface="微软雅黑" panose="020B0503020204020204" pitchFamily="34" charset="-122"/>
                <a:ea typeface="微软雅黑" panose="020B0503020204020204" pitchFamily="34" charset="-122"/>
              </a:rPr>
              <a:t>本次的水量计算采用临沂市暴雨强度公式</a:t>
            </a:r>
            <a:r>
              <a:rPr lang="zh-CN" altLang="zh-CN" sz="1400" kern="100" dirty="0">
                <a:solidFill>
                  <a:prstClr val="black"/>
                </a:solidFill>
                <a:latin typeface="微软雅黑" panose="020B0503020204020204" pitchFamily="34" charset="-122"/>
                <a:ea typeface="微软雅黑" panose="020B0503020204020204" pitchFamily="34" charset="-122"/>
              </a:rPr>
              <a:t>。</a:t>
            </a:r>
            <a:endParaRPr lang="en-US" altLang="zh-CN" sz="1400" kern="100" dirty="0">
              <a:solidFill>
                <a:prstClr val="black"/>
              </a:solidFill>
              <a:latin typeface="微软雅黑" panose="020B0503020204020204" pitchFamily="34" charset="-122"/>
              <a:ea typeface="微软雅黑" panose="020B0503020204020204" pitchFamily="34" charset="-122"/>
            </a:endParaRPr>
          </a:p>
          <a:p>
            <a:pPr lvl="0">
              <a:lnSpc>
                <a:spcPct val="150000"/>
              </a:lnSpc>
            </a:pPr>
            <a:r>
              <a:rPr lang="zh-CN" altLang="en-US" sz="1400" kern="100" dirty="0">
                <a:solidFill>
                  <a:prstClr val="black"/>
                </a:solidFill>
                <a:latin typeface="微软雅黑" panose="020B0503020204020204" pitchFamily="34" charset="-122"/>
                <a:ea typeface="微软雅黑" panose="020B0503020204020204" pitchFamily="34" charset="-122"/>
              </a:rPr>
              <a:t>雨水流量计算公式：</a:t>
            </a:r>
          </a:p>
          <a:p>
            <a:pPr lvl="0">
              <a:lnSpc>
                <a:spcPct val="150000"/>
              </a:lnSpc>
            </a:pPr>
            <a:r>
              <a:rPr lang="en-US" altLang="zh-CN" sz="1400" kern="100" dirty="0">
                <a:solidFill>
                  <a:prstClr val="black"/>
                </a:solidFill>
                <a:latin typeface="微软雅黑" panose="020B0503020204020204" pitchFamily="34" charset="-122"/>
                <a:ea typeface="微软雅黑" panose="020B0503020204020204" pitchFamily="34" charset="-122"/>
              </a:rPr>
              <a:t>Q=</a:t>
            </a:r>
            <a:r>
              <a:rPr lang="en-US" altLang="zh-CN" sz="1400" kern="100" dirty="0" err="1">
                <a:solidFill>
                  <a:prstClr val="black"/>
                </a:solidFill>
                <a:latin typeface="微软雅黑" panose="020B0503020204020204" pitchFamily="34" charset="-122"/>
                <a:ea typeface="微软雅黑" panose="020B0503020204020204" pitchFamily="34" charset="-122"/>
              </a:rPr>
              <a:t>φqF</a:t>
            </a:r>
            <a:r>
              <a:rPr lang="en-US" altLang="zh-CN" sz="1400" kern="100" dirty="0">
                <a:solidFill>
                  <a:prstClr val="black"/>
                </a:solidFill>
                <a:latin typeface="微软雅黑" panose="020B0503020204020204" pitchFamily="34" charset="-122"/>
                <a:ea typeface="微软雅黑" panose="020B0503020204020204" pitchFamily="34" charset="-122"/>
              </a:rPr>
              <a:t>(L/s)</a:t>
            </a:r>
          </a:p>
          <a:p>
            <a:pPr lvl="0">
              <a:lnSpc>
                <a:spcPct val="150000"/>
              </a:lnSpc>
            </a:pPr>
            <a:r>
              <a:rPr lang="zh-CN" altLang="en-US" sz="1400" kern="100" dirty="0">
                <a:solidFill>
                  <a:prstClr val="black"/>
                </a:solidFill>
                <a:latin typeface="微软雅黑" panose="020B0503020204020204" pitchFamily="34" charset="-122"/>
                <a:ea typeface="微软雅黑" panose="020B0503020204020204" pitchFamily="34" charset="-122"/>
              </a:rPr>
              <a:t>式中：</a:t>
            </a:r>
          </a:p>
          <a:p>
            <a:pPr lvl="0">
              <a:lnSpc>
                <a:spcPct val="150000"/>
              </a:lnSpc>
            </a:pPr>
            <a:r>
              <a:rPr lang="en-US" altLang="zh-CN" sz="1400" kern="100" dirty="0">
                <a:solidFill>
                  <a:prstClr val="black"/>
                </a:solidFill>
                <a:latin typeface="微软雅黑" panose="020B0503020204020204" pitchFamily="34" charset="-122"/>
                <a:ea typeface="微软雅黑" panose="020B0503020204020204" pitchFamily="34" charset="-122"/>
              </a:rPr>
              <a:t>φ——</a:t>
            </a:r>
            <a:r>
              <a:rPr lang="zh-CN" altLang="en-US" sz="1400" kern="100" dirty="0">
                <a:solidFill>
                  <a:prstClr val="black"/>
                </a:solidFill>
                <a:latin typeface="微软雅黑" panose="020B0503020204020204" pitchFamily="34" charset="-122"/>
                <a:ea typeface="微软雅黑" panose="020B0503020204020204" pitchFamily="34" charset="-122"/>
              </a:rPr>
              <a:t>径流系数</a:t>
            </a:r>
          </a:p>
          <a:p>
            <a:pPr lvl="0">
              <a:lnSpc>
                <a:spcPct val="150000"/>
              </a:lnSpc>
            </a:pPr>
            <a:r>
              <a:rPr lang="en-US" altLang="zh-CN" sz="1400" kern="100" dirty="0">
                <a:solidFill>
                  <a:prstClr val="black"/>
                </a:solidFill>
                <a:latin typeface="微软雅黑" panose="020B0503020204020204" pitchFamily="34" charset="-122"/>
                <a:ea typeface="微软雅黑" panose="020B0503020204020204" pitchFamily="34" charset="-122"/>
              </a:rPr>
              <a:t>F——</a:t>
            </a:r>
            <a:r>
              <a:rPr lang="zh-CN" altLang="en-US" sz="1400" kern="100" dirty="0">
                <a:solidFill>
                  <a:prstClr val="black"/>
                </a:solidFill>
                <a:latin typeface="微软雅黑" panose="020B0503020204020204" pitchFamily="34" charset="-122"/>
                <a:ea typeface="微软雅黑" panose="020B0503020204020204" pitchFamily="34" charset="-122"/>
              </a:rPr>
              <a:t>汇水面积</a:t>
            </a:r>
          </a:p>
          <a:p>
            <a:pPr lvl="0">
              <a:lnSpc>
                <a:spcPct val="150000"/>
              </a:lnSpc>
            </a:pPr>
            <a:r>
              <a:rPr lang="en-US" altLang="zh-CN" sz="1400" kern="100" dirty="0">
                <a:solidFill>
                  <a:prstClr val="black"/>
                </a:solidFill>
                <a:latin typeface="微软雅黑" panose="020B0503020204020204" pitchFamily="34" charset="-122"/>
                <a:ea typeface="微软雅黑" panose="020B0503020204020204" pitchFamily="34" charset="-122"/>
              </a:rPr>
              <a:t>q——</a:t>
            </a:r>
            <a:r>
              <a:rPr lang="zh-CN" altLang="en-US" sz="1400" kern="100" dirty="0">
                <a:solidFill>
                  <a:prstClr val="black"/>
                </a:solidFill>
                <a:latin typeface="微软雅黑" panose="020B0503020204020204" pitchFamily="34" charset="-122"/>
                <a:ea typeface="微软雅黑" panose="020B0503020204020204" pitchFamily="34" charset="-122"/>
              </a:rPr>
              <a:t>降雨强度，</a:t>
            </a:r>
            <a:endParaRPr lang="en-US" altLang="zh-CN" sz="1400" kern="100" dirty="0">
              <a:solidFill>
                <a:prstClr val="black"/>
              </a:solidFill>
              <a:latin typeface="微软雅黑" panose="020B0503020204020204" pitchFamily="34" charset="-122"/>
              <a:ea typeface="微软雅黑" panose="020B0503020204020204" pitchFamily="34" charset="-122"/>
            </a:endParaRPr>
          </a:p>
          <a:p>
            <a:pPr lvl="0">
              <a:lnSpc>
                <a:spcPct val="150000"/>
              </a:lnSpc>
            </a:pPr>
            <a:endParaRPr lang="en-US" altLang="zh-CN" sz="1400" kern="100" dirty="0">
              <a:solidFill>
                <a:prstClr val="black"/>
              </a:solidFill>
              <a:latin typeface="微软雅黑" panose="020B0503020204020204" pitchFamily="34" charset="-122"/>
              <a:ea typeface="微软雅黑" panose="020B0503020204020204" pitchFamily="34" charset="-122"/>
            </a:endParaRPr>
          </a:p>
          <a:p>
            <a:pPr lvl="0">
              <a:lnSpc>
                <a:spcPct val="150000"/>
              </a:lnSpc>
            </a:pPr>
            <a:r>
              <a:rPr lang="zh-CN" altLang="en-US" sz="1400" kern="100" dirty="0">
                <a:solidFill>
                  <a:prstClr val="black"/>
                </a:solidFill>
                <a:latin typeface="微软雅黑" panose="020B0503020204020204" pitchFamily="34" charset="-122"/>
                <a:ea typeface="微软雅黑" panose="020B0503020204020204" pitchFamily="34" charset="-122"/>
              </a:rPr>
              <a:t>计算采用临沂市暴雨强度公式</a:t>
            </a:r>
          </a:p>
          <a:p>
            <a:pPr lvl="0">
              <a:lnSpc>
                <a:spcPct val="150000"/>
              </a:lnSpc>
            </a:pPr>
            <a:r>
              <a:rPr lang="zh-CN" altLang="en-US" sz="1400" kern="100" dirty="0">
                <a:solidFill>
                  <a:prstClr val="black"/>
                </a:solidFill>
                <a:latin typeface="微软雅黑" panose="020B0503020204020204" pitchFamily="34" charset="-122"/>
                <a:ea typeface="微软雅黑" panose="020B0503020204020204" pitchFamily="34" charset="-122"/>
              </a:rPr>
              <a:t>临沂市暴雨强度公式：</a:t>
            </a:r>
          </a:p>
          <a:p>
            <a:pPr lvl="0">
              <a:lnSpc>
                <a:spcPct val="150000"/>
              </a:lnSpc>
            </a:pPr>
            <a:r>
              <a:rPr lang="en-US" altLang="zh-CN" sz="1400" kern="100" dirty="0">
                <a:solidFill>
                  <a:prstClr val="black"/>
                </a:solidFill>
                <a:latin typeface="微软雅黑" panose="020B0503020204020204" pitchFamily="34" charset="-122"/>
                <a:ea typeface="微软雅黑" panose="020B0503020204020204" pitchFamily="34" charset="-122"/>
              </a:rPr>
              <a:t>q=1884(1+0.641logP)/(t+0.75)0.674</a:t>
            </a:r>
          </a:p>
          <a:p>
            <a:pPr lvl="0">
              <a:lnSpc>
                <a:spcPct val="150000"/>
              </a:lnSpc>
            </a:pPr>
            <a:r>
              <a:rPr lang="zh-CN" altLang="en-US" sz="1400" kern="100" dirty="0">
                <a:solidFill>
                  <a:prstClr val="black"/>
                </a:solidFill>
                <a:latin typeface="微软雅黑" panose="020B0503020204020204" pitchFamily="34" charset="-122"/>
                <a:ea typeface="微软雅黑" panose="020B0503020204020204" pitchFamily="34" charset="-122"/>
              </a:rPr>
              <a:t>式中：</a:t>
            </a:r>
          </a:p>
          <a:p>
            <a:pPr lvl="0">
              <a:lnSpc>
                <a:spcPct val="150000"/>
              </a:lnSpc>
            </a:pPr>
            <a:r>
              <a:rPr lang="en-US" altLang="zh-CN" sz="1400" kern="100" dirty="0">
                <a:solidFill>
                  <a:prstClr val="black"/>
                </a:solidFill>
                <a:latin typeface="微软雅黑" panose="020B0503020204020204" pitchFamily="34" charset="-122"/>
                <a:ea typeface="微软雅黑" panose="020B0503020204020204" pitchFamily="34" charset="-122"/>
              </a:rPr>
              <a:t>q——</a:t>
            </a:r>
            <a:r>
              <a:rPr lang="zh-CN" altLang="en-US" sz="1400" kern="100" dirty="0">
                <a:solidFill>
                  <a:prstClr val="black"/>
                </a:solidFill>
                <a:latin typeface="微软雅黑" panose="020B0503020204020204" pitchFamily="34" charset="-122"/>
                <a:ea typeface="微软雅黑" panose="020B0503020204020204" pitchFamily="34" charset="-122"/>
              </a:rPr>
              <a:t>雨水流量</a:t>
            </a:r>
            <a:r>
              <a:rPr lang="en-US" altLang="zh-CN" sz="1400" kern="100" dirty="0">
                <a:solidFill>
                  <a:prstClr val="black"/>
                </a:solidFill>
                <a:latin typeface="微软雅黑" panose="020B0503020204020204" pitchFamily="34" charset="-122"/>
                <a:ea typeface="微软雅黑" panose="020B0503020204020204" pitchFamily="34" charset="-122"/>
              </a:rPr>
              <a:t>(</a:t>
            </a:r>
            <a:r>
              <a:rPr lang="zh-CN" altLang="en-US" sz="1400" kern="100" dirty="0">
                <a:solidFill>
                  <a:prstClr val="black"/>
                </a:solidFill>
                <a:latin typeface="微软雅黑" panose="020B0503020204020204" pitchFamily="34" charset="-122"/>
                <a:ea typeface="微软雅黑" panose="020B0503020204020204" pitchFamily="34" charset="-122"/>
              </a:rPr>
              <a:t>升</a:t>
            </a:r>
            <a:r>
              <a:rPr lang="en-US" altLang="zh-CN" sz="1400" kern="100" dirty="0">
                <a:solidFill>
                  <a:prstClr val="black"/>
                </a:solidFill>
                <a:latin typeface="微软雅黑" panose="020B0503020204020204" pitchFamily="34" charset="-122"/>
                <a:ea typeface="微软雅黑" panose="020B0503020204020204" pitchFamily="34" charset="-122"/>
              </a:rPr>
              <a:t>/</a:t>
            </a:r>
            <a:r>
              <a:rPr lang="zh-CN" altLang="en-US" sz="1400" kern="100" dirty="0">
                <a:solidFill>
                  <a:prstClr val="black"/>
                </a:solidFill>
                <a:latin typeface="微软雅黑" panose="020B0503020204020204" pitchFamily="34" charset="-122"/>
                <a:ea typeface="微软雅黑" panose="020B0503020204020204" pitchFamily="34" charset="-122"/>
              </a:rPr>
              <a:t>秒</a:t>
            </a:r>
            <a:r>
              <a:rPr lang="en-US" altLang="zh-CN" sz="1400" kern="100" dirty="0">
                <a:solidFill>
                  <a:prstClr val="black"/>
                </a:solidFill>
                <a:latin typeface="微软雅黑" panose="020B0503020204020204" pitchFamily="34" charset="-122"/>
                <a:ea typeface="微软雅黑" panose="020B0503020204020204" pitchFamily="34" charset="-122"/>
              </a:rPr>
              <a:t>)</a:t>
            </a:r>
          </a:p>
          <a:p>
            <a:pPr lvl="0">
              <a:lnSpc>
                <a:spcPct val="150000"/>
              </a:lnSpc>
            </a:pPr>
            <a:r>
              <a:rPr lang="en-US" altLang="zh-CN" sz="1400" kern="100" dirty="0">
                <a:solidFill>
                  <a:prstClr val="black"/>
                </a:solidFill>
                <a:latin typeface="微软雅黑" panose="020B0503020204020204" pitchFamily="34" charset="-122"/>
                <a:ea typeface="微软雅黑" panose="020B0503020204020204" pitchFamily="34" charset="-122"/>
              </a:rPr>
              <a:t>P——</a:t>
            </a:r>
            <a:r>
              <a:rPr lang="zh-CN" altLang="en-US" sz="1400" kern="100" dirty="0">
                <a:solidFill>
                  <a:prstClr val="black"/>
                </a:solidFill>
                <a:latin typeface="微软雅黑" panose="020B0503020204020204" pitchFamily="34" charset="-122"/>
                <a:ea typeface="微软雅黑" panose="020B0503020204020204" pitchFamily="34" charset="-122"/>
              </a:rPr>
              <a:t>降雨重现期，一般地区取</a:t>
            </a:r>
            <a:r>
              <a:rPr lang="en-US" altLang="zh-CN" sz="1400" kern="100" dirty="0">
                <a:solidFill>
                  <a:prstClr val="black"/>
                </a:solidFill>
                <a:latin typeface="微软雅黑" panose="020B0503020204020204" pitchFamily="34" charset="-122"/>
                <a:ea typeface="微软雅黑" panose="020B0503020204020204" pitchFamily="34" charset="-122"/>
              </a:rPr>
              <a:t>1</a:t>
            </a:r>
            <a:r>
              <a:rPr lang="zh-CN" altLang="en-US" sz="1400" kern="100" dirty="0">
                <a:solidFill>
                  <a:prstClr val="black"/>
                </a:solidFill>
                <a:latin typeface="微软雅黑" panose="020B0503020204020204" pitchFamily="34" charset="-122"/>
                <a:ea typeface="微软雅黑" panose="020B0503020204020204" pitchFamily="34" charset="-122"/>
              </a:rPr>
              <a:t>年</a:t>
            </a:r>
          </a:p>
          <a:p>
            <a:pPr lvl="0">
              <a:lnSpc>
                <a:spcPct val="150000"/>
              </a:lnSpc>
            </a:pPr>
            <a:r>
              <a:rPr lang="en-US" altLang="zh-CN" sz="1400" kern="100" dirty="0">
                <a:solidFill>
                  <a:prstClr val="black"/>
                </a:solidFill>
                <a:latin typeface="微软雅黑" panose="020B0503020204020204" pitchFamily="34" charset="-122"/>
                <a:ea typeface="微软雅黑" panose="020B0503020204020204" pitchFamily="34" charset="-122"/>
              </a:rPr>
              <a:t>t——</a:t>
            </a:r>
            <a:r>
              <a:rPr lang="zh-CN" altLang="en-US" sz="1400" kern="100" dirty="0">
                <a:solidFill>
                  <a:prstClr val="black"/>
                </a:solidFill>
                <a:latin typeface="微软雅黑" panose="020B0503020204020204" pitchFamily="34" charset="-122"/>
                <a:ea typeface="微软雅黑" panose="020B0503020204020204" pitchFamily="34" charset="-122"/>
              </a:rPr>
              <a:t>雨水汇流时间</a:t>
            </a:r>
            <a:r>
              <a:rPr lang="en-US" altLang="zh-CN" sz="1400" kern="100" dirty="0">
                <a:solidFill>
                  <a:prstClr val="black"/>
                </a:solidFill>
                <a:latin typeface="微软雅黑" panose="020B0503020204020204" pitchFamily="34" charset="-122"/>
                <a:ea typeface="微软雅黑" panose="020B0503020204020204" pitchFamily="34" charset="-122"/>
              </a:rPr>
              <a:t>(</a:t>
            </a:r>
            <a:r>
              <a:rPr lang="zh-CN" altLang="en-US" sz="1400" kern="100" dirty="0">
                <a:solidFill>
                  <a:prstClr val="black"/>
                </a:solidFill>
                <a:latin typeface="微软雅黑" panose="020B0503020204020204" pitchFamily="34" charset="-122"/>
                <a:ea typeface="微软雅黑" panose="020B0503020204020204" pitchFamily="34" charset="-122"/>
              </a:rPr>
              <a:t>分钟</a:t>
            </a:r>
            <a:r>
              <a:rPr lang="en-US" altLang="zh-CN" sz="1400" kern="100" dirty="0">
                <a:solidFill>
                  <a:prstClr val="black"/>
                </a:solidFill>
                <a:latin typeface="微软雅黑" panose="020B0503020204020204" pitchFamily="34" charset="-122"/>
                <a:ea typeface="微软雅黑" panose="020B0503020204020204" pitchFamily="34" charset="-122"/>
              </a:rPr>
              <a:t>)</a:t>
            </a:r>
          </a:p>
          <a:p>
            <a:pPr lvl="0">
              <a:lnSpc>
                <a:spcPct val="150000"/>
              </a:lnSpc>
            </a:pPr>
            <a:endParaRPr lang="en-US" altLang="zh-CN" sz="1400" kern="100" dirty="0">
              <a:solidFill>
                <a:prstClr val="black"/>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kern="100" dirty="0">
                <a:solidFill>
                  <a:prstClr val="black"/>
                </a:solidFill>
                <a:latin typeface="微软雅黑" panose="020B0503020204020204" pitchFamily="34" charset="-122"/>
                <a:ea typeface="微软雅黑" panose="020B0503020204020204" pitchFamily="34" charset="-122"/>
              </a:rPr>
              <a:t>雨水管网布置</a:t>
            </a:r>
            <a:endParaRPr lang="zh-CN" altLang="zh-CN" sz="1400" b="1" kern="100" dirty="0">
              <a:solidFill>
                <a:prstClr val="black"/>
              </a:solidFill>
              <a:latin typeface="微软雅黑" panose="020B0503020204020204" pitchFamily="34" charset="-122"/>
              <a:ea typeface="微软雅黑" panose="020B0503020204020204" pitchFamily="34" charset="-122"/>
            </a:endParaRPr>
          </a:p>
          <a:p>
            <a:pPr lvl="0">
              <a:lnSpc>
                <a:spcPct val="150000"/>
              </a:lnSpc>
            </a:pPr>
            <a:r>
              <a:rPr lang="zh-CN" altLang="en-US" sz="1400" kern="100" dirty="0">
                <a:solidFill>
                  <a:prstClr val="black"/>
                </a:solidFill>
                <a:latin typeface="微软雅黑" panose="020B0503020204020204" pitchFamily="34" charset="-122"/>
                <a:ea typeface="微软雅黑" panose="020B0503020204020204" pitchFamily="34" charset="-122"/>
              </a:rPr>
              <a:t>雨水通过雨水管收集，往东排入燕子河，可在村东设置蓄水池，作为雨水储存使用。</a:t>
            </a:r>
            <a:endParaRPr lang="zh-CN" altLang="zh-CN" sz="1400" kern="100" dirty="0">
              <a:solidFill>
                <a:prstClr val="black"/>
              </a:solidFill>
              <a:latin typeface="微软雅黑" panose="020B0503020204020204" pitchFamily="34" charset="-122"/>
              <a:ea typeface="微软雅黑" panose="020B0503020204020204" pitchFamily="34" charset="-122"/>
            </a:endParaRPr>
          </a:p>
          <a:p>
            <a:pPr>
              <a:lnSpc>
                <a:spcPct val="150000"/>
              </a:lnSpc>
              <a:tabLst>
                <a:tab pos="6172200" algn="l"/>
              </a:tabLst>
            </a:pPr>
            <a:endParaRPr lang="zh-CN" altLang="zh-CN" sz="1400" kern="1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06851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19BB5A9-1DCF-4E8F-A11D-41359EAEFB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48" y="1993901"/>
            <a:ext cx="9075714" cy="7924800"/>
          </a:xfrm>
          <a:prstGeom prst="rect">
            <a:avLst/>
          </a:prstGeom>
        </p:spPr>
      </p:pic>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5.3 </a:t>
            </a:r>
            <a:r>
              <a:rPr lang="zh-CN" altLang="en-US" sz="2400" b="1" dirty="0">
                <a:latin typeface="微软雅黑" panose="020B0503020204020204" pitchFamily="34" charset="-122"/>
                <a:ea typeface="微软雅黑" panose="020B0503020204020204" pitchFamily="34" charset="-122"/>
              </a:rPr>
              <a:t>基础设施规划</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58</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0" name="文本框 9">
            <a:extLst>
              <a:ext uri="{FF2B5EF4-FFF2-40B4-BE49-F238E27FC236}">
                <a16:creationId xmlns:a16="http://schemas.microsoft.com/office/drawing/2014/main" id="{30209027-49F6-424C-A589-95B732656B55}"/>
              </a:ext>
            </a:extLst>
          </p:cNvPr>
          <p:cNvSpPr txBox="1"/>
          <p:nvPr/>
        </p:nvSpPr>
        <p:spPr>
          <a:xfrm>
            <a:off x="392136" y="1575647"/>
            <a:ext cx="5029199" cy="418253"/>
          </a:xfrm>
          <a:prstGeom prst="rect">
            <a:avLst/>
          </a:prstGeom>
          <a:noFill/>
        </p:spPr>
        <p:txBody>
          <a:bodyPr wrap="square" rtlCol="0">
            <a:spAutoFit/>
          </a:bodyPr>
          <a:lstStyle/>
          <a:p>
            <a:pPr>
              <a:lnSpc>
                <a:spcPct val="150000"/>
              </a:lnSpc>
            </a:pPr>
            <a:r>
              <a:rPr lang="zh-CN" altLang="en-US" sz="1600" b="1" dirty="0">
                <a:solidFill>
                  <a:srgbClr val="0070C0"/>
                </a:solidFill>
                <a:latin typeface="微软雅黑" panose="020B0503020204020204" pitchFamily="34" charset="-122"/>
                <a:ea typeface="微软雅黑" panose="020B0503020204020204" pitchFamily="34" charset="-122"/>
              </a:rPr>
              <a:t>（</a:t>
            </a:r>
            <a:r>
              <a:rPr lang="en-US" altLang="zh-CN" sz="1600" b="1" dirty="0">
                <a:solidFill>
                  <a:srgbClr val="0070C0"/>
                </a:solidFill>
                <a:latin typeface="微软雅黑" panose="020B0503020204020204" pitchFamily="34" charset="-122"/>
                <a:ea typeface="微软雅黑" panose="020B0503020204020204" pitchFamily="34" charset="-122"/>
              </a:rPr>
              <a:t>3</a:t>
            </a:r>
            <a:r>
              <a:rPr lang="zh-CN" altLang="en-US" sz="1600" b="1" dirty="0">
                <a:solidFill>
                  <a:srgbClr val="0070C0"/>
                </a:solidFill>
                <a:latin typeface="微软雅黑" panose="020B0503020204020204" pitchFamily="34" charset="-122"/>
                <a:ea typeface="微软雅黑" panose="020B0503020204020204" pitchFamily="34" charset="-122"/>
              </a:rPr>
              <a:t>）电力设施规划</a:t>
            </a:r>
          </a:p>
        </p:txBody>
      </p:sp>
      <p:sp>
        <p:nvSpPr>
          <p:cNvPr id="14" name="矩形 13">
            <a:extLst>
              <a:ext uri="{FF2B5EF4-FFF2-40B4-BE49-F238E27FC236}">
                <a16:creationId xmlns:a16="http://schemas.microsoft.com/office/drawing/2014/main" id="{FF8190F5-8F85-44D8-8E90-65D6F406819A}"/>
              </a:ext>
            </a:extLst>
          </p:cNvPr>
          <p:cNvSpPr/>
          <p:nvPr/>
        </p:nvSpPr>
        <p:spPr>
          <a:xfrm>
            <a:off x="400049" y="1993900"/>
            <a:ext cx="5021285" cy="7907267"/>
          </a:xfrm>
          <a:prstGeom prst="rect">
            <a:avLst/>
          </a:prstGeom>
          <a:solidFill>
            <a:schemeClr val="accent1">
              <a:lumMod val="20000"/>
              <a:lumOff val="80000"/>
            </a:schemeClr>
          </a:solidFill>
        </p:spPr>
        <p:txBody>
          <a:bodyPr wrap="square">
            <a:noAutofit/>
          </a:bodyPr>
          <a:lstStyle/>
          <a:p>
            <a:pPr>
              <a:lnSpc>
                <a:spcPct val="150000"/>
              </a:lnSpc>
            </a:pPr>
            <a:r>
              <a:rPr lang="zh-CN" altLang="en-US" sz="1400" b="1" dirty="0">
                <a:ea typeface="微软雅黑" pitchFamily="34" charset="-122"/>
              </a:rPr>
              <a:t>以安全、可靠、经济、合理布局站点，完善供电网络</a:t>
            </a:r>
            <a:endParaRPr lang="zh-CN" altLang="en-US" sz="1400" b="1" dirty="0"/>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400" dirty="0">
                <a:latin typeface="微软雅黑" panose="020B0503020204020204" pitchFamily="34" charset="-122"/>
                <a:ea typeface="微软雅黑" panose="020B0503020204020204" pitchFamily="34" charset="-122"/>
                <a:cs typeface="+mn-ea"/>
                <a:sym typeface="+mn-lt"/>
              </a:rPr>
              <a:t>规划社区产业用地用电负荷采用用地指标法进行预测，居住区采用户均负荷计算。</a:t>
            </a: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zh-CN" altLang="en-US" sz="1400" dirty="0">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400" dirty="0">
                <a:latin typeface="微软雅黑" panose="020B0503020204020204" pitchFamily="34" charset="-122"/>
                <a:ea typeface="微软雅黑" panose="020B0503020204020204" pitchFamily="34" charset="-122"/>
                <a:cs typeface="+mn-ea"/>
                <a:sym typeface="+mn-lt"/>
              </a:rPr>
              <a:t>住宅区用电负荷</a:t>
            </a:r>
            <a:r>
              <a:rPr lang="en-US" altLang="zh-CN" sz="1400" dirty="0">
                <a:latin typeface="微软雅黑" panose="020B0503020204020204" pitchFamily="34" charset="-122"/>
                <a:ea typeface="微软雅黑" panose="020B0503020204020204" pitchFamily="34" charset="-122"/>
                <a:cs typeface="+mn-ea"/>
                <a:sym typeface="+mn-lt"/>
              </a:rPr>
              <a:t>=4.0KW/</a:t>
            </a:r>
            <a:r>
              <a:rPr lang="zh-CN" altLang="en-US" sz="1400" dirty="0">
                <a:latin typeface="微软雅黑" panose="020B0503020204020204" pitchFamily="34" charset="-122"/>
                <a:ea typeface="微软雅黑" panose="020B0503020204020204" pitchFamily="34" charset="-122"/>
                <a:cs typeface="+mn-ea"/>
                <a:sym typeface="+mn-lt"/>
              </a:rPr>
              <a:t>户</a:t>
            </a:r>
            <a:r>
              <a:rPr lang="en-US" altLang="zh-CN" sz="1400" dirty="0">
                <a:latin typeface="微软雅黑" panose="020B0503020204020204" pitchFamily="34" charset="-122"/>
                <a:ea typeface="微软雅黑" panose="020B0503020204020204" pitchFamily="34" charset="-122"/>
                <a:cs typeface="+mn-ea"/>
                <a:sym typeface="+mn-lt"/>
              </a:rPr>
              <a:t>×1886</a:t>
            </a:r>
            <a:r>
              <a:rPr lang="zh-CN" altLang="en-US" sz="1400" dirty="0">
                <a:latin typeface="微软雅黑" panose="020B0503020204020204" pitchFamily="34" charset="-122"/>
                <a:ea typeface="微软雅黑" panose="020B0503020204020204" pitchFamily="34" charset="-122"/>
                <a:cs typeface="+mn-ea"/>
                <a:sym typeface="+mn-lt"/>
              </a:rPr>
              <a:t>户</a:t>
            </a:r>
            <a:r>
              <a:rPr lang="en-US" altLang="zh-CN" sz="1400" dirty="0">
                <a:latin typeface="微软雅黑" panose="020B0503020204020204" pitchFamily="34" charset="-122"/>
                <a:ea typeface="微软雅黑" panose="020B0503020204020204" pitchFamily="34" charset="-122"/>
                <a:cs typeface="+mn-ea"/>
                <a:sym typeface="+mn-lt"/>
              </a:rPr>
              <a:t>×0.6=</a:t>
            </a:r>
            <a:r>
              <a:rPr lang="en-US" altLang="zh-CN" sz="1600" b="1" dirty="0">
                <a:solidFill>
                  <a:srgbClr val="E0017C"/>
                </a:solidFill>
                <a:latin typeface="微软雅黑" panose="020B0503020204020204" pitchFamily="34" charset="-122"/>
                <a:ea typeface="微软雅黑" panose="020B0503020204020204" pitchFamily="34" charset="-122"/>
                <a:sym typeface="+mn-lt"/>
              </a:rPr>
              <a:t>4.5</a:t>
            </a:r>
            <a:r>
              <a:rPr lang="zh-CN" altLang="en-US" sz="1600" b="1" dirty="0">
                <a:solidFill>
                  <a:srgbClr val="E0017C"/>
                </a:solidFill>
                <a:latin typeface="微软雅黑" panose="020B0503020204020204" pitchFamily="34" charset="-122"/>
                <a:ea typeface="微软雅黑" panose="020B0503020204020204" pitchFamily="34" charset="-122"/>
                <a:sym typeface="+mn-lt"/>
              </a:rPr>
              <a:t>兆瓦</a:t>
            </a:r>
            <a:r>
              <a:rPr lang="zh-CN" altLang="en-US" sz="1400" dirty="0">
                <a:latin typeface="微软雅黑" panose="020B0503020204020204" pitchFamily="34" charset="-122"/>
                <a:ea typeface="微软雅黑" panose="020B0503020204020204" pitchFamily="34" charset="-122"/>
                <a:cs typeface="+mn-ea"/>
                <a:sym typeface="+mn-lt"/>
              </a:rPr>
              <a:t>；</a:t>
            </a: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zh-CN" altLang="en-US" sz="1400" dirty="0">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400" dirty="0">
                <a:latin typeface="微软雅黑" panose="020B0503020204020204" pitchFamily="34" charset="-122"/>
                <a:ea typeface="微软雅黑" panose="020B0503020204020204" pitchFamily="34" charset="-122"/>
                <a:cs typeface="+mn-ea"/>
                <a:sym typeface="+mn-lt"/>
              </a:rPr>
              <a:t>远期用电负荷为</a:t>
            </a:r>
            <a:r>
              <a:rPr lang="en-US" altLang="zh-CN" sz="1600" b="1" dirty="0">
                <a:solidFill>
                  <a:srgbClr val="E0017C"/>
                </a:solidFill>
                <a:latin typeface="微软雅黑" panose="020B0503020204020204" pitchFamily="34" charset="-122"/>
                <a:ea typeface="微软雅黑" panose="020B0503020204020204" pitchFamily="34" charset="-122"/>
                <a:sym typeface="+mn-lt"/>
              </a:rPr>
              <a:t>4.5</a:t>
            </a:r>
            <a:r>
              <a:rPr lang="zh-CN" altLang="en-US" sz="1600" b="1" dirty="0">
                <a:solidFill>
                  <a:srgbClr val="E0017C"/>
                </a:solidFill>
                <a:latin typeface="微软雅黑" panose="020B0503020204020204" pitchFamily="34" charset="-122"/>
                <a:ea typeface="微软雅黑" panose="020B0503020204020204" pitchFamily="34" charset="-122"/>
                <a:sym typeface="+mn-lt"/>
              </a:rPr>
              <a:t>兆瓦</a:t>
            </a:r>
            <a:r>
              <a:rPr lang="zh-CN" altLang="en-US" sz="1400" dirty="0">
                <a:latin typeface="微软雅黑" panose="020B0503020204020204" pitchFamily="34" charset="-122"/>
                <a:ea typeface="微软雅黑" panose="020B0503020204020204" pitchFamily="34" charset="-122"/>
                <a:cs typeface="+mn-ea"/>
                <a:sym typeface="+mn-lt"/>
              </a:rPr>
              <a:t>。</a:t>
            </a: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zh-CN" altLang="en-US" sz="1400" dirty="0">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400" dirty="0">
                <a:latin typeface="微软雅黑" panose="020B0503020204020204" pitchFamily="34" charset="-122"/>
                <a:ea typeface="微软雅黑" panose="020B0503020204020204" pitchFamily="34" charset="-122"/>
                <a:cs typeface="+mn-ea"/>
                <a:sym typeface="+mn-lt"/>
              </a:rPr>
              <a:t>村民用电计量按一户一表考虑，进户电源电压为</a:t>
            </a:r>
            <a:r>
              <a:rPr lang="en-US" altLang="zh-CN" sz="1600" b="1" dirty="0">
                <a:solidFill>
                  <a:srgbClr val="E0017C"/>
                </a:solidFill>
                <a:latin typeface="微软雅黑" panose="020B0503020204020204" pitchFamily="34" charset="-122"/>
                <a:ea typeface="微软雅黑" panose="020B0503020204020204" pitchFamily="34" charset="-122"/>
                <a:sym typeface="+mn-lt"/>
              </a:rPr>
              <a:t>220V</a:t>
            </a:r>
            <a:r>
              <a:rPr lang="zh-CN" altLang="en-US" sz="1400" dirty="0">
                <a:latin typeface="微软雅黑" panose="020B0503020204020204" pitchFamily="34" charset="-122"/>
                <a:ea typeface="微软雅黑" panose="020B0503020204020204" pitchFamily="34" charset="-122"/>
                <a:cs typeface="+mn-ea"/>
                <a:sym typeface="+mn-lt"/>
              </a:rPr>
              <a:t>。</a:t>
            </a: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tabLst>
                <a:tab pos="6172200" algn="l"/>
              </a:tabLst>
            </a:pPr>
            <a:endParaRPr lang="zh-CN" altLang="zh-CN" sz="1400" kern="100"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D2380A87-6018-4F26-A414-A6EDCF1E0A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7850" y="9726631"/>
            <a:ext cx="1080000" cy="192070"/>
          </a:xfrm>
          <a:prstGeom prst="rect">
            <a:avLst/>
          </a:prstGeom>
        </p:spPr>
      </p:pic>
      <p:sp>
        <p:nvSpPr>
          <p:cNvPr id="15" name="文本框 14">
            <a:extLst>
              <a:ext uri="{FF2B5EF4-FFF2-40B4-BE49-F238E27FC236}">
                <a16:creationId xmlns:a16="http://schemas.microsoft.com/office/drawing/2014/main" id="{4FFB4967-1E6C-47BC-8656-587754864836}"/>
              </a:ext>
            </a:extLst>
          </p:cNvPr>
          <p:cNvSpPr txBox="1"/>
          <p:nvPr/>
        </p:nvSpPr>
        <p:spPr>
          <a:xfrm>
            <a:off x="6419850" y="8545610"/>
            <a:ext cx="1434905" cy="307777"/>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接镇区市政管线</a:t>
            </a:r>
          </a:p>
        </p:txBody>
      </p:sp>
    </p:spTree>
    <p:extLst>
      <p:ext uri="{BB962C8B-B14F-4D97-AF65-F5344CB8AC3E}">
        <p14:creationId xmlns:p14="http://schemas.microsoft.com/office/powerpoint/2010/main" val="912072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47C7E2-3CB5-46A5-A624-9F3A25D8FA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50" y="1993900"/>
            <a:ext cx="9075712" cy="7924800"/>
          </a:xfrm>
          <a:prstGeom prst="rect">
            <a:avLst/>
          </a:prstGeom>
        </p:spPr>
      </p:pic>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5.3 </a:t>
            </a:r>
            <a:r>
              <a:rPr lang="zh-CN" altLang="en-US" sz="2400" b="1" dirty="0">
                <a:latin typeface="微软雅黑" panose="020B0503020204020204" pitchFamily="34" charset="-122"/>
                <a:ea typeface="微软雅黑" panose="020B0503020204020204" pitchFamily="34" charset="-122"/>
              </a:rPr>
              <a:t>基础设施规划</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59</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0" name="文本框 9">
            <a:extLst>
              <a:ext uri="{FF2B5EF4-FFF2-40B4-BE49-F238E27FC236}">
                <a16:creationId xmlns:a16="http://schemas.microsoft.com/office/drawing/2014/main" id="{30209027-49F6-424C-A589-95B732656B55}"/>
              </a:ext>
            </a:extLst>
          </p:cNvPr>
          <p:cNvSpPr txBox="1"/>
          <p:nvPr/>
        </p:nvSpPr>
        <p:spPr>
          <a:xfrm>
            <a:off x="392136" y="1575647"/>
            <a:ext cx="5029199" cy="418253"/>
          </a:xfrm>
          <a:prstGeom prst="rect">
            <a:avLst/>
          </a:prstGeom>
          <a:noFill/>
        </p:spPr>
        <p:txBody>
          <a:bodyPr wrap="square" rtlCol="0">
            <a:spAutoFit/>
          </a:bodyPr>
          <a:lstStyle/>
          <a:p>
            <a:pPr>
              <a:lnSpc>
                <a:spcPct val="150000"/>
              </a:lnSpc>
            </a:pPr>
            <a:r>
              <a:rPr lang="zh-CN" altLang="en-US" sz="1600" b="1" dirty="0">
                <a:solidFill>
                  <a:srgbClr val="0070C0"/>
                </a:solidFill>
                <a:latin typeface="微软雅黑" panose="020B0503020204020204" pitchFamily="34" charset="-122"/>
                <a:ea typeface="微软雅黑" panose="020B0503020204020204" pitchFamily="34" charset="-122"/>
              </a:rPr>
              <a:t>（</a:t>
            </a:r>
            <a:r>
              <a:rPr lang="en-US" altLang="zh-CN" sz="1600" b="1" dirty="0">
                <a:solidFill>
                  <a:srgbClr val="0070C0"/>
                </a:solidFill>
                <a:latin typeface="微软雅黑" panose="020B0503020204020204" pitchFamily="34" charset="-122"/>
                <a:ea typeface="微软雅黑" panose="020B0503020204020204" pitchFamily="34" charset="-122"/>
              </a:rPr>
              <a:t>4</a:t>
            </a:r>
            <a:r>
              <a:rPr lang="zh-CN" altLang="en-US" sz="1600" b="1" dirty="0">
                <a:solidFill>
                  <a:srgbClr val="0070C0"/>
                </a:solidFill>
                <a:latin typeface="微软雅黑" panose="020B0503020204020204" pitchFamily="34" charset="-122"/>
                <a:ea typeface="微软雅黑" panose="020B0503020204020204" pitchFamily="34" charset="-122"/>
              </a:rPr>
              <a:t>）电信设施规划</a:t>
            </a:r>
          </a:p>
        </p:txBody>
      </p:sp>
      <p:sp>
        <p:nvSpPr>
          <p:cNvPr id="11" name="文本框 10">
            <a:extLst>
              <a:ext uri="{FF2B5EF4-FFF2-40B4-BE49-F238E27FC236}">
                <a16:creationId xmlns:a16="http://schemas.microsoft.com/office/drawing/2014/main" id="{F79576BE-4700-461F-8CAC-2C1D7650561A}"/>
              </a:ext>
            </a:extLst>
          </p:cNvPr>
          <p:cNvSpPr txBox="1"/>
          <p:nvPr/>
        </p:nvSpPr>
        <p:spPr>
          <a:xfrm>
            <a:off x="6419850" y="8545610"/>
            <a:ext cx="1434905" cy="307777"/>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接镇区市政管线</a:t>
            </a:r>
          </a:p>
        </p:txBody>
      </p:sp>
      <p:sp>
        <p:nvSpPr>
          <p:cNvPr id="12" name="矩形 11">
            <a:extLst>
              <a:ext uri="{FF2B5EF4-FFF2-40B4-BE49-F238E27FC236}">
                <a16:creationId xmlns:a16="http://schemas.microsoft.com/office/drawing/2014/main" id="{115B4F0B-409C-4BE6-B7E6-D84C6A0102A1}"/>
              </a:ext>
            </a:extLst>
          </p:cNvPr>
          <p:cNvSpPr/>
          <p:nvPr/>
        </p:nvSpPr>
        <p:spPr>
          <a:xfrm>
            <a:off x="400049" y="1993900"/>
            <a:ext cx="5029199" cy="7924800"/>
          </a:xfrm>
          <a:prstGeom prst="rect">
            <a:avLst/>
          </a:prstGeom>
          <a:solidFill>
            <a:schemeClr val="accent1">
              <a:lumMod val="20000"/>
              <a:lumOff val="80000"/>
            </a:schemeClr>
          </a:solidFill>
        </p:spPr>
        <p:txBody>
          <a:bodyPr wrap="square">
            <a:noAutofit/>
          </a:bodyPr>
          <a:lstStyle/>
          <a:p>
            <a:pPr>
              <a:lnSpc>
                <a:spcPct val="150000"/>
              </a:lnSpc>
            </a:pPr>
            <a:r>
              <a:rPr lang="zh-CN" altLang="en-US" sz="1400" dirty="0">
                <a:latin typeface="微软雅黑" panose="020B0503020204020204" pitchFamily="34" charset="-122"/>
                <a:ea typeface="微软雅黑" panose="020B0503020204020204" pitchFamily="34" charset="-122"/>
              </a:rPr>
              <a:t>通信管道的中心线平行于道路中心线或建筑红线，敷设在电力线走向的道路的另一侧，采用地下敷设方式。</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zh-CN" altLang="en-US"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规划每户为一个电话插座、一个网络插座、一个有线电视插座。</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zh-CN" altLang="en-US"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规划在村内设置电信配线箱及有线电视配线箱，出线容量不小于</a:t>
            </a:r>
            <a:r>
              <a:rPr lang="en-US" altLang="zh-CN" sz="1600" b="1" dirty="0">
                <a:solidFill>
                  <a:srgbClr val="E0017C"/>
                </a:solidFill>
                <a:latin typeface="微软雅黑" panose="020B0503020204020204" pitchFamily="34" charset="-122"/>
                <a:ea typeface="微软雅黑" panose="020B0503020204020204" pitchFamily="34" charset="-122"/>
              </a:rPr>
              <a:t>1886</a:t>
            </a:r>
            <a:r>
              <a:rPr lang="zh-CN" altLang="en-US" sz="1400" dirty="0">
                <a:latin typeface="微软雅黑" panose="020B0503020204020204" pitchFamily="34" charset="-122"/>
                <a:ea typeface="微软雅黑" panose="020B0503020204020204" pitchFamily="34" charset="-122"/>
              </a:rPr>
              <a:t>户容量标准。</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zh-CN" altLang="en-US"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电话、网络及有线电视线路均采用地下敷设方式，主干进线均引自市政弱电网络。</a:t>
            </a:r>
            <a:endParaRPr lang="en-US" altLang="zh-CN" sz="1400" dirty="0">
              <a:latin typeface="微软雅黑" panose="020B0503020204020204" pitchFamily="34" charset="-122"/>
              <a:ea typeface="微软雅黑" panose="020B0503020204020204" pitchFamily="34" charset="-122"/>
            </a:endParaRPr>
          </a:p>
          <a:p>
            <a:pPr>
              <a:lnSpc>
                <a:spcPct val="150000"/>
              </a:lnSpc>
              <a:tabLst>
                <a:tab pos="6172200" algn="l"/>
              </a:tabLst>
            </a:pPr>
            <a:endParaRPr lang="zh-CN" altLang="zh-CN" sz="1400" kern="1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068958AF-7749-45A5-A6EC-31DCD69D4F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7850" y="9747814"/>
            <a:ext cx="1080000" cy="170886"/>
          </a:xfrm>
          <a:prstGeom prst="rect">
            <a:avLst/>
          </a:prstGeom>
        </p:spPr>
      </p:pic>
    </p:spTree>
    <p:extLst>
      <p:ext uri="{BB962C8B-B14F-4D97-AF65-F5344CB8AC3E}">
        <p14:creationId xmlns:p14="http://schemas.microsoft.com/office/powerpoint/2010/main" val="2982747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13030">
              <a:lnSpc>
                <a:spcPct val="100000"/>
              </a:lnSpc>
            </a:pPr>
            <a:fld id="{81D60167-4931-47E6-BA6A-407CBD079E47}" type="slidenum">
              <a:rPr sz="1400" dirty="0"/>
              <a:t>6</a:t>
            </a:fld>
            <a:endParaRPr sz="1400" dirty="0"/>
          </a:p>
        </p:txBody>
      </p:sp>
      <p:sp>
        <p:nvSpPr>
          <p:cNvPr id="9" name="文本框 8">
            <a:extLst>
              <a:ext uri="{FF2B5EF4-FFF2-40B4-BE49-F238E27FC236}">
                <a16:creationId xmlns:a16="http://schemas.microsoft.com/office/drawing/2014/main" id="{27D0726C-2CAF-4607-8B20-E4AA9CC4A930}"/>
              </a:ext>
            </a:extLst>
          </p:cNvPr>
          <p:cNvSpPr txBox="1"/>
          <p:nvPr/>
        </p:nvSpPr>
        <p:spPr>
          <a:xfrm>
            <a:off x="358875" y="1129331"/>
            <a:ext cx="4464496"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1.2 </a:t>
            </a:r>
            <a:r>
              <a:rPr lang="zh-CN" altLang="en-US" sz="2400" b="1" dirty="0">
                <a:latin typeface="微软雅黑" panose="020B0503020204020204" pitchFamily="34" charset="-122"/>
                <a:ea typeface="微软雅黑" panose="020B0503020204020204" pitchFamily="34" charset="-122"/>
              </a:rPr>
              <a:t>村庄规划新政策解读</a:t>
            </a:r>
          </a:p>
        </p:txBody>
      </p:sp>
      <p:grpSp>
        <p:nvGrpSpPr>
          <p:cNvPr id="45" name="组合 44">
            <a:extLst>
              <a:ext uri="{FF2B5EF4-FFF2-40B4-BE49-F238E27FC236}">
                <a16:creationId xmlns:a16="http://schemas.microsoft.com/office/drawing/2014/main" id="{1989BA52-FD7D-4443-BE14-D3B6F256A34B}"/>
              </a:ext>
            </a:extLst>
          </p:cNvPr>
          <p:cNvGrpSpPr/>
          <p:nvPr/>
        </p:nvGrpSpPr>
        <p:grpSpPr>
          <a:xfrm>
            <a:off x="432971" y="1993900"/>
            <a:ext cx="14412115" cy="8162629"/>
            <a:chOff x="707234" y="2438935"/>
            <a:chExt cx="14412115" cy="7533721"/>
          </a:xfrm>
        </p:grpSpPr>
        <p:sp>
          <p:nvSpPr>
            <p:cNvPr id="46" name="矩形 45">
              <a:extLst>
                <a:ext uri="{FF2B5EF4-FFF2-40B4-BE49-F238E27FC236}">
                  <a16:creationId xmlns:a16="http://schemas.microsoft.com/office/drawing/2014/main" id="{85AC7318-565B-4525-97C8-C29E69B08D22}"/>
                </a:ext>
              </a:extLst>
            </p:cNvPr>
            <p:cNvSpPr/>
            <p:nvPr/>
          </p:nvSpPr>
          <p:spPr>
            <a:xfrm>
              <a:off x="707234" y="2438935"/>
              <a:ext cx="14412115" cy="7533721"/>
            </a:xfrm>
            <a:prstGeom prst="rect">
              <a:avLst/>
            </a:prstGeom>
            <a:noFill/>
            <a:ln w="254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形状 46">
              <a:extLst>
                <a:ext uri="{FF2B5EF4-FFF2-40B4-BE49-F238E27FC236}">
                  <a16:creationId xmlns:a16="http://schemas.microsoft.com/office/drawing/2014/main" id="{286A908F-E126-4D6C-873C-C25B59BDF259}"/>
                </a:ext>
              </a:extLst>
            </p:cNvPr>
            <p:cNvSpPr/>
            <p:nvPr/>
          </p:nvSpPr>
          <p:spPr>
            <a:xfrm>
              <a:off x="3721413" y="3723711"/>
              <a:ext cx="11279297" cy="2400888"/>
            </a:xfrm>
            <a:custGeom>
              <a:avLst/>
              <a:gdLst>
                <a:gd name="connsiteX0" fmla="*/ 0 w 2476500"/>
                <a:gd name="connsiteY0" fmla="*/ 0 h 4561503"/>
                <a:gd name="connsiteX1" fmla="*/ 2476500 w 2476500"/>
                <a:gd name="connsiteY1" fmla="*/ 0 h 4561503"/>
                <a:gd name="connsiteX2" fmla="*/ 2476500 w 2476500"/>
                <a:gd name="connsiteY2" fmla="*/ 4561503 h 4561503"/>
                <a:gd name="connsiteX3" fmla="*/ 0 w 2476500"/>
                <a:gd name="connsiteY3" fmla="*/ 4561503 h 4561503"/>
                <a:gd name="connsiteX4" fmla="*/ 0 w 2476500"/>
                <a:gd name="connsiteY4" fmla="*/ 0 h 456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561503">
                  <a:moveTo>
                    <a:pt x="0" y="0"/>
                  </a:moveTo>
                  <a:lnTo>
                    <a:pt x="2476500" y="0"/>
                  </a:lnTo>
                  <a:lnTo>
                    <a:pt x="2476500" y="4561503"/>
                  </a:lnTo>
                  <a:lnTo>
                    <a:pt x="0" y="4561503"/>
                  </a:lnTo>
                  <a:lnTo>
                    <a:pt x="0" y="0"/>
                  </a:lnTo>
                  <a:close/>
                </a:path>
              </a:pathLst>
            </a:custGeom>
            <a:solidFill>
              <a:srgbClr val="92D050">
                <a:alpha val="20000"/>
              </a:srgb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171450" lvl="1" indent="-171450" defTabSz="755650">
                <a:lnSpc>
                  <a:spcPct val="150000"/>
                </a:lnSpc>
                <a:spcBef>
                  <a:spcPct val="0"/>
                </a:spcBef>
                <a:spcAft>
                  <a:spcPct val="15000"/>
                </a:spcAft>
                <a:buFontTx/>
                <a:buChar char="•"/>
              </a:pPr>
              <a:r>
                <a:rPr lang="zh-CN" altLang="en-US" sz="1400" b="1" dirty="0">
                  <a:solidFill>
                    <a:srgbClr val="C00000"/>
                  </a:solidFill>
                  <a:latin typeface="微软雅黑" panose="020B0503020204020204" pitchFamily="34" charset="-122"/>
                  <a:ea typeface="微软雅黑" panose="020B0503020204020204" pitchFamily="34" charset="-122"/>
                </a:rPr>
                <a:t>集聚提升类</a:t>
              </a:r>
              <a:r>
                <a:rPr lang="zh-CN" altLang="en-US" sz="1400" dirty="0">
                  <a:latin typeface="微软雅黑" panose="020B0503020204020204" pitchFamily="34" charset="-122"/>
                  <a:ea typeface="微软雅黑" panose="020B0503020204020204" pitchFamily="34" charset="-122"/>
                </a:rPr>
                <a:t>：现有规模较大的中心村和其他仍将存续的一般村庄。</a:t>
              </a:r>
              <a:endParaRPr lang="en-US" altLang="zh-CN" sz="1400" dirty="0">
                <a:latin typeface="微软雅黑" panose="020B0503020204020204" pitchFamily="34" charset="-122"/>
                <a:ea typeface="微软雅黑" panose="020B0503020204020204" pitchFamily="34" charset="-122"/>
              </a:endParaRPr>
            </a:p>
            <a:p>
              <a:pPr marL="285750" lvl="1" indent="-285750" defTabSz="755650">
                <a:lnSpc>
                  <a:spcPct val="150000"/>
                </a:lnSpc>
                <a:spcBef>
                  <a:spcPct val="0"/>
                </a:spcBef>
                <a:spcAft>
                  <a:spcPct val="15000"/>
                </a:spcAft>
                <a:buFont typeface="Wingdings" panose="05000000000000000000" pitchFamily="2" charset="2"/>
                <a:buChar char="ü"/>
              </a:pPr>
              <a:r>
                <a:rPr lang="zh-CN" altLang="en-US" sz="1400" b="1" dirty="0">
                  <a:latin typeface="微软雅黑" panose="020B0503020204020204" pitchFamily="34" charset="-122"/>
                  <a:ea typeface="微软雅黑" panose="020B0503020204020204" pitchFamily="34" charset="-122"/>
                </a:rPr>
                <a:t>集聚发展类</a:t>
              </a:r>
              <a:r>
                <a:rPr lang="zh-CN" altLang="en-US" sz="1400" dirty="0">
                  <a:latin typeface="微软雅黑" panose="020B0503020204020204" pitchFamily="34" charset="-122"/>
                  <a:ea typeface="微软雅黑" panose="020B0503020204020204" pitchFamily="34" charset="-122"/>
                </a:rPr>
                <a:t>。指村庄现状基础设施和公共服务设施相对完善、经济社会发展基础较好，具有一定辐射带动作用的中心村和农村新型社区。 </a:t>
              </a:r>
              <a:endParaRPr lang="en-US" altLang="zh-CN" sz="1400" dirty="0">
                <a:latin typeface="微软雅黑" panose="020B0503020204020204" pitchFamily="34" charset="-122"/>
                <a:ea typeface="微软雅黑" panose="020B0503020204020204" pitchFamily="34" charset="-122"/>
              </a:endParaRPr>
            </a:p>
            <a:p>
              <a:pPr marL="285750" lvl="1" indent="-285750" defTabSz="755650">
                <a:lnSpc>
                  <a:spcPct val="150000"/>
                </a:lnSpc>
                <a:spcBef>
                  <a:spcPct val="0"/>
                </a:spcBef>
                <a:spcAft>
                  <a:spcPct val="15000"/>
                </a:spcAft>
                <a:buFont typeface="Wingdings" panose="05000000000000000000" pitchFamily="2" charset="2"/>
                <a:buChar char="ü"/>
              </a:pPr>
              <a:r>
                <a:rPr lang="zh-CN" altLang="en-US" sz="1400" b="1" dirty="0">
                  <a:latin typeface="微软雅黑" panose="020B0503020204020204" pitchFamily="34" charset="-122"/>
                  <a:ea typeface="微软雅黑" panose="020B0503020204020204" pitchFamily="34" charset="-122"/>
                </a:rPr>
                <a:t>存续提升类</a:t>
              </a:r>
              <a:r>
                <a:rPr lang="zh-CN" altLang="en-US" sz="1400" dirty="0">
                  <a:latin typeface="微软雅黑" panose="020B0503020204020204" pitchFamily="34" charset="-122"/>
                  <a:ea typeface="微软雅黑" panose="020B0503020204020204" pitchFamily="34" charset="-122"/>
                </a:rPr>
                <a:t>。指有一定社会经济发展基础，人口规模变化不大，村庄建设规模增长需求不高，仍将长期存续的村庄。</a:t>
              </a:r>
            </a:p>
            <a:p>
              <a:pPr marL="171450" lvl="1" indent="-171450" defTabSz="755650">
                <a:lnSpc>
                  <a:spcPct val="150000"/>
                </a:lnSpc>
                <a:spcBef>
                  <a:spcPct val="0"/>
                </a:spcBef>
                <a:spcAft>
                  <a:spcPct val="15000"/>
                </a:spcAft>
                <a:buChar char="•"/>
              </a:pPr>
              <a:r>
                <a:rPr lang="zh-CN" altLang="en-US" sz="1400" b="1" kern="1200" dirty="0">
                  <a:solidFill>
                    <a:srgbClr val="C00000"/>
                  </a:solidFill>
                  <a:latin typeface="微软雅黑" panose="020B0503020204020204" pitchFamily="34" charset="-122"/>
                  <a:ea typeface="微软雅黑" panose="020B0503020204020204" pitchFamily="34" charset="-122"/>
                </a:rPr>
                <a:t>城郊融合</a:t>
              </a:r>
              <a:r>
                <a:rPr lang="zh-CN" altLang="en-US" sz="1400" b="1" dirty="0">
                  <a:solidFill>
                    <a:srgbClr val="C00000"/>
                  </a:solidFill>
                  <a:latin typeface="微软雅黑" panose="020B0503020204020204" pitchFamily="34" charset="-122"/>
                  <a:ea typeface="微软雅黑" panose="020B0503020204020204" pitchFamily="34" charset="-122"/>
                </a:rPr>
                <a:t>类</a:t>
              </a:r>
              <a:r>
                <a:rPr lang="zh-CN" altLang="en-US" sz="1400" dirty="0">
                  <a:latin typeface="微软雅黑" panose="020B0503020204020204" pitchFamily="34" charset="-122"/>
                  <a:ea typeface="微软雅黑" panose="020B0503020204020204" pitchFamily="34" charset="-122"/>
                </a:rPr>
                <a:t>：城市近郊区以及县城城关镇所在地村庄。</a:t>
              </a:r>
              <a:endParaRPr lang="zh-CN" altLang="en-US" sz="1400" kern="1200" dirty="0">
                <a:latin typeface="微软雅黑" panose="020B0503020204020204" pitchFamily="34" charset="-122"/>
                <a:ea typeface="微软雅黑" panose="020B0503020204020204" pitchFamily="34" charset="-122"/>
              </a:endParaRPr>
            </a:p>
            <a:p>
              <a:pPr marL="171450" lvl="1" indent="-171450" defTabSz="755650">
                <a:lnSpc>
                  <a:spcPct val="150000"/>
                </a:lnSpc>
                <a:spcBef>
                  <a:spcPct val="0"/>
                </a:spcBef>
                <a:spcAft>
                  <a:spcPct val="15000"/>
                </a:spcAft>
                <a:buFontTx/>
                <a:buChar char="•"/>
              </a:pPr>
              <a:r>
                <a:rPr lang="zh-CN" altLang="en-US" sz="1400" b="1" dirty="0">
                  <a:solidFill>
                    <a:srgbClr val="C00000"/>
                  </a:solidFill>
                  <a:latin typeface="微软雅黑" panose="020B0503020204020204" pitchFamily="34" charset="-122"/>
                  <a:ea typeface="微软雅黑" panose="020B0503020204020204" pitchFamily="34" charset="-122"/>
                </a:rPr>
                <a:t>特色保护类</a:t>
              </a:r>
              <a:r>
                <a:rPr lang="zh-CN" altLang="en-US" sz="1400" kern="12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历史文化名村、传统村落、少数民族特色村寨、特色景观旅游名村等特色资源丰富的村庄。</a:t>
              </a:r>
            </a:p>
            <a:p>
              <a:pPr marL="171450" lvl="1" indent="-171450" defTabSz="755650">
                <a:lnSpc>
                  <a:spcPct val="150000"/>
                </a:lnSpc>
                <a:spcBef>
                  <a:spcPct val="0"/>
                </a:spcBef>
                <a:spcAft>
                  <a:spcPct val="15000"/>
                </a:spcAft>
                <a:buChar char="•"/>
              </a:pPr>
              <a:r>
                <a:rPr lang="zh-CN" altLang="en-US" sz="1400" b="1" dirty="0">
                  <a:solidFill>
                    <a:srgbClr val="C00000"/>
                  </a:solidFill>
                  <a:latin typeface="微软雅黑" panose="020B0503020204020204" pitchFamily="34" charset="-122"/>
                  <a:ea typeface="微软雅黑" panose="020B0503020204020204" pitchFamily="34" charset="-122"/>
                </a:rPr>
                <a:t>搬迁撤并类</a:t>
              </a:r>
              <a:r>
                <a:rPr lang="zh-CN" altLang="en-US" sz="1400" kern="12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位于生存条件恶劣、生态环境脆弱、自然灾害频发等地区的村庄，人口流失特别严重或因重大项目建设需要搬迁的村庄。</a:t>
              </a:r>
              <a:endParaRPr lang="zh-CN" altLang="en-US" sz="1400" kern="1200" dirty="0">
                <a:latin typeface="微软雅黑" panose="020B0503020204020204" pitchFamily="34" charset="-122"/>
                <a:ea typeface="微软雅黑" panose="020B0503020204020204" pitchFamily="34" charset="-122"/>
              </a:endParaRPr>
            </a:p>
            <a:p>
              <a:pPr marL="171450" lvl="1" indent="-171450" defTabSz="755650">
                <a:lnSpc>
                  <a:spcPct val="150000"/>
                </a:lnSpc>
                <a:spcBef>
                  <a:spcPct val="0"/>
                </a:spcBef>
                <a:spcAft>
                  <a:spcPct val="15000"/>
                </a:spcAft>
                <a:buChar char="•"/>
              </a:pPr>
              <a:r>
                <a:rPr lang="zh-CN" altLang="en-US" sz="1400" b="1" dirty="0">
                  <a:solidFill>
                    <a:srgbClr val="C00000"/>
                  </a:solidFill>
                  <a:latin typeface="微软雅黑" panose="020B0503020204020204" pitchFamily="34" charset="-122"/>
                  <a:ea typeface="微软雅黑" panose="020B0503020204020204" pitchFamily="34" charset="-122"/>
                </a:rPr>
                <a:t>其他类</a:t>
              </a:r>
              <a:r>
                <a:rPr lang="zh-CN" altLang="en-US" sz="1400" kern="12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对于看不准的村庄可暂列为此类。</a:t>
              </a:r>
              <a:endParaRPr lang="zh-CN" altLang="en-US" sz="1400" kern="1200" dirty="0">
                <a:latin typeface="微软雅黑" panose="020B0503020204020204" pitchFamily="34" charset="-122"/>
                <a:ea typeface="微软雅黑" panose="020B0503020204020204" pitchFamily="34" charset="-122"/>
              </a:endParaRPr>
            </a:p>
          </p:txBody>
        </p:sp>
        <p:sp>
          <p:nvSpPr>
            <p:cNvPr id="48" name="任意多边形: 形状 47">
              <a:extLst>
                <a:ext uri="{FF2B5EF4-FFF2-40B4-BE49-F238E27FC236}">
                  <a16:creationId xmlns:a16="http://schemas.microsoft.com/office/drawing/2014/main" id="{44303378-AACA-4AAF-8C3B-3545E7C05DBB}"/>
                </a:ext>
              </a:extLst>
            </p:cNvPr>
            <p:cNvSpPr/>
            <p:nvPr/>
          </p:nvSpPr>
          <p:spPr>
            <a:xfrm>
              <a:off x="3719754" y="6254663"/>
              <a:ext cx="11279297" cy="2052441"/>
            </a:xfrm>
            <a:custGeom>
              <a:avLst/>
              <a:gdLst>
                <a:gd name="connsiteX0" fmla="*/ 0 w 2476500"/>
                <a:gd name="connsiteY0" fmla="*/ 0 h 4561503"/>
                <a:gd name="connsiteX1" fmla="*/ 2476500 w 2476500"/>
                <a:gd name="connsiteY1" fmla="*/ 0 h 4561503"/>
                <a:gd name="connsiteX2" fmla="*/ 2476500 w 2476500"/>
                <a:gd name="connsiteY2" fmla="*/ 4561503 h 4561503"/>
                <a:gd name="connsiteX3" fmla="*/ 0 w 2476500"/>
                <a:gd name="connsiteY3" fmla="*/ 4561503 h 4561503"/>
                <a:gd name="connsiteX4" fmla="*/ 0 w 2476500"/>
                <a:gd name="connsiteY4" fmla="*/ 0 h 456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561503">
                  <a:moveTo>
                    <a:pt x="0" y="0"/>
                  </a:moveTo>
                  <a:lnTo>
                    <a:pt x="2476500" y="0"/>
                  </a:lnTo>
                  <a:lnTo>
                    <a:pt x="2476500" y="4561503"/>
                  </a:lnTo>
                  <a:lnTo>
                    <a:pt x="0" y="4561503"/>
                  </a:lnTo>
                  <a:lnTo>
                    <a:pt x="0" y="0"/>
                  </a:lnTo>
                  <a:close/>
                </a:path>
              </a:pathLst>
            </a:custGeom>
            <a:solidFill>
              <a:srgbClr val="00B0F0">
                <a:alpha val="20000"/>
              </a:srgbClr>
            </a:solidFill>
            <a:ln>
              <a:noFill/>
            </a:ln>
          </p:spPr>
          <p:style>
            <a:lnRef idx="2">
              <a:schemeClr val="accent4">
                <a:tint val="40000"/>
                <a:alpha val="90000"/>
                <a:hueOff val="5430963"/>
                <a:satOff val="-25622"/>
                <a:lumOff val="-925"/>
                <a:alphaOff val="0"/>
              </a:schemeClr>
            </a:lnRef>
            <a:fillRef idx="1">
              <a:schemeClr val="accent4">
                <a:tint val="40000"/>
                <a:alpha val="90000"/>
                <a:hueOff val="5430963"/>
                <a:satOff val="-25622"/>
                <a:lumOff val="-925"/>
                <a:alphaOff val="0"/>
              </a:schemeClr>
            </a:fillRef>
            <a:effectRef idx="0">
              <a:schemeClr val="accent4">
                <a:tint val="40000"/>
                <a:alpha val="90000"/>
                <a:hueOff val="5430963"/>
                <a:satOff val="-25622"/>
                <a:lumOff val="-925"/>
                <a:alphaOff val="0"/>
              </a:schemeClr>
            </a:effectRef>
            <a:fontRef idx="minor">
              <a:schemeClr val="dk1">
                <a:hueOff val="0"/>
                <a:satOff val="0"/>
                <a:lumOff val="0"/>
                <a:alphaOff val="0"/>
              </a:schemeClr>
            </a:fontRef>
          </p:style>
          <p:txBody>
            <a:bodyPr spcFirstLastPara="0" vert="horz" wrap="square" lIns="90678" tIns="90678" rIns="120904" bIns="136017" numCol="4" spcCol="180000" anchor="t" anchorCtr="0">
              <a:noAutofit/>
            </a:bodyPr>
            <a:lstStyle/>
            <a:p>
              <a:pPr marL="171450" lvl="1" indent="-171450" defTabSz="755650">
                <a:lnSpc>
                  <a:spcPct val="150000"/>
                </a:lnSpc>
                <a:spcBef>
                  <a:spcPct val="0"/>
                </a:spcBef>
                <a:spcAft>
                  <a:spcPct val="15000"/>
                </a:spcAft>
                <a:buChar char="•"/>
              </a:pPr>
              <a:r>
                <a:rPr lang="zh-CN" altLang="en-US" sz="1400" dirty="0">
                  <a:latin typeface="微软雅黑" panose="020B0503020204020204" pitchFamily="34" charset="-122"/>
                  <a:ea typeface="微软雅黑" panose="020B0503020204020204" pitchFamily="34" charset="-122"/>
                </a:rPr>
                <a:t>发展分析与定位</a:t>
              </a:r>
              <a:endParaRPr lang="en-US" altLang="zh-CN" sz="1400" dirty="0">
                <a:latin typeface="微软雅黑" panose="020B0503020204020204" pitchFamily="34" charset="-122"/>
                <a:ea typeface="微软雅黑" panose="020B0503020204020204" pitchFamily="34" charset="-122"/>
              </a:endParaRPr>
            </a:p>
            <a:p>
              <a:pPr marL="171450" lvl="1" indent="-171450" defTabSz="755650">
                <a:lnSpc>
                  <a:spcPct val="150000"/>
                </a:lnSpc>
                <a:spcBef>
                  <a:spcPct val="0"/>
                </a:spcBef>
                <a:spcAft>
                  <a:spcPct val="15000"/>
                </a:spcAft>
                <a:buChar char="•"/>
              </a:pPr>
              <a:r>
                <a:rPr lang="zh-CN" altLang="en-US" sz="1400" dirty="0">
                  <a:latin typeface="微软雅黑" panose="020B0503020204020204" pitchFamily="34" charset="-122"/>
                  <a:ea typeface="微软雅黑" panose="020B0503020204020204" pitchFamily="34" charset="-122"/>
                </a:rPr>
                <a:t>生态</a:t>
              </a:r>
              <a:r>
                <a:rPr lang="zh-CN" altLang="en-US" sz="1400" kern="1200" dirty="0">
                  <a:latin typeface="微软雅黑" panose="020B0503020204020204" pitchFamily="34" charset="-122"/>
                  <a:ea typeface="微软雅黑" panose="020B0503020204020204" pitchFamily="34" charset="-122"/>
                </a:rPr>
                <a:t>保护与修复</a:t>
              </a:r>
              <a:endParaRPr lang="en-US" altLang="zh-CN" sz="1400" kern="1200" dirty="0">
                <a:latin typeface="微软雅黑" panose="020B0503020204020204" pitchFamily="34" charset="-122"/>
                <a:ea typeface="微软雅黑" panose="020B0503020204020204" pitchFamily="34" charset="-122"/>
              </a:endParaRPr>
            </a:p>
            <a:p>
              <a:pPr marL="0" lvl="1" defTabSz="755650">
                <a:lnSpc>
                  <a:spcPct val="150000"/>
                </a:lnSpc>
                <a:spcBef>
                  <a:spcPct val="0"/>
                </a:spcBef>
                <a:spcAft>
                  <a:spcPct val="15000"/>
                </a:spcAft>
              </a:pPr>
              <a:r>
                <a:rPr lang="zh-CN" altLang="en-US" sz="1400" dirty="0">
                  <a:solidFill>
                    <a:schemeClr val="accent1"/>
                  </a:solidFill>
                  <a:latin typeface="微软雅黑" panose="020B0503020204020204" pitchFamily="34" charset="-122"/>
                  <a:ea typeface="微软雅黑" panose="020B0503020204020204" pitchFamily="34" charset="-122"/>
                </a:rPr>
                <a:t>   </a:t>
              </a:r>
              <a:r>
                <a:rPr lang="zh-CN" altLang="en-US" sz="1400" dirty="0">
                  <a:solidFill>
                    <a:srgbClr val="C00000"/>
                  </a:solidFill>
                  <a:latin typeface="微软雅黑" panose="020B0503020204020204" pitchFamily="34" charset="-122"/>
                  <a:ea typeface="微软雅黑" panose="020B0503020204020204" pitchFamily="34" charset="-122"/>
                </a:rPr>
                <a:t>落实生态保护红线划定成果，细分生态功能极重要区域和生态极敏感区脆弱区，明确管制规则和管控。</a:t>
              </a:r>
              <a:endParaRPr lang="en-US" altLang="zh-CN" sz="1400" dirty="0">
                <a:solidFill>
                  <a:srgbClr val="C00000"/>
                </a:solidFill>
                <a:latin typeface="微软雅黑" panose="020B0503020204020204" pitchFamily="34" charset="-122"/>
                <a:ea typeface="微软雅黑" panose="020B0503020204020204" pitchFamily="34" charset="-122"/>
              </a:endParaRPr>
            </a:p>
            <a:p>
              <a:pPr marL="171450" lvl="1" indent="-171450" defTabSz="755650">
                <a:lnSpc>
                  <a:spcPct val="150000"/>
                </a:lnSpc>
                <a:spcBef>
                  <a:spcPct val="0"/>
                </a:spcBef>
                <a:spcAft>
                  <a:spcPct val="15000"/>
                </a:spcAft>
                <a:buChar char="•"/>
              </a:pPr>
              <a:r>
                <a:rPr lang="zh-CN" altLang="en-US" sz="1400" dirty="0">
                  <a:latin typeface="微软雅黑" panose="020B0503020204020204" pitchFamily="34" charset="-122"/>
                  <a:ea typeface="微软雅黑" panose="020B0503020204020204" pitchFamily="34" charset="-122"/>
                </a:rPr>
                <a:t>农田保护与土地整治</a:t>
              </a:r>
              <a:endParaRPr lang="en-US" altLang="zh-CN" sz="1400" kern="1200" dirty="0">
                <a:latin typeface="微软雅黑" panose="020B0503020204020204" pitchFamily="34" charset="-122"/>
                <a:ea typeface="微软雅黑" panose="020B0503020204020204" pitchFamily="34" charset="-122"/>
              </a:endParaRPr>
            </a:p>
            <a:p>
              <a:pPr marL="0" lvl="1" defTabSz="755650">
                <a:lnSpc>
                  <a:spcPct val="150000"/>
                </a:lnSpc>
                <a:spcBef>
                  <a:spcPct val="0"/>
                </a:spcBef>
                <a:spcAft>
                  <a:spcPct val="15000"/>
                </a:spcAft>
              </a:pPr>
              <a:r>
                <a:rPr lang="zh-CN" altLang="en-US" sz="1400" dirty="0">
                  <a:solidFill>
                    <a:schemeClr val="accent1"/>
                  </a:solidFill>
                  <a:latin typeface="微软雅黑" panose="020B0503020204020204" pitchFamily="34" charset="-122"/>
                  <a:ea typeface="微软雅黑" panose="020B0503020204020204" pitchFamily="34" charset="-122"/>
                </a:rPr>
                <a:t>   </a:t>
              </a:r>
              <a:r>
                <a:rPr lang="zh-CN" altLang="en-US" sz="1400" dirty="0">
                  <a:solidFill>
                    <a:srgbClr val="C00000"/>
                  </a:solidFill>
                  <a:latin typeface="微软雅黑" panose="020B0503020204020204" pitchFamily="34" charset="-122"/>
                  <a:ea typeface="微软雅黑" panose="020B0503020204020204" pitchFamily="34" charset="-122"/>
                </a:rPr>
                <a:t>落实永久基本农田和永久基本农田储备区划定成果；</a:t>
              </a:r>
              <a:endParaRPr lang="en-US" altLang="zh-CN" sz="1400" dirty="0">
                <a:solidFill>
                  <a:srgbClr val="C00000"/>
                </a:solidFill>
                <a:latin typeface="微软雅黑" panose="020B0503020204020204" pitchFamily="34" charset="-122"/>
                <a:ea typeface="微软雅黑" panose="020B0503020204020204" pitchFamily="34" charset="-122"/>
              </a:endParaRPr>
            </a:p>
            <a:p>
              <a:pPr marL="0" lvl="1" defTabSz="755650">
                <a:lnSpc>
                  <a:spcPct val="150000"/>
                </a:lnSpc>
                <a:spcBef>
                  <a:spcPct val="0"/>
                </a:spcBef>
                <a:spcAft>
                  <a:spcPct val="15000"/>
                </a:spcAft>
              </a:pPr>
              <a:r>
                <a:rPr lang="zh-CN" altLang="en-US" sz="1400" dirty="0">
                  <a:solidFill>
                    <a:srgbClr val="C00000"/>
                  </a:solidFill>
                  <a:latin typeface="微软雅黑" panose="020B0503020204020204" pitchFamily="34" charset="-122"/>
                  <a:ea typeface="微软雅黑" panose="020B0503020204020204" pitchFamily="34" charset="-122"/>
                </a:rPr>
                <a:t>   合理制定农用地整理、农村建设用地整理、土地复垦、未利用地开发、土地生态修复等方案。</a:t>
              </a:r>
              <a:endParaRPr lang="en-US" altLang="zh-CN" sz="1400" dirty="0">
                <a:solidFill>
                  <a:srgbClr val="C00000"/>
                </a:solidFill>
                <a:latin typeface="微软雅黑" panose="020B0503020204020204" pitchFamily="34" charset="-122"/>
                <a:ea typeface="微软雅黑" panose="020B0503020204020204" pitchFamily="34" charset="-122"/>
              </a:endParaRPr>
            </a:p>
            <a:p>
              <a:pPr marL="171450" lvl="1" indent="-171450" algn="l" defTabSz="755650">
                <a:lnSpc>
                  <a:spcPct val="15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产业发展与布局规划</a:t>
              </a:r>
              <a:endParaRPr lang="en-US" altLang="zh-CN" sz="1400" kern="1200" dirty="0">
                <a:latin typeface="微软雅黑" panose="020B0503020204020204" pitchFamily="34" charset="-122"/>
                <a:ea typeface="微软雅黑" panose="020B0503020204020204" pitchFamily="34" charset="-122"/>
              </a:endParaRPr>
            </a:p>
            <a:p>
              <a:pPr marL="171450" lvl="1" indent="-171450" algn="l" defTabSz="755650">
                <a:lnSpc>
                  <a:spcPct val="150000"/>
                </a:lnSpc>
                <a:spcBef>
                  <a:spcPct val="0"/>
                </a:spcBef>
                <a:spcAft>
                  <a:spcPct val="15000"/>
                </a:spcAft>
                <a:buChar char="•"/>
              </a:pPr>
              <a:r>
                <a:rPr lang="zh-CN" altLang="en-US" sz="1400" dirty="0">
                  <a:latin typeface="微软雅黑" panose="020B0503020204020204" pitchFamily="34" charset="-122"/>
                  <a:ea typeface="微软雅黑" panose="020B0503020204020204" pitchFamily="34" charset="-122"/>
                </a:rPr>
                <a:t>道路交通规划</a:t>
              </a:r>
              <a:endParaRPr lang="zh-CN" altLang="en-US" sz="1400" kern="1200" dirty="0">
                <a:latin typeface="微软雅黑" panose="020B0503020204020204" pitchFamily="34" charset="-122"/>
                <a:ea typeface="微软雅黑" panose="020B0503020204020204" pitchFamily="34" charset="-122"/>
              </a:endParaRPr>
            </a:p>
            <a:p>
              <a:pPr marL="171450" lvl="1" indent="-171450" algn="l" defTabSz="755650">
                <a:lnSpc>
                  <a:spcPct val="15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基础设施规划</a:t>
              </a:r>
            </a:p>
            <a:p>
              <a:pPr marL="171450" lvl="1" indent="-171450" algn="l" defTabSz="755650">
                <a:lnSpc>
                  <a:spcPct val="15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公共服务设施规划</a:t>
              </a:r>
            </a:p>
            <a:p>
              <a:pPr marL="171450" lvl="1" indent="-171450" algn="l" defTabSz="755650">
                <a:lnSpc>
                  <a:spcPct val="15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农房建设规划</a:t>
              </a:r>
              <a:endParaRPr lang="en-US" altLang="zh-CN" sz="1400" kern="1200" dirty="0">
                <a:latin typeface="微软雅黑" panose="020B0503020204020204" pitchFamily="34" charset="-122"/>
                <a:ea typeface="微软雅黑" panose="020B0503020204020204" pitchFamily="34" charset="-122"/>
              </a:endParaRPr>
            </a:p>
            <a:p>
              <a:pPr marL="171450" lvl="1" indent="-171450" algn="l" defTabSz="755650">
                <a:lnSpc>
                  <a:spcPct val="150000"/>
                </a:lnSpc>
                <a:spcBef>
                  <a:spcPct val="0"/>
                </a:spcBef>
                <a:spcAft>
                  <a:spcPct val="15000"/>
                </a:spcAft>
                <a:buChar char="•"/>
              </a:pPr>
              <a:r>
                <a:rPr lang="zh-CN" altLang="en-US" sz="1400" dirty="0">
                  <a:latin typeface="微软雅黑" panose="020B0503020204020204" pitchFamily="34" charset="-122"/>
                  <a:ea typeface="微软雅黑" panose="020B0503020204020204" pitchFamily="34" charset="-122"/>
                </a:rPr>
                <a:t>景观绿化规划</a:t>
              </a:r>
              <a:endParaRPr lang="zh-CN" altLang="en-US" sz="1400" kern="1200" dirty="0">
                <a:latin typeface="微软雅黑" panose="020B0503020204020204" pitchFamily="34" charset="-122"/>
                <a:ea typeface="微软雅黑" panose="020B0503020204020204" pitchFamily="34" charset="-122"/>
              </a:endParaRPr>
            </a:p>
            <a:p>
              <a:pPr marL="171450" lvl="1" indent="-171450" algn="l" defTabSz="755650">
                <a:lnSpc>
                  <a:spcPct val="15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历史文化保护规划</a:t>
              </a:r>
            </a:p>
            <a:p>
              <a:pPr marL="171450" lvl="1" indent="-171450" algn="l" defTabSz="755650">
                <a:lnSpc>
                  <a:spcPct val="15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防灾减灾规划</a:t>
              </a:r>
              <a:endParaRPr lang="en-US" altLang="zh-CN" sz="1400" kern="1200" dirty="0">
                <a:latin typeface="微软雅黑" panose="020B0503020204020204" pitchFamily="34" charset="-122"/>
                <a:ea typeface="微软雅黑" panose="020B0503020204020204" pitchFamily="34" charset="-122"/>
              </a:endParaRPr>
            </a:p>
          </p:txBody>
        </p:sp>
        <p:sp>
          <p:nvSpPr>
            <p:cNvPr id="49" name="任意多边形: 形状 48">
              <a:extLst>
                <a:ext uri="{FF2B5EF4-FFF2-40B4-BE49-F238E27FC236}">
                  <a16:creationId xmlns:a16="http://schemas.microsoft.com/office/drawing/2014/main" id="{29547F69-E526-44A4-9E02-7F78FFFC6850}"/>
                </a:ext>
              </a:extLst>
            </p:cNvPr>
            <p:cNvSpPr/>
            <p:nvPr/>
          </p:nvSpPr>
          <p:spPr>
            <a:xfrm>
              <a:off x="3707625" y="8417735"/>
              <a:ext cx="11291425" cy="1444296"/>
            </a:xfrm>
            <a:custGeom>
              <a:avLst/>
              <a:gdLst>
                <a:gd name="connsiteX0" fmla="*/ 0 w 2476500"/>
                <a:gd name="connsiteY0" fmla="*/ 0 h 4561503"/>
                <a:gd name="connsiteX1" fmla="*/ 2476500 w 2476500"/>
                <a:gd name="connsiteY1" fmla="*/ 0 h 4561503"/>
                <a:gd name="connsiteX2" fmla="*/ 2476500 w 2476500"/>
                <a:gd name="connsiteY2" fmla="*/ 4561503 h 4561503"/>
                <a:gd name="connsiteX3" fmla="*/ 0 w 2476500"/>
                <a:gd name="connsiteY3" fmla="*/ 4561503 h 4561503"/>
                <a:gd name="connsiteX4" fmla="*/ 0 w 2476500"/>
                <a:gd name="connsiteY4" fmla="*/ 0 h 456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561503">
                  <a:moveTo>
                    <a:pt x="0" y="0"/>
                  </a:moveTo>
                  <a:lnTo>
                    <a:pt x="2476500" y="0"/>
                  </a:lnTo>
                  <a:lnTo>
                    <a:pt x="2476500" y="4561503"/>
                  </a:lnTo>
                  <a:lnTo>
                    <a:pt x="0" y="4561503"/>
                  </a:lnTo>
                  <a:lnTo>
                    <a:pt x="0" y="0"/>
                  </a:lnTo>
                  <a:close/>
                </a:path>
              </a:pathLst>
            </a:custGeom>
            <a:solidFill>
              <a:srgbClr val="CE2C94">
                <a:alpha val="20000"/>
              </a:srgbClr>
            </a:solidFill>
            <a:ln>
              <a:noFill/>
            </a:ln>
          </p:spPr>
          <p:style>
            <a:lnRef idx="2">
              <a:schemeClr val="accent4">
                <a:tint val="40000"/>
                <a:alpha val="90000"/>
                <a:hueOff val="10861925"/>
                <a:satOff val="-51245"/>
                <a:lumOff val="-1851"/>
                <a:alphaOff val="0"/>
              </a:schemeClr>
            </a:lnRef>
            <a:fillRef idx="1">
              <a:schemeClr val="accent4">
                <a:tint val="40000"/>
                <a:alpha val="90000"/>
                <a:hueOff val="10861925"/>
                <a:satOff val="-51245"/>
                <a:lumOff val="-1851"/>
                <a:alphaOff val="0"/>
              </a:schemeClr>
            </a:fillRef>
            <a:effectRef idx="0">
              <a:schemeClr val="accent4">
                <a:tint val="40000"/>
                <a:alpha val="90000"/>
                <a:hueOff val="10861925"/>
                <a:satOff val="-51245"/>
                <a:lumOff val="-1851"/>
                <a:alphaOff val="0"/>
              </a:schemeClr>
            </a:effectRef>
            <a:fontRef idx="minor">
              <a:schemeClr val="dk1">
                <a:hueOff val="0"/>
                <a:satOff val="0"/>
                <a:lumOff val="0"/>
                <a:alphaOff val="0"/>
              </a:schemeClr>
            </a:fontRef>
          </p:style>
          <p:txBody>
            <a:bodyPr spcFirstLastPara="0" vert="horz" wrap="square" lIns="90678" tIns="90678" rIns="120904" bIns="136017" numCol="4" spcCol="180000" anchor="t" anchorCtr="0">
              <a:noAutofit/>
            </a:bodyPr>
            <a:lstStyle/>
            <a:p>
              <a:pPr marL="171450" lvl="1" indent="-171450" algn="l" defTabSz="755650">
                <a:lnSpc>
                  <a:spcPct val="15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文本</a:t>
              </a:r>
              <a:r>
                <a:rPr lang="zh-CN" altLang="en-US" sz="1400" b="1" kern="1200" dirty="0">
                  <a:solidFill>
                    <a:schemeClr val="accent1"/>
                  </a:solidFill>
                  <a:latin typeface="微软雅黑" panose="020B0503020204020204" pitchFamily="34" charset="-122"/>
                  <a:ea typeface="微软雅黑" panose="020B0503020204020204" pitchFamily="34" charset="-122"/>
                </a:rPr>
                <a:t>（三表一则）</a:t>
              </a:r>
            </a:p>
            <a:p>
              <a:pPr marL="171450" lvl="1" indent="-171450" algn="l" defTabSz="755650">
                <a:lnSpc>
                  <a:spcPct val="150000"/>
                </a:lnSpc>
                <a:spcBef>
                  <a:spcPct val="0"/>
                </a:spcBef>
                <a:spcAft>
                  <a:spcPct val="15000"/>
                </a:spcAft>
                <a:buFontTx/>
                <a:buNone/>
              </a:pPr>
              <a:r>
                <a:rPr lang="en-US" altLang="zh-CN" sz="1400" kern="1200" dirty="0">
                  <a:solidFill>
                    <a:srgbClr val="C00000"/>
                  </a:solidFill>
                  <a:latin typeface="微软雅黑" panose="020B0503020204020204" pitchFamily="34" charset="-122"/>
                  <a:ea typeface="微软雅黑" panose="020B0503020204020204" pitchFamily="34" charset="-122"/>
                </a:rPr>
                <a:t>   </a:t>
              </a:r>
              <a:r>
                <a:rPr lang="zh-CN" altLang="en-US" sz="1400" kern="1200" dirty="0">
                  <a:solidFill>
                    <a:srgbClr val="C00000"/>
                  </a:solidFill>
                  <a:latin typeface="微软雅黑" panose="020B0503020204020204" pitchFamily="34" charset="-122"/>
                  <a:ea typeface="微软雅黑" panose="020B0503020204020204" pitchFamily="34" charset="-122"/>
                </a:rPr>
                <a:t>规划控制指标表</a:t>
              </a:r>
            </a:p>
            <a:p>
              <a:pPr marL="171450" lvl="1" indent="-171450" algn="l" defTabSz="755650">
                <a:lnSpc>
                  <a:spcPct val="150000"/>
                </a:lnSpc>
                <a:spcBef>
                  <a:spcPct val="0"/>
                </a:spcBef>
                <a:spcAft>
                  <a:spcPct val="15000"/>
                </a:spcAft>
                <a:buFontTx/>
                <a:buNone/>
              </a:pPr>
              <a:r>
                <a:rPr lang="en-US" altLang="zh-CN" sz="1400" kern="1200" dirty="0">
                  <a:solidFill>
                    <a:srgbClr val="C00000"/>
                  </a:solidFill>
                  <a:latin typeface="微软雅黑" panose="020B0503020204020204" pitchFamily="34" charset="-122"/>
                  <a:ea typeface="微软雅黑" panose="020B0503020204020204" pitchFamily="34" charset="-122"/>
                </a:rPr>
                <a:t>   </a:t>
              </a:r>
              <a:r>
                <a:rPr lang="zh-CN" altLang="en-US" sz="1400" kern="1200" dirty="0">
                  <a:solidFill>
                    <a:srgbClr val="C00000"/>
                  </a:solidFill>
                  <a:latin typeface="微软雅黑" panose="020B0503020204020204" pitchFamily="34" charset="-122"/>
                  <a:ea typeface="微软雅黑" panose="020B0503020204020204" pitchFamily="34" charset="-122"/>
                </a:rPr>
                <a:t>土地利用结构调整表</a:t>
              </a:r>
            </a:p>
            <a:p>
              <a:pPr marL="171450" lvl="1" indent="-171450" algn="l" defTabSz="755650">
                <a:lnSpc>
                  <a:spcPct val="150000"/>
                </a:lnSpc>
                <a:spcBef>
                  <a:spcPct val="0"/>
                </a:spcBef>
                <a:spcAft>
                  <a:spcPct val="15000"/>
                </a:spcAft>
                <a:buFontTx/>
                <a:buNone/>
              </a:pPr>
              <a:r>
                <a:rPr lang="en-US" altLang="zh-CN" sz="1400" kern="1200" dirty="0">
                  <a:solidFill>
                    <a:srgbClr val="C00000"/>
                  </a:solidFill>
                  <a:latin typeface="微软雅黑" panose="020B0503020204020204" pitchFamily="34" charset="-122"/>
                  <a:ea typeface="微软雅黑" panose="020B0503020204020204" pitchFamily="34" charset="-122"/>
                </a:rPr>
                <a:t>   </a:t>
              </a:r>
              <a:r>
                <a:rPr lang="zh-CN" altLang="en-US" sz="1400" kern="1200" dirty="0">
                  <a:solidFill>
                    <a:srgbClr val="C00000"/>
                  </a:solidFill>
                  <a:latin typeface="微软雅黑" panose="020B0503020204020204" pitchFamily="34" charset="-122"/>
                  <a:ea typeface="微软雅黑" panose="020B0503020204020204" pitchFamily="34" charset="-122"/>
                </a:rPr>
                <a:t>近期建设项目表</a:t>
              </a:r>
            </a:p>
            <a:p>
              <a:pPr marL="171450" lvl="1" indent="-171450" algn="l" defTabSz="755650">
                <a:lnSpc>
                  <a:spcPct val="150000"/>
                </a:lnSpc>
                <a:spcBef>
                  <a:spcPct val="0"/>
                </a:spcBef>
                <a:spcAft>
                  <a:spcPct val="15000"/>
                </a:spcAft>
                <a:buFontTx/>
                <a:buNone/>
              </a:pPr>
              <a:r>
                <a:rPr lang="en-US" altLang="zh-CN" sz="1400" kern="1200" dirty="0">
                  <a:solidFill>
                    <a:srgbClr val="C00000"/>
                  </a:solidFill>
                  <a:latin typeface="微软雅黑" panose="020B0503020204020204" pitchFamily="34" charset="-122"/>
                  <a:ea typeface="微软雅黑" panose="020B0503020204020204" pitchFamily="34" charset="-122"/>
                </a:rPr>
                <a:t>   </a:t>
              </a:r>
              <a:r>
                <a:rPr lang="zh-CN" altLang="en-US" sz="1400" kern="1200" dirty="0">
                  <a:solidFill>
                    <a:srgbClr val="C00000"/>
                  </a:solidFill>
                  <a:latin typeface="微软雅黑" panose="020B0503020204020204" pitchFamily="34" charset="-122"/>
                  <a:ea typeface="微软雅黑" panose="020B0503020204020204" pitchFamily="34" charset="-122"/>
                </a:rPr>
                <a:t>村庄规划管制规则</a:t>
              </a:r>
            </a:p>
            <a:p>
              <a:pPr marL="171450" lvl="1" indent="-171450" algn="l" defTabSz="755650">
                <a:lnSpc>
                  <a:spcPct val="15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图件</a:t>
              </a:r>
            </a:p>
            <a:p>
              <a:pPr marL="171450" lvl="1" indent="-171450" algn="l" defTabSz="755650">
                <a:lnSpc>
                  <a:spcPct val="150000"/>
                </a:lnSpc>
                <a:spcBef>
                  <a:spcPct val="0"/>
                </a:spcBef>
                <a:spcAft>
                  <a:spcPct val="15000"/>
                </a:spcAft>
                <a:buChar char="•"/>
              </a:pPr>
              <a:r>
                <a:rPr lang="zh-CN" altLang="en-US" sz="1400" b="1" kern="1200" dirty="0">
                  <a:latin typeface="微软雅黑" panose="020B0503020204020204" pitchFamily="34" charset="-122"/>
                  <a:ea typeface="微软雅黑" panose="020B0503020204020204" pitchFamily="34" charset="-122"/>
                </a:rPr>
                <a:t>数据库</a:t>
              </a:r>
            </a:p>
            <a:p>
              <a:pPr marL="0" lvl="1" defTabSz="755650">
                <a:lnSpc>
                  <a:spcPct val="150000"/>
                </a:lnSpc>
                <a:spcBef>
                  <a:spcPct val="0"/>
                </a:spcBef>
                <a:spcAft>
                  <a:spcPct val="15000"/>
                </a:spcAft>
              </a:pPr>
              <a:r>
                <a:rPr lang="zh-CN" altLang="en-US" sz="1400" dirty="0">
                  <a:solidFill>
                    <a:schemeClr val="accent1"/>
                  </a:solidFill>
                  <a:latin typeface="微软雅黑" panose="020B0503020204020204" pitchFamily="34" charset="-122"/>
                  <a:ea typeface="微软雅黑" panose="020B0503020204020204" pitchFamily="34" charset="-122"/>
                </a:rPr>
                <a:t>    </a:t>
              </a:r>
              <a:r>
                <a:rPr lang="zh-CN" altLang="en-US" sz="1400" dirty="0">
                  <a:solidFill>
                    <a:srgbClr val="C00000"/>
                  </a:solidFill>
                  <a:latin typeface="微软雅黑" panose="020B0503020204020204" pitchFamily="34" charset="-122"/>
                  <a:ea typeface="微软雅黑" panose="020B0503020204020204" pitchFamily="34" charset="-122"/>
                </a:rPr>
                <a:t>对接国土空间规划数据库，按照统一的图层和数据标准，形成村庄规划数据库。</a:t>
              </a:r>
              <a:endParaRPr lang="en-US" altLang="zh-CN" sz="1400" dirty="0">
                <a:solidFill>
                  <a:srgbClr val="C00000"/>
                </a:solidFill>
                <a:latin typeface="微软雅黑" panose="020B0503020204020204" pitchFamily="34" charset="-122"/>
                <a:ea typeface="微软雅黑" panose="020B0503020204020204" pitchFamily="34" charset="-122"/>
              </a:endParaRPr>
            </a:p>
            <a:p>
              <a:pPr marL="171450" lvl="1" indent="-171450" defTabSz="755650">
                <a:lnSpc>
                  <a:spcPct val="150000"/>
                </a:lnSpc>
                <a:spcBef>
                  <a:spcPct val="0"/>
                </a:spcBef>
                <a:spcAft>
                  <a:spcPct val="15000"/>
                </a:spcAft>
              </a:pPr>
              <a:r>
                <a:rPr lang="en-US" altLang="zh-CN" sz="1400" kern="1200" dirty="0">
                  <a:solidFill>
                    <a:schemeClr val="accent1"/>
                  </a:solidFill>
                  <a:latin typeface="微软雅黑" panose="020B0503020204020204" pitchFamily="34" charset="-122"/>
                  <a:ea typeface="微软雅黑" panose="020B0503020204020204" pitchFamily="34" charset="-122"/>
                </a:rPr>
                <a:t>    </a:t>
              </a:r>
              <a:r>
                <a:rPr lang="zh-CN" altLang="en-US" sz="1400" b="1" kern="1200" dirty="0">
                  <a:solidFill>
                    <a:schemeClr val="accent1"/>
                  </a:solidFill>
                  <a:latin typeface="微软雅黑" panose="020B0503020204020204" pitchFamily="34" charset="-122"/>
                  <a:ea typeface="微软雅黑" panose="020B0503020204020204" pitchFamily="34" charset="-122"/>
                </a:rPr>
                <a:t>矢量数据：</a:t>
              </a:r>
              <a:endParaRPr lang="en-US" altLang="zh-CN" sz="1400" b="1" kern="1200" dirty="0">
                <a:solidFill>
                  <a:schemeClr val="accent1"/>
                </a:solidFill>
                <a:latin typeface="微软雅黑" panose="020B0503020204020204" pitchFamily="34" charset="-122"/>
                <a:ea typeface="微软雅黑" panose="020B0503020204020204" pitchFamily="34" charset="-122"/>
              </a:endParaRPr>
            </a:p>
            <a:p>
              <a:pPr marL="171450" lvl="1" indent="-171450" defTabSz="755650">
                <a:lnSpc>
                  <a:spcPct val="150000"/>
                </a:lnSpc>
                <a:spcBef>
                  <a:spcPct val="0"/>
                </a:spcBef>
                <a:spcAft>
                  <a:spcPct val="15000"/>
                </a:spcAft>
              </a:pPr>
              <a:r>
                <a:rPr lang="en-US" altLang="zh-CN" sz="1400" dirty="0">
                  <a:solidFill>
                    <a:schemeClr val="accent1"/>
                  </a:solidFill>
                  <a:latin typeface="微软雅黑" panose="020B0503020204020204" pitchFamily="34" charset="-122"/>
                  <a:ea typeface="微软雅黑" panose="020B0503020204020204" pitchFamily="34" charset="-122"/>
                </a:rPr>
                <a:t>    </a:t>
              </a:r>
              <a:r>
                <a:rPr lang="zh-CN" altLang="en-US" sz="1400" kern="1200" dirty="0">
                  <a:solidFill>
                    <a:srgbClr val="C00000"/>
                  </a:solidFill>
                  <a:latin typeface="微软雅黑" panose="020B0503020204020204" pitchFamily="34" charset="-122"/>
                  <a:ea typeface="微软雅黑" panose="020B0503020204020204" pitchFamily="34" charset="-122"/>
                </a:rPr>
                <a:t>期末地类图斑</a:t>
              </a:r>
            </a:p>
            <a:p>
              <a:pPr marL="171450" lvl="1" indent="-171450" algn="l" defTabSz="755650">
                <a:lnSpc>
                  <a:spcPct val="150000"/>
                </a:lnSpc>
                <a:spcBef>
                  <a:spcPct val="0"/>
                </a:spcBef>
                <a:spcAft>
                  <a:spcPct val="15000"/>
                </a:spcAft>
                <a:buFontTx/>
                <a:buNone/>
              </a:pPr>
              <a:r>
                <a:rPr lang="zh-CN" altLang="en-US" sz="1400" kern="1200" dirty="0">
                  <a:solidFill>
                    <a:srgbClr val="C00000"/>
                  </a:solidFill>
                  <a:latin typeface="微软雅黑" panose="020B0503020204020204" pitchFamily="34" charset="-122"/>
                  <a:ea typeface="微软雅黑" panose="020B0503020204020204" pitchFamily="34" charset="-122"/>
                </a:rPr>
                <a:t>    土地用途分区</a:t>
              </a:r>
            </a:p>
            <a:p>
              <a:pPr marL="171450" lvl="1" indent="-171450" algn="l" defTabSz="755650">
                <a:lnSpc>
                  <a:spcPct val="150000"/>
                </a:lnSpc>
                <a:spcBef>
                  <a:spcPct val="0"/>
                </a:spcBef>
                <a:spcAft>
                  <a:spcPct val="15000"/>
                </a:spcAft>
                <a:buFontTx/>
                <a:buNone/>
              </a:pPr>
              <a:r>
                <a:rPr lang="zh-CN" altLang="en-US" sz="1400" kern="1200" dirty="0">
                  <a:solidFill>
                    <a:srgbClr val="C00000"/>
                  </a:solidFill>
                  <a:latin typeface="微软雅黑" panose="020B0503020204020204" pitchFamily="34" charset="-122"/>
                  <a:ea typeface="微软雅黑" panose="020B0503020204020204" pitchFamily="34" charset="-122"/>
                </a:rPr>
                <a:t>    建设用地管制区</a:t>
              </a:r>
            </a:p>
            <a:p>
              <a:pPr marL="171450" lvl="1" indent="-171450" algn="l" defTabSz="755650">
                <a:lnSpc>
                  <a:spcPct val="150000"/>
                </a:lnSpc>
                <a:spcBef>
                  <a:spcPct val="0"/>
                </a:spcBef>
                <a:spcAft>
                  <a:spcPct val="15000"/>
                </a:spcAft>
                <a:buFontTx/>
                <a:buNone/>
              </a:pPr>
              <a:r>
                <a:rPr lang="zh-CN" altLang="en-US" sz="1400" kern="1200" dirty="0">
                  <a:solidFill>
                    <a:srgbClr val="C00000"/>
                  </a:solidFill>
                  <a:latin typeface="微软雅黑" panose="020B0503020204020204" pitchFamily="34" charset="-122"/>
                  <a:ea typeface="微软雅黑" panose="020B0503020204020204" pitchFamily="34" charset="-122"/>
                </a:rPr>
                <a:t>    规划村范围</a:t>
              </a:r>
            </a:p>
          </p:txBody>
        </p:sp>
        <p:sp>
          <p:nvSpPr>
            <p:cNvPr id="50" name="任意多边形: 形状 49">
              <a:extLst>
                <a:ext uri="{FF2B5EF4-FFF2-40B4-BE49-F238E27FC236}">
                  <a16:creationId xmlns:a16="http://schemas.microsoft.com/office/drawing/2014/main" id="{22951DD5-BBCC-455C-B5BE-A5A74C7B1FC9}"/>
                </a:ext>
              </a:extLst>
            </p:cNvPr>
            <p:cNvSpPr/>
            <p:nvPr/>
          </p:nvSpPr>
          <p:spPr>
            <a:xfrm>
              <a:off x="1746443" y="3725271"/>
              <a:ext cx="1839023" cy="2394541"/>
            </a:xfrm>
            <a:custGeom>
              <a:avLst/>
              <a:gdLst>
                <a:gd name="connsiteX0" fmla="*/ 0 w 2476500"/>
                <a:gd name="connsiteY0" fmla="*/ 0 h 489600"/>
                <a:gd name="connsiteX1" fmla="*/ 2476500 w 2476500"/>
                <a:gd name="connsiteY1" fmla="*/ 0 h 489600"/>
                <a:gd name="connsiteX2" fmla="*/ 2476500 w 2476500"/>
                <a:gd name="connsiteY2" fmla="*/ 489600 h 489600"/>
                <a:gd name="connsiteX3" fmla="*/ 0 w 2476500"/>
                <a:gd name="connsiteY3" fmla="*/ 489600 h 489600"/>
                <a:gd name="connsiteX4" fmla="*/ 0 w 2476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89600">
                  <a:moveTo>
                    <a:pt x="0" y="0"/>
                  </a:moveTo>
                  <a:lnTo>
                    <a:pt x="2476500" y="0"/>
                  </a:lnTo>
                  <a:lnTo>
                    <a:pt x="2476500" y="489600"/>
                  </a:lnTo>
                  <a:lnTo>
                    <a:pt x="0" y="489600"/>
                  </a:lnTo>
                  <a:lnTo>
                    <a:pt x="0" y="0"/>
                  </a:lnTo>
                  <a:close/>
                </a:path>
              </a:pathLst>
            </a:custGeom>
            <a:solidFill>
              <a:srgbClr val="92D050"/>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marL="0" lvl="0" indent="0" algn="ctr" defTabSz="755650">
                <a:spcBef>
                  <a:spcPct val="0"/>
                </a:spcBef>
                <a:buNone/>
              </a:pPr>
              <a:r>
                <a:rPr lang="zh-CN" altLang="en-US" sz="1600" b="1" kern="1200" dirty="0">
                  <a:latin typeface="微软雅黑" panose="020B0503020204020204" pitchFamily="34" charset="-122"/>
                  <a:ea typeface="微软雅黑" panose="020B0503020204020204" pitchFamily="34" charset="-122"/>
                </a:rPr>
                <a:t>村庄分类</a:t>
              </a:r>
            </a:p>
          </p:txBody>
        </p:sp>
        <p:sp>
          <p:nvSpPr>
            <p:cNvPr id="51" name="任意多边形: 形状 50">
              <a:extLst>
                <a:ext uri="{FF2B5EF4-FFF2-40B4-BE49-F238E27FC236}">
                  <a16:creationId xmlns:a16="http://schemas.microsoft.com/office/drawing/2014/main" id="{E2A4634B-7790-4415-9BFD-6CE23A09B48B}"/>
                </a:ext>
              </a:extLst>
            </p:cNvPr>
            <p:cNvSpPr/>
            <p:nvPr/>
          </p:nvSpPr>
          <p:spPr>
            <a:xfrm>
              <a:off x="1746443" y="6230444"/>
              <a:ext cx="1839023" cy="2076658"/>
            </a:xfrm>
            <a:custGeom>
              <a:avLst/>
              <a:gdLst>
                <a:gd name="connsiteX0" fmla="*/ 0 w 2476500"/>
                <a:gd name="connsiteY0" fmla="*/ 0 h 489600"/>
                <a:gd name="connsiteX1" fmla="*/ 2476500 w 2476500"/>
                <a:gd name="connsiteY1" fmla="*/ 0 h 489600"/>
                <a:gd name="connsiteX2" fmla="*/ 2476500 w 2476500"/>
                <a:gd name="connsiteY2" fmla="*/ 489600 h 489600"/>
                <a:gd name="connsiteX3" fmla="*/ 0 w 2476500"/>
                <a:gd name="connsiteY3" fmla="*/ 489600 h 489600"/>
                <a:gd name="connsiteX4" fmla="*/ 0 w 2476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89600">
                  <a:moveTo>
                    <a:pt x="0" y="0"/>
                  </a:moveTo>
                  <a:lnTo>
                    <a:pt x="2476500" y="0"/>
                  </a:lnTo>
                  <a:lnTo>
                    <a:pt x="2476500" y="489600"/>
                  </a:lnTo>
                  <a:lnTo>
                    <a:pt x="0" y="489600"/>
                  </a:lnTo>
                  <a:lnTo>
                    <a:pt x="0" y="0"/>
                  </a:lnTo>
                  <a:close/>
                </a:path>
              </a:pathLst>
            </a:custGeom>
            <a:solidFill>
              <a:srgbClr val="00B0F0"/>
            </a:solidFill>
            <a:ln>
              <a:noFill/>
            </a:ln>
          </p:spPr>
          <p:style>
            <a:lnRef idx="2">
              <a:schemeClr val="accent4">
                <a:hueOff val="4900445"/>
                <a:satOff val="-20388"/>
                <a:lumOff val="4804"/>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120904" tIns="69088" rIns="120904" bIns="69088" numCol="1" spcCol="1270" anchor="ctr" anchorCtr="0">
              <a:noAutofit/>
            </a:bodyPr>
            <a:lstStyle/>
            <a:p>
              <a:pPr marL="0" lvl="0" indent="0" algn="ctr" defTabSz="755650">
                <a:spcBef>
                  <a:spcPct val="0"/>
                </a:spcBef>
                <a:spcAft>
                  <a:spcPct val="35000"/>
                </a:spcAft>
                <a:buNone/>
              </a:pPr>
              <a:r>
                <a:rPr lang="zh-CN" altLang="en-US" sz="1600" b="1" kern="1200" dirty="0">
                  <a:latin typeface="微软雅黑" panose="020B0503020204020204" pitchFamily="34" charset="-122"/>
                  <a:ea typeface="微软雅黑" panose="020B0503020204020204" pitchFamily="34" charset="-122"/>
                </a:rPr>
                <a:t>编制内容</a:t>
              </a:r>
            </a:p>
          </p:txBody>
        </p:sp>
        <p:sp>
          <p:nvSpPr>
            <p:cNvPr id="52" name="任意多边形: 形状 51">
              <a:extLst>
                <a:ext uri="{FF2B5EF4-FFF2-40B4-BE49-F238E27FC236}">
                  <a16:creationId xmlns:a16="http://schemas.microsoft.com/office/drawing/2014/main" id="{0B795F02-4DD8-4CD2-8E4D-4867D804943A}"/>
                </a:ext>
              </a:extLst>
            </p:cNvPr>
            <p:cNvSpPr/>
            <p:nvPr/>
          </p:nvSpPr>
          <p:spPr>
            <a:xfrm>
              <a:off x="1746443" y="8417735"/>
              <a:ext cx="1839023" cy="1444295"/>
            </a:xfrm>
            <a:custGeom>
              <a:avLst/>
              <a:gdLst>
                <a:gd name="connsiteX0" fmla="*/ 0 w 2476500"/>
                <a:gd name="connsiteY0" fmla="*/ 0 h 489600"/>
                <a:gd name="connsiteX1" fmla="*/ 2476500 w 2476500"/>
                <a:gd name="connsiteY1" fmla="*/ 0 h 489600"/>
                <a:gd name="connsiteX2" fmla="*/ 2476500 w 2476500"/>
                <a:gd name="connsiteY2" fmla="*/ 489600 h 489600"/>
                <a:gd name="connsiteX3" fmla="*/ 0 w 2476500"/>
                <a:gd name="connsiteY3" fmla="*/ 489600 h 489600"/>
                <a:gd name="connsiteX4" fmla="*/ 0 w 2476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89600">
                  <a:moveTo>
                    <a:pt x="0" y="0"/>
                  </a:moveTo>
                  <a:lnTo>
                    <a:pt x="2476500" y="0"/>
                  </a:lnTo>
                  <a:lnTo>
                    <a:pt x="2476500" y="489600"/>
                  </a:lnTo>
                  <a:lnTo>
                    <a:pt x="0" y="489600"/>
                  </a:lnTo>
                  <a:lnTo>
                    <a:pt x="0" y="0"/>
                  </a:lnTo>
                  <a:close/>
                </a:path>
              </a:pathLst>
            </a:custGeom>
            <a:solidFill>
              <a:srgbClr val="CE2C94"/>
            </a:solidFill>
            <a:ln>
              <a:noFill/>
            </a:ln>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20904" tIns="69088" rIns="120904" bIns="69088" numCol="1" spcCol="1270" anchor="ctr" anchorCtr="0">
              <a:noAutofit/>
            </a:bodyPr>
            <a:lstStyle/>
            <a:p>
              <a:pPr marL="0" lvl="0" indent="0" algn="ctr" defTabSz="755650">
                <a:lnSpc>
                  <a:spcPct val="150000"/>
                </a:lnSpc>
                <a:spcBef>
                  <a:spcPct val="0"/>
                </a:spcBef>
                <a:spcAft>
                  <a:spcPct val="35000"/>
                </a:spcAft>
                <a:buNone/>
              </a:pPr>
              <a:r>
                <a:rPr lang="zh-CN" altLang="en-US" sz="1600" b="1" kern="1200" dirty="0">
                  <a:latin typeface="微软雅黑" panose="020B0503020204020204" pitchFamily="34" charset="-122"/>
                  <a:ea typeface="微软雅黑" panose="020B0503020204020204" pitchFamily="34" charset="-122"/>
                </a:rPr>
                <a:t>成果要求</a:t>
              </a:r>
            </a:p>
          </p:txBody>
        </p:sp>
        <p:grpSp>
          <p:nvGrpSpPr>
            <p:cNvPr id="53" name="组合 52">
              <a:extLst>
                <a:ext uri="{FF2B5EF4-FFF2-40B4-BE49-F238E27FC236}">
                  <a16:creationId xmlns:a16="http://schemas.microsoft.com/office/drawing/2014/main" id="{59ED3648-E01C-4CC5-A600-9A29B72AA7B6}"/>
                </a:ext>
              </a:extLst>
            </p:cNvPr>
            <p:cNvGrpSpPr/>
            <p:nvPr/>
          </p:nvGrpSpPr>
          <p:grpSpPr>
            <a:xfrm>
              <a:off x="1746443" y="2524588"/>
              <a:ext cx="13255925" cy="1086605"/>
              <a:chOff x="1746443" y="2634572"/>
              <a:chExt cx="13255925" cy="907783"/>
            </a:xfrm>
          </p:grpSpPr>
          <p:sp>
            <p:nvSpPr>
              <p:cNvPr id="55" name="任意多边形: 形状 54">
                <a:extLst>
                  <a:ext uri="{FF2B5EF4-FFF2-40B4-BE49-F238E27FC236}">
                    <a16:creationId xmlns:a16="http://schemas.microsoft.com/office/drawing/2014/main" id="{26B94D5F-54F8-4A2E-8002-6D04CE0AAFE2}"/>
                  </a:ext>
                </a:extLst>
              </p:cNvPr>
              <p:cNvSpPr/>
              <p:nvPr/>
            </p:nvSpPr>
            <p:spPr>
              <a:xfrm>
                <a:off x="3709284" y="2639932"/>
                <a:ext cx="11293084" cy="399806"/>
              </a:xfrm>
              <a:custGeom>
                <a:avLst/>
                <a:gdLst>
                  <a:gd name="connsiteX0" fmla="*/ 0 w 2476500"/>
                  <a:gd name="connsiteY0" fmla="*/ 0 h 4561503"/>
                  <a:gd name="connsiteX1" fmla="*/ 2476500 w 2476500"/>
                  <a:gd name="connsiteY1" fmla="*/ 0 h 4561503"/>
                  <a:gd name="connsiteX2" fmla="*/ 2476500 w 2476500"/>
                  <a:gd name="connsiteY2" fmla="*/ 4561503 h 4561503"/>
                  <a:gd name="connsiteX3" fmla="*/ 0 w 2476500"/>
                  <a:gd name="connsiteY3" fmla="*/ 4561503 h 4561503"/>
                  <a:gd name="connsiteX4" fmla="*/ 0 w 2476500"/>
                  <a:gd name="connsiteY4" fmla="*/ 0 h 456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561503">
                    <a:moveTo>
                      <a:pt x="0" y="0"/>
                    </a:moveTo>
                    <a:lnTo>
                      <a:pt x="2476500" y="0"/>
                    </a:lnTo>
                    <a:lnTo>
                      <a:pt x="2476500" y="4561503"/>
                    </a:lnTo>
                    <a:lnTo>
                      <a:pt x="0" y="4561503"/>
                    </a:lnTo>
                    <a:lnTo>
                      <a:pt x="0" y="0"/>
                    </a:lnTo>
                    <a:close/>
                  </a:path>
                </a:pathLst>
              </a:custGeom>
              <a:solidFill>
                <a:srgbClr val="2E75B6">
                  <a:alpha val="20000"/>
                </a:srgb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indent="360000">
                  <a:lnSpc>
                    <a:spcPct val="150000"/>
                  </a:lnSpc>
                </a:pPr>
                <a:r>
                  <a:rPr lang="zh-CN" altLang="en-US" sz="1400" dirty="0">
                    <a:latin typeface="微软雅黑" panose="020B0503020204020204" pitchFamily="34" charset="-122"/>
                    <a:ea typeface="微软雅黑" panose="020B0503020204020204" pitchFamily="34" charset="-122"/>
                  </a:rPr>
                  <a:t>山东省行政区范围内</a:t>
                </a:r>
                <a:r>
                  <a:rPr lang="zh-CN" altLang="en-US" sz="1400" b="1" dirty="0">
                    <a:solidFill>
                      <a:srgbClr val="C00000"/>
                    </a:solidFill>
                    <a:latin typeface="微软雅黑" panose="020B0503020204020204" pitchFamily="34" charset="-122"/>
                    <a:ea typeface="微软雅黑" panose="020B0503020204020204" pitchFamily="34" charset="-122"/>
                  </a:rPr>
                  <a:t>城镇开发边界以外</a:t>
                </a:r>
                <a:r>
                  <a:rPr lang="zh-CN" altLang="en-US" sz="1400" dirty="0">
                    <a:latin typeface="微软雅黑" panose="020B0503020204020204" pitchFamily="34" charset="-122"/>
                    <a:ea typeface="微软雅黑" panose="020B0503020204020204" pitchFamily="34" charset="-122"/>
                  </a:rPr>
                  <a:t>的</a:t>
                </a:r>
                <a:r>
                  <a:rPr lang="zh-CN" altLang="en-US" sz="1400" b="1" dirty="0">
                    <a:solidFill>
                      <a:srgbClr val="C00000"/>
                    </a:solidFill>
                    <a:latin typeface="微软雅黑" panose="020B0503020204020204" pitchFamily="34" charset="-122"/>
                    <a:ea typeface="微软雅黑" panose="020B0503020204020204" pitchFamily="34" charset="-122"/>
                  </a:rPr>
                  <a:t>村庄</a:t>
                </a:r>
                <a:r>
                  <a:rPr lang="zh-CN" altLang="en-US" sz="1400" dirty="0">
                    <a:latin typeface="微软雅黑" panose="020B0503020204020204" pitchFamily="34" charset="-122"/>
                    <a:ea typeface="微软雅黑" panose="020B0503020204020204" pitchFamily="34" charset="-122"/>
                  </a:rPr>
                  <a:t>和</a:t>
                </a:r>
                <a:r>
                  <a:rPr lang="zh-CN" altLang="en-US" sz="1400" b="1" dirty="0">
                    <a:solidFill>
                      <a:srgbClr val="C00000"/>
                    </a:solidFill>
                    <a:latin typeface="微软雅黑" panose="020B0503020204020204" pitchFamily="34" charset="-122"/>
                    <a:ea typeface="微软雅黑" panose="020B0503020204020204" pitchFamily="34" charset="-122"/>
                  </a:rPr>
                  <a:t>农村新型</a:t>
                </a:r>
                <a:r>
                  <a:rPr lang="zh-CN" altLang="en-US" sz="1400" dirty="0">
                    <a:solidFill>
                      <a:schemeClr val="tx1"/>
                    </a:solidFill>
                    <a:latin typeface="微软雅黑" panose="020B0503020204020204" pitchFamily="34" charset="-122"/>
                    <a:ea typeface="微软雅黑" panose="020B0503020204020204" pitchFamily="34" charset="-122"/>
                  </a:rPr>
                  <a:t>社区规划编制工作。</a:t>
                </a:r>
                <a:endParaRPr lang="en-US" altLang="zh-CN" sz="1400" dirty="0">
                  <a:solidFill>
                    <a:schemeClr val="tx1"/>
                  </a:solidFill>
                  <a:latin typeface="微软雅黑" panose="020B0503020204020204" pitchFamily="34" charset="-122"/>
                  <a:ea typeface="微软雅黑" panose="020B0503020204020204" pitchFamily="34" charset="-122"/>
                </a:endParaRPr>
              </a:p>
            </p:txBody>
          </p:sp>
          <p:sp>
            <p:nvSpPr>
              <p:cNvPr id="56" name="任意多边形: 形状 55">
                <a:extLst>
                  <a:ext uri="{FF2B5EF4-FFF2-40B4-BE49-F238E27FC236}">
                    <a16:creationId xmlns:a16="http://schemas.microsoft.com/office/drawing/2014/main" id="{68176A43-4D2A-4129-928F-F336C9C7F4AB}"/>
                  </a:ext>
                </a:extLst>
              </p:cNvPr>
              <p:cNvSpPr/>
              <p:nvPr/>
            </p:nvSpPr>
            <p:spPr>
              <a:xfrm>
                <a:off x="1746443" y="2634572"/>
                <a:ext cx="1839023" cy="399807"/>
              </a:xfrm>
              <a:custGeom>
                <a:avLst/>
                <a:gdLst>
                  <a:gd name="connsiteX0" fmla="*/ 0 w 2476500"/>
                  <a:gd name="connsiteY0" fmla="*/ 0 h 489600"/>
                  <a:gd name="connsiteX1" fmla="*/ 2476500 w 2476500"/>
                  <a:gd name="connsiteY1" fmla="*/ 0 h 489600"/>
                  <a:gd name="connsiteX2" fmla="*/ 2476500 w 2476500"/>
                  <a:gd name="connsiteY2" fmla="*/ 489600 h 489600"/>
                  <a:gd name="connsiteX3" fmla="*/ 0 w 2476500"/>
                  <a:gd name="connsiteY3" fmla="*/ 489600 h 489600"/>
                  <a:gd name="connsiteX4" fmla="*/ 0 w 2476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89600">
                    <a:moveTo>
                      <a:pt x="0" y="0"/>
                    </a:moveTo>
                    <a:lnTo>
                      <a:pt x="2476500" y="0"/>
                    </a:lnTo>
                    <a:lnTo>
                      <a:pt x="2476500" y="489600"/>
                    </a:lnTo>
                    <a:lnTo>
                      <a:pt x="0" y="489600"/>
                    </a:lnTo>
                    <a:lnTo>
                      <a:pt x="0" y="0"/>
                    </a:lnTo>
                    <a:close/>
                  </a:path>
                </a:pathLst>
              </a:custGeom>
              <a:solidFill>
                <a:srgbClr val="2E75B6"/>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marL="0" lvl="0" indent="0" algn="ctr" defTabSz="755650">
                  <a:spcBef>
                    <a:spcPct val="0"/>
                  </a:spcBef>
                  <a:buNone/>
                </a:pPr>
                <a:r>
                  <a:rPr lang="zh-CN" altLang="en-US" sz="1600" b="1" kern="1200" dirty="0">
                    <a:latin typeface="微软雅黑" panose="020B0503020204020204" pitchFamily="34" charset="-122"/>
                    <a:ea typeface="微软雅黑" panose="020B0503020204020204" pitchFamily="34" charset="-122"/>
                  </a:rPr>
                  <a:t>适用范围</a:t>
                </a:r>
              </a:p>
            </p:txBody>
          </p:sp>
          <p:sp>
            <p:nvSpPr>
              <p:cNvPr id="57" name="任意多边形: 形状 56">
                <a:extLst>
                  <a:ext uri="{FF2B5EF4-FFF2-40B4-BE49-F238E27FC236}">
                    <a16:creationId xmlns:a16="http://schemas.microsoft.com/office/drawing/2014/main" id="{295A3354-BD11-465D-9405-AC4A87D87138}"/>
                  </a:ext>
                </a:extLst>
              </p:cNvPr>
              <p:cNvSpPr/>
              <p:nvPr/>
            </p:nvSpPr>
            <p:spPr>
              <a:xfrm>
                <a:off x="3707626" y="3139040"/>
                <a:ext cx="11293084" cy="399317"/>
              </a:xfrm>
              <a:custGeom>
                <a:avLst/>
                <a:gdLst>
                  <a:gd name="connsiteX0" fmla="*/ 0 w 2476500"/>
                  <a:gd name="connsiteY0" fmla="*/ 0 h 4561503"/>
                  <a:gd name="connsiteX1" fmla="*/ 2476500 w 2476500"/>
                  <a:gd name="connsiteY1" fmla="*/ 0 h 4561503"/>
                  <a:gd name="connsiteX2" fmla="*/ 2476500 w 2476500"/>
                  <a:gd name="connsiteY2" fmla="*/ 4561503 h 4561503"/>
                  <a:gd name="connsiteX3" fmla="*/ 0 w 2476500"/>
                  <a:gd name="connsiteY3" fmla="*/ 4561503 h 4561503"/>
                  <a:gd name="connsiteX4" fmla="*/ 0 w 2476500"/>
                  <a:gd name="connsiteY4" fmla="*/ 0 h 456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561503">
                    <a:moveTo>
                      <a:pt x="0" y="0"/>
                    </a:moveTo>
                    <a:lnTo>
                      <a:pt x="2476500" y="0"/>
                    </a:lnTo>
                    <a:lnTo>
                      <a:pt x="2476500" y="4561503"/>
                    </a:lnTo>
                    <a:lnTo>
                      <a:pt x="0" y="4561503"/>
                    </a:lnTo>
                    <a:lnTo>
                      <a:pt x="0" y="0"/>
                    </a:lnTo>
                    <a:close/>
                  </a:path>
                </a:pathLst>
              </a:custGeom>
              <a:solidFill>
                <a:srgbClr val="00B050">
                  <a:alpha val="20000"/>
                </a:srgb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indent="360000">
                  <a:lnSpc>
                    <a:spcPct val="150000"/>
                  </a:lnSpc>
                </a:pPr>
                <a:r>
                  <a:rPr lang="zh-CN" altLang="en-US" sz="1400" dirty="0">
                    <a:latin typeface="微软雅黑" panose="020B0503020204020204" pitchFamily="34" charset="-122"/>
                    <a:ea typeface="微软雅黑" panose="020B0503020204020204" pitchFamily="34" charset="-122"/>
                  </a:rPr>
                  <a:t>村庄规划范围为村域全部国土空间，</a:t>
                </a:r>
                <a:r>
                  <a:rPr lang="zh-CN" altLang="en-US" sz="1400" b="1" dirty="0">
                    <a:solidFill>
                      <a:srgbClr val="C00000"/>
                    </a:solidFill>
                    <a:latin typeface="微软雅黑" panose="020B0503020204020204" pitchFamily="34" charset="-122"/>
                    <a:ea typeface="微软雅黑" panose="020B0503020204020204" pitchFamily="34" charset="-122"/>
                  </a:rPr>
                  <a:t>可以一个或几个行政村为单元编制。</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sp>
            <p:nvSpPr>
              <p:cNvPr id="58" name="任意多边形: 形状 57">
                <a:extLst>
                  <a:ext uri="{FF2B5EF4-FFF2-40B4-BE49-F238E27FC236}">
                    <a16:creationId xmlns:a16="http://schemas.microsoft.com/office/drawing/2014/main" id="{34FAA06A-3EE2-496C-BDEA-5DD3EAC08683}"/>
                  </a:ext>
                </a:extLst>
              </p:cNvPr>
              <p:cNvSpPr/>
              <p:nvPr/>
            </p:nvSpPr>
            <p:spPr>
              <a:xfrm>
                <a:off x="1746443" y="3143038"/>
                <a:ext cx="1839023" cy="399317"/>
              </a:xfrm>
              <a:custGeom>
                <a:avLst/>
                <a:gdLst>
                  <a:gd name="connsiteX0" fmla="*/ 0 w 2476500"/>
                  <a:gd name="connsiteY0" fmla="*/ 0 h 489600"/>
                  <a:gd name="connsiteX1" fmla="*/ 2476500 w 2476500"/>
                  <a:gd name="connsiteY1" fmla="*/ 0 h 489600"/>
                  <a:gd name="connsiteX2" fmla="*/ 2476500 w 2476500"/>
                  <a:gd name="connsiteY2" fmla="*/ 489600 h 489600"/>
                  <a:gd name="connsiteX3" fmla="*/ 0 w 2476500"/>
                  <a:gd name="connsiteY3" fmla="*/ 489600 h 489600"/>
                  <a:gd name="connsiteX4" fmla="*/ 0 w 2476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89600">
                    <a:moveTo>
                      <a:pt x="0" y="0"/>
                    </a:moveTo>
                    <a:lnTo>
                      <a:pt x="2476500" y="0"/>
                    </a:lnTo>
                    <a:lnTo>
                      <a:pt x="2476500" y="489600"/>
                    </a:lnTo>
                    <a:lnTo>
                      <a:pt x="0" y="489600"/>
                    </a:lnTo>
                    <a:lnTo>
                      <a:pt x="0" y="0"/>
                    </a:lnTo>
                    <a:close/>
                  </a:path>
                </a:pathLst>
              </a:custGeom>
              <a:solidFill>
                <a:srgbClr val="00B050"/>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marL="0" lvl="0" indent="0" algn="ctr" defTabSz="755650">
                  <a:spcBef>
                    <a:spcPct val="0"/>
                  </a:spcBef>
                  <a:buNone/>
                </a:pPr>
                <a:r>
                  <a:rPr lang="zh-CN" altLang="en-US" sz="1600" b="1" dirty="0">
                    <a:latin typeface="微软雅黑" panose="020B0503020204020204" pitchFamily="34" charset="-122"/>
                    <a:ea typeface="微软雅黑" panose="020B0503020204020204" pitchFamily="34" charset="-122"/>
                  </a:rPr>
                  <a:t>编制单元</a:t>
                </a:r>
                <a:endParaRPr lang="zh-CN" altLang="en-US" sz="1600" b="1" kern="1200" dirty="0">
                  <a:latin typeface="微软雅黑" panose="020B0503020204020204" pitchFamily="34" charset="-122"/>
                  <a:ea typeface="微软雅黑" panose="020B0503020204020204" pitchFamily="34" charset="-122"/>
                </a:endParaRPr>
              </a:p>
            </p:txBody>
          </p:sp>
        </p:grpSp>
        <p:sp>
          <p:nvSpPr>
            <p:cNvPr id="54" name="矩形 53">
              <a:extLst>
                <a:ext uri="{FF2B5EF4-FFF2-40B4-BE49-F238E27FC236}">
                  <a16:creationId xmlns:a16="http://schemas.microsoft.com/office/drawing/2014/main" id="{92CA27D5-2661-4CE6-B1CA-EDAB701085DB}"/>
                </a:ext>
              </a:extLst>
            </p:cNvPr>
            <p:cNvSpPr/>
            <p:nvPr/>
          </p:nvSpPr>
          <p:spPr>
            <a:xfrm>
              <a:off x="812427" y="2534653"/>
              <a:ext cx="828823" cy="732737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pc="600" dirty="0">
                  <a:solidFill>
                    <a:schemeClr val="bg1"/>
                  </a:solidFill>
                  <a:latin typeface="微软雅黑" panose="020B0503020204020204" pitchFamily="34" charset="-122"/>
                  <a:ea typeface="微软雅黑" panose="020B0503020204020204" pitchFamily="34" charset="-122"/>
                </a:rPr>
                <a:t>新常态下村庄规划相关内容解读</a:t>
              </a:r>
            </a:p>
          </p:txBody>
        </p:sp>
      </p:grpSp>
      <p:sp>
        <p:nvSpPr>
          <p:cNvPr id="59" name="TextBox 1">
            <a:extLst>
              <a:ext uri="{FF2B5EF4-FFF2-40B4-BE49-F238E27FC236}">
                <a16:creationId xmlns:a16="http://schemas.microsoft.com/office/drawing/2014/main" id="{803DC199-C81A-4FEB-976E-E49207A0DF03}"/>
              </a:ext>
            </a:extLst>
          </p:cNvPr>
          <p:cNvSpPr>
            <a:spLocks noChangeArrowheads="1"/>
          </p:cNvSpPr>
          <p:nvPr/>
        </p:nvSpPr>
        <p:spPr bwMode="auto">
          <a:xfrm>
            <a:off x="245733" y="1553679"/>
            <a:ext cx="4267200"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r>
              <a:rPr lang="en-US" altLang="zh-CN" sz="1800" b="1" dirty="0">
                <a:solidFill>
                  <a:srgbClr val="C00000"/>
                </a:solidFill>
                <a:latin typeface="微软雅黑" pitchFamily="34" charset="-122"/>
                <a:ea typeface="微软雅黑" pitchFamily="34" charset="-122"/>
                <a:sym typeface="微软雅黑" pitchFamily="34" charset="-122"/>
              </a:rPr>
              <a:t>《</a:t>
            </a:r>
            <a:r>
              <a:rPr lang="zh-CN" altLang="en-US" sz="1800" b="1" dirty="0">
                <a:solidFill>
                  <a:srgbClr val="C00000"/>
                </a:solidFill>
                <a:latin typeface="微软雅黑" pitchFamily="34" charset="-122"/>
                <a:ea typeface="微软雅黑" pitchFamily="34" charset="-122"/>
                <a:sym typeface="微软雅黑" pitchFamily="34" charset="-122"/>
              </a:rPr>
              <a:t>山东省村庄规划编制导则（试行）</a:t>
            </a:r>
            <a:r>
              <a:rPr lang="en-US" altLang="zh-CN" sz="1800" b="1" dirty="0">
                <a:solidFill>
                  <a:srgbClr val="C00000"/>
                </a:solidFill>
                <a:latin typeface="微软雅黑" pitchFamily="34" charset="-122"/>
                <a:ea typeface="微软雅黑" pitchFamily="34" charset="-122"/>
                <a:sym typeface="微软雅黑" pitchFamily="34" charset="-122"/>
              </a:rPr>
              <a:t>》</a:t>
            </a:r>
            <a:endParaRPr lang="zh-CN" altLang="en-US" sz="1800" b="1" dirty="0">
              <a:solidFill>
                <a:srgbClr val="C00000"/>
              </a:solidFill>
              <a:latin typeface="微软雅黑" pitchFamily="34" charset="-122"/>
              <a:ea typeface="微软雅黑" pitchFamily="34" charset="-122"/>
              <a:sym typeface="微软雅黑" pitchFamily="34" charset="-122"/>
            </a:endParaRPr>
          </a:p>
        </p:txBody>
      </p:sp>
      <p:pic>
        <p:nvPicPr>
          <p:cNvPr id="60" name="图片 59">
            <a:extLst>
              <a:ext uri="{FF2B5EF4-FFF2-40B4-BE49-F238E27FC236}">
                <a16:creationId xmlns:a16="http://schemas.microsoft.com/office/drawing/2014/main" id="{E798332F-3A09-4B24-BDD2-29DF45D727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30909" y="927100"/>
            <a:ext cx="3901035" cy="2733908"/>
          </a:xfrm>
          <a:prstGeom prst="rect">
            <a:avLst/>
          </a:prstGeom>
        </p:spPr>
      </p:pic>
      <p:sp>
        <p:nvSpPr>
          <p:cNvPr id="20" name="文本框 19">
            <a:extLst>
              <a:ext uri="{FF2B5EF4-FFF2-40B4-BE49-F238E27FC236}">
                <a16:creationId xmlns:a16="http://schemas.microsoft.com/office/drawing/2014/main" id="{2B4FC80A-EF62-4DC3-ADD2-7D7E4E841302}"/>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70E93CD6-2BA0-4C4B-8C2A-84CDB63E72B8}"/>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项目背景</a:t>
            </a:r>
          </a:p>
        </p:txBody>
      </p:sp>
    </p:spTree>
    <p:extLst>
      <p:ext uri="{BB962C8B-B14F-4D97-AF65-F5344CB8AC3E}">
        <p14:creationId xmlns:p14="http://schemas.microsoft.com/office/powerpoint/2010/main" val="2115158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709F792-C6BD-4E9E-9423-AE73090B4A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50" y="1993899"/>
            <a:ext cx="9075712" cy="7924801"/>
          </a:xfrm>
          <a:prstGeom prst="rect">
            <a:avLst/>
          </a:prstGeom>
        </p:spPr>
      </p:pic>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5.3 </a:t>
            </a:r>
            <a:r>
              <a:rPr lang="zh-CN" altLang="en-US" sz="2400" b="1" dirty="0">
                <a:latin typeface="微软雅黑" panose="020B0503020204020204" pitchFamily="34" charset="-122"/>
                <a:ea typeface="微软雅黑" panose="020B0503020204020204" pitchFamily="34" charset="-122"/>
              </a:rPr>
              <a:t>基础设施规划</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60</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0" name="文本框 9">
            <a:extLst>
              <a:ext uri="{FF2B5EF4-FFF2-40B4-BE49-F238E27FC236}">
                <a16:creationId xmlns:a16="http://schemas.microsoft.com/office/drawing/2014/main" id="{30209027-49F6-424C-A589-95B732656B55}"/>
              </a:ext>
            </a:extLst>
          </p:cNvPr>
          <p:cNvSpPr txBox="1"/>
          <p:nvPr/>
        </p:nvSpPr>
        <p:spPr>
          <a:xfrm>
            <a:off x="392136" y="1575647"/>
            <a:ext cx="5029199" cy="418253"/>
          </a:xfrm>
          <a:prstGeom prst="rect">
            <a:avLst/>
          </a:prstGeom>
          <a:noFill/>
        </p:spPr>
        <p:txBody>
          <a:bodyPr wrap="square" rtlCol="0">
            <a:spAutoFit/>
          </a:bodyPr>
          <a:lstStyle/>
          <a:p>
            <a:pPr>
              <a:lnSpc>
                <a:spcPct val="150000"/>
              </a:lnSpc>
            </a:pPr>
            <a:r>
              <a:rPr lang="zh-CN" altLang="en-US" sz="1600" b="1" dirty="0">
                <a:solidFill>
                  <a:srgbClr val="0070C0"/>
                </a:solidFill>
                <a:latin typeface="微软雅黑" panose="020B0503020204020204" pitchFamily="34" charset="-122"/>
                <a:ea typeface="微软雅黑" panose="020B0503020204020204" pitchFamily="34" charset="-122"/>
              </a:rPr>
              <a:t>（</a:t>
            </a:r>
            <a:r>
              <a:rPr lang="en-US" altLang="zh-CN" sz="1600" b="1" dirty="0">
                <a:solidFill>
                  <a:srgbClr val="0070C0"/>
                </a:solidFill>
                <a:latin typeface="微软雅黑" panose="020B0503020204020204" pitchFamily="34" charset="-122"/>
                <a:ea typeface="微软雅黑" panose="020B0503020204020204" pitchFamily="34" charset="-122"/>
              </a:rPr>
              <a:t>5</a:t>
            </a:r>
            <a:r>
              <a:rPr lang="zh-CN" altLang="en-US" sz="1600" b="1" dirty="0">
                <a:solidFill>
                  <a:srgbClr val="0070C0"/>
                </a:solidFill>
                <a:latin typeface="微软雅黑" panose="020B0503020204020204" pitchFamily="34" charset="-122"/>
                <a:ea typeface="微软雅黑" panose="020B0503020204020204" pitchFamily="34" charset="-122"/>
              </a:rPr>
              <a:t>）燃气设施规划</a:t>
            </a:r>
          </a:p>
        </p:txBody>
      </p:sp>
      <p:sp>
        <p:nvSpPr>
          <p:cNvPr id="12" name="矩形 11">
            <a:extLst>
              <a:ext uri="{FF2B5EF4-FFF2-40B4-BE49-F238E27FC236}">
                <a16:creationId xmlns:a16="http://schemas.microsoft.com/office/drawing/2014/main" id="{115B4F0B-409C-4BE6-B7E6-D84C6A0102A1}"/>
              </a:ext>
            </a:extLst>
          </p:cNvPr>
          <p:cNvSpPr/>
          <p:nvPr/>
        </p:nvSpPr>
        <p:spPr>
          <a:xfrm>
            <a:off x="400049" y="1993900"/>
            <a:ext cx="5029199" cy="7924800"/>
          </a:xfrm>
          <a:prstGeom prst="rect">
            <a:avLst/>
          </a:prstGeom>
          <a:solidFill>
            <a:schemeClr val="accent1">
              <a:lumMod val="20000"/>
              <a:lumOff val="80000"/>
            </a:schemeClr>
          </a:solidFill>
        </p:spPr>
        <p:txBody>
          <a:bodyPr wrap="square">
            <a:noAutofit/>
          </a:bodyPr>
          <a:lstStyle/>
          <a:p>
            <a:pPr marL="285750" indent="-285750">
              <a:lnSpc>
                <a:spcPct val="150000"/>
              </a:lnSpc>
              <a:buFont typeface="Wingdings" panose="05000000000000000000" pitchFamily="2" charset="2"/>
              <a:buChar char="p"/>
              <a:tabLst>
                <a:tab pos="6172200" algn="l"/>
              </a:tabLst>
            </a:pPr>
            <a:r>
              <a:rPr lang="zh-CN" altLang="en-US" sz="1400" b="1" kern="100" dirty="0">
                <a:solidFill>
                  <a:prstClr val="black"/>
                </a:solidFill>
                <a:latin typeface="微软雅黑" panose="020B0503020204020204" pitchFamily="34" charset="-122"/>
                <a:ea typeface="微软雅黑" panose="020B0503020204020204" pitchFamily="34" charset="-122"/>
              </a:rPr>
              <a:t>气源规划</a:t>
            </a:r>
            <a:endParaRPr lang="en-US" altLang="zh-CN" sz="1400" b="1" kern="100" dirty="0">
              <a:solidFill>
                <a:prstClr val="black"/>
              </a:solidFill>
              <a:latin typeface="微软雅黑" panose="020B0503020204020204" pitchFamily="34" charset="-122"/>
              <a:ea typeface="微软雅黑" panose="020B0503020204020204" pitchFamily="34" charset="-122"/>
            </a:endParaRPr>
          </a:p>
          <a:p>
            <a:pPr>
              <a:lnSpc>
                <a:spcPct val="150000"/>
              </a:lnSpc>
              <a:tabLst>
                <a:tab pos="6172200" algn="l"/>
              </a:tabLst>
            </a:pPr>
            <a:r>
              <a:rPr lang="zh-CN" altLang="en-US" sz="1400" kern="100" dirty="0">
                <a:latin typeface="微软雅黑" panose="020B0503020204020204" pitchFamily="34" charset="-122"/>
                <a:ea typeface="微软雅黑" panose="020B0503020204020204" pitchFamily="34" charset="-122"/>
              </a:rPr>
              <a:t>规划气源接自镇区燃气供应管线。</a:t>
            </a: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endParaRPr lang="en-US" altLang="zh-CN" sz="1400" kern="1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tabLst>
                <a:tab pos="6172200" algn="l"/>
              </a:tabLst>
            </a:pPr>
            <a:r>
              <a:rPr lang="zh-CN" altLang="en-US" sz="1400" b="1" kern="100" dirty="0">
                <a:solidFill>
                  <a:prstClr val="black"/>
                </a:solidFill>
                <a:latin typeface="微软雅黑" panose="020B0503020204020204" pitchFamily="34" charset="-122"/>
                <a:ea typeface="微软雅黑" panose="020B0503020204020204" pitchFamily="34" charset="-122"/>
              </a:rPr>
              <a:t>用气量预测</a:t>
            </a:r>
            <a:endParaRPr lang="en-US" altLang="zh-CN" sz="1400" b="1" kern="100" dirty="0">
              <a:solidFill>
                <a:prstClr val="black"/>
              </a:solidFill>
              <a:latin typeface="微软雅黑" panose="020B0503020204020204" pitchFamily="34" charset="-122"/>
              <a:ea typeface="微软雅黑" panose="020B0503020204020204" pitchFamily="34" charset="-122"/>
            </a:endParaRPr>
          </a:p>
          <a:p>
            <a:pPr>
              <a:lnSpc>
                <a:spcPct val="150000"/>
              </a:lnSpc>
              <a:tabLst>
                <a:tab pos="6172200" algn="l"/>
              </a:tabLst>
            </a:pPr>
            <a:r>
              <a:rPr lang="zh-CN" altLang="en-US" sz="1400" kern="100" dirty="0">
                <a:latin typeface="微软雅黑" panose="020B0503020204020204" pitchFamily="34" charset="-122"/>
                <a:ea typeface="微软雅黑" panose="020B0503020204020204" pitchFamily="34" charset="-122"/>
              </a:rPr>
              <a:t>按照村民</a:t>
            </a:r>
            <a:r>
              <a:rPr lang="en-US" altLang="zh-CN" sz="1400" kern="100" dirty="0">
                <a:latin typeface="微软雅黑" panose="020B0503020204020204" pitchFamily="34" charset="-122"/>
                <a:ea typeface="微软雅黑" panose="020B0503020204020204" pitchFamily="34" charset="-122"/>
              </a:rPr>
              <a:t>0.2</a:t>
            </a:r>
            <a:r>
              <a:rPr lang="zh-CN" altLang="en-US" sz="1400" kern="100" dirty="0">
                <a:latin typeface="微软雅黑" panose="020B0503020204020204" pitchFamily="34" charset="-122"/>
                <a:ea typeface="微软雅黑" panose="020B0503020204020204" pitchFamily="34" charset="-122"/>
              </a:rPr>
              <a:t>立方米</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人</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日计算，社区的总用气量为</a:t>
            </a: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r>
              <a:rPr lang="en-US" altLang="zh-CN" sz="1400" kern="100" dirty="0">
                <a:latin typeface="微软雅黑" panose="020B0503020204020204" pitchFamily="34" charset="-122"/>
                <a:ea typeface="微软雅黑" panose="020B0503020204020204" pitchFamily="34" charset="-122"/>
              </a:rPr>
              <a:t>0.2*6100=0.122</a:t>
            </a:r>
            <a:r>
              <a:rPr lang="zh-CN" altLang="en-US" sz="1400" kern="100" dirty="0">
                <a:latin typeface="微软雅黑" panose="020B0503020204020204" pitchFamily="34" charset="-122"/>
                <a:ea typeface="微软雅黑" panose="020B0503020204020204" pitchFamily="34" charset="-122"/>
              </a:rPr>
              <a:t>万立方米</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日。</a:t>
            </a: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endParaRPr lang="en-US" altLang="zh-CN" sz="1400" kern="1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tabLst>
                <a:tab pos="6172200" algn="l"/>
              </a:tabLst>
            </a:pPr>
            <a:r>
              <a:rPr lang="zh-CN" altLang="en-US" sz="1400" b="1" kern="100" dirty="0">
                <a:solidFill>
                  <a:prstClr val="black"/>
                </a:solidFill>
                <a:latin typeface="微软雅黑" panose="020B0503020204020204" pitchFamily="34" charset="-122"/>
                <a:ea typeface="微软雅黑" panose="020B0503020204020204" pitchFamily="34" charset="-122"/>
              </a:rPr>
              <a:t>管网布置</a:t>
            </a:r>
            <a:endParaRPr lang="en-US" altLang="zh-CN" sz="1400" b="1" kern="100" dirty="0">
              <a:solidFill>
                <a:prstClr val="black"/>
              </a:solidFill>
              <a:latin typeface="微软雅黑" panose="020B0503020204020204" pitchFamily="34" charset="-122"/>
              <a:ea typeface="微软雅黑" panose="020B0503020204020204" pitchFamily="34" charset="-122"/>
            </a:endParaRPr>
          </a:p>
          <a:p>
            <a:pPr>
              <a:lnSpc>
                <a:spcPct val="150000"/>
              </a:lnSpc>
              <a:tabLst>
                <a:tab pos="6172200" algn="l"/>
              </a:tabLst>
            </a:pPr>
            <a:r>
              <a:rPr lang="zh-CN" altLang="en-US" sz="1400" kern="100" dirty="0">
                <a:latin typeface="微软雅黑" panose="020B0503020204020204" pitchFamily="34" charset="-122"/>
                <a:ea typeface="微软雅黑" panose="020B0503020204020204" pitchFamily="34" charset="-122"/>
              </a:rPr>
              <a:t>沿泉重路布置供气干管，并由干管延伸支管供应至每户。燃气管道应尽量避免穿越大型障碍物，以减少工程量和投资。原则上燃气管道应布置在道路西侧和南侧。</a:t>
            </a:r>
            <a:endParaRPr lang="zh-CN" altLang="zh-CN" sz="1400" kern="100"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AA12B9B8-AA4A-4556-BACA-CB07D78563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5763" y="9749433"/>
            <a:ext cx="1080000" cy="169267"/>
          </a:xfrm>
          <a:prstGeom prst="rect">
            <a:avLst/>
          </a:prstGeom>
        </p:spPr>
      </p:pic>
    </p:spTree>
    <p:extLst>
      <p:ext uri="{BB962C8B-B14F-4D97-AF65-F5344CB8AC3E}">
        <p14:creationId xmlns:p14="http://schemas.microsoft.com/office/powerpoint/2010/main" val="23148362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EFB7123-A24E-4754-8F56-21D7B74956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50" y="1993900"/>
            <a:ext cx="9075712" cy="7924800"/>
          </a:xfrm>
          <a:prstGeom prst="rect">
            <a:avLst/>
          </a:prstGeom>
        </p:spPr>
      </p:pic>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27843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5.3 </a:t>
            </a:r>
            <a:r>
              <a:rPr lang="zh-CN" altLang="en-US" sz="2400" b="1" dirty="0">
                <a:latin typeface="微软雅黑" panose="020B0503020204020204" pitchFamily="34" charset="-122"/>
                <a:ea typeface="微软雅黑" panose="020B0503020204020204" pitchFamily="34" charset="-122"/>
              </a:rPr>
              <a:t>基础设施规划</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61</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0" name="文本框 9">
            <a:extLst>
              <a:ext uri="{FF2B5EF4-FFF2-40B4-BE49-F238E27FC236}">
                <a16:creationId xmlns:a16="http://schemas.microsoft.com/office/drawing/2014/main" id="{30209027-49F6-424C-A589-95B732656B55}"/>
              </a:ext>
            </a:extLst>
          </p:cNvPr>
          <p:cNvSpPr txBox="1"/>
          <p:nvPr/>
        </p:nvSpPr>
        <p:spPr>
          <a:xfrm>
            <a:off x="392136" y="1575647"/>
            <a:ext cx="5029199" cy="418253"/>
          </a:xfrm>
          <a:prstGeom prst="rect">
            <a:avLst/>
          </a:prstGeom>
          <a:noFill/>
        </p:spPr>
        <p:txBody>
          <a:bodyPr wrap="square" rtlCol="0">
            <a:spAutoFit/>
          </a:bodyPr>
          <a:lstStyle/>
          <a:p>
            <a:pPr>
              <a:lnSpc>
                <a:spcPct val="150000"/>
              </a:lnSpc>
            </a:pPr>
            <a:r>
              <a:rPr lang="zh-CN" altLang="en-US" sz="1600" b="1" dirty="0">
                <a:solidFill>
                  <a:srgbClr val="0070C0"/>
                </a:solidFill>
                <a:latin typeface="微软雅黑" panose="020B0503020204020204" pitchFamily="34" charset="-122"/>
                <a:ea typeface="微软雅黑" panose="020B0503020204020204" pitchFamily="34" charset="-122"/>
              </a:rPr>
              <a:t>（</a:t>
            </a:r>
            <a:r>
              <a:rPr lang="en-US" altLang="zh-CN" sz="1600" b="1" dirty="0">
                <a:solidFill>
                  <a:srgbClr val="0070C0"/>
                </a:solidFill>
                <a:latin typeface="微软雅黑" panose="020B0503020204020204" pitchFamily="34" charset="-122"/>
                <a:ea typeface="微软雅黑" panose="020B0503020204020204" pitchFamily="34" charset="-122"/>
              </a:rPr>
              <a:t>6</a:t>
            </a:r>
            <a:r>
              <a:rPr lang="zh-CN" altLang="en-US" sz="1600" b="1" dirty="0">
                <a:solidFill>
                  <a:srgbClr val="0070C0"/>
                </a:solidFill>
                <a:latin typeface="微软雅黑" panose="020B0503020204020204" pitchFamily="34" charset="-122"/>
                <a:ea typeface="微软雅黑" panose="020B0503020204020204" pitchFamily="34" charset="-122"/>
              </a:rPr>
              <a:t>）环卫设施规划</a:t>
            </a:r>
          </a:p>
        </p:txBody>
      </p:sp>
      <p:sp>
        <p:nvSpPr>
          <p:cNvPr id="13" name="矩形 12">
            <a:extLst>
              <a:ext uri="{FF2B5EF4-FFF2-40B4-BE49-F238E27FC236}">
                <a16:creationId xmlns:a16="http://schemas.microsoft.com/office/drawing/2014/main" id="{5CF25ED3-AA37-4367-9D57-456D80B30BD2}"/>
              </a:ext>
            </a:extLst>
          </p:cNvPr>
          <p:cNvSpPr/>
          <p:nvPr/>
        </p:nvSpPr>
        <p:spPr>
          <a:xfrm>
            <a:off x="400050" y="1993900"/>
            <a:ext cx="5054545" cy="7924800"/>
          </a:xfrm>
          <a:prstGeom prst="rect">
            <a:avLst/>
          </a:prstGeom>
          <a:solidFill>
            <a:schemeClr val="accent1">
              <a:lumMod val="20000"/>
              <a:lumOff val="80000"/>
            </a:schemeClr>
          </a:solidFill>
        </p:spPr>
        <p:txBody>
          <a:bodyPr wrap="square">
            <a:noAutofit/>
          </a:bodyPr>
          <a:lstStyle/>
          <a:p>
            <a:pPr marL="285750" indent="-285750">
              <a:lnSpc>
                <a:spcPct val="150000"/>
              </a:lnSpc>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环卫设施规划</a:t>
            </a:r>
            <a:endParaRPr lang="en-US" altLang="zh-CN" sz="1400" b="1"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垃圾收集点的服务半径不超过</a:t>
            </a:r>
            <a:r>
              <a:rPr lang="en-US" altLang="zh-CN" sz="1400" dirty="0">
                <a:latin typeface="微软雅黑" panose="020B0503020204020204" pitchFamily="34" charset="-122"/>
                <a:ea typeface="微软雅黑" panose="020B0503020204020204" pitchFamily="34" charset="-122"/>
              </a:rPr>
              <a:t>70</a:t>
            </a:r>
            <a:r>
              <a:rPr lang="zh-CN" altLang="en-US" sz="1400" dirty="0">
                <a:latin typeface="微软雅黑" panose="020B0503020204020204" pitchFamily="34" charset="-122"/>
                <a:ea typeface="微软雅黑" panose="020B0503020204020204" pitchFamily="34" charset="-122"/>
              </a:rPr>
              <a:t>米，结合村庄公共活动场所，合理布置公厕，服务半径一般不超过</a:t>
            </a:r>
            <a:r>
              <a:rPr lang="en-US" altLang="zh-CN" sz="1400" dirty="0">
                <a:latin typeface="微软雅黑" panose="020B0503020204020204" pitchFamily="34" charset="-122"/>
                <a:ea typeface="微软雅黑" panose="020B0503020204020204" pitchFamily="34" charset="-122"/>
              </a:rPr>
              <a:t>300</a:t>
            </a:r>
            <a:r>
              <a:rPr lang="zh-CN" altLang="en-US" sz="1400" dirty="0">
                <a:latin typeface="微软雅黑" panose="020B0503020204020204" pitchFamily="34" charset="-122"/>
                <a:ea typeface="微软雅黑" panose="020B0503020204020204" pitchFamily="34" charset="-122"/>
              </a:rPr>
              <a:t>米，普及水冲式卫生公厕，积极鼓励农户利用产生的有机垃圾作为有机肥料，实行有机垃圾资源化。</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zh-CN" altLang="en-US"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环境卫生整治</a:t>
            </a:r>
          </a:p>
          <a:p>
            <a:pPr>
              <a:lnSpc>
                <a:spcPct val="150000"/>
              </a:lnSpc>
            </a:pPr>
            <a:r>
              <a:rPr lang="zh-CN" altLang="en-US" sz="1400" dirty="0">
                <a:latin typeface="微软雅黑" panose="020B0503020204020204" pitchFamily="34" charset="-122"/>
                <a:ea typeface="微软雅黑" panose="020B0503020204020204" pitchFamily="34" charset="-122"/>
              </a:rPr>
              <a:t>为给居民一个良好的生活环境，以有效遏制并最终解决环境污染问题为目的，建立社区卫生长效管理机制为核心，着力改善社区卫生环境，使农村垃圾走上规范化处理的轨道：</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zh-CN" altLang="en-US" sz="14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建立健全社区环境保洁及垃圾处理队伍</a:t>
            </a:r>
          </a:p>
          <a:p>
            <a:pPr>
              <a:lnSpc>
                <a:spcPct val="150000"/>
              </a:lnSpc>
            </a:pPr>
            <a:r>
              <a:rPr lang="zh-CN" altLang="en-US" sz="1400" dirty="0">
                <a:latin typeface="微软雅黑" panose="020B0503020204020204" pitchFamily="34" charset="-122"/>
                <a:ea typeface="微软雅黑" panose="020B0503020204020204" pitchFamily="34" charset="-122"/>
              </a:rPr>
              <a:t>要按照“养事不养人”的办法，建立环卫组，确保垃圾处理和环境保洁工作有人抓，有人管，确保农村垃圾处理日常运行落实到位。</a:t>
            </a:r>
          </a:p>
          <a:p>
            <a:pPr marL="285750" indent="-285750">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添置和建设环境保洁与垃圾处理基础设施</a:t>
            </a:r>
          </a:p>
          <a:p>
            <a:pPr>
              <a:lnSpc>
                <a:spcPct val="150000"/>
              </a:lnSpc>
            </a:pPr>
            <a:r>
              <a:rPr lang="zh-CN" altLang="en-US" sz="1400" dirty="0">
                <a:latin typeface="微软雅黑" panose="020B0503020204020204" pitchFamily="34" charset="-122"/>
                <a:ea typeface="微软雅黑" panose="020B0503020204020204" pitchFamily="34" charset="-122"/>
              </a:rPr>
              <a:t>根据实际情况，合理设置垃圾桶，建设垃圾池（屋）；保洁员配备垃圾清扫运送工具；每户农户自备“两桶一袋”，对垃圾进行减量化处理。</a:t>
            </a:r>
          </a:p>
          <a:p>
            <a:pPr marL="285750" indent="-285750">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建立健全垃圾处理和卫生保洁制度</a:t>
            </a:r>
          </a:p>
          <a:p>
            <a:pPr>
              <a:lnSpc>
                <a:spcPct val="150000"/>
              </a:lnSpc>
            </a:pPr>
            <a:r>
              <a:rPr lang="zh-CN" altLang="en-US" sz="1400" dirty="0">
                <a:latin typeface="微软雅黑" panose="020B0503020204020204" pitchFamily="34" charset="-122"/>
                <a:ea typeface="微软雅黑" panose="020B0503020204020204" pitchFamily="34" charset="-122"/>
              </a:rPr>
              <a:t>建立健全社区卫生“门前三包”制度、垃圾简易分类制度、垃圾集中处理制度、环境卫生长效管理制度、督查考评制度等，加强村民环境保护意识，从根源上减少环境污染问题。</a:t>
            </a:r>
          </a:p>
        </p:txBody>
      </p:sp>
      <p:pic>
        <p:nvPicPr>
          <p:cNvPr id="4" name="图片 3">
            <a:extLst>
              <a:ext uri="{FF2B5EF4-FFF2-40B4-BE49-F238E27FC236}">
                <a16:creationId xmlns:a16="http://schemas.microsoft.com/office/drawing/2014/main" id="{C423E243-3DDE-409E-B267-E0598DC573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7850" y="9558359"/>
            <a:ext cx="1080000" cy="360341"/>
          </a:xfrm>
          <a:prstGeom prst="rect">
            <a:avLst/>
          </a:prstGeom>
        </p:spPr>
      </p:pic>
    </p:spTree>
    <p:extLst>
      <p:ext uri="{BB962C8B-B14F-4D97-AF65-F5344CB8AC3E}">
        <p14:creationId xmlns:p14="http://schemas.microsoft.com/office/powerpoint/2010/main" val="34780250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73621C4-9631-445B-B84B-12C02DAF7F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50" y="1993899"/>
            <a:ext cx="9075712" cy="7924801"/>
          </a:xfrm>
          <a:prstGeom prst="rect">
            <a:avLst/>
          </a:prstGeom>
        </p:spPr>
      </p:pic>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45369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5.4 </a:t>
            </a:r>
            <a:r>
              <a:rPr lang="zh-CN" altLang="en-US" sz="2400" b="1" dirty="0">
                <a:latin typeface="微软雅黑" panose="020B0503020204020204" pitchFamily="34" charset="-122"/>
                <a:ea typeface="微软雅黑" panose="020B0503020204020204" pitchFamily="34" charset="-122"/>
              </a:rPr>
              <a:t>公共服务设施规划</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62</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1" name="矩形 10">
            <a:extLst>
              <a:ext uri="{FF2B5EF4-FFF2-40B4-BE49-F238E27FC236}">
                <a16:creationId xmlns:a16="http://schemas.microsoft.com/office/drawing/2014/main" id="{FD271F83-D86D-4F36-AFAC-C3470B734CA4}"/>
              </a:ext>
            </a:extLst>
          </p:cNvPr>
          <p:cNvSpPr/>
          <p:nvPr/>
        </p:nvSpPr>
        <p:spPr>
          <a:xfrm>
            <a:off x="422072" y="1993899"/>
            <a:ext cx="5029199" cy="2057401"/>
          </a:xfrm>
          <a:prstGeom prst="rect">
            <a:avLst/>
          </a:prstGeom>
          <a:solidFill>
            <a:schemeClr val="accent1">
              <a:lumMod val="20000"/>
              <a:lumOff val="80000"/>
            </a:schemeClr>
          </a:solidFill>
        </p:spPr>
        <p:txBody>
          <a:bodyPr wrap="square">
            <a:noAutofit/>
          </a:bodyPr>
          <a:lstStyle/>
          <a:p>
            <a:pPr>
              <a:lnSpc>
                <a:spcPct val="150000"/>
              </a:lnSpc>
            </a:pPr>
            <a:r>
              <a:rPr lang="zh-CN" altLang="en-US" sz="1400" kern="100" dirty="0">
                <a:latin typeface="微软雅黑" panose="020B0503020204020204" pitchFamily="34" charset="-122"/>
                <a:ea typeface="微软雅黑" panose="020B0503020204020204" pitchFamily="34" charset="-122"/>
              </a:rPr>
              <a:t>（</a:t>
            </a:r>
            <a:r>
              <a:rPr lang="en-US" altLang="zh-CN" sz="1400" kern="100" dirty="0">
                <a:latin typeface="微软雅黑" panose="020B0503020204020204" pitchFamily="34" charset="-122"/>
                <a:ea typeface="微软雅黑" panose="020B0503020204020204" pitchFamily="34" charset="-122"/>
              </a:rPr>
              <a:t>1</a:t>
            </a:r>
            <a:r>
              <a:rPr lang="zh-CN" altLang="en-US" sz="1400" kern="100" dirty="0">
                <a:latin typeface="微软雅黑" panose="020B0503020204020204" pitchFamily="34" charset="-122"/>
                <a:ea typeface="微软雅黑" panose="020B0503020204020204" pitchFamily="34" charset="-122"/>
              </a:rPr>
              <a:t>）</a:t>
            </a:r>
            <a:r>
              <a:rPr lang="zh-CN" altLang="en-US" sz="1400" b="1" kern="100" dirty="0">
                <a:solidFill>
                  <a:srgbClr val="C00000"/>
                </a:solidFill>
                <a:latin typeface="微软雅黑" panose="020B0503020204020204" pitchFamily="34" charset="-122"/>
                <a:ea typeface="微软雅黑" panose="020B0503020204020204" pitchFamily="34" charset="-122"/>
              </a:rPr>
              <a:t>镇村统筹</a:t>
            </a:r>
            <a:r>
              <a:rPr lang="zh-CN" altLang="en-US" sz="1400" kern="100" dirty="0">
                <a:latin typeface="微软雅黑" panose="020B0503020204020204" pitchFamily="34" charset="-122"/>
                <a:ea typeface="微软雅黑" panose="020B0503020204020204" pitchFamily="34" charset="-122"/>
              </a:rPr>
              <a:t>设施配置公共服务设施。</a:t>
            </a:r>
          </a:p>
          <a:p>
            <a:pPr>
              <a:lnSpc>
                <a:spcPct val="150000"/>
              </a:lnSpc>
            </a:pPr>
            <a:r>
              <a:rPr lang="zh-CN" altLang="en-US" sz="1400" kern="100" dirty="0">
                <a:latin typeface="微软雅黑" panose="020B0503020204020204" pitchFamily="34" charset="-122"/>
                <a:ea typeface="微软雅黑" panose="020B0503020204020204" pitchFamily="34" charset="-122"/>
              </a:rPr>
              <a:t>（</a:t>
            </a:r>
            <a:r>
              <a:rPr lang="en-US" altLang="zh-CN" sz="1400" kern="100" dirty="0">
                <a:latin typeface="微软雅黑" panose="020B0503020204020204" pitchFamily="34" charset="-122"/>
                <a:ea typeface="微软雅黑" panose="020B0503020204020204" pitchFamily="34" charset="-122"/>
              </a:rPr>
              <a:t>2</a:t>
            </a:r>
            <a:r>
              <a:rPr lang="zh-CN" altLang="en-US" sz="1400" kern="100" dirty="0">
                <a:latin typeface="微软雅黑" panose="020B0503020204020204" pitchFamily="34" charset="-122"/>
                <a:ea typeface="微软雅黑" panose="020B0503020204020204" pitchFamily="34" charset="-122"/>
              </a:rPr>
              <a:t>）公共服务设施布局</a:t>
            </a:r>
            <a:r>
              <a:rPr lang="zh-CN" altLang="en-US" sz="1400" b="1" kern="100" dirty="0">
                <a:solidFill>
                  <a:srgbClr val="C00000"/>
                </a:solidFill>
                <a:latin typeface="微软雅黑" panose="020B0503020204020204" pitchFamily="34" charset="-122"/>
                <a:ea typeface="微软雅黑" panose="020B0503020204020204" pitchFamily="34" charset="-122"/>
              </a:rPr>
              <a:t>以需求为导向，充分结合村民意愿和偏好，</a:t>
            </a:r>
            <a:r>
              <a:rPr lang="zh-CN" altLang="en-US" sz="1400" kern="100" dirty="0">
                <a:latin typeface="微软雅黑" panose="020B0503020204020204" pitchFamily="34" charset="-122"/>
                <a:ea typeface="微软雅黑" panose="020B0503020204020204" pitchFamily="34" charset="-122"/>
              </a:rPr>
              <a:t>本着方便、适用为原则，相对集中布置。</a:t>
            </a:r>
          </a:p>
          <a:p>
            <a:pPr>
              <a:lnSpc>
                <a:spcPct val="150000"/>
              </a:lnSpc>
            </a:pPr>
            <a:r>
              <a:rPr lang="zh-CN" altLang="en-US" sz="1400" kern="100" dirty="0">
                <a:latin typeface="微软雅黑" panose="020B0503020204020204" pitchFamily="34" charset="-122"/>
                <a:ea typeface="微软雅黑" panose="020B0503020204020204" pitchFamily="34" charset="-122"/>
              </a:rPr>
              <a:t>（</a:t>
            </a:r>
            <a:r>
              <a:rPr lang="en-US" altLang="zh-CN" sz="1400" kern="100" dirty="0">
                <a:latin typeface="微软雅黑" panose="020B0503020204020204" pitchFamily="34" charset="-122"/>
                <a:ea typeface="微软雅黑" panose="020B0503020204020204" pitchFamily="34" charset="-122"/>
              </a:rPr>
              <a:t>3</a:t>
            </a:r>
            <a:r>
              <a:rPr lang="zh-CN" altLang="en-US" sz="1400" kern="100" dirty="0">
                <a:latin typeface="微软雅黑" panose="020B0503020204020204" pitchFamily="34" charset="-122"/>
                <a:ea typeface="微软雅黑" panose="020B0503020204020204" pitchFamily="34" charset="-122"/>
              </a:rPr>
              <a:t>）依据</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山东省村庄规划编制导则（试行）</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及有关法律法规结合现状规划，主要包括行政服务设施、 村民健身活动设施。</a:t>
            </a:r>
          </a:p>
        </p:txBody>
      </p:sp>
      <p:graphicFrame>
        <p:nvGraphicFramePr>
          <p:cNvPr id="12" name="表格 3">
            <a:extLst>
              <a:ext uri="{FF2B5EF4-FFF2-40B4-BE49-F238E27FC236}">
                <a16:creationId xmlns:a16="http://schemas.microsoft.com/office/drawing/2014/main" id="{F68B8596-ECB9-4EAF-AB7E-09CEBECD739F}"/>
              </a:ext>
            </a:extLst>
          </p:cNvPr>
          <p:cNvGraphicFramePr>
            <a:graphicFrameLocks noGrp="1"/>
          </p:cNvGraphicFramePr>
          <p:nvPr>
            <p:extLst>
              <p:ext uri="{D42A27DB-BD31-4B8C-83A1-F6EECF244321}">
                <p14:modId xmlns:p14="http://schemas.microsoft.com/office/powerpoint/2010/main" val="219316887"/>
              </p:ext>
            </p:extLst>
          </p:nvPr>
        </p:nvGraphicFramePr>
        <p:xfrm>
          <a:off x="443456" y="4203700"/>
          <a:ext cx="4985794" cy="5715006"/>
        </p:xfrm>
        <a:graphic>
          <a:graphicData uri="http://schemas.openxmlformats.org/drawingml/2006/table">
            <a:tbl>
              <a:tblPr firstRow="1" bandRow="1">
                <a:tableStyleId>{5940675A-B579-460E-94D1-54222C63F5DA}</a:tableStyleId>
              </a:tblPr>
              <a:tblGrid>
                <a:gridCol w="973529">
                  <a:extLst>
                    <a:ext uri="{9D8B030D-6E8A-4147-A177-3AD203B41FA5}">
                      <a16:colId xmlns:a16="http://schemas.microsoft.com/office/drawing/2014/main" val="3483810281"/>
                    </a:ext>
                  </a:extLst>
                </a:gridCol>
                <a:gridCol w="1388179">
                  <a:extLst>
                    <a:ext uri="{9D8B030D-6E8A-4147-A177-3AD203B41FA5}">
                      <a16:colId xmlns:a16="http://schemas.microsoft.com/office/drawing/2014/main" val="3316727413"/>
                    </a:ext>
                  </a:extLst>
                </a:gridCol>
                <a:gridCol w="2624086">
                  <a:extLst>
                    <a:ext uri="{9D8B030D-6E8A-4147-A177-3AD203B41FA5}">
                      <a16:colId xmlns:a16="http://schemas.microsoft.com/office/drawing/2014/main" val="3871333348"/>
                    </a:ext>
                  </a:extLst>
                </a:gridCol>
              </a:tblGrid>
              <a:tr h="259773">
                <a:tc>
                  <a:txBody>
                    <a:bodyPr/>
                    <a:lstStyle/>
                    <a:p>
                      <a:pPr algn="ctr"/>
                      <a:r>
                        <a:rPr lang="zh-CN" altLang="en-US" sz="1100" dirty="0">
                          <a:latin typeface="微软雅黑" panose="020B0503020204020204" pitchFamily="34" charset="-122"/>
                          <a:ea typeface="微软雅黑" panose="020B0503020204020204" pitchFamily="34" charset="-122"/>
                        </a:rPr>
                        <a:t>类别</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项目</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备注</a:t>
                      </a:r>
                    </a:p>
                  </a:txBody>
                  <a:tcPr anchor="ctr">
                    <a:solidFill>
                      <a:srgbClr val="DAE3F3"/>
                    </a:solidFill>
                  </a:tcPr>
                </a:tc>
                <a:extLst>
                  <a:ext uri="{0D108BD9-81ED-4DB2-BD59-A6C34878D82A}">
                    <a16:rowId xmlns:a16="http://schemas.microsoft.com/office/drawing/2014/main" val="867778067"/>
                  </a:ext>
                </a:extLst>
              </a:tr>
              <a:tr h="259773">
                <a:tc rowSpan="3">
                  <a:txBody>
                    <a:bodyPr/>
                    <a:lstStyle/>
                    <a:p>
                      <a:pPr algn="ctr"/>
                      <a:r>
                        <a:rPr lang="zh-CN" altLang="en-US" sz="1100" dirty="0">
                          <a:latin typeface="微软雅黑" panose="020B0503020204020204" pitchFamily="34" charset="-122"/>
                          <a:ea typeface="微软雅黑" panose="020B0503020204020204" pitchFamily="34" charset="-122"/>
                        </a:rPr>
                        <a:t>社会管理</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社会事务受理中心</a:t>
                      </a:r>
                    </a:p>
                  </a:txBody>
                  <a:tcPr anchor="ctr">
                    <a:solidFill>
                      <a:srgbClr val="DAE3F3"/>
                    </a:solidFill>
                  </a:tcPr>
                </a:tc>
                <a:tc rowSpan="3">
                  <a:txBody>
                    <a:bodyPr/>
                    <a:lstStyle/>
                    <a:p>
                      <a:pPr algn="ctr"/>
                      <a:r>
                        <a:rPr lang="zh-CN" altLang="en-US" sz="1100" dirty="0">
                          <a:latin typeface="微软雅黑" panose="020B0503020204020204" pitchFamily="34" charset="-122"/>
                          <a:ea typeface="微软雅黑" panose="020B0503020204020204" pitchFamily="34" charset="-122"/>
                        </a:rPr>
                        <a:t>结合社区服务中心设置</a:t>
                      </a:r>
                    </a:p>
                  </a:txBody>
                  <a:tcPr anchor="ctr">
                    <a:solidFill>
                      <a:srgbClr val="DAE3F3"/>
                    </a:solidFill>
                  </a:tcPr>
                </a:tc>
                <a:extLst>
                  <a:ext uri="{0D108BD9-81ED-4DB2-BD59-A6C34878D82A}">
                    <a16:rowId xmlns:a16="http://schemas.microsoft.com/office/drawing/2014/main" val="943338484"/>
                  </a:ext>
                </a:extLst>
              </a:tr>
              <a:tr h="259773">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警务室</a:t>
                      </a:r>
                    </a:p>
                  </a:txBody>
                  <a:tcPr anchor="ctr">
                    <a:solidFill>
                      <a:srgbClr val="DAE3F3"/>
                    </a:solidFill>
                  </a:tcPr>
                </a:tc>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221600602"/>
                  </a:ext>
                </a:extLst>
              </a:tr>
              <a:tr h="259773">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农业科技站</a:t>
                      </a:r>
                    </a:p>
                  </a:txBody>
                  <a:tcPr anchor="ctr">
                    <a:solidFill>
                      <a:srgbClr val="DAE3F3"/>
                    </a:solidFill>
                  </a:tcPr>
                </a:tc>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406904794"/>
                  </a:ext>
                </a:extLst>
              </a:tr>
              <a:tr h="259773">
                <a:tc>
                  <a:txBody>
                    <a:bodyPr/>
                    <a:lstStyle/>
                    <a:p>
                      <a:pPr algn="ctr"/>
                      <a:r>
                        <a:rPr lang="zh-CN" altLang="en-US" sz="1100" dirty="0">
                          <a:latin typeface="微软雅黑" panose="020B0503020204020204" pitchFamily="34" charset="-122"/>
                          <a:ea typeface="微软雅黑" panose="020B0503020204020204" pitchFamily="34" charset="-122"/>
                        </a:rPr>
                        <a:t>公共服务</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幸福院</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结合社区服务中心设置</a:t>
                      </a:r>
                    </a:p>
                  </a:txBody>
                  <a:tcPr anchor="ctr">
                    <a:solidFill>
                      <a:srgbClr val="DAE3F3"/>
                    </a:solidFill>
                  </a:tcPr>
                </a:tc>
                <a:extLst>
                  <a:ext uri="{0D108BD9-81ED-4DB2-BD59-A6C34878D82A}">
                    <a16:rowId xmlns:a16="http://schemas.microsoft.com/office/drawing/2014/main" val="3227465157"/>
                  </a:ext>
                </a:extLst>
              </a:tr>
              <a:tr h="259773">
                <a:tc rowSpan="2">
                  <a:txBody>
                    <a:bodyPr/>
                    <a:lstStyle/>
                    <a:p>
                      <a:pPr algn="ctr"/>
                      <a:r>
                        <a:rPr lang="zh-CN" altLang="en-US" sz="1100" dirty="0">
                          <a:latin typeface="微软雅黑" panose="020B0503020204020204" pitchFamily="34" charset="-122"/>
                          <a:ea typeface="微软雅黑" panose="020B0503020204020204" pitchFamily="34" charset="-122"/>
                        </a:rPr>
                        <a:t>公共活动</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公园绿地</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结合社区服务中心设置</a:t>
                      </a:r>
                    </a:p>
                  </a:txBody>
                  <a:tcPr anchor="ctr">
                    <a:solidFill>
                      <a:srgbClr val="DAE3F3"/>
                    </a:solidFill>
                  </a:tcPr>
                </a:tc>
                <a:extLst>
                  <a:ext uri="{0D108BD9-81ED-4DB2-BD59-A6C34878D82A}">
                    <a16:rowId xmlns:a16="http://schemas.microsoft.com/office/drawing/2014/main" val="855724583"/>
                  </a:ext>
                </a:extLst>
              </a:tr>
              <a:tr h="259773">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公共活动场所</a:t>
                      </a:r>
                    </a:p>
                  </a:txBody>
                  <a:tcPr anchor="ctr">
                    <a:solidFill>
                      <a:srgbClr val="DAE3F3"/>
                    </a:solidFill>
                  </a:tcPr>
                </a:tc>
                <a:tc>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结合社区服务中心设置</a:t>
                      </a:r>
                    </a:p>
                  </a:txBody>
                  <a:tcPr anchor="ctr">
                    <a:solidFill>
                      <a:srgbClr val="DAE3F3"/>
                    </a:solidFill>
                  </a:tcPr>
                </a:tc>
                <a:extLst>
                  <a:ext uri="{0D108BD9-81ED-4DB2-BD59-A6C34878D82A}">
                    <a16:rowId xmlns:a16="http://schemas.microsoft.com/office/drawing/2014/main" val="1981792411"/>
                  </a:ext>
                </a:extLst>
              </a:tr>
              <a:tr h="259773">
                <a:tc>
                  <a:txBody>
                    <a:bodyPr/>
                    <a:lstStyle/>
                    <a:p>
                      <a:pPr algn="ctr"/>
                      <a:r>
                        <a:rPr lang="zh-CN" altLang="en-US" sz="1100" dirty="0">
                          <a:latin typeface="微软雅黑" panose="020B0503020204020204" pitchFamily="34" charset="-122"/>
                          <a:ea typeface="微软雅黑" panose="020B0503020204020204" pitchFamily="34" charset="-122"/>
                        </a:rPr>
                        <a:t>公共卫生</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卫生室</a:t>
                      </a:r>
                    </a:p>
                  </a:txBody>
                  <a:tcPr anchor="ctr">
                    <a:solidFill>
                      <a:srgbClr val="DAE3F3"/>
                    </a:solidFill>
                  </a:tcPr>
                </a:tc>
                <a:tc>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结合社区服务中心设置</a:t>
                      </a:r>
                    </a:p>
                  </a:txBody>
                  <a:tcPr anchor="ctr">
                    <a:solidFill>
                      <a:srgbClr val="DAE3F3"/>
                    </a:solidFill>
                  </a:tcPr>
                </a:tc>
                <a:extLst>
                  <a:ext uri="{0D108BD9-81ED-4DB2-BD59-A6C34878D82A}">
                    <a16:rowId xmlns:a16="http://schemas.microsoft.com/office/drawing/2014/main" val="2968624608"/>
                  </a:ext>
                </a:extLst>
              </a:tr>
              <a:tr h="259773">
                <a:tc rowSpan="4">
                  <a:txBody>
                    <a:bodyPr/>
                    <a:lstStyle/>
                    <a:p>
                      <a:pPr algn="ctr"/>
                      <a:r>
                        <a:rPr lang="zh-CN" altLang="en-US" sz="1100" dirty="0">
                          <a:latin typeface="微软雅黑" panose="020B0503020204020204" pitchFamily="34" charset="-122"/>
                          <a:ea typeface="微软雅黑" panose="020B0503020204020204" pitchFamily="34" charset="-122"/>
                        </a:rPr>
                        <a:t>文化体育</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文化活动室</a:t>
                      </a:r>
                    </a:p>
                  </a:txBody>
                  <a:tcPr anchor="ctr">
                    <a:solidFill>
                      <a:srgbClr val="DAE3F3"/>
                    </a:solidFill>
                  </a:tcPr>
                </a:tc>
                <a:tc rowSpan="3">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结合社区服务中心设置</a:t>
                      </a:r>
                    </a:p>
                  </a:txBody>
                  <a:tcPr anchor="ctr">
                    <a:solidFill>
                      <a:srgbClr val="DAE3F3"/>
                    </a:solidFill>
                  </a:tcPr>
                </a:tc>
                <a:extLst>
                  <a:ext uri="{0D108BD9-81ED-4DB2-BD59-A6C34878D82A}">
                    <a16:rowId xmlns:a16="http://schemas.microsoft.com/office/drawing/2014/main" val="965128398"/>
                  </a:ext>
                </a:extLst>
              </a:tr>
              <a:tr h="259773">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互联网信息服务站</a:t>
                      </a:r>
                    </a:p>
                  </a:txBody>
                  <a:tcPr anchor="ctr">
                    <a:solidFill>
                      <a:srgbClr val="DAE3F3"/>
                    </a:solidFill>
                  </a:tcPr>
                </a:tc>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139598534"/>
                  </a:ext>
                </a:extLst>
              </a:tr>
              <a:tr h="259773">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图书阅览室</a:t>
                      </a:r>
                    </a:p>
                  </a:txBody>
                  <a:tcPr anchor="ctr">
                    <a:solidFill>
                      <a:srgbClr val="DAE3F3"/>
                    </a:solidFill>
                  </a:tcPr>
                </a:tc>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141959556"/>
                  </a:ext>
                </a:extLst>
              </a:tr>
              <a:tr h="259773">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户外体育运动场</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结合社区前广场设置</a:t>
                      </a:r>
                    </a:p>
                  </a:txBody>
                  <a:tcPr anchor="ctr">
                    <a:solidFill>
                      <a:srgbClr val="DAE3F3"/>
                    </a:solidFill>
                  </a:tcPr>
                </a:tc>
                <a:extLst>
                  <a:ext uri="{0D108BD9-81ED-4DB2-BD59-A6C34878D82A}">
                    <a16:rowId xmlns:a16="http://schemas.microsoft.com/office/drawing/2014/main" val="2546885426"/>
                  </a:ext>
                </a:extLst>
              </a:tr>
              <a:tr h="259773">
                <a:tc rowSpan="2">
                  <a:txBody>
                    <a:bodyPr/>
                    <a:lstStyle/>
                    <a:p>
                      <a:pPr algn="ctr"/>
                      <a:r>
                        <a:rPr lang="zh-CN" altLang="en-US" sz="1100" dirty="0">
                          <a:latin typeface="微软雅黑" panose="020B0503020204020204" pitchFamily="34" charset="-122"/>
                          <a:ea typeface="微软雅黑" panose="020B0503020204020204" pitchFamily="34" charset="-122"/>
                        </a:rPr>
                        <a:t>教育设施</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小学</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完善现状</a:t>
                      </a:r>
                    </a:p>
                  </a:txBody>
                  <a:tcPr anchor="ctr">
                    <a:solidFill>
                      <a:srgbClr val="DAE3F3"/>
                    </a:solidFill>
                  </a:tcPr>
                </a:tc>
                <a:extLst>
                  <a:ext uri="{0D108BD9-81ED-4DB2-BD59-A6C34878D82A}">
                    <a16:rowId xmlns:a16="http://schemas.microsoft.com/office/drawing/2014/main" val="520758364"/>
                  </a:ext>
                </a:extLst>
              </a:tr>
              <a:tr h="259773">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幼儿园</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结合社区建设配置</a:t>
                      </a:r>
                    </a:p>
                  </a:txBody>
                  <a:tcPr anchor="ctr">
                    <a:solidFill>
                      <a:srgbClr val="DAE3F3"/>
                    </a:solidFill>
                  </a:tcPr>
                </a:tc>
                <a:extLst>
                  <a:ext uri="{0D108BD9-81ED-4DB2-BD59-A6C34878D82A}">
                    <a16:rowId xmlns:a16="http://schemas.microsoft.com/office/drawing/2014/main" val="1474520824"/>
                  </a:ext>
                </a:extLst>
              </a:tr>
              <a:tr h="259773">
                <a:tc rowSpan="4">
                  <a:txBody>
                    <a:bodyPr/>
                    <a:lstStyle/>
                    <a:p>
                      <a:pPr algn="ctr"/>
                      <a:r>
                        <a:rPr lang="zh-CN" altLang="en-US" sz="1100" dirty="0">
                          <a:latin typeface="微软雅黑" panose="020B0503020204020204" pitchFamily="34" charset="-122"/>
                          <a:ea typeface="微软雅黑" panose="020B0503020204020204" pitchFamily="34" charset="-122"/>
                        </a:rPr>
                        <a:t>商业设施</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农贸市场</a:t>
                      </a:r>
                    </a:p>
                  </a:txBody>
                  <a:tcPr anchor="ctr">
                    <a:solidFill>
                      <a:srgbClr val="DAE3F3"/>
                    </a:solidFill>
                  </a:tcPr>
                </a:tc>
                <a:tc rowSpan="2">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新建</a:t>
                      </a:r>
                    </a:p>
                  </a:txBody>
                  <a:tcPr anchor="ctr">
                    <a:solidFill>
                      <a:srgbClr val="DAE3F3"/>
                    </a:solidFill>
                  </a:tcPr>
                </a:tc>
                <a:extLst>
                  <a:ext uri="{0D108BD9-81ED-4DB2-BD59-A6C34878D82A}">
                    <a16:rowId xmlns:a16="http://schemas.microsoft.com/office/drawing/2014/main" val="2348960559"/>
                  </a:ext>
                </a:extLst>
              </a:tr>
              <a:tr h="259773">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餐饮店</a:t>
                      </a:r>
                    </a:p>
                  </a:txBody>
                  <a:tcPr anchor="ctr">
                    <a:solidFill>
                      <a:srgbClr val="DAE3F3"/>
                    </a:solidFill>
                  </a:tcPr>
                </a:tc>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875898873"/>
                  </a:ext>
                </a:extLst>
              </a:tr>
              <a:tr h="259773">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便民超市</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沿街设置</a:t>
                      </a:r>
                    </a:p>
                  </a:txBody>
                  <a:tcPr anchor="ctr">
                    <a:solidFill>
                      <a:srgbClr val="DAE3F3"/>
                    </a:solidFill>
                  </a:tcPr>
                </a:tc>
                <a:extLst>
                  <a:ext uri="{0D108BD9-81ED-4DB2-BD59-A6C34878D82A}">
                    <a16:rowId xmlns:a16="http://schemas.microsoft.com/office/drawing/2014/main" val="701734672"/>
                  </a:ext>
                </a:extLst>
              </a:tr>
              <a:tr h="259773">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邮政所</a:t>
                      </a:r>
                    </a:p>
                  </a:txBody>
                  <a:tcPr anchor="ctr">
                    <a:solidFill>
                      <a:srgbClr val="DAE3F3"/>
                    </a:solidFill>
                  </a:tcPr>
                </a:tc>
                <a:tc>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结合社区设置</a:t>
                      </a:r>
                    </a:p>
                  </a:txBody>
                  <a:tcPr anchor="ctr">
                    <a:solidFill>
                      <a:srgbClr val="DAE3F3"/>
                    </a:solidFill>
                  </a:tcPr>
                </a:tc>
                <a:extLst>
                  <a:ext uri="{0D108BD9-81ED-4DB2-BD59-A6C34878D82A}">
                    <a16:rowId xmlns:a16="http://schemas.microsoft.com/office/drawing/2014/main" val="2833282045"/>
                  </a:ext>
                </a:extLst>
              </a:tr>
              <a:tr h="259773">
                <a:tc rowSpan="4">
                  <a:txBody>
                    <a:bodyPr/>
                    <a:lstStyle/>
                    <a:p>
                      <a:pPr algn="ctr"/>
                      <a:r>
                        <a:rPr lang="zh-CN" altLang="en-US" sz="1100" dirty="0">
                          <a:latin typeface="微软雅黑" panose="020B0503020204020204" pitchFamily="34" charset="-122"/>
                          <a:ea typeface="微软雅黑" panose="020B0503020204020204" pitchFamily="34" charset="-122"/>
                        </a:rPr>
                        <a:t>生产服务设施</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供销社</a:t>
                      </a:r>
                    </a:p>
                  </a:txBody>
                  <a:tcPr anchor="ctr">
                    <a:solidFill>
                      <a:srgbClr val="DAE3F3"/>
                    </a:solidFill>
                  </a:tcPr>
                </a:tc>
                <a:tc rowSpan="3">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结合镇驻地服务</a:t>
                      </a:r>
                    </a:p>
                  </a:txBody>
                  <a:tcPr anchor="ctr">
                    <a:solidFill>
                      <a:srgbClr val="DAE3F3"/>
                    </a:solidFill>
                  </a:tcPr>
                </a:tc>
                <a:extLst>
                  <a:ext uri="{0D108BD9-81ED-4DB2-BD59-A6C34878D82A}">
                    <a16:rowId xmlns:a16="http://schemas.microsoft.com/office/drawing/2014/main" val="291116017"/>
                  </a:ext>
                </a:extLst>
              </a:tr>
              <a:tr h="259773">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兽医站</a:t>
                      </a:r>
                    </a:p>
                  </a:txBody>
                  <a:tcPr anchor="ctr">
                    <a:solidFill>
                      <a:srgbClr val="DAE3F3"/>
                    </a:solidFill>
                  </a:tcPr>
                </a:tc>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92447812"/>
                  </a:ext>
                </a:extLst>
              </a:tr>
              <a:tr h="259773">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农机站</a:t>
                      </a:r>
                    </a:p>
                  </a:txBody>
                  <a:tcPr anchor="ctr">
                    <a:solidFill>
                      <a:srgbClr val="DAE3F3"/>
                    </a:solidFill>
                  </a:tcPr>
                </a:tc>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068824482"/>
                  </a:ext>
                </a:extLst>
              </a:tr>
              <a:tr h="259773">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晒场</a:t>
                      </a:r>
                    </a:p>
                  </a:txBody>
                  <a:tcPr anchor="ctr">
                    <a:solidFill>
                      <a:srgbClr val="DAE3F3"/>
                    </a:solidFill>
                  </a:tcPr>
                </a:tc>
                <a:tc>
                  <a:txBody>
                    <a:bodyPr/>
                    <a:lstStyle/>
                    <a:p>
                      <a:pPr algn="ctr"/>
                      <a:r>
                        <a:rPr lang="zh-CN" altLang="en-US" sz="1100" dirty="0">
                          <a:latin typeface="微软雅黑" panose="020B0503020204020204" pitchFamily="34" charset="-122"/>
                          <a:ea typeface="微软雅黑" panose="020B0503020204020204" pitchFamily="34" charset="-122"/>
                        </a:rPr>
                        <a:t>结合村庄广场设置</a:t>
                      </a:r>
                    </a:p>
                  </a:txBody>
                  <a:tcPr anchor="ctr">
                    <a:solidFill>
                      <a:srgbClr val="DAE3F3"/>
                    </a:solidFill>
                  </a:tcPr>
                </a:tc>
                <a:extLst>
                  <a:ext uri="{0D108BD9-81ED-4DB2-BD59-A6C34878D82A}">
                    <a16:rowId xmlns:a16="http://schemas.microsoft.com/office/drawing/2014/main" val="1486109153"/>
                  </a:ext>
                </a:extLst>
              </a:tr>
            </a:tbl>
          </a:graphicData>
        </a:graphic>
      </p:graphicFrame>
      <p:pic>
        <p:nvPicPr>
          <p:cNvPr id="6" name="图片 5">
            <a:extLst>
              <a:ext uri="{FF2B5EF4-FFF2-40B4-BE49-F238E27FC236}">
                <a16:creationId xmlns:a16="http://schemas.microsoft.com/office/drawing/2014/main" id="{69A521C8-8B01-444B-8B55-5C164FD84E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7850" y="8772103"/>
            <a:ext cx="1080000" cy="1152263"/>
          </a:xfrm>
          <a:prstGeom prst="rect">
            <a:avLst/>
          </a:prstGeom>
        </p:spPr>
      </p:pic>
    </p:spTree>
    <p:extLst>
      <p:ext uri="{BB962C8B-B14F-4D97-AF65-F5344CB8AC3E}">
        <p14:creationId xmlns:p14="http://schemas.microsoft.com/office/powerpoint/2010/main" val="4716333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45369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5.5 </a:t>
            </a:r>
            <a:r>
              <a:rPr lang="zh-CN" altLang="en-US" sz="2400" b="1" dirty="0">
                <a:latin typeface="微软雅黑" panose="020B0503020204020204" pitchFamily="34" charset="-122"/>
                <a:ea typeface="微软雅黑" panose="020B0503020204020204" pitchFamily="34" charset="-122"/>
              </a:rPr>
              <a:t>防灾减灾规划</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63</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村庄建设规划</a:t>
            </a:r>
          </a:p>
        </p:txBody>
      </p:sp>
      <p:sp>
        <p:nvSpPr>
          <p:cNvPr id="10" name="矩形 9">
            <a:extLst>
              <a:ext uri="{FF2B5EF4-FFF2-40B4-BE49-F238E27FC236}">
                <a16:creationId xmlns:a16="http://schemas.microsoft.com/office/drawing/2014/main" id="{2BB6C00C-AFD8-4B09-A6D2-2D541F5D551A}"/>
              </a:ext>
            </a:extLst>
          </p:cNvPr>
          <p:cNvSpPr/>
          <p:nvPr/>
        </p:nvSpPr>
        <p:spPr>
          <a:xfrm>
            <a:off x="400050" y="1993901"/>
            <a:ext cx="7391400" cy="7924800"/>
          </a:xfrm>
          <a:prstGeom prst="rect">
            <a:avLst/>
          </a:prstGeom>
          <a:solidFill>
            <a:schemeClr val="accent1">
              <a:lumMod val="20000"/>
              <a:lumOff val="80000"/>
            </a:schemeClr>
          </a:solidFill>
        </p:spPr>
        <p:txBody>
          <a:bodyPr wrap="square">
            <a:noAutofit/>
          </a:bodyPr>
          <a:lstStyle/>
          <a:p>
            <a:pPr>
              <a:lnSpc>
                <a:spcPct val="150000"/>
              </a:lnSpc>
            </a:pPr>
            <a:r>
              <a:rPr lang="zh-CN" altLang="en-US" sz="1400" b="1" kern="100" dirty="0">
                <a:latin typeface="微软雅黑" panose="020B0503020204020204" pitchFamily="34" charset="-122"/>
                <a:ea typeface="微软雅黑" panose="020B0503020204020204" pitchFamily="34" charset="-122"/>
              </a:rPr>
              <a:t>（</a:t>
            </a:r>
            <a:r>
              <a:rPr lang="en-US" altLang="zh-CN" sz="1400" b="1" kern="100" dirty="0">
                <a:latin typeface="微软雅黑" panose="020B0503020204020204" pitchFamily="34" charset="-122"/>
                <a:ea typeface="微软雅黑" panose="020B0503020204020204" pitchFamily="34" charset="-122"/>
              </a:rPr>
              <a:t>1</a:t>
            </a:r>
            <a:r>
              <a:rPr lang="zh-CN" altLang="en-US" sz="1400" b="1" kern="100" dirty="0">
                <a:latin typeface="微软雅黑" panose="020B0503020204020204" pitchFamily="34" charset="-122"/>
                <a:ea typeface="微软雅黑" panose="020B0503020204020204" pitchFamily="34" charset="-122"/>
              </a:rPr>
              <a:t>）消防工程规划</a:t>
            </a:r>
          </a:p>
          <a:p>
            <a:pPr marL="285750" indent="-285750">
              <a:lnSpc>
                <a:spcPct val="150000"/>
              </a:lnSpc>
              <a:buFont typeface="Wingdings" panose="05000000000000000000" pitchFamily="2" charset="2"/>
              <a:buChar char="n"/>
            </a:pPr>
            <a:r>
              <a:rPr lang="zh-CN" altLang="en-US" sz="1400" kern="100" dirty="0">
                <a:latin typeface="微软雅黑" panose="020B0503020204020204" pitchFamily="34" charset="-122"/>
                <a:ea typeface="微软雅黑" panose="020B0503020204020204" pitchFamily="34" charset="-122"/>
              </a:rPr>
              <a:t>消火栓布置</a:t>
            </a:r>
          </a:p>
          <a:p>
            <a:pPr>
              <a:lnSpc>
                <a:spcPct val="150000"/>
              </a:lnSpc>
            </a:pPr>
            <a:r>
              <a:rPr lang="zh-CN" altLang="en-US" sz="1400" kern="100" dirty="0">
                <a:latin typeface="微软雅黑" panose="020B0503020204020204" pitchFamily="34" charset="-122"/>
                <a:ea typeface="微软雅黑" panose="020B0503020204020204" pitchFamily="34" charset="-122"/>
              </a:rPr>
              <a:t>规划沿主次道路按照</a:t>
            </a:r>
            <a:r>
              <a:rPr lang="en-US" altLang="zh-CN" sz="1400" kern="100" dirty="0">
                <a:latin typeface="微软雅黑" panose="020B0503020204020204" pitchFamily="34" charset="-122"/>
                <a:ea typeface="微软雅黑" panose="020B0503020204020204" pitchFamily="34" charset="-122"/>
              </a:rPr>
              <a:t>120</a:t>
            </a:r>
            <a:r>
              <a:rPr lang="zh-CN" altLang="en-US" sz="1400" kern="100" dirty="0">
                <a:latin typeface="微软雅黑" panose="020B0503020204020204" pitchFamily="34" charset="-122"/>
                <a:ea typeface="微软雅黑" panose="020B0503020204020204" pitchFamily="34" charset="-122"/>
              </a:rPr>
              <a:t>米的间距设置消防栓。</a:t>
            </a:r>
          </a:p>
          <a:p>
            <a:pPr marL="285750" indent="-285750">
              <a:lnSpc>
                <a:spcPct val="150000"/>
              </a:lnSpc>
              <a:buFont typeface="Wingdings" panose="05000000000000000000" pitchFamily="2" charset="2"/>
              <a:buChar char="n"/>
            </a:pPr>
            <a:r>
              <a:rPr lang="zh-CN" altLang="en-US" sz="1400" kern="100" dirty="0">
                <a:latin typeface="微软雅黑" panose="020B0503020204020204" pitchFamily="34" charset="-122"/>
                <a:ea typeface="微软雅黑" panose="020B0503020204020204" pitchFamily="34" charset="-122"/>
              </a:rPr>
              <a:t>消防通道</a:t>
            </a:r>
          </a:p>
          <a:p>
            <a:pPr>
              <a:lnSpc>
                <a:spcPct val="150000"/>
              </a:lnSpc>
            </a:pPr>
            <a:r>
              <a:rPr lang="zh-CN" altLang="en-US" sz="1400" kern="100" dirty="0">
                <a:latin typeface="微软雅黑" panose="020B0503020204020204" pitchFamily="34" charset="-122"/>
                <a:ea typeface="微软雅黑" panose="020B0503020204020204" pitchFamily="34" charset="-122"/>
              </a:rPr>
              <a:t>消防通道的间距不大于</a:t>
            </a:r>
            <a:r>
              <a:rPr lang="en-US" altLang="zh-CN" sz="1400" kern="100" dirty="0">
                <a:latin typeface="微软雅黑" panose="020B0503020204020204" pitchFamily="34" charset="-122"/>
                <a:ea typeface="微软雅黑" panose="020B0503020204020204" pitchFamily="34" charset="-122"/>
              </a:rPr>
              <a:t>150</a:t>
            </a:r>
            <a:r>
              <a:rPr lang="zh-CN" altLang="en-US" sz="1400" kern="100" dirty="0">
                <a:latin typeface="微软雅黑" panose="020B0503020204020204" pitchFamily="34" charset="-122"/>
                <a:ea typeface="微软雅黑" panose="020B0503020204020204" pitchFamily="34" charset="-122"/>
              </a:rPr>
              <a:t>米，宽度不小于</a:t>
            </a:r>
            <a:r>
              <a:rPr lang="en-US" altLang="zh-CN" sz="1400" kern="100" dirty="0">
                <a:latin typeface="微软雅黑" panose="020B0503020204020204" pitchFamily="34" charset="-122"/>
                <a:ea typeface="微软雅黑" panose="020B0503020204020204" pitchFamily="34" charset="-122"/>
              </a:rPr>
              <a:t>6</a:t>
            </a:r>
            <a:r>
              <a:rPr lang="zh-CN" altLang="en-US" sz="1400" kern="100" dirty="0">
                <a:latin typeface="微软雅黑" panose="020B0503020204020204" pitchFamily="34" charset="-122"/>
                <a:ea typeface="微软雅黑" panose="020B0503020204020204" pitchFamily="34" charset="-122"/>
              </a:rPr>
              <a:t>米。长度超过</a:t>
            </a:r>
            <a:r>
              <a:rPr lang="en-US" altLang="zh-CN" sz="1400" kern="100" dirty="0">
                <a:latin typeface="微软雅黑" panose="020B0503020204020204" pitchFamily="34" charset="-122"/>
                <a:ea typeface="微软雅黑" panose="020B0503020204020204" pitchFamily="34" charset="-122"/>
              </a:rPr>
              <a:t>120</a:t>
            </a:r>
            <a:r>
              <a:rPr lang="zh-CN" altLang="en-US" sz="1400" kern="100" dirty="0">
                <a:latin typeface="微软雅黑" panose="020B0503020204020204" pitchFamily="34" charset="-122"/>
                <a:ea typeface="微软雅黑" panose="020B0503020204020204" pitchFamily="34" charset="-122"/>
              </a:rPr>
              <a:t>米的尽端式道路设</a:t>
            </a:r>
            <a:r>
              <a:rPr lang="en-US" altLang="zh-CN" sz="1400" kern="100" dirty="0">
                <a:latin typeface="微软雅黑" panose="020B0503020204020204" pitchFamily="34" charset="-122"/>
                <a:ea typeface="微软雅黑" panose="020B0503020204020204" pitchFamily="34" charset="-122"/>
              </a:rPr>
              <a:t>15×15</a:t>
            </a:r>
            <a:r>
              <a:rPr lang="zh-CN" altLang="en-US" sz="1400" kern="100" dirty="0">
                <a:latin typeface="微软雅黑" panose="020B0503020204020204" pitchFamily="34" charset="-122"/>
                <a:ea typeface="微软雅黑" panose="020B0503020204020204" pitchFamily="34" charset="-122"/>
              </a:rPr>
              <a:t>米的回车场或回车道。</a:t>
            </a:r>
          </a:p>
          <a:p>
            <a:pPr marL="285750" indent="-285750">
              <a:lnSpc>
                <a:spcPct val="150000"/>
              </a:lnSpc>
              <a:buFont typeface="Wingdings" panose="05000000000000000000" pitchFamily="2" charset="2"/>
              <a:buChar char="n"/>
            </a:pPr>
            <a:r>
              <a:rPr lang="zh-CN" altLang="en-US" sz="1400" kern="100" dirty="0">
                <a:latin typeface="微软雅黑" panose="020B0503020204020204" pitchFamily="34" charset="-122"/>
                <a:ea typeface="微软雅黑" panose="020B0503020204020204" pitchFamily="34" charset="-122"/>
              </a:rPr>
              <a:t>消防避难点</a:t>
            </a:r>
          </a:p>
          <a:p>
            <a:pPr>
              <a:lnSpc>
                <a:spcPct val="150000"/>
              </a:lnSpc>
            </a:pPr>
            <a:r>
              <a:rPr lang="zh-CN" altLang="en-US" sz="1400" kern="100" dirty="0">
                <a:latin typeface="微软雅黑" panose="020B0503020204020204" pitchFamily="34" charset="-122"/>
                <a:ea typeface="微软雅黑" panose="020B0503020204020204" pitchFamily="34" charset="-122"/>
              </a:rPr>
              <a:t>利用村庄公共绿地、广场、河流及道路两旁绿化带设置消防避难点，作为发生火灾时人们的避难场所。</a:t>
            </a:r>
          </a:p>
          <a:p>
            <a:pPr>
              <a:lnSpc>
                <a:spcPct val="150000"/>
              </a:lnSpc>
            </a:pPr>
            <a:r>
              <a:rPr lang="zh-CN" altLang="en-US" sz="1400" b="1" kern="100" dirty="0">
                <a:latin typeface="微软雅黑" panose="020B0503020204020204" pitchFamily="34" charset="-122"/>
                <a:ea typeface="微软雅黑" panose="020B0503020204020204" pitchFamily="34" charset="-122"/>
              </a:rPr>
              <a:t>（</a:t>
            </a:r>
            <a:r>
              <a:rPr lang="en-US" altLang="zh-CN" sz="1400" b="1" kern="100" dirty="0">
                <a:latin typeface="微软雅黑" panose="020B0503020204020204" pitchFamily="34" charset="-122"/>
                <a:ea typeface="微软雅黑" panose="020B0503020204020204" pitchFamily="34" charset="-122"/>
              </a:rPr>
              <a:t>2</a:t>
            </a:r>
            <a:r>
              <a:rPr lang="zh-CN" altLang="en-US" sz="1400" b="1" kern="100" dirty="0">
                <a:latin typeface="微软雅黑" panose="020B0503020204020204" pitchFamily="34" charset="-122"/>
                <a:ea typeface="微软雅黑" panose="020B0503020204020204" pitchFamily="34" charset="-122"/>
              </a:rPr>
              <a:t>）抗震防灾系统规划</a:t>
            </a:r>
          </a:p>
          <a:p>
            <a:pPr marL="285750" indent="-285750">
              <a:lnSpc>
                <a:spcPct val="150000"/>
              </a:lnSpc>
              <a:buFont typeface="Wingdings" panose="05000000000000000000" pitchFamily="2" charset="2"/>
              <a:buChar char="n"/>
            </a:pPr>
            <a:r>
              <a:rPr lang="zh-CN" altLang="en-US" sz="1400" kern="100" dirty="0">
                <a:latin typeface="微软雅黑" panose="020B0503020204020204" pitchFamily="34" charset="-122"/>
                <a:ea typeface="微软雅黑" panose="020B0503020204020204" pitchFamily="34" charset="-122"/>
              </a:rPr>
              <a:t>抗震设防标准</a:t>
            </a:r>
          </a:p>
          <a:p>
            <a:pPr>
              <a:lnSpc>
                <a:spcPct val="150000"/>
              </a:lnSpc>
            </a:pPr>
            <a:r>
              <a:rPr lang="zh-CN" altLang="en-US" sz="1400" kern="100" dirty="0">
                <a:latin typeface="微软雅黑" panose="020B0503020204020204" pitchFamily="34" charset="-122"/>
                <a:ea typeface="微软雅黑" panose="020B0503020204020204" pitchFamily="34" charset="-122"/>
              </a:rPr>
              <a:t>村庄内的建筑和有关附属建筑设施，应根据其不同的建筑性质和使用功能，严格按照国家</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建筑抗震设计规范</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的抗震设防要求执行，一般建筑物按</a:t>
            </a:r>
            <a:r>
              <a:rPr lang="en-US" altLang="zh-CN" sz="1400" kern="100" dirty="0">
                <a:latin typeface="微软雅黑" panose="020B0503020204020204" pitchFamily="34" charset="-122"/>
                <a:ea typeface="微软雅黑" panose="020B0503020204020204" pitchFamily="34" charset="-122"/>
              </a:rPr>
              <a:t>8</a:t>
            </a:r>
            <a:r>
              <a:rPr lang="zh-CN" altLang="en-US" sz="1400" kern="100" dirty="0">
                <a:latin typeface="微软雅黑" panose="020B0503020204020204" pitchFamily="34" charset="-122"/>
                <a:ea typeface="微软雅黑" panose="020B0503020204020204" pitchFamily="34" charset="-122"/>
              </a:rPr>
              <a:t>度设防，重要建筑物按</a:t>
            </a:r>
            <a:r>
              <a:rPr lang="en-US" altLang="zh-CN" sz="1400" kern="100" dirty="0">
                <a:latin typeface="微软雅黑" panose="020B0503020204020204" pitchFamily="34" charset="-122"/>
                <a:ea typeface="微软雅黑" panose="020B0503020204020204" pitchFamily="34" charset="-122"/>
              </a:rPr>
              <a:t>9</a:t>
            </a:r>
            <a:r>
              <a:rPr lang="zh-CN" altLang="en-US" sz="1400" kern="100" dirty="0">
                <a:latin typeface="微软雅黑" panose="020B0503020204020204" pitchFamily="34" charset="-122"/>
                <a:ea typeface="微软雅黑" panose="020B0503020204020204" pitchFamily="34" charset="-122"/>
              </a:rPr>
              <a:t>度设防；原有建筑达不到设防标准要有计划的拆除，如短期内不能拆除的要求采取加固措施。在规划中选择对抗震有利地形进行建设。健全完善生命线系统，保证生产和生活正常运转，并提供基本服务系统。提高生命线工程如供水、供电、通信、救护中心等设施的抗震能力，以利于抢险救灾工作顺利进行和居民生活的尽快恢复。</a:t>
            </a:r>
          </a:p>
          <a:p>
            <a:pPr marL="285750" indent="-285750">
              <a:lnSpc>
                <a:spcPct val="150000"/>
              </a:lnSpc>
              <a:buFont typeface="Wingdings" panose="05000000000000000000" pitchFamily="2" charset="2"/>
              <a:buChar char="n"/>
            </a:pPr>
            <a:r>
              <a:rPr lang="zh-CN" altLang="en-US" sz="1400" kern="100" dirty="0">
                <a:latin typeface="微软雅黑" panose="020B0503020204020204" pitchFamily="34" charset="-122"/>
                <a:ea typeface="微软雅黑" panose="020B0503020204020204" pitchFamily="34" charset="-122"/>
              </a:rPr>
              <a:t>避灾通道和疏散场所</a:t>
            </a:r>
          </a:p>
          <a:p>
            <a:pPr>
              <a:lnSpc>
                <a:spcPct val="150000"/>
              </a:lnSpc>
            </a:pPr>
            <a:r>
              <a:rPr lang="zh-CN" altLang="en-US" sz="1400" kern="100" dirty="0">
                <a:latin typeface="微软雅黑" panose="020B0503020204020204" pitchFamily="34" charset="-122"/>
                <a:ea typeface="微软雅黑" panose="020B0503020204020204" pitchFamily="34" charset="-122"/>
              </a:rPr>
              <a:t>结合风貌塑造及建设，增加公共绿地及广场建设，作为紧急避难场所，开辟乡镇的疏散通道，提高避震应急能力。</a:t>
            </a:r>
          </a:p>
          <a:p>
            <a:pPr>
              <a:lnSpc>
                <a:spcPct val="150000"/>
              </a:lnSpc>
            </a:pPr>
            <a:r>
              <a:rPr lang="zh-CN" altLang="en-US" sz="1400" b="1" kern="100" dirty="0">
                <a:latin typeface="微软雅黑" panose="020B0503020204020204" pitchFamily="34" charset="-122"/>
                <a:ea typeface="微软雅黑" panose="020B0503020204020204" pitchFamily="34" charset="-122"/>
              </a:rPr>
              <a:t>（</a:t>
            </a:r>
            <a:r>
              <a:rPr lang="en-US" altLang="zh-CN" sz="1400" b="1" kern="100" dirty="0">
                <a:latin typeface="微软雅黑" panose="020B0503020204020204" pitchFamily="34" charset="-122"/>
                <a:ea typeface="微软雅黑" panose="020B0503020204020204" pitchFamily="34" charset="-122"/>
              </a:rPr>
              <a:t>3</a:t>
            </a:r>
            <a:r>
              <a:rPr lang="zh-CN" altLang="en-US" sz="1400" b="1" kern="100" dirty="0">
                <a:latin typeface="微软雅黑" panose="020B0503020204020204" pitchFamily="34" charset="-122"/>
                <a:ea typeface="微软雅黑" panose="020B0503020204020204" pitchFamily="34" charset="-122"/>
              </a:rPr>
              <a:t>）防洪工程规划</a:t>
            </a:r>
          </a:p>
          <a:p>
            <a:pPr>
              <a:lnSpc>
                <a:spcPct val="150000"/>
              </a:lnSpc>
            </a:pPr>
            <a:r>
              <a:rPr lang="zh-CN" altLang="en-US" sz="1400" kern="100" dirty="0">
                <a:latin typeface="微软雅黑" panose="020B0503020204020204" pitchFamily="34" charset="-122"/>
                <a:ea typeface="微软雅黑" panose="020B0503020204020204" pitchFamily="34" charset="-122"/>
              </a:rPr>
              <a:t>根据</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防洪标准</a:t>
            </a:r>
            <a:r>
              <a:rPr lang="en-US" altLang="zh-CN" sz="1400" kern="100" dirty="0">
                <a:latin typeface="微软雅黑" panose="020B0503020204020204" pitchFamily="34" charset="-122"/>
                <a:ea typeface="微软雅黑" panose="020B0503020204020204" pitchFamily="34" charset="-122"/>
              </a:rPr>
              <a:t>》GB50201‐2014 </a:t>
            </a:r>
            <a:r>
              <a:rPr lang="zh-CN" altLang="en-US" sz="1400" kern="100" dirty="0">
                <a:latin typeface="微软雅黑" panose="020B0503020204020204" pitchFamily="34" charset="-122"/>
                <a:ea typeface="微软雅黑" panose="020B0503020204020204" pitchFamily="34" charset="-122"/>
              </a:rPr>
              <a:t>规定的乡村防护区的等级和防洪标准，确定村庄的防洪标准重现期为</a:t>
            </a:r>
            <a:r>
              <a:rPr lang="en-US" altLang="zh-CN" sz="1400" kern="100" dirty="0">
                <a:latin typeface="微软雅黑" panose="020B0503020204020204" pitchFamily="34" charset="-122"/>
                <a:ea typeface="微软雅黑" panose="020B0503020204020204" pitchFamily="34" charset="-122"/>
              </a:rPr>
              <a:t>20</a:t>
            </a:r>
            <a:r>
              <a:rPr lang="zh-CN" altLang="en-US" sz="1400" kern="100" dirty="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D3E035FA-56A1-45B6-9D78-266B1C8F86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76146" y="1993900"/>
            <a:ext cx="6849504" cy="6248400"/>
          </a:xfrm>
          <a:prstGeom prst="rect">
            <a:avLst/>
          </a:prstGeom>
        </p:spPr>
      </p:pic>
      <p:sp>
        <p:nvSpPr>
          <p:cNvPr id="13" name="矩形 12">
            <a:extLst>
              <a:ext uri="{FF2B5EF4-FFF2-40B4-BE49-F238E27FC236}">
                <a16:creationId xmlns:a16="http://schemas.microsoft.com/office/drawing/2014/main" id="{9EFF83BA-651B-4D14-82AC-4E1BDCB3DAE3}"/>
              </a:ext>
            </a:extLst>
          </p:cNvPr>
          <p:cNvSpPr/>
          <p:nvPr/>
        </p:nvSpPr>
        <p:spPr>
          <a:xfrm>
            <a:off x="7899885" y="8394699"/>
            <a:ext cx="6849504" cy="1524001"/>
          </a:xfrm>
          <a:prstGeom prst="rect">
            <a:avLst/>
          </a:prstGeom>
          <a:solidFill>
            <a:schemeClr val="accent1">
              <a:lumMod val="20000"/>
              <a:lumOff val="80000"/>
            </a:schemeClr>
          </a:solidFill>
        </p:spPr>
        <p:txBody>
          <a:bodyPr wrap="square">
            <a:noAutofit/>
          </a:bodyPr>
          <a:lstStyle/>
          <a:p>
            <a:pPr>
              <a:lnSpc>
                <a:spcPct val="150000"/>
              </a:lnSpc>
            </a:pPr>
            <a:r>
              <a:rPr lang="zh-CN" altLang="en-US" sz="1400" b="1" kern="100" dirty="0">
                <a:latin typeface="微软雅黑" panose="020B0503020204020204" pitchFamily="34" charset="-122"/>
                <a:ea typeface="微软雅黑" panose="020B0503020204020204" pitchFamily="34" charset="-122"/>
              </a:rPr>
              <a:t>（</a:t>
            </a:r>
            <a:r>
              <a:rPr lang="en-US" altLang="zh-CN" sz="1400" b="1" kern="100" dirty="0">
                <a:latin typeface="微软雅黑" panose="020B0503020204020204" pitchFamily="34" charset="-122"/>
                <a:ea typeface="微软雅黑" panose="020B0503020204020204" pitchFamily="34" charset="-122"/>
              </a:rPr>
              <a:t>4</a:t>
            </a:r>
            <a:r>
              <a:rPr lang="zh-CN" altLang="en-US" sz="1400" b="1" kern="100" dirty="0">
                <a:latin typeface="微软雅黑" panose="020B0503020204020204" pitchFamily="34" charset="-122"/>
                <a:ea typeface="微软雅黑" panose="020B0503020204020204" pitchFamily="34" charset="-122"/>
              </a:rPr>
              <a:t>）地质防灾规划</a:t>
            </a:r>
            <a:endParaRPr lang="en-US" altLang="zh-CN" sz="1400" b="1" kern="100" dirty="0">
              <a:latin typeface="微软雅黑" panose="020B0503020204020204" pitchFamily="34" charset="-122"/>
              <a:ea typeface="微软雅黑" panose="020B0503020204020204" pitchFamily="34" charset="-122"/>
            </a:endParaRPr>
          </a:p>
          <a:p>
            <a:pPr>
              <a:lnSpc>
                <a:spcPct val="150000"/>
              </a:lnSpc>
            </a:pPr>
            <a:r>
              <a:rPr lang="zh-CN" altLang="en-US" sz="1400" kern="100" dirty="0">
                <a:latin typeface="微软雅黑" panose="020B0503020204020204" pitchFamily="34" charset="-122"/>
                <a:ea typeface="微软雅黑" panose="020B0503020204020204" pitchFamily="34" charset="-122"/>
              </a:rPr>
              <a:t>应贯彻执行“预防为主，避让与治理相结合”的原则。在进行开发建设时应避免大挖大填，应按规范进行挡护工程的设计和施工；各类建设用地安排应以可靠的工程地质勘察资料为依据。工程建设应尽量避让不良地质，消除地质灾害安全隐患。</a:t>
            </a:r>
            <a:endParaRPr lang="zh-CN" altLang="zh-CN" sz="1400" kern="100" dirty="0">
              <a:latin typeface="微软雅黑" panose="020B0503020204020204" pitchFamily="34" charset="-122"/>
              <a:ea typeface="微软雅黑" panose="020B0503020204020204" pitchFamily="34" charset="-122"/>
            </a:endParaRPr>
          </a:p>
          <a:p>
            <a:pPr>
              <a:lnSpc>
                <a:spcPct val="150000"/>
              </a:lnSpc>
            </a:pPr>
            <a:endParaRPr lang="zh-CN" altLang="en-US" sz="1400"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538245BA-29E1-4C8C-9BD4-6F1E628875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9885" y="7434786"/>
            <a:ext cx="1080000" cy="807514"/>
          </a:xfrm>
          <a:prstGeom prst="rect">
            <a:avLst/>
          </a:prstGeom>
        </p:spPr>
      </p:pic>
    </p:spTree>
    <p:extLst>
      <p:ext uri="{BB962C8B-B14F-4D97-AF65-F5344CB8AC3E}">
        <p14:creationId xmlns:p14="http://schemas.microsoft.com/office/powerpoint/2010/main" val="24636367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C10F6AD9-5D43-45DE-BC89-EB037932E43D}"/>
              </a:ext>
            </a:extLst>
          </p:cNvPr>
          <p:cNvSpPr/>
          <p:nvPr/>
        </p:nvSpPr>
        <p:spPr>
          <a:xfrm>
            <a:off x="0" y="0"/>
            <a:ext cx="15125700"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object 3"/>
          <p:cNvSpPr/>
          <p:nvPr/>
        </p:nvSpPr>
        <p:spPr>
          <a:xfrm>
            <a:off x="11384319" y="4576131"/>
            <a:ext cx="925194" cy="880744"/>
          </a:xfrm>
          <a:custGeom>
            <a:avLst/>
            <a:gdLst/>
            <a:ahLst/>
            <a:cxnLst/>
            <a:rect l="l" t="t" r="r" b="b"/>
            <a:pathLst>
              <a:path w="925195" h="880745">
                <a:moveTo>
                  <a:pt x="925169" y="0"/>
                </a:moveTo>
                <a:lnTo>
                  <a:pt x="0" y="0"/>
                </a:lnTo>
                <a:lnTo>
                  <a:pt x="0" y="880249"/>
                </a:lnTo>
                <a:lnTo>
                  <a:pt x="925169" y="880249"/>
                </a:lnTo>
                <a:lnTo>
                  <a:pt x="925169" y="0"/>
                </a:lnTo>
                <a:close/>
              </a:path>
            </a:pathLst>
          </a:custGeom>
          <a:solidFill>
            <a:srgbClr val="B6B1B0"/>
          </a:solidFill>
        </p:spPr>
        <p:txBody>
          <a:bodyPr wrap="square" lIns="0" tIns="0" rIns="0" bIns="0" rtlCol="0"/>
          <a:lstStyle/>
          <a:p>
            <a:endParaRPr/>
          </a:p>
        </p:txBody>
      </p:sp>
      <p:sp>
        <p:nvSpPr>
          <p:cNvPr id="4" name="object 4"/>
          <p:cNvSpPr/>
          <p:nvPr/>
        </p:nvSpPr>
        <p:spPr>
          <a:xfrm>
            <a:off x="11100194" y="4576131"/>
            <a:ext cx="177800" cy="880744"/>
          </a:xfrm>
          <a:custGeom>
            <a:avLst/>
            <a:gdLst/>
            <a:ahLst/>
            <a:cxnLst/>
            <a:rect l="l" t="t" r="r" b="b"/>
            <a:pathLst>
              <a:path w="177800" h="880745">
                <a:moveTo>
                  <a:pt x="177584" y="0"/>
                </a:moveTo>
                <a:lnTo>
                  <a:pt x="0" y="0"/>
                </a:lnTo>
                <a:lnTo>
                  <a:pt x="0" y="880249"/>
                </a:lnTo>
                <a:lnTo>
                  <a:pt x="177584" y="880249"/>
                </a:lnTo>
                <a:lnTo>
                  <a:pt x="177584" y="0"/>
                </a:lnTo>
                <a:close/>
              </a:path>
            </a:pathLst>
          </a:custGeom>
          <a:solidFill>
            <a:srgbClr val="B6B1B0"/>
          </a:solidFill>
        </p:spPr>
        <p:txBody>
          <a:bodyPr wrap="square" lIns="0" tIns="0" rIns="0" bIns="0" rtlCol="0"/>
          <a:lstStyle/>
          <a:p>
            <a:endParaRPr/>
          </a:p>
        </p:txBody>
      </p:sp>
      <p:sp>
        <p:nvSpPr>
          <p:cNvPr id="5" name="object 5"/>
          <p:cNvSpPr txBox="1"/>
          <p:nvPr/>
        </p:nvSpPr>
        <p:spPr>
          <a:xfrm>
            <a:off x="11087488" y="5677557"/>
            <a:ext cx="1222025" cy="553998"/>
          </a:xfrm>
          <a:prstGeom prst="rect">
            <a:avLst/>
          </a:prstGeom>
        </p:spPr>
        <p:txBody>
          <a:bodyPr vert="horz" wrap="square" lIns="0" tIns="0" rIns="0" bIns="0" rtlCol="0">
            <a:spAutoFit/>
          </a:bodyPr>
          <a:lstStyle/>
          <a:p>
            <a:pPr marL="12700"/>
            <a:r>
              <a:rPr sz="3600" b="1" spc="-240" dirty="0">
                <a:solidFill>
                  <a:srgbClr val="3C3533"/>
                </a:solidFill>
                <a:latin typeface="微软雅黑" panose="020B0503020204020204" charset="-122"/>
                <a:cs typeface="微软雅黑" panose="020B0503020204020204" charset="-122"/>
              </a:rPr>
              <a:t>P</a:t>
            </a:r>
            <a:r>
              <a:rPr sz="3600" b="1" spc="-5" dirty="0">
                <a:solidFill>
                  <a:srgbClr val="3C3533"/>
                </a:solidFill>
                <a:latin typeface="微软雅黑" panose="020B0503020204020204" charset="-122"/>
                <a:cs typeface="微软雅黑" panose="020B0503020204020204" charset="-122"/>
              </a:rPr>
              <a:t>A</a:t>
            </a:r>
            <a:r>
              <a:rPr sz="3600" b="1" spc="-80" dirty="0">
                <a:solidFill>
                  <a:srgbClr val="3C3533"/>
                </a:solidFill>
                <a:latin typeface="微软雅黑" panose="020B0503020204020204" charset="-122"/>
                <a:cs typeface="微软雅黑" panose="020B0503020204020204" charset="-122"/>
              </a:rPr>
              <a:t>R</a:t>
            </a:r>
            <a:r>
              <a:rPr sz="3600" b="1" dirty="0">
                <a:solidFill>
                  <a:srgbClr val="3C3533"/>
                </a:solidFill>
                <a:latin typeface="微软雅黑" panose="020B0503020204020204" charset="-122"/>
                <a:cs typeface="微软雅黑" panose="020B0503020204020204" charset="-122"/>
              </a:rPr>
              <a:t>T</a:t>
            </a:r>
            <a:endParaRPr sz="13000" dirty="0">
              <a:latin typeface="微软雅黑" panose="020B0503020204020204" charset="-122"/>
              <a:cs typeface="微软雅黑" panose="020B0503020204020204" charset="-122"/>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13665">
              <a:lnSpc>
                <a:spcPct val="100000"/>
              </a:lnSpc>
            </a:pPr>
            <a:fld id="{81D60167-4931-47E6-BA6A-407CBD079E47}" type="slidenum">
              <a:rPr dirty="0"/>
              <a:t>64</a:t>
            </a:fld>
            <a:endParaRPr dirty="0"/>
          </a:p>
        </p:txBody>
      </p:sp>
      <p:sp>
        <p:nvSpPr>
          <p:cNvPr id="6" name="object 6"/>
          <p:cNvSpPr txBox="1"/>
          <p:nvPr/>
        </p:nvSpPr>
        <p:spPr>
          <a:xfrm>
            <a:off x="11100194" y="6533964"/>
            <a:ext cx="3572244" cy="615553"/>
          </a:xfrm>
          <a:prstGeom prst="rect">
            <a:avLst/>
          </a:prstGeom>
        </p:spPr>
        <p:txBody>
          <a:bodyPr vert="horz" wrap="square" lIns="0" tIns="0" rIns="0" bIns="0" rtlCol="0">
            <a:spAutoFit/>
          </a:bodyPr>
          <a:lstStyle>
            <a:defPPr>
              <a:defRPr lang="zh-CN"/>
            </a:defPPr>
            <a:lvl1pPr marL="12700" algn="dist">
              <a:lnSpc>
                <a:spcPct val="100000"/>
              </a:lnSpc>
              <a:defRPr sz="4000" b="1">
                <a:solidFill>
                  <a:srgbClr val="BA5212"/>
                </a:solidFill>
                <a:latin typeface="微软雅黑" panose="020B0503020204020204" pitchFamily="34" charset="-122"/>
                <a:ea typeface="微软雅黑" panose="020B0503020204020204" pitchFamily="34" charset="-122"/>
                <a:cs typeface="微软雅黑" panose="020B0503020204020204" charset="-122"/>
              </a:defRPr>
            </a:lvl1pPr>
          </a:lstStyle>
          <a:p>
            <a:r>
              <a:rPr lang="zh-CN" altLang="en-US" dirty="0">
                <a:solidFill>
                  <a:srgbClr val="002060"/>
                </a:solidFill>
              </a:rPr>
              <a:t>实施策略</a:t>
            </a:r>
            <a:endParaRPr dirty="0">
              <a:solidFill>
                <a:srgbClr val="002060"/>
              </a:solidFill>
            </a:endParaRPr>
          </a:p>
        </p:txBody>
      </p:sp>
      <p:sp>
        <p:nvSpPr>
          <p:cNvPr id="8" name="object 5">
            <a:extLst>
              <a:ext uri="{FF2B5EF4-FFF2-40B4-BE49-F238E27FC236}">
                <a16:creationId xmlns:a16="http://schemas.microsoft.com/office/drawing/2014/main" id="{CC4D0894-A9E2-4BD8-A9A2-44547B6B8C08}"/>
              </a:ext>
            </a:extLst>
          </p:cNvPr>
          <p:cNvSpPr txBox="1"/>
          <p:nvPr/>
        </p:nvSpPr>
        <p:spPr>
          <a:xfrm>
            <a:off x="12439650" y="4545016"/>
            <a:ext cx="2478457" cy="1987724"/>
          </a:xfrm>
          <a:prstGeom prst="rect">
            <a:avLst/>
          </a:prstGeom>
        </p:spPr>
        <p:txBody>
          <a:bodyPr vert="horz" wrap="square" lIns="0" tIns="0" rIns="0" bIns="0" rtlCol="0">
            <a:spAutoFit/>
          </a:bodyPr>
          <a:lstStyle/>
          <a:p>
            <a:pPr marL="12700">
              <a:lnSpc>
                <a:spcPts val="15545"/>
              </a:lnSpc>
            </a:pPr>
            <a:r>
              <a:rPr sz="15600" b="1" spc="-85" dirty="0">
                <a:solidFill>
                  <a:srgbClr val="3C3533"/>
                </a:solidFill>
                <a:latin typeface="微软雅黑" panose="020B0503020204020204" charset="-122"/>
                <a:cs typeface="微软雅黑" panose="020B0503020204020204" charset="-122"/>
              </a:rPr>
              <a:t>0</a:t>
            </a:r>
            <a:r>
              <a:rPr lang="en-US" altLang="zh-CN" sz="15600" b="1" spc="-85" dirty="0">
                <a:solidFill>
                  <a:srgbClr val="3C3533"/>
                </a:solidFill>
                <a:latin typeface="微软雅黑" panose="020B0503020204020204" charset="-122"/>
                <a:cs typeface="微软雅黑" panose="020B0503020204020204" charset="-122"/>
              </a:rPr>
              <a:t>6</a:t>
            </a:r>
            <a:endParaRPr sz="13000" dirty="0">
              <a:latin typeface="微软雅黑" panose="020B0503020204020204" charset="-122"/>
              <a:cs typeface="微软雅黑" panose="020B0503020204020204" charset="-122"/>
            </a:endParaRPr>
          </a:p>
        </p:txBody>
      </p:sp>
      <p:sp>
        <p:nvSpPr>
          <p:cNvPr id="12" name="object 2">
            <a:extLst>
              <a:ext uri="{FF2B5EF4-FFF2-40B4-BE49-F238E27FC236}">
                <a16:creationId xmlns:a16="http://schemas.microsoft.com/office/drawing/2014/main" id="{7858EF5A-7392-43B9-8361-613E38DC106E}"/>
              </a:ext>
            </a:extLst>
          </p:cNvPr>
          <p:cNvSpPr/>
          <p:nvPr/>
        </p:nvSpPr>
        <p:spPr>
          <a:xfrm>
            <a:off x="0" y="4545016"/>
            <a:ext cx="10477163" cy="2604501"/>
          </a:xfrm>
          <a:custGeom>
            <a:avLst/>
            <a:gdLst/>
            <a:ahLst/>
            <a:cxnLst/>
            <a:rect l="l" t="t" r="r" b="b"/>
            <a:pathLst>
              <a:path w="9900285" h="10692130">
                <a:moveTo>
                  <a:pt x="0" y="10692003"/>
                </a:moveTo>
                <a:lnTo>
                  <a:pt x="9900005" y="10692003"/>
                </a:lnTo>
                <a:lnTo>
                  <a:pt x="9900005" y="0"/>
                </a:lnTo>
                <a:lnTo>
                  <a:pt x="0" y="0"/>
                </a:lnTo>
                <a:lnTo>
                  <a:pt x="0" y="10692003"/>
                </a:lnTo>
                <a:close/>
              </a:path>
            </a:pathLst>
          </a:custGeom>
          <a:solidFill>
            <a:srgbClr val="002060"/>
          </a:solidFill>
        </p:spPr>
        <p:txBody>
          <a:bodyPr wrap="square" lIns="0" tIns="0" rIns="0" bIns="0" rtlCol="0"/>
          <a:lstStyle/>
          <a:p>
            <a:endParaRPr/>
          </a:p>
        </p:txBody>
      </p:sp>
      <p:pic>
        <p:nvPicPr>
          <p:cNvPr id="13" name="图片 12">
            <a:extLst>
              <a:ext uri="{FF2B5EF4-FFF2-40B4-BE49-F238E27FC236}">
                <a16:creationId xmlns:a16="http://schemas.microsoft.com/office/drawing/2014/main" id="{5AB51B1F-4EC4-4738-BA92-45E2AC5963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450" y="4543425"/>
            <a:ext cx="5156085" cy="2620379"/>
          </a:xfrm>
          <a:prstGeom prst="rect">
            <a:avLst/>
          </a:prstGeom>
        </p:spPr>
      </p:pic>
    </p:spTree>
    <p:extLst>
      <p:ext uri="{BB962C8B-B14F-4D97-AF65-F5344CB8AC3E}">
        <p14:creationId xmlns:p14="http://schemas.microsoft.com/office/powerpoint/2010/main" val="12646117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45369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6.1 </a:t>
            </a:r>
            <a:r>
              <a:rPr lang="zh-CN" altLang="en-US" sz="2400" b="1" dirty="0">
                <a:latin typeface="微软雅黑" panose="020B0503020204020204" pitchFamily="34" charset="-122"/>
                <a:ea typeface="微软雅黑" panose="020B0503020204020204" pitchFamily="34" charset="-122"/>
              </a:rPr>
              <a:t>近期建设规划</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65</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06</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实施策略</a:t>
            </a:r>
          </a:p>
        </p:txBody>
      </p:sp>
      <p:sp>
        <p:nvSpPr>
          <p:cNvPr id="10" name="矩形 9">
            <a:extLst>
              <a:ext uri="{FF2B5EF4-FFF2-40B4-BE49-F238E27FC236}">
                <a16:creationId xmlns:a16="http://schemas.microsoft.com/office/drawing/2014/main" id="{2BB6C00C-AFD8-4B09-A6D2-2D541F5D551A}"/>
              </a:ext>
            </a:extLst>
          </p:cNvPr>
          <p:cNvSpPr/>
          <p:nvPr/>
        </p:nvSpPr>
        <p:spPr>
          <a:xfrm>
            <a:off x="400050" y="1993901"/>
            <a:ext cx="5029200" cy="7924800"/>
          </a:xfrm>
          <a:prstGeom prst="rect">
            <a:avLst/>
          </a:prstGeom>
          <a:solidFill>
            <a:schemeClr val="accent1">
              <a:lumMod val="20000"/>
              <a:lumOff val="80000"/>
            </a:schemeClr>
          </a:solidFill>
        </p:spPr>
        <p:txBody>
          <a:bodyPr wrap="square">
            <a:noAutofit/>
          </a:bodyPr>
          <a:lstStyle/>
          <a:p>
            <a:pPr marL="285750" indent="-285750">
              <a:lnSpc>
                <a:spcPct val="150000"/>
              </a:lnSpc>
              <a:buFont typeface="Wingdings" panose="05000000000000000000" pitchFamily="2" charset="2"/>
              <a:buChar char="p"/>
            </a:pPr>
            <a:r>
              <a:rPr lang="zh-CN" altLang="en-US" sz="1400" b="1" kern="100" dirty="0">
                <a:latin typeface="微软雅黑" panose="020B0503020204020204" pitchFamily="34" charset="-122"/>
                <a:ea typeface="微软雅黑" panose="020B0503020204020204" pitchFamily="34" charset="-122"/>
              </a:rPr>
              <a:t>产业发展规划</a:t>
            </a:r>
          </a:p>
          <a:p>
            <a:pPr>
              <a:lnSpc>
                <a:spcPct val="150000"/>
              </a:lnSpc>
            </a:pPr>
            <a:r>
              <a:rPr lang="zh-CN" altLang="en-US" sz="1400" kern="100" dirty="0">
                <a:latin typeface="微软雅黑" panose="020B0503020204020204" pitchFamily="34" charset="-122"/>
                <a:ea typeface="微软雅黑" panose="020B0503020204020204" pitchFamily="34" charset="-122"/>
              </a:rPr>
              <a:t>整治现有企业，提升产业品质，重点打造凤鸣谷片区。</a:t>
            </a: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zh-CN" altLang="en-US" sz="1400" kern="100" dirty="0">
              <a:latin typeface="微软雅黑" panose="020B0503020204020204" pitchFamily="34" charset="-122"/>
              <a:ea typeface="微软雅黑" panose="020B0503020204020204" pitchFamily="34" charset="-122"/>
            </a:endParaRPr>
          </a:p>
          <a:p>
            <a:pPr>
              <a:lnSpc>
                <a:spcPct val="150000"/>
              </a:lnSpc>
            </a:pPr>
            <a:endParaRPr lang="zh-CN" altLang="en-US" sz="1400" kern="1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kern="100" dirty="0">
                <a:latin typeface="微软雅黑" panose="020B0503020204020204" pitchFamily="34" charset="-122"/>
                <a:ea typeface="微软雅黑" panose="020B0503020204020204" pitchFamily="34" charset="-122"/>
              </a:rPr>
              <a:t>基础设施</a:t>
            </a:r>
          </a:p>
          <a:p>
            <a:pPr>
              <a:lnSpc>
                <a:spcPct val="150000"/>
              </a:lnSpc>
            </a:pPr>
            <a:r>
              <a:rPr lang="zh-CN" altLang="en-US" sz="1400" kern="100" dirty="0">
                <a:latin typeface="微软雅黑" panose="020B0503020204020204" pitchFamily="34" charset="-122"/>
                <a:ea typeface="微软雅黑" panose="020B0503020204020204" pitchFamily="34" charset="-122"/>
              </a:rPr>
              <a:t>整治修建社区道路及相关市政管线完善。</a:t>
            </a: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zh-CN" altLang="en-US" sz="1400" kern="100" dirty="0">
              <a:latin typeface="微软雅黑" panose="020B0503020204020204" pitchFamily="34" charset="-122"/>
              <a:ea typeface="微软雅黑" panose="020B0503020204020204" pitchFamily="34" charset="-122"/>
            </a:endParaRPr>
          </a:p>
          <a:p>
            <a:pPr>
              <a:lnSpc>
                <a:spcPct val="150000"/>
              </a:lnSpc>
            </a:pPr>
            <a:endParaRPr lang="zh-CN" altLang="en-US" sz="1400" kern="1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kern="100" dirty="0">
                <a:latin typeface="微软雅黑" panose="020B0503020204020204" pitchFamily="34" charset="-122"/>
                <a:ea typeface="微软雅黑" panose="020B0503020204020204" pitchFamily="34" charset="-122"/>
              </a:rPr>
              <a:t>公共服务设施规划</a:t>
            </a:r>
          </a:p>
          <a:p>
            <a:pPr>
              <a:lnSpc>
                <a:spcPct val="150000"/>
              </a:lnSpc>
            </a:pPr>
            <a:r>
              <a:rPr lang="zh-CN" altLang="en-US" sz="1400" kern="100" dirty="0">
                <a:latin typeface="微软雅黑" panose="020B0503020204020204" pitchFamily="34" charset="-122"/>
                <a:ea typeface="微软雅黑" panose="020B0503020204020204" pitchFamily="34" charset="-122"/>
              </a:rPr>
              <a:t>新建社区服务中心，整修现状小学。</a:t>
            </a: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zh-CN" altLang="en-US" sz="1400" kern="100" dirty="0">
              <a:latin typeface="微软雅黑" panose="020B0503020204020204" pitchFamily="34" charset="-122"/>
              <a:ea typeface="微软雅黑" panose="020B0503020204020204" pitchFamily="34" charset="-122"/>
            </a:endParaRPr>
          </a:p>
          <a:p>
            <a:pPr>
              <a:lnSpc>
                <a:spcPct val="150000"/>
              </a:lnSpc>
            </a:pPr>
            <a:endParaRPr lang="zh-CN" altLang="en-US" sz="1400" kern="1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kern="100" dirty="0">
                <a:latin typeface="微软雅黑" panose="020B0503020204020204" pitchFamily="34" charset="-122"/>
                <a:ea typeface="微软雅黑" panose="020B0503020204020204" pitchFamily="34" charset="-122"/>
              </a:rPr>
              <a:t>人居环境整治</a:t>
            </a:r>
          </a:p>
          <a:p>
            <a:pPr>
              <a:lnSpc>
                <a:spcPct val="150000"/>
              </a:lnSpc>
            </a:pPr>
            <a:r>
              <a:rPr lang="zh-CN" altLang="en-US" sz="1400" kern="100" dirty="0">
                <a:latin typeface="微软雅黑" panose="020B0503020204020204" pitchFamily="34" charset="-122"/>
                <a:ea typeface="微软雅黑" panose="020B0503020204020204" pitchFamily="34" charset="-122"/>
              </a:rPr>
              <a:t>推进社区建设，同时对未拆居民点进行环境整治，提升村民居住幸福感。</a:t>
            </a:r>
          </a:p>
          <a:p>
            <a:pPr>
              <a:lnSpc>
                <a:spcPct val="150000"/>
              </a:lnSpc>
            </a:pPr>
            <a:endParaRPr lang="zh-CN" altLang="en-US" sz="1400" b="1" kern="100" dirty="0">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E605F336-C2DA-4DCB-84AF-B3C8308C9E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50" y="1993900"/>
            <a:ext cx="9067800" cy="7924799"/>
          </a:xfrm>
          <a:prstGeom prst="rect">
            <a:avLst/>
          </a:prstGeom>
        </p:spPr>
      </p:pic>
    </p:spTree>
    <p:extLst>
      <p:ext uri="{BB962C8B-B14F-4D97-AF65-F5344CB8AC3E}">
        <p14:creationId xmlns:p14="http://schemas.microsoft.com/office/powerpoint/2010/main" val="38105595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文本框 121">
            <a:extLst>
              <a:ext uri="{FF2B5EF4-FFF2-40B4-BE49-F238E27FC236}">
                <a16:creationId xmlns:a16="http://schemas.microsoft.com/office/drawing/2014/main" id="{3301B983-CB5C-4066-897A-BF20065643DD}"/>
              </a:ext>
            </a:extLst>
          </p:cNvPr>
          <p:cNvSpPr txBox="1"/>
          <p:nvPr/>
        </p:nvSpPr>
        <p:spPr>
          <a:xfrm>
            <a:off x="358875" y="1129331"/>
            <a:ext cx="453697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6.1 </a:t>
            </a:r>
            <a:r>
              <a:rPr lang="zh-CN" altLang="en-US" sz="2400" b="1" dirty="0">
                <a:latin typeface="微软雅黑" panose="020B0503020204020204" pitchFamily="34" charset="-122"/>
                <a:ea typeface="微软雅黑" panose="020B0503020204020204" pitchFamily="34" charset="-122"/>
              </a:rPr>
              <a:t>村庄规划管制规则</a:t>
            </a:r>
          </a:p>
        </p:txBody>
      </p:sp>
      <p:sp>
        <p:nvSpPr>
          <p:cNvPr id="19" name="object 14">
            <a:extLst>
              <a:ext uri="{FF2B5EF4-FFF2-40B4-BE49-F238E27FC236}">
                <a16:creationId xmlns:a16="http://schemas.microsoft.com/office/drawing/2014/main" id="{31D27CBE-F2D0-45EC-8532-FF6B2C54ED53}"/>
              </a:ext>
            </a:extLst>
          </p:cNvPr>
          <p:cNvSpPr txBox="1">
            <a:spLocks/>
          </p:cNvSpPr>
          <p:nvPr/>
        </p:nvSpPr>
        <p:spPr>
          <a:xfrm>
            <a:off x="14192250" y="10216931"/>
            <a:ext cx="489994" cy="215444"/>
          </a:xfrm>
          <a:prstGeom prst="rect">
            <a:avLst/>
          </a:prstGeom>
        </p:spPr>
        <p:txBody>
          <a:bodyPr vert="horz"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030"/>
            <a:fld id="{81D60167-4931-47E6-BA6A-407CBD079E47}" type="slidenum">
              <a:rPr lang="en-US" altLang="zh-CN" sz="1400" smtClean="0"/>
              <a:pPr marL="113030"/>
              <a:t>66</a:t>
            </a:fld>
            <a:endParaRPr lang="en-US" altLang="zh-CN" sz="1400" dirty="0"/>
          </a:p>
        </p:txBody>
      </p:sp>
      <p:sp>
        <p:nvSpPr>
          <p:cNvPr id="20" name="文本框 19">
            <a:extLst>
              <a:ext uri="{FF2B5EF4-FFF2-40B4-BE49-F238E27FC236}">
                <a16:creationId xmlns:a16="http://schemas.microsoft.com/office/drawing/2014/main" id="{BFCD00BA-4612-4965-9332-3EA67B18EE66}"/>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06</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EB073640-A5F6-4E11-8DA7-A9DDD20A6E3D}"/>
              </a:ext>
            </a:extLst>
          </p:cNvPr>
          <p:cNvSpPr txBox="1"/>
          <p:nvPr/>
        </p:nvSpPr>
        <p:spPr>
          <a:xfrm>
            <a:off x="2228850" y="301481"/>
            <a:ext cx="2514600"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实施策略</a:t>
            </a:r>
          </a:p>
        </p:txBody>
      </p:sp>
      <p:sp>
        <p:nvSpPr>
          <p:cNvPr id="11" name="矩形 10">
            <a:extLst>
              <a:ext uri="{FF2B5EF4-FFF2-40B4-BE49-F238E27FC236}">
                <a16:creationId xmlns:a16="http://schemas.microsoft.com/office/drawing/2014/main" id="{726F583F-A1FC-4B46-A068-88DC7946D12C}"/>
              </a:ext>
            </a:extLst>
          </p:cNvPr>
          <p:cNvSpPr/>
          <p:nvPr/>
        </p:nvSpPr>
        <p:spPr>
          <a:xfrm>
            <a:off x="400050" y="1666536"/>
            <a:ext cx="14360525" cy="8779711"/>
          </a:xfrm>
          <a:prstGeom prst="rect">
            <a:avLst/>
          </a:prstGeom>
        </p:spPr>
        <p:txBody>
          <a:bodyPr wrap="square">
            <a:spAutoFit/>
          </a:bodyPr>
          <a:lstStyle/>
          <a:p>
            <a:pPr>
              <a:lnSpc>
                <a:spcPct val="150000"/>
              </a:lnSpc>
            </a:pPr>
            <a:r>
              <a:rPr lang="zh-CN" altLang="zh-CN" sz="1400" b="1" dirty="0">
                <a:latin typeface="微软雅黑" panose="020B0503020204020204" pitchFamily="34" charset="-122"/>
                <a:ea typeface="微软雅黑" panose="020B0503020204020204" pitchFamily="34" charset="-122"/>
              </a:rPr>
              <a:t>一、生态保护</a:t>
            </a:r>
            <a:endParaRPr lang="zh-CN" altLang="zh-CN" sz="1400" dirty="0">
              <a:latin typeface="微软雅黑" panose="020B0503020204020204" pitchFamily="34" charset="-122"/>
              <a:ea typeface="微软雅黑" panose="020B0503020204020204" pitchFamily="34" charset="-122"/>
            </a:endParaRPr>
          </a:p>
          <a:p>
            <a:pPr>
              <a:lnSpc>
                <a:spcPct val="150000"/>
              </a:lnSpc>
            </a:pPr>
            <a:r>
              <a:rPr lang="en-US" altLang="zh-CN" sz="1400" dirty="0">
                <a:latin typeface="微软雅黑" panose="020B0503020204020204" pitchFamily="34" charset="-122"/>
                <a:ea typeface="微软雅黑" panose="020B0503020204020204" pitchFamily="34" charset="-122"/>
              </a:rPr>
              <a:t>(1)</a:t>
            </a:r>
            <a:r>
              <a:rPr lang="zh-CN" altLang="zh-CN" sz="1400" dirty="0">
                <a:latin typeface="微软雅黑" panose="020B0503020204020204" pitchFamily="34" charset="-122"/>
                <a:ea typeface="微软雅黑" panose="020B0503020204020204" pitchFamily="34" charset="-122"/>
              </a:rPr>
              <a:t>本片区</a:t>
            </a:r>
            <a:r>
              <a:rPr lang="zh-CN" altLang="en-US" sz="1400" dirty="0">
                <a:latin typeface="微软雅黑" panose="020B0503020204020204" pitchFamily="34" charset="-122"/>
                <a:ea typeface="微软雅黑" panose="020B0503020204020204" pitchFamily="34" charset="-122"/>
              </a:rPr>
              <a:t>没有用地</a:t>
            </a:r>
            <a:r>
              <a:rPr lang="zh-CN" altLang="zh-CN" sz="1400" dirty="0">
                <a:latin typeface="微软雅黑" panose="020B0503020204020204" pitchFamily="34" charset="-122"/>
                <a:ea typeface="微软雅黑" panose="020B0503020204020204" pitchFamily="34" charset="-122"/>
              </a:rPr>
              <a:t>划入生态保护红线</a:t>
            </a:r>
            <a:r>
              <a:rPr lang="zh-CN" altLang="en-US" sz="1400" dirty="0">
                <a:latin typeface="微软雅黑" panose="020B0503020204020204" pitchFamily="34" charset="-122"/>
                <a:ea typeface="微软雅黑" panose="020B0503020204020204" pitchFamily="34" charset="-122"/>
              </a:rPr>
              <a:t>。</a:t>
            </a:r>
            <a:endParaRPr lang="zh-CN" altLang="zh-CN" sz="1400" dirty="0">
              <a:latin typeface="微软雅黑" panose="020B0503020204020204" pitchFamily="34" charset="-122"/>
              <a:ea typeface="微软雅黑" panose="020B0503020204020204" pitchFamily="34" charset="-122"/>
            </a:endParaRPr>
          </a:p>
          <a:p>
            <a:pPr>
              <a:lnSpc>
                <a:spcPct val="150000"/>
              </a:lnSpc>
            </a:pPr>
            <a:r>
              <a:rPr lang="en-US" altLang="zh-CN" sz="1400" dirty="0">
                <a:latin typeface="微软雅黑" panose="020B0503020204020204" pitchFamily="34" charset="-122"/>
                <a:ea typeface="微软雅黑" panose="020B0503020204020204" pitchFamily="34" charset="-122"/>
              </a:rPr>
              <a:t>(2)</a:t>
            </a:r>
            <a:r>
              <a:rPr lang="zh-CN" altLang="zh-CN" sz="1400" dirty="0">
                <a:latin typeface="微软雅黑" panose="020B0503020204020204" pitchFamily="34" charset="-122"/>
                <a:ea typeface="微软雅黑" panose="020B0503020204020204" pitchFamily="34" charset="-122"/>
              </a:rPr>
              <a:t>保护片区内生态林、水域、自然保留地等生态用地，分别为现状林地、现状自然河道以及现状未开发用地，不得进行破坏生态景观、污染环境的开发建设活动。</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zh-CN" altLang="zh-CN" sz="1400" dirty="0">
              <a:latin typeface="微软雅黑" panose="020B0503020204020204" pitchFamily="34" charset="-122"/>
              <a:ea typeface="微软雅黑" panose="020B0503020204020204" pitchFamily="34" charset="-122"/>
            </a:endParaRPr>
          </a:p>
          <a:p>
            <a:pPr>
              <a:lnSpc>
                <a:spcPct val="150000"/>
              </a:lnSpc>
            </a:pPr>
            <a:r>
              <a:rPr lang="zh-CN" altLang="zh-CN" sz="1400" b="1" dirty="0">
                <a:latin typeface="微软雅黑" panose="020B0503020204020204" pitchFamily="34" charset="-122"/>
                <a:ea typeface="微软雅黑" panose="020B0503020204020204" pitchFamily="34" charset="-122"/>
              </a:rPr>
              <a:t>二、耕地和永久基本农田保护</a:t>
            </a:r>
            <a:r>
              <a:rPr lang="zh-CN" altLang="zh-CN" sz="1400" dirty="0">
                <a:latin typeface="微软雅黑" panose="020B0503020204020204" pitchFamily="34" charset="-122"/>
                <a:ea typeface="微软雅黑" panose="020B0503020204020204" pitchFamily="34" charset="-122"/>
              </a:rPr>
              <a:t> </a:t>
            </a:r>
          </a:p>
          <a:p>
            <a:pPr>
              <a:lnSpc>
                <a:spcPct val="150000"/>
              </a:lnSpc>
            </a:pPr>
            <a:r>
              <a:rPr lang="en-US" altLang="zh-CN" sz="1400" dirty="0">
                <a:latin typeface="微软雅黑" panose="020B0503020204020204" pitchFamily="34" charset="-122"/>
                <a:ea typeface="微软雅黑" panose="020B0503020204020204" pitchFamily="34" charset="-122"/>
              </a:rPr>
              <a:t>(1)</a:t>
            </a:r>
            <a:r>
              <a:rPr lang="zh-CN" altLang="zh-CN" sz="1400" dirty="0">
                <a:latin typeface="微软雅黑" panose="020B0503020204020204" pitchFamily="34" charset="-122"/>
                <a:ea typeface="微软雅黑" panose="020B0503020204020204" pitchFamily="34" charset="-122"/>
              </a:rPr>
              <a:t>本片区内已划定永久基本农田</a:t>
            </a:r>
            <a:r>
              <a:rPr lang="en-US" altLang="zh-CN" sz="1400" dirty="0">
                <a:latin typeface="微软雅黑" panose="020B0503020204020204" pitchFamily="34" charset="-122"/>
                <a:ea typeface="微软雅黑" panose="020B0503020204020204" pitchFamily="34" charset="-122"/>
              </a:rPr>
              <a:t>408.64</a:t>
            </a:r>
            <a:r>
              <a:rPr lang="zh-CN" altLang="zh-CN" sz="1400" dirty="0">
                <a:latin typeface="微软雅黑" panose="020B0503020204020204" pitchFamily="34" charset="-122"/>
                <a:ea typeface="微软雅黑" panose="020B0503020204020204" pitchFamily="34" charset="-122"/>
              </a:rPr>
              <a:t>公顷，主要集中分布在</a:t>
            </a:r>
            <a:r>
              <a:rPr lang="zh-CN" altLang="en-US" sz="1400" dirty="0">
                <a:latin typeface="微软雅黑" panose="020B0503020204020204" pitchFamily="34" charset="-122"/>
                <a:ea typeface="微软雅黑" panose="020B0503020204020204" pitchFamily="34" charset="-122"/>
              </a:rPr>
              <a:t>村庄西部和南部</a:t>
            </a:r>
            <a:r>
              <a:rPr lang="zh-CN" altLang="zh-CN" sz="1400" dirty="0">
                <a:latin typeface="微软雅黑" panose="020B0503020204020204" pitchFamily="34" charset="-122"/>
                <a:ea typeface="微软雅黑" panose="020B0503020204020204" pitchFamily="34" charset="-122"/>
              </a:rPr>
              <a:t>，任何单位和个人不得擅自占用或改变用途。 </a:t>
            </a:r>
          </a:p>
          <a:p>
            <a:pPr>
              <a:lnSpc>
                <a:spcPct val="150000"/>
              </a:lnSpc>
            </a:pPr>
            <a:r>
              <a:rPr lang="en-US" altLang="zh-CN" sz="1400" dirty="0">
                <a:latin typeface="微软雅黑" panose="020B0503020204020204" pitchFamily="34" charset="-122"/>
                <a:ea typeface="微软雅黑" panose="020B0503020204020204" pitchFamily="34" charset="-122"/>
              </a:rPr>
              <a:t>(2) </a:t>
            </a:r>
            <a:r>
              <a:rPr lang="zh-CN" altLang="zh-CN" sz="1400" dirty="0">
                <a:latin typeface="微软雅黑" panose="020B0503020204020204" pitchFamily="34" charset="-122"/>
                <a:ea typeface="微软雅黑" panose="020B0503020204020204" pitchFamily="34" charset="-122"/>
              </a:rPr>
              <a:t>本片区耕地保有量</a:t>
            </a:r>
            <a:r>
              <a:rPr lang="en-US" altLang="zh-CN" sz="1400" dirty="0">
                <a:latin typeface="微软雅黑" panose="020B0503020204020204" pitchFamily="34" charset="-122"/>
                <a:ea typeface="微软雅黑" panose="020B0503020204020204" pitchFamily="34" charset="-122"/>
              </a:rPr>
              <a:t>484.97</a:t>
            </a:r>
            <a:r>
              <a:rPr lang="zh-CN" altLang="zh-CN" sz="1400" dirty="0">
                <a:latin typeface="微软雅黑" panose="020B0503020204020204" pitchFamily="34" charset="-122"/>
                <a:ea typeface="微软雅黑" panose="020B0503020204020204" pitchFamily="34" charset="-122"/>
              </a:rPr>
              <a:t>公顷，不得随意占用耕地；确实占用的，应经村民小组确认，村委会审查同意出具书面意见后，由镇政府按程序办理相关报批手续。</a:t>
            </a:r>
          </a:p>
          <a:p>
            <a:pPr>
              <a:lnSpc>
                <a:spcPct val="150000"/>
              </a:lnSpc>
            </a:pPr>
            <a:r>
              <a:rPr lang="en-US" altLang="zh-CN" sz="1400" dirty="0">
                <a:latin typeface="微软雅黑" panose="020B0503020204020204" pitchFamily="34" charset="-122"/>
                <a:ea typeface="微软雅黑" panose="020B0503020204020204" pitchFamily="34" charset="-122"/>
              </a:rPr>
              <a:t>(3)</a:t>
            </a:r>
            <a:r>
              <a:rPr lang="zh-CN" altLang="zh-CN" sz="1400" dirty="0">
                <a:latin typeface="微软雅黑" panose="020B0503020204020204" pitchFamily="34" charset="-122"/>
                <a:ea typeface="微软雅黑" panose="020B0503020204020204" pitchFamily="34" charset="-122"/>
              </a:rPr>
              <a:t>未经批准，不得在园地、商品林及其他农用地进行非农建设活动，不得进行毁林开垦、采石、挖沙、采矿、取土等活动。</a:t>
            </a:r>
          </a:p>
          <a:p>
            <a:pPr>
              <a:lnSpc>
                <a:spcPct val="150000"/>
              </a:lnSpc>
            </a:pPr>
            <a:r>
              <a:rPr lang="en-US" altLang="zh-CN" sz="1400" dirty="0">
                <a:latin typeface="微软雅黑" panose="020B0503020204020204" pitchFamily="34" charset="-122"/>
                <a:ea typeface="微软雅黑" panose="020B0503020204020204" pitchFamily="34" charset="-122"/>
              </a:rPr>
              <a:t>(4)</a:t>
            </a:r>
            <a:r>
              <a:rPr lang="zh-CN" altLang="zh-CN" sz="1400" dirty="0">
                <a:latin typeface="微软雅黑" panose="020B0503020204020204" pitchFamily="34" charset="-122"/>
                <a:ea typeface="微软雅黑" panose="020B0503020204020204" pitchFamily="34" charset="-122"/>
              </a:rPr>
              <a:t>本片区内设施农用地有</a:t>
            </a:r>
            <a:r>
              <a:rPr lang="en-US" altLang="zh-CN" sz="1400" dirty="0">
                <a:latin typeface="微软雅黑" panose="020B0503020204020204" pitchFamily="34" charset="-122"/>
                <a:ea typeface="微软雅黑" panose="020B0503020204020204" pitchFamily="34" charset="-122"/>
              </a:rPr>
              <a:t>119</a:t>
            </a:r>
            <a:r>
              <a:rPr lang="zh-CN" altLang="zh-CN" sz="1400" dirty="0">
                <a:latin typeface="微软雅黑" panose="020B0503020204020204" pitchFamily="34" charset="-122"/>
                <a:ea typeface="微软雅黑" panose="020B0503020204020204" pitchFamily="34" charset="-122"/>
              </a:rPr>
              <a:t>处，面积为</a:t>
            </a:r>
            <a:r>
              <a:rPr lang="en-US" altLang="zh-CN" sz="1400" dirty="0">
                <a:latin typeface="微软雅黑" panose="020B0503020204020204" pitchFamily="34" charset="-122"/>
                <a:ea typeface="微软雅黑" panose="020B0503020204020204" pitchFamily="34" charset="-122"/>
              </a:rPr>
              <a:t>12.09</a:t>
            </a:r>
            <a:r>
              <a:rPr lang="zh-CN" altLang="zh-CN" sz="1400" dirty="0">
                <a:latin typeface="微软雅黑" panose="020B0503020204020204" pitchFamily="34" charset="-122"/>
                <a:ea typeface="微软雅黑" panose="020B0503020204020204" pitchFamily="34" charset="-122"/>
              </a:rPr>
              <a:t>公顷，应按规定要求兴建设施和使用土地，不得擅自或变相将设施农用地用于其他非农建设，并采取措施防止对土壤耕作层破坏和污染。</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zh-CN" altLang="zh-CN" sz="1400" dirty="0">
              <a:latin typeface="微软雅黑" panose="020B0503020204020204" pitchFamily="34" charset="-122"/>
              <a:ea typeface="微软雅黑" panose="020B0503020204020204" pitchFamily="34" charset="-122"/>
            </a:endParaRPr>
          </a:p>
          <a:p>
            <a:pPr>
              <a:lnSpc>
                <a:spcPct val="150000"/>
              </a:lnSpc>
            </a:pPr>
            <a:r>
              <a:rPr lang="zh-CN" altLang="zh-CN" sz="1400" b="1" dirty="0">
                <a:latin typeface="微软雅黑" panose="020B0503020204020204" pitchFamily="34" charset="-122"/>
                <a:ea typeface="微软雅黑" panose="020B0503020204020204" pitchFamily="34" charset="-122"/>
              </a:rPr>
              <a:t>三、建设空间管制</a:t>
            </a:r>
            <a:r>
              <a:rPr lang="zh-CN" altLang="zh-CN" sz="1400" dirty="0">
                <a:latin typeface="微软雅黑" panose="020B0503020204020204" pitchFamily="34" charset="-122"/>
                <a:ea typeface="微软雅黑" panose="020B0503020204020204" pitchFamily="34" charset="-122"/>
              </a:rPr>
              <a:t> </a:t>
            </a:r>
          </a:p>
          <a:p>
            <a:pPr>
              <a:lnSpc>
                <a:spcPct val="150000"/>
              </a:lnSpc>
            </a:pPr>
            <a:r>
              <a:rPr lang="zh-CN" altLang="zh-CN" sz="1400" dirty="0">
                <a:latin typeface="微软雅黑" panose="020B0503020204020204" pitchFamily="34" charset="-122"/>
                <a:ea typeface="微软雅黑" panose="020B0503020204020204" pitchFamily="34" charset="-122"/>
              </a:rPr>
              <a:t>本片区内村庄建设用地规模为</a:t>
            </a:r>
            <a:r>
              <a:rPr lang="en-US" altLang="zh-CN" sz="1400" dirty="0">
                <a:latin typeface="微软雅黑" panose="020B0503020204020204" pitchFamily="34" charset="-122"/>
                <a:ea typeface="微软雅黑" panose="020B0503020204020204" pitchFamily="34" charset="-122"/>
              </a:rPr>
              <a:t>125.31</a:t>
            </a:r>
            <a:r>
              <a:rPr lang="zh-CN" altLang="zh-CN" sz="1400" dirty="0">
                <a:latin typeface="微软雅黑" panose="020B0503020204020204" pitchFamily="34" charset="-122"/>
                <a:ea typeface="微软雅黑" panose="020B0503020204020204" pitchFamily="34" charset="-122"/>
              </a:rPr>
              <a:t>公顷。 </a:t>
            </a:r>
          </a:p>
          <a:p>
            <a:pPr>
              <a:lnSpc>
                <a:spcPct val="150000"/>
              </a:lnSpc>
            </a:pPr>
            <a:r>
              <a:rPr lang="en-US" altLang="zh-CN" sz="1400" dirty="0">
                <a:latin typeface="微软雅黑" panose="020B0503020204020204" pitchFamily="34" charset="-122"/>
                <a:ea typeface="微软雅黑" panose="020B0503020204020204" pitchFamily="34" charset="-122"/>
              </a:rPr>
              <a:t>1.</a:t>
            </a:r>
            <a:r>
              <a:rPr lang="zh-CN" altLang="zh-CN" sz="1400" dirty="0">
                <a:latin typeface="微软雅黑" panose="020B0503020204020204" pitchFamily="34" charset="-122"/>
                <a:ea typeface="微软雅黑" panose="020B0503020204020204" pitchFamily="34" charset="-122"/>
              </a:rPr>
              <a:t>产业发展空间 </a:t>
            </a:r>
          </a:p>
          <a:p>
            <a:pPr>
              <a:lnSpc>
                <a:spcPct val="150000"/>
              </a:lnSpc>
            </a:pPr>
            <a:r>
              <a:rPr lang="en-US" altLang="zh-CN" sz="1400" dirty="0">
                <a:latin typeface="微软雅黑" panose="020B0503020204020204" pitchFamily="34" charset="-122"/>
                <a:ea typeface="微软雅黑" panose="020B0503020204020204" pitchFamily="34" charset="-122"/>
              </a:rPr>
              <a:t>(1)</a:t>
            </a:r>
            <a:r>
              <a:rPr lang="zh-CN" altLang="zh-CN" sz="1400" dirty="0">
                <a:latin typeface="微软雅黑" panose="020B0503020204020204" pitchFamily="34" charset="-122"/>
                <a:ea typeface="微软雅黑" panose="020B0503020204020204" pitchFamily="34" charset="-122"/>
              </a:rPr>
              <a:t>经营性建设用地建筑密度需控制在</a:t>
            </a:r>
            <a:r>
              <a:rPr lang="en-US" altLang="zh-CN" sz="1400" dirty="0">
                <a:latin typeface="微软雅黑" panose="020B0503020204020204" pitchFamily="34" charset="-122"/>
                <a:ea typeface="微软雅黑" panose="020B0503020204020204" pitchFamily="34" charset="-122"/>
              </a:rPr>
              <a:t>40%</a:t>
            </a:r>
            <a:r>
              <a:rPr lang="zh-CN" altLang="zh-CN" sz="1400" dirty="0">
                <a:latin typeface="微软雅黑" panose="020B0503020204020204" pitchFamily="34" charset="-122"/>
                <a:ea typeface="微软雅黑" panose="020B0503020204020204" pitchFamily="34" charset="-122"/>
              </a:rPr>
              <a:t>以下，建筑高度不超过</a:t>
            </a:r>
            <a:r>
              <a:rPr lang="en-US" altLang="zh-CN" sz="1400" dirty="0">
                <a:latin typeface="微软雅黑" panose="020B0503020204020204" pitchFamily="34" charset="-122"/>
                <a:ea typeface="微软雅黑" panose="020B0503020204020204" pitchFamily="34" charset="-122"/>
              </a:rPr>
              <a:t>12</a:t>
            </a:r>
            <a:r>
              <a:rPr lang="zh-CN" altLang="zh-CN" sz="1400" dirty="0">
                <a:latin typeface="微软雅黑" panose="020B0503020204020204" pitchFamily="34" charset="-122"/>
                <a:ea typeface="微软雅黑" panose="020B0503020204020204" pitchFamily="34" charset="-122"/>
              </a:rPr>
              <a:t>米，容积率不超过</a:t>
            </a:r>
            <a:r>
              <a:rPr lang="en-US" altLang="zh-CN" sz="1400" dirty="0">
                <a:latin typeface="微软雅黑" panose="020B0503020204020204" pitchFamily="34" charset="-122"/>
                <a:ea typeface="微软雅黑" panose="020B0503020204020204" pitchFamily="34" charset="-122"/>
              </a:rPr>
              <a:t>1.5,</a:t>
            </a:r>
            <a:r>
              <a:rPr lang="zh-CN" altLang="zh-CN" sz="1400" dirty="0">
                <a:latin typeface="微软雅黑" panose="020B0503020204020204" pitchFamily="34" charset="-122"/>
                <a:ea typeface="微软雅黑" panose="020B0503020204020204" pitchFamily="34" charset="-122"/>
              </a:rPr>
              <a:t>绿地率大于</a:t>
            </a:r>
            <a:r>
              <a:rPr lang="en-US" altLang="zh-CN" sz="1400" dirty="0">
                <a:latin typeface="微软雅黑" panose="020B0503020204020204" pitchFamily="34" charset="-122"/>
                <a:ea typeface="微软雅黑" panose="020B0503020204020204" pitchFamily="34" charset="-122"/>
              </a:rPr>
              <a:t>35%</a:t>
            </a:r>
            <a:r>
              <a:rPr lang="zh-CN" altLang="zh-CN" sz="1400" dirty="0">
                <a:latin typeface="微软雅黑" panose="020B0503020204020204" pitchFamily="34" charset="-122"/>
                <a:ea typeface="微软雅黑" panose="020B0503020204020204" pitchFamily="34" charset="-122"/>
              </a:rPr>
              <a:t>。</a:t>
            </a:r>
          </a:p>
          <a:p>
            <a:pPr>
              <a:lnSpc>
                <a:spcPct val="150000"/>
              </a:lnSpc>
            </a:pPr>
            <a:r>
              <a:rPr lang="en-US" altLang="zh-CN" sz="1400" dirty="0">
                <a:latin typeface="微软雅黑" panose="020B0503020204020204" pitchFamily="34" charset="-122"/>
                <a:ea typeface="微软雅黑" panose="020B0503020204020204" pitchFamily="34" charset="-122"/>
              </a:rPr>
              <a:t>(2)</a:t>
            </a:r>
            <a:r>
              <a:rPr lang="zh-CN" altLang="zh-CN" sz="1400" dirty="0">
                <a:latin typeface="微软雅黑" panose="020B0503020204020204" pitchFamily="34" charset="-122"/>
                <a:ea typeface="微软雅黑" panose="020B0503020204020204" pitchFamily="34" charset="-122"/>
              </a:rPr>
              <a:t>经营性建设用地调整应经村民小组确认，由村委会审查同意，逐级报村庄规划原审批；机关批准。 </a:t>
            </a:r>
          </a:p>
          <a:p>
            <a:pPr>
              <a:lnSpc>
                <a:spcPct val="150000"/>
              </a:lnSpc>
            </a:pPr>
            <a:r>
              <a:rPr lang="en-US" altLang="zh-CN" sz="1400" dirty="0">
                <a:latin typeface="微软雅黑" panose="020B0503020204020204" pitchFamily="34" charset="-122"/>
                <a:ea typeface="微软雅黑" panose="020B0503020204020204" pitchFamily="34" charset="-122"/>
              </a:rPr>
              <a:t>2.</a:t>
            </a:r>
            <a:r>
              <a:rPr lang="zh-CN" altLang="zh-CN" sz="1400" dirty="0">
                <a:latin typeface="微软雅黑" panose="020B0503020204020204" pitchFamily="34" charset="-122"/>
                <a:ea typeface="微软雅黑" panose="020B0503020204020204" pitchFamily="34" charset="-122"/>
              </a:rPr>
              <a:t>农村住房</a:t>
            </a:r>
          </a:p>
          <a:p>
            <a:pPr>
              <a:lnSpc>
                <a:spcPct val="150000"/>
              </a:lnSpc>
            </a:pPr>
            <a:r>
              <a:rPr lang="en-US" altLang="zh-CN" sz="1400" dirty="0">
                <a:latin typeface="微软雅黑" panose="020B0503020204020204" pitchFamily="34" charset="-122"/>
                <a:ea typeface="微软雅黑" panose="020B0503020204020204" pitchFamily="34" charset="-122"/>
              </a:rPr>
              <a:t>(1) </a:t>
            </a:r>
            <a:r>
              <a:rPr lang="zh-CN" altLang="zh-CN" sz="1400" dirty="0">
                <a:latin typeface="微软雅黑" panose="020B0503020204020204" pitchFamily="34" charset="-122"/>
                <a:ea typeface="微软雅黑" panose="020B0503020204020204" pitchFamily="34" charset="-122"/>
              </a:rPr>
              <a:t>本片区内划定</a:t>
            </a:r>
            <a:r>
              <a:rPr lang="zh-CN" altLang="en-US" sz="1400" dirty="0">
                <a:latin typeface="微软雅黑" panose="020B0503020204020204" pitchFamily="34" charset="-122"/>
                <a:ea typeface="微软雅黑" panose="020B0503020204020204" pitchFamily="34" charset="-122"/>
              </a:rPr>
              <a:t>住宅用地</a:t>
            </a:r>
            <a:r>
              <a:rPr lang="en-US" altLang="zh-CN" sz="1400" dirty="0">
                <a:latin typeface="微软雅黑" panose="020B0503020204020204" pitchFamily="34" charset="-122"/>
                <a:ea typeface="微软雅黑" panose="020B0503020204020204" pitchFamily="34" charset="-122"/>
              </a:rPr>
              <a:t>39.54</a:t>
            </a:r>
            <a:r>
              <a:rPr lang="zh-CN" altLang="zh-CN" sz="1400" dirty="0">
                <a:latin typeface="微软雅黑" panose="020B0503020204020204" pitchFamily="34" charset="-122"/>
                <a:ea typeface="微软雅黑" panose="020B0503020204020204" pitchFamily="34" charset="-122"/>
              </a:rPr>
              <a:t>公顷，应在划定的宅基地建设范围内，且优先利用村内空闲地、闲置宅基地和未利用地。</a:t>
            </a:r>
          </a:p>
          <a:p>
            <a:pPr>
              <a:lnSpc>
                <a:spcPct val="150000"/>
              </a:lnSpc>
            </a:pPr>
            <a:r>
              <a:rPr lang="en-US" altLang="zh-CN" sz="1400" dirty="0">
                <a:latin typeface="微软雅黑" panose="020B0503020204020204" pitchFamily="34" charset="-122"/>
                <a:ea typeface="微软雅黑" panose="020B0503020204020204" pitchFamily="34" charset="-122"/>
              </a:rPr>
              <a:t>(2)</a:t>
            </a:r>
            <a:r>
              <a:rPr lang="zh-CN" altLang="zh-CN" sz="1400" dirty="0">
                <a:latin typeface="微软雅黑" panose="020B0503020204020204" pitchFamily="34" charset="-122"/>
                <a:ea typeface="微软雅黑" panose="020B0503020204020204" pitchFamily="34" charset="-122"/>
              </a:rPr>
              <a:t>村民建房建筑层数不超过</a:t>
            </a:r>
            <a:r>
              <a:rPr lang="en-US" altLang="zh-CN" sz="1400" dirty="0">
                <a:latin typeface="微软雅黑" panose="020B0503020204020204" pitchFamily="34" charset="-122"/>
                <a:ea typeface="微软雅黑" panose="020B0503020204020204" pitchFamily="34" charset="-122"/>
              </a:rPr>
              <a:t>7</a:t>
            </a:r>
            <a:r>
              <a:rPr lang="zh-CN" altLang="zh-CN" sz="1400" dirty="0">
                <a:latin typeface="微软雅黑" panose="020B0503020204020204" pitchFamily="34" charset="-122"/>
                <a:ea typeface="微软雅黑" panose="020B0503020204020204" pitchFamily="34" charset="-122"/>
              </a:rPr>
              <a:t>层，建筑高度不大于</a:t>
            </a:r>
            <a:r>
              <a:rPr lang="en-US" altLang="zh-CN" sz="1400" dirty="0">
                <a:latin typeface="微软雅黑" panose="020B0503020204020204" pitchFamily="34" charset="-122"/>
                <a:ea typeface="微软雅黑" panose="020B0503020204020204" pitchFamily="34" charset="-122"/>
              </a:rPr>
              <a:t>21</a:t>
            </a:r>
            <a:r>
              <a:rPr lang="zh-CN" altLang="zh-CN" sz="1400" dirty="0">
                <a:latin typeface="微软雅黑" panose="020B0503020204020204" pitchFamily="34" charset="-122"/>
                <a:ea typeface="微软雅黑" panose="020B0503020204020204" pitchFamily="34" charset="-122"/>
              </a:rPr>
              <a:t>米，应体现</a:t>
            </a:r>
            <a:r>
              <a:rPr lang="zh-CN" altLang="en-US" sz="1400" dirty="0">
                <a:latin typeface="微软雅黑" panose="020B0503020204020204" pitchFamily="34" charset="-122"/>
                <a:ea typeface="微软雅黑" panose="020B0503020204020204" pitchFamily="34" charset="-122"/>
              </a:rPr>
              <a:t>当地</a:t>
            </a:r>
            <a:r>
              <a:rPr lang="zh-CN" altLang="zh-CN" sz="1400" dirty="0">
                <a:latin typeface="微软雅黑" panose="020B0503020204020204" pitchFamily="34" charset="-122"/>
                <a:ea typeface="微软雅黑" panose="020B0503020204020204" pitchFamily="34" charset="-122"/>
              </a:rPr>
              <a:t>特色，统一采用</a:t>
            </a:r>
            <a:r>
              <a:rPr lang="zh-CN" altLang="en-US" sz="1400" dirty="0">
                <a:latin typeface="微软雅黑" panose="020B0503020204020204" pitchFamily="34" charset="-122"/>
                <a:ea typeface="微软雅黑" panose="020B0503020204020204" pitchFamily="34" charset="-122"/>
              </a:rPr>
              <a:t>当地</a:t>
            </a:r>
            <a:r>
              <a:rPr lang="zh-CN" altLang="zh-CN" sz="1400" dirty="0">
                <a:latin typeface="微软雅黑" panose="020B0503020204020204" pitchFamily="34" charset="-122"/>
                <a:ea typeface="微软雅黑" panose="020B0503020204020204" pitchFamily="34" charset="-122"/>
              </a:rPr>
              <a:t>风格，符合村庄整体景观风貌控制性要求。 </a:t>
            </a:r>
          </a:p>
          <a:p>
            <a:pPr>
              <a:lnSpc>
                <a:spcPct val="150000"/>
              </a:lnSpc>
            </a:pPr>
            <a:r>
              <a:rPr lang="en-US" altLang="zh-CN" sz="1400" dirty="0">
                <a:latin typeface="微软雅黑" panose="020B0503020204020204" pitchFamily="34" charset="-122"/>
                <a:ea typeface="微软雅黑" panose="020B0503020204020204" pitchFamily="34" charset="-122"/>
              </a:rPr>
              <a:t>3.</a:t>
            </a:r>
            <a:r>
              <a:rPr lang="zh-CN" altLang="zh-CN" sz="1400" dirty="0">
                <a:latin typeface="微软雅黑" panose="020B0503020204020204" pitchFamily="34" charset="-122"/>
                <a:ea typeface="微软雅黑" panose="020B0503020204020204" pitchFamily="34" charset="-122"/>
              </a:rPr>
              <a:t>基础设施和公共服务设施</a:t>
            </a:r>
          </a:p>
          <a:p>
            <a:pPr>
              <a:lnSpc>
                <a:spcPct val="150000"/>
              </a:lnSpc>
            </a:pPr>
            <a:r>
              <a:rPr lang="en-US" altLang="zh-CN" sz="1400" dirty="0">
                <a:latin typeface="微软雅黑" panose="020B0503020204020204" pitchFamily="34" charset="-122"/>
                <a:ea typeface="微软雅黑" panose="020B0503020204020204" pitchFamily="34" charset="-122"/>
              </a:rPr>
              <a:t>(1)</a:t>
            </a:r>
            <a:r>
              <a:rPr lang="zh-CN" altLang="zh-CN" sz="1400" dirty="0">
                <a:latin typeface="微软雅黑" panose="020B0503020204020204" pitchFamily="34" charset="-122"/>
                <a:ea typeface="微软雅黑" panose="020B0503020204020204" pitchFamily="34" charset="-122"/>
              </a:rPr>
              <a:t>不得占用交通用地建房，在村内主要道路两侧建房应退后</a:t>
            </a:r>
            <a:r>
              <a:rPr lang="en-US" altLang="zh-CN" sz="1400" dirty="0">
                <a:latin typeface="微软雅黑" panose="020B0503020204020204" pitchFamily="34" charset="-122"/>
                <a:ea typeface="微软雅黑" panose="020B0503020204020204" pitchFamily="34" charset="-122"/>
              </a:rPr>
              <a:t>2</a:t>
            </a:r>
            <a:r>
              <a:rPr lang="zh-CN" altLang="zh-CN" sz="1400" dirty="0">
                <a:latin typeface="微软雅黑" panose="020B0503020204020204" pitchFamily="34" charset="-122"/>
                <a:ea typeface="微软雅黑" panose="020B0503020204020204" pitchFamily="34" charset="-122"/>
              </a:rPr>
              <a:t>米。 </a:t>
            </a:r>
          </a:p>
          <a:p>
            <a:pPr>
              <a:lnSpc>
                <a:spcPct val="150000"/>
              </a:lnSpc>
            </a:pPr>
            <a:r>
              <a:rPr lang="en-US" altLang="zh-CN" sz="1400" dirty="0">
                <a:latin typeface="微软雅黑" panose="020B0503020204020204" pitchFamily="34" charset="-122"/>
                <a:ea typeface="微软雅黑" panose="020B0503020204020204" pitchFamily="34" charset="-122"/>
              </a:rPr>
              <a:t>(2)</a:t>
            </a:r>
            <a:r>
              <a:rPr lang="zh-CN" altLang="zh-CN" sz="1400" dirty="0">
                <a:latin typeface="微软雅黑" panose="020B0503020204020204" pitchFamily="34" charset="-122"/>
                <a:ea typeface="微软雅黑" panose="020B0503020204020204" pitchFamily="34" charset="-122"/>
              </a:rPr>
              <a:t>村内供水</a:t>
            </a:r>
            <a:r>
              <a:rPr lang="zh-CN" altLang="en-US" sz="1400" dirty="0">
                <a:latin typeface="微软雅黑" panose="020B0503020204020204" pitchFamily="34" charset="-122"/>
                <a:ea typeface="微软雅黑" panose="020B0503020204020204" pitchFamily="34" charset="-122"/>
              </a:rPr>
              <a:t>来自镇区市政管网</a:t>
            </a:r>
            <a:r>
              <a:rPr lang="zh-CN" altLang="zh-CN" sz="1400" dirty="0">
                <a:latin typeface="微软雅黑" panose="020B0503020204020204" pitchFamily="34" charset="-122"/>
                <a:ea typeface="微软雅黑" panose="020B0503020204020204" pitchFamily="34" charset="-122"/>
              </a:rPr>
              <a:t>，污水处理设施包括小型污水处理设施，房屋排水接口需向村民小组确认后再进行建设。 </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zh-CN" altLang="zh-CN" sz="1400" dirty="0">
              <a:latin typeface="微软雅黑" panose="020B0503020204020204" pitchFamily="34" charset="-122"/>
              <a:ea typeface="微软雅黑" panose="020B0503020204020204" pitchFamily="34" charset="-122"/>
            </a:endParaRPr>
          </a:p>
          <a:p>
            <a:pPr>
              <a:lnSpc>
                <a:spcPct val="150000"/>
              </a:lnSpc>
            </a:pPr>
            <a:r>
              <a:rPr lang="zh-CN" altLang="zh-CN" sz="1400" b="1" dirty="0">
                <a:latin typeface="微软雅黑" panose="020B0503020204020204" pitchFamily="34" charset="-122"/>
                <a:ea typeface="微软雅黑" panose="020B0503020204020204" pitchFamily="34" charset="-122"/>
              </a:rPr>
              <a:t>四、村庄安全和防灾减灾</a:t>
            </a:r>
            <a:r>
              <a:rPr lang="zh-CN" altLang="zh-CN" sz="1400" dirty="0">
                <a:latin typeface="微软雅黑" panose="020B0503020204020204" pitchFamily="34" charset="-122"/>
                <a:ea typeface="微软雅黑" panose="020B0503020204020204" pitchFamily="34" charset="-122"/>
              </a:rPr>
              <a:t> </a:t>
            </a:r>
          </a:p>
          <a:p>
            <a:pPr>
              <a:lnSpc>
                <a:spcPct val="150000"/>
              </a:lnSpc>
            </a:pPr>
            <a:r>
              <a:rPr lang="en-US" altLang="zh-CN" sz="1400" dirty="0">
                <a:latin typeface="微软雅黑" panose="020B0503020204020204" pitchFamily="34" charset="-122"/>
                <a:ea typeface="微软雅黑" panose="020B0503020204020204" pitchFamily="34" charset="-122"/>
              </a:rPr>
              <a:t>(1)</a:t>
            </a:r>
            <a:r>
              <a:rPr lang="zh-CN" altLang="zh-CN" sz="1400" dirty="0">
                <a:latin typeface="微软雅黑" panose="020B0503020204020204" pitchFamily="34" charset="-122"/>
                <a:ea typeface="微软雅黑" panose="020B0503020204020204" pitchFamily="34" charset="-122"/>
              </a:rPr>
              <a:t>村民的宅基地选址和农房建设须避开自然灾害易发地区。</a:t>
            </a:r>
          </a:p>
          <a:p>
            <a:pPr>
              <a:lnSpc>
                <a:spcPct val="150000"/>
              </a:lnSpc>
            </a:pPr>
            <a:r>
              <a:rPr lang="en-US" altLang="zh-CN" sz="1400" dirty="0">
                <a:latin typeface="微软雅黑" panose="020B0503020204020204" pitchFamily="34" charset="-122"/>
                <a:ea typeface="微软雅黑" panose="020B0503020204020204" pitchFamily="34" charset="-122"/>
              </a:rPr>
              <a:t>(2)</a:t>
            </a:r>
            <a:r>
              <a:rPr lang="zh-CN" altLang="zh-CN" sz="1400" dirty="0">
                <a:latin typeface="微软雅黑" panose="020B0503020204020204" pitchFamily="34" charset="-122"/>
                <a:ea typeface="微软雅黑" panose="020B0503020204020204" pitchFamily="34" charset="-122"/>
              </a:rPr>
              <a:t>村庄建筑的间距和通道的设置应符合村庄消防安全的要求，不得少于</a:t>
            </a:r>
            <a:r>
              <a:rPr lang="en-US" altLang="zh-CN" sz="1400" dirty="0">
                <a:latin typeface="微软雅黑" panose="020B0503020204020204" pitchFamily="34" charset="-122"/>
                <a:ea typeface="微软雅黑" panose="020B0503020204020204" pitchFamily="34" charset="-122"/>
              </a:rPr>
              <a:t>8</a:t>
            </a:r>
            <a:r>
              <a:rPr lang="zh-CN" altLang="zh-CN" sz="1400" dirty="0">
                <a:latin typeface="微软雅黑" panose="020B0503020204020204" pitchFamily="34" charset="-122"/>
                <a:ea typeface="微软雅黑" panose="020B0503020204020204" pitchFamily="34" charset="-122"/>
              </a:rPr>
              <a:t>米；道路为消防通道，不准长期堆放阻碍交通的杂物。</a:t>
            </a:r>
          </a:p>
          <a:p>
            <a:pPr>
              <a:lnSpc>
                <a:spcPct val="150000"/>
              </a:lnSpc>
            </a:pPr>
            <a:r>
              <a:rPr lang="en-US" altLang="zh-CN" sz="1400" dirty="0">
                <a:latin typeface="微软雅黑" panose="020B0503020204020204" pitchFamily="34" charset="-122"/>
                <a:ea typeface="微软雅黑" panose="020B0503020204020204" pitchFamily="34" charset="-122"/>
              </a:rPr>
              <a:t>(3)</a:t>
            </a:r>
            <a:r>
              <a:rPr lang="zh-CN" altLang="zh-CN" sz="1400" dirty="0">
                <a:latin typeface="微软雅黑" panose="020B0503020204020204" pitchFamily="34" charset="-122"/>
                <a:ea typeface="微软雅黑" panose="020B0503020204020204" pitchFamily="34" charset="-122"/>
              </a:rPr>
              <a:t>学校、广场等为防灾避险场所，紧急情况下可躲避灾害。</a:t>
            </a:r>
            <a:endParaRPr lang="en-US" altLang="zh-CN" sz="9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43044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13030">
              <a:lnSpc>
                <a:spcPct val="100000"/>
              </a:lnSpc>
            </a:pPr>
            <a:fld id="{81D60167-4931-47E6-BA6A-407CBD079E47}" type="slidenum">
              <a:rPr sz="1400" dirty="0"/>
              <a:t>7</a:t>
            </a:fld>
            <a:endParaRPr sz="1400" dirty="0"/>
          </a:p>
        </p:txBody>
      </p:sp>
      <p:sp>
        <p:nvSpPr>
          <p:cNvPr id="9" name="文本框 8">
            <a:extLst>
              <a:ext uri="{FF2B5EF4-FFF2-40B4-BE49-F238E27FC236}">
                <a16:creationId xmlns:a16="http://schemas.microsoft.com/office/drawing/2014/main" id="{27D0726C-2CAF-4607-8B20-E4AA9CC4A930}"/>
              </a:ext>
            </a:extLst>
          </p:cNvPr>
          <p:cNvSpPr txBox="1"/>
          <p:nvPr/>
        </p:nvSpPr>
        <p:spPr>
          <a:xfrm>
            <a:off x="358875" y="1129331"/>
            <a:ext cx="4464496"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1.2 </a:t>
            </a:r>
            <a:r>
              <a:rPr lang="zh-CN" altLang="en-US" sz="2400" b="1" dirty="0">
                <a:latin typeface="微软雅黑" panose="020B0503020204020204" pitchFamily="34" charset="-122"/>
                <a:ea typeface="微软雅黑" panose="020B0503020204020204" pitchFamily="34" charset="-122"/>
              </a:rPr>
              <a:t>村庄规划新政策解读</a:t>
            </a:r>
          </a:p>
        </p:txBody>
      </p:sp>
      <p:grpSp>
        <p:nvGrpSpPr>
          <p:cNvPr id="10" name="组合 9">
            <a:extLst>
              <a:ext uri="{FF2B5EF4-FFF2-40B4-BE49-F238E27FC236}">
                <a16:creationId xmlns:a16="http://schemas.microsoft.com/office/drawing/2014/main" id="{7CE0BF93-E56A-4DBD-A77C-B9D435A254E5}"/>
              </a:ext>
            </a:extLst>
          </p:cNvPr>
          <p:cNvGrpSpPr/>
          <p:nvPr/>
        </p:nvGrpSpPr>
        <p:grpSpPr>
          <a:xfrm>
            <a:off x="432972" y="2336262"/>
            <a:ext cx="6765172" cy="7536138"/>
            <a:chOff x="254715" y="2922599"/>
            <a:chExt cx="6031324" cy="6718661"/>
          </a:xfrm>
        </p:grpSpPr>
        <p:grpSp>
          <p:nvGrpSpPr>
            <p:cNvPr id="11" name="组合 10">
              <a:extLst>
                <a:ext uri="{FF2B5EF4-FFF2-40B4-BE49-F238E27FC236}">
                  <a16:creationId xmlns:a16="http://schemas.microsoft.com/office/drawing/2014/main" id="{28215D0C-513C-4C3C-8626-EEAA14810871}"/>
                </a:ext>
              </a:extLst>
            </p:cNvPr>
            <p:cNvGrpSpPr/>
            <p:nvPr/>
          </p:nvGrpSpPr>
          <p:grpSpPr>
            <a:xfrm>
              <a:off x="254715" y="2922599"/>
              <a:ext cx="6031324" cy="6718661"/>
              <a:chOff x="254715" y="2922599"/>
              <a:chExt cx="6031324" cy="6718661"/>
            </a:xfrm>
          </p:grpSpPr>
          <p:sp>
            <p:nvSpPr>
              <p:cNvPr id="21" name="任意多边形: 形状 20">
                <a:extLst>
                  <a:ext uri="{FF2B5EF4-FFF2-40B4-BE49-F238E27FC236}">
                    <a16:creationId xmlns:a16="http://schemas.microsoft.com/office/drawing/2014/main" id="{D444C367-A1A9-4AF8-AFEE-A7A84DA91F32}"/>
                  </a:ext>
                </a:extLst>
              </p:cNvPr>
              <p:cNvSpPr/>
              <p:nvPr/>
            </p:nvSpPr>
            <p:spPr>
              <a:xfrm rot="3205618">
                <a:off x="939571" y="7799238"/>
                <a:ext cx="2457628" cy="27773"/>
              </a:xfrm>
              <a:custGeom>
                <a:avLst/>
                <a:gdLst/>
                <a:ahLst/>
                <a:cxnLst/>
                <a:rect l="0" t="0" r="0" b="0"/>
                <a:pathLst>
                  <a:path>
                    <a:moveTo>
                      <a:pt x="0" y="13886"/>
                    </a:moveTo>
                    <a:lnTo>
                      <a:pt x="2457628" y="13886"/>
                    </a:lnTo>
                  </a:path>
                </a:pathLst>
              </a:custGeom>
              <a:noFill/>
              <a:scene3d>
                <a:camera prst="orthographicFront">
                  <a:rot lat="0" lon="0" rev="0"/>
                </a:camera>
                <a:lightRig rig="contrasting" dir="t">
                  <a:rot lat="0" lon="0" rev="1200000"/>
                </a:lightRig>
              </a:scene3d>
              <a:sp3d z="-110000"/>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2" name="任意多边形: 形状 21">
                <a:extLst>
                  <a:ext uri="{FF2B5EF4-FFF2-40B4-BE49-F238E27FC236}">
                    <a16:creationId xmlns:a16="http://schemas.microsoft.com/office/drawing/2014/main" id="{4727184A-69B8-42AA-BAD8-2879FC95B60D}"/>
                  </a:ext>
                </a:extLst>
              </p:cNvPr>
              <p:cNvSpPr/>
              <p:nvPr/>
            </p:nvSpPr>
            <p:spPr>
              <a:xfrm rot="1958989">
                <a:off x="1392626" y="7245209"/>
                <a:ext cx="2329481" cy="27773"/>
              </a:xfrm>
              <a:custGeom>
                <a:avLst/>
                <a:gdLst/>
                <a:ahLst/>
                <a:cxnLst/>
                <a:rect l="0" t="0" r="0" b="0"/>
                <a:pathLst>
                  <a:path>
                    <a:moveTo>
                      <a:pt x="0" y="13886"/>
                    </a:moveTo>
                    <a:lnTo>
                      <a:pt x="2329481" y="13886"/>
                    </a:lnTo>
                  </a:path>
                </a:pathLst>
              </a:custGeom>
              <a:noFill/>
              <a:scene3d>
                <a:camera prst="orthographicFront">
                  <a:rot lat="0" lon="0" rev="0"/>
                </a:camera>
                <a:lightRig rig="contrasting" dir="t">
                  <a:rot lat="0" lon="0" rev="1200000"/>
                </a:lightRig>
              </a:scene3d>
              <a:sp3d z="-110000"/>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3" name="任意多边形: 形状 22">
                <a:extLst>
                  <a:ext uri="{FF2B5EF4-FFF2-40B4-BE49-F238E27FC236}">
                    <a16:creationId xmlns:a16="http://schemas.microsoft.com/office/drawing/2014/main" id="{6FCFCFB3-1D36-4342-B962-62D82AAECF1B}"/>
                  </a:ext>
                </a:extLst>
              </p:cNvPr>
              <p:cNvSpPr/>
              <p:nvPr/>
            </p:nvSpPr>
            <p:spPr>
              <a:xfrm rot="659661">
                <a:off x="1555249" y="6596414"/>
                <a:ext cx="2334594" cy="27773"/>
              </a:xfrm>
              <a:custGeom>
                <a:avLst/>
                <a:gdLst/>
                <a:ahLst/>
                <a:cxnLst/>
                <a:rect l="0" t="0" r="0" b="0"/>
                <a:pathLst>
                  <a:path>
                    <a:moveTo>
                      <a:pt x="0" y="13886"/>
                    </a:moveTo>
                    <a:lnTo>
                      <a:pt x="2334594" y="13886"/>
                    </a:lnTo>
                  </a:path>
                </a:pathLst>
              </a:custGeom>
              <a:noFill/>
              <a:scene3d>
                <a:camera prst="orthographicFront">
                  <a:rot lat="0" lon="0" rev="0"/>
                </a:camera>
                <a:lightRig rig="contrasting" dir="t">
                  <a:rot lat="0" lon="0" rev="1200000"/>
                </a:lightRig>
              </a:scene3d>
              <a:sp3d z="-110000"/>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4" name="任意多边形: 形状 23">
                <a:extLst>
                  <a:ext uri="{FF2B5EF4-FFF2-40B4-BE49-F238E27FC236}">
                    <a16:creationId xmlns:a16="http://schemas.microsoft.com/office/drawing/2014/main" id="{54AEA98E-FCF7-4C4D-802D-C351CC7F6C4A}"/>
                  </a:ext>
                </a:extLst>
              </p:cNvPr>
              <p:cNvSpPr/>
              <p:nvPr/>
            </p:nvSpPr>
            <p:spPr>
              <a:xfrm rot="20940339">
                <a:off x="1555249" y="5939673"/>
                <a:ext cx="2334594" cy="27773"/>
              </a:xfrm>
              <a:custGeom>
                <a:avLst/>
                <a:gdLst/>
                <a:ahLst/>
                <a:cxnLst/>
                <a:rect l="0" t="0" r="0" b="0"/>
                <a:pathLst>
                  <a:path>
                    <a:moveTo>
                      <a:pt x="0" y="13886"/>
                    </a:moveTo>
                    <a:lnTo>
                      <a:pt x="2334594" y="13886"/>
                    </a:lnTo>
                  </a:path>
                </a:pathLst>
              </a:custGeom>
              <a:noFill/>
              <a:scene3d>
                <a:camera prst="orthographicFront">
                  <a:rot lat="0" lon="0" rev="0"/>
                </a:camera>
                <a:lightRig rig="contrasting" dir="t">
                  <a:rot lat="0" lon="0" rev="1200000"/>
                </a:lightRig>
              </a:scene3d>
              <a:sp3d z="-110000"/>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5" name="任意多边形: 形状 24">
                <a:extLst>
                  <a:ext uri="{FF2B5EF4-FFF2-40B4-BE49-F238E27FC236}">
                    <a16:creationId xmlns:a16="http://schemas.microsoft.com/office/drawing/2014/main" id="{027DAA11-8934-4915-ADAD-52E08EF35AF4}"/>
                  </a:ext>
                </a:extLst>
              </p:cNvPr>
              <p:cNvSpPr/>
              <p:nvPr/>
            </p:nvSpPr>
            <p:spPr>
              <a:xfrm rot="19641011">
                <a:off x="1392626" y="5290878"/>
                <a:ext cx="2329481" cy="27773"/>
              </a:xfrm>
              <a:custGeom>
                <a:avLst/>
                <a:gdLst/>
                <a:ahLst/>
                <a:cxnLst/>
                <a:rect l="0" t="0" r="0" b="0"/>
                <a:pathLst>
                  <a:path>
                    <a:moveTo>
                      <a:pt x="0" y="13886"/>
                    </a:moveTo>
                    <a:lnTo>
                      <a:pt x="2329481" y="13886"/>
                    </a:lnTo>
                  </a:path>
                </a:pathLst>
              </a:custGeom>
              <a:noFill/>
              <a:scene3d>
                <a:camera prst="orthographicFront">
                  <a:rot lat="0" lon="0" rev="0"/>
                </a:camera>
                <a:lightRig rig="contrasting" dir="t">
                  <a:rot lat="0" lon="0" rev="1200000"/>
                </a:lightRig>
              </a:scene3d>
              <a:sp3d z="-110000"/>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6" name="任意多边形: 形状 25">
                <a:extLst>
                  <a:ext uri="{FF2B5EF4-FFF2-40B4-BE49-F238E27FC236}">
                    <a16:creationId xmlns:a16="http://schemas.microsoft.com/office/drawing/2014/main" id="{AAF4DC55-9054-4E91-BA3C-846ACC22DEA3}"/>
                  </a:ext>
                </a:extLst>
              </p:cNvPr>
              <p:cNvSpPr/>
              <p:nvPr/>
            </p:nvSpPr>
            <p:spPr>
              <a:xfrm rot="18394382">
                <a:off x="939571" y="4736849"/>
                <a:ext cx="2457628" cy="27773"/>
              </a:xfrm>
              <a:custGeom>
                <a:avLst/>
                <a:gdLst/>
                <a:ahLst/>
                <a:cxnLst/>
                <a:rect l="0" t="0" r="0" b="0"/>
                <a:pathLst>
                  <a:path>
                    <a:moveTo>
                      <a:pt x="0" y="13886"/>
                    </a:moveTo>
                    <a:lnTo>
                      <a:pt x="2457628" y="13886"/>
                    </a:lnTo>
                  </a:path>
                </a:pathLst>
              </a:custGeom>
              <a:noFill/>
              <a:scene3d>
                <a:camera prst="orthographicFront">
                  <a:rot lat="0" lon="0" rev="0"/>
                </a:camera>
                <a:lightRig rig="contrasting" dir="t">
                  <a:rot lat="0" lon="0" rev="1200000"/>
                </a:lightRig>
              </a:scene3d>
              <a:sp3d z="-110000"/>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7" name="椭圆 26">
                <a:extLst>
                  <a:ext uri="{FF2B5EF4-FFF2-40B4-BE49-F238E27FC236}">
                    <a16:creationId xmlns:a16="http://schemas.microsoft.com/office/drawing/2014/main" id="{6B761877-9F6E-4A24-8346-FEAEE43BE13C}"/>
                  </a:ext>
                </a:extLst>
              </p:cNvPr>
              <p:cNvSpPr/>
              <p:nvPr/>
            </p:nvSpPr>
            <p:spPr>
              <a:xfrm>
                <a:off x="254715" y="5504307"/>
                <a:ext cx="1555245" cy="1555245"/>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8" name="任意多边形: 形状 27">
                <a:extLst>
                  <a:ext uri="{FF2B5EF4-FFF2-40B4-BE49-F238E27FC236}">
                    <a16:creationId xmlns:a16="http://schemas.microsoft.com/office/drawing/2014/main" id="{7BDD6D65-AE55-458F-B5B4-59DCB363E712}"/>
                  </a:ext>
                </a:extLst>
              </p:cNvPr>
              <p:cNvSpPr/>
              <p:nvPr/>
            </p:nvSpPr>
            <p:spPr>
              <a:xfrm>
                <a:off x="2712003" y="2922599"/>
                <a:ext cx="933147" cy="933147"/>
              </a:xfrm>
              <a:custGeom>
                <a:avLst/>
                <a:gdLst>
                  <a:gd name="connsiteX0" fmla="*/ 0 w 933147"/>
                  <a:gd name="connsiteY0" fmla="*/ 466574 h 933147"/>
                  <a:gd name="connsiteX1" fmla="*/ 466574 w 933147"/>
                  <a:gd name="connsiteY1" fmla="*/ 0 h 933147"/>
                  <a:gd name="connsiteX2" fmla="*/ 933148 w 933147"/>
                  <a:gd name="connsiteY2" fmla="*/ 466574 h 933147"/>
                  <a:gd name="connsiteX3" fmla="*/ 466574 w 933147"/>
                  <a:gd name="connsiteY3" fmla="*/ 933148 h 933147"/>
                  <a:gd name="connsiteX4" fmla="*/ 0 w 933147"/>
                  <a:gd name="connsiteY4" fmla="*/ 466574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147" h="933147">
                    <a:moveTo>
                      <a:pt x="0" y="466574"/>
                    </a:moveTo>
                    <a:cubicBezTo>
                      <a:pt x="0" y="208892"/>
                      <a:pt x="208892" y="0"/>
                      <a:pt x="466574" y="0"/>
                    </a:cubicBezTo>
                    <a:cubicBezTo>
                      <a:pt x="724256" y="0"/>
                      <a:pt x="933148" y="208892"/>
                      <a:pt x="933148" y="466574"/>
                    </a:cubicBezTo>
                    <a:cubicBezTo>
                      <a:pt x="933148" y="724256"/>
                      <a:pt x="724256" y="933148"/>
                      <a:pt x="466574" y="933148"/>
                    </a:cubicBezTo>
                    <a:cubicBezTo>
                      <a:pt x="208892" y="933148"/>
                      <a:pt x="0" y="724256"/>
                      <a:pt x="0" y="466574"/>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49991" tIns="149991" rIns="149991" bIns="149991" numCol="1" spcCol="1270" anchor="ctr" anchorCtr="0">
                <a:noAutofit/>
              </a:bodyPr>
              <a:lstStyle/>
              <a:p>
                <a:pPr marL="0" lvl="0" indent="0" algn="ctr" defTabSz="933450">
                  <a:lnSpc>
                    <a:spcPct val="90000"/>
                  </a:lnSpc>
                  <a:spcBef>
                    <a:spcPct val="0"/>
                  </a:spcBef>
                  <a:spcAft>
                    <a:spcPct val="35000"/>
                  </a:spcAft>
                  <a:buNone/>
                </a:pPr>
                <a:endParaRPr lang="zh-CN" altLang="en-US" sz="2100" kern="1200"/>
              </a:p>
            </p:txBody>
          </p:sp>
          <p:sp>
            <p:nvSpPr>
              <p:cNvPr id="29" name="任意多边形: 形状 28">
                <a:extLst>
                  <a:ext uri="{FF2B5EF4-FFF2-40B4-BE49-F238E27FC236}">
                    <a16:creationId xmlns:a16="http://schemas.microsoft.com/office/drawing/2014/main" id="{97D40172-AEE0-4564-A50E-C9B742910391}"/>
                  </a:ext>
                </a:extLst>
              </p:cNvPr>
              <p:cNvSpPr/>
              <p:nvPr/>
            </p:nvSpPr>
            <p:spPr>
              <a:xfrm>
                <a:off x="3738465" y="2922599"/>
                <a:ext cx="1399721" cy="933147"/>
              </a:xfrm>
              <a:custGeom>
                <a:avLst/>
                <a:gdLst>
                  <a:gd name="connsiteX0" fmla="*/ 0 w 1399721"/>
                  <a:gd name="connsiteY0" fmla="*/ 0 h 933147"/>
                  <a:gd name="connsiteX1" fmla="*/ 1399721 w 1399721"/>
                  <a:gd name="connsiteY1" fmla="*/ 0 h 933147"/>
                  <a:gd name="connsiteX2" fmla="*/ 1399721 w 1399721"/>
                  <a:gd name="connsiteY2" fmla="*/ 933147 h 933147"/>
                  <a:gd name="connsiteX3" fmla="*/ 0 w 1399721"/>
                  <a:gd name="connsiteY3" fmla="*/ 933147 h 933147"/>
                  <a:gd name="connsiteX4" fmla="*/ 0 w 1399721"/>
                  <a:gd name="connsiteY4" fmla="*/ 0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721" h="933147">
                    <a:moveTo>
                      <a:pt x="0" y="0"/>
                    </a:moveTo>
                    <a:lnTo>
                      <a:pt x="1399721" y="0"/>
                    </a:lnTo>
                    <a:lnTo>
                      <a:pt x="1399721" y="933147"/>
                    </a:lnTo>
                    <a:lnTo>
                      <a:pt x="0" y="933147"/>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endParaRPr lang="zh-CN" altLang="en-US" sz="2700" kern="1200" dirty="0"/>
              </a:p>
              <a:p>
                <a:pPr marL="228600" lvl="1" indent="-228600" algn="l" defTabSz="1200150">
                  <a:lnSpc>
                    <a:spcPct val="90000"/>
                  </a:lnSpc>
                  <a:spcBef>
                    <a:spcPct val="0"/>
                  </a:spcBef>
                  <a:spcAft>
                    <a:spcPct val="15000"/>
                  </a:spcAft>
                  <a:buChar char="•"/>
                </a:pPr>
                <a:endParaRPr lang="zh-CN" altLang="en-US" sz="2700" kern="1200" dirty="0"/>
              </a:p>
            </p:txBody>
          </p:sp>
          <p:sp>
            <p:nvSpPr>
              <p:cNvPr id="30" name="任意多边形: 形状 29">
                <a:extLst>
                  <a:ext uri="{FF2B5EF4-FFF2-40B4-BE49-F238E27FC236}">
                    <a16:creationId xmlns:a16="http://schemas.microsoft.com/office/drawing/2014/main" id="{F1362421-F24D-46ED-8C86-53E73CC1CF6E}"/>
                  </a:ext>
                </a:extLst>
              </p:cNvPr>
              <p:cNvSpPr/>
              <p:nvPr/>
            </p:nvSpPr>
            <p:spPr>
              <a:xfrm>
                <a:off x="3464333" y="3958092"/>
                <a:ext cx="933147" cy="933147"/>
              </a:xfrm>
              <a:custGeom>
                <a:avLst/>
                <a:gdLst>
                  <a:gd name="connsiteX0" fmla="*/ 0 w 933147"/>
                  <a:gd name="connsiteY0" fmla="*/ 466574 h 933147"/>
                  <a:gd name="connsiteX1" fmla="*/ 466574 w 933147"/>
                  <a:gd name="connsiteY1" fmla="*/ 0 h 933147"/>
                  <a:gd name="connsiteX2" fmla="*/ 933148 w 933147"/>
                  <a:gd name="connsiteY2" fmla="*/ 466574 h 933147"/>
                  <a:gd name="connsiteX3" fmla="*/ 466574 w 933147"/>
                  <a:gd name="connsiteY3" fmla="*/ 933148 h 933147"/>
                  <a:gd name="connsiteX4" fmla="*/ 0 w 933147"/>
                  <a:gd name="connsiteY4" fmla="*/ 466574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147" h="933147">
                    <a:moveTo>
                      <a:pt x="0" y="466574"/>
                    </a:moveTo>
                    <a:cubicBezTo>
                      <a:pt x="0" y="208892"/>
                      <a:pt x="208892" y="0"/>
                      <a:pt x="466574" y="0"/>
                    </a:cubicBezTo>
                    <a:cubicBezTo>
                      <a:pt x="724256" y="0"/>
                      <a:pt x="933148" y="208892"/>
                      <a:pt x="933148" y="466574"/>
                    </a:cubicBezTo>
                    <a:cubicBezTo>
                      <a:pt x="933148" y="724256"/>
                      <a:pt x="724256" y="933148"/>
                      <a:pt x="466574" y="933148"/>
                    </a:cubicBezTo>
                    <a:cubicBezTo>
                      <a:pt x="208892" y="933148"/>
                      <a:pt x="0" y="724256"/>
                      <a:pt x="0" y="466574"/>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49991" tIns="149991" rIns="149991" bIns="149991" numCol="1" spcCol="1270" anchor="ctr" anchorCtr="0">
                <a:noAutofit/>
              </a:bodyPr>
              <a:lstStyle/>
              <a:p>
                <a:pPr marL="0" lvl="0" indent="0" algn="ctr" defTabSz="933450">
                  <a:lnSpc>
                    <a:spcPct val="90000"/>
                  </a:lnSpc>
                  <a:spcBef>
                    <a:spcPct val="0"/>
                  </a:spcBef>
                  <a:spcAft>
                    <a:spcPct val="35000"/>
                  </a:spcAft>
                  <a:buNone/>
                </a:pPr>
                <a:endParaRPr lang="zh-CN" altLang="en-US" sz="2100" kern="1200" dirty="0"/>
              </a:p>
            </p:txBody>
          </p:sp>
          <p:sp>
            <p:nvSpPr>
              <p:cNvPr id="31" name="任意多边形: 形状 30">
                <a:extLst>
                  <a:ext uri="{FF2B5EF4-FFF2-40B4-BE49-F238E27FC236}">
                    <a16:creationId xmlns:a16="http://schemas.microsoft.com/office/drawing/2014/main" id="{4EE5A006-A272-475C-8F43-951E8331714C}"/>
                  </a:ext>
                </a:extLst>
              </p:cNvPr>
              <p:cNvSpPr/>
              <p:nvPr/>
            </p:nvSpPr>
            <p:spPr>
              <a:xfrm>
                <a:off x="4490795" y="3958092"/>
                <a:ext cx="1399721" cy="933147"/>
              </a:xfrm>
              <a:custGeom>
                <a:avLst/>
                <a:gdLst>
                  <a:gd name="connsiteX0" fmla="*/ 0 w 1399721"/>
                  <a:gd name="connsiteY0" fmla="*/ 0 h 933147"/>
                  <a:gd name="connsiteX1" fmla="*/ 1399721 w 1399721"/>
                  <a:gd name="connsiteY1" fmla="*/ 0 h 933147"/>
                  <a:gd name="connsiteX2" fmla="*/ 1399721 w 1399721"/>
                  <a:gd name="connsiteY2" fmla="*/ 933147 h 933147"/>
                  <a:gd name="connsiteX3" fmla="*/ 0 w 1399721"/>
                  <a:gd name="connsiteY3" fmla="*/ 933147 h 933147"/>
                  <a:gd name="connsiteX4" fmla="*/ 0 w 1399721"/>
                  <a:gd name="connsiteY4" fmla="*/ 0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721" h="933147">
                    <a:moveTo>
                      <a:pt x="0" y="0"/>
                    </a:moveTo>
                    <a:lnTo>
                      <a:pt x="1399721" y="0"/>
                    </a:lnTo>
                    <a:lnTo>
                      <a:pt x="1399721" y="933147"/>
                    </a:lnTo>
                    <a:lnTo>
                      <a:pt x="0" y="933147"/>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endParaRPr lang="zh-CN" altLang="en-US" sz="2700" kern="1200"/>
              </a:p>
              <a:p>
                <a:pPr marL="228600" lvl="1" indent="-228600" algn="l" defTabSz="1200150">
                  <a:lnSpc>
                    <a:spcPct val="90000"/>
                  </a:lnSpc>
                  <a:spcBef>
                    <a:spcPct val="0"/>
                  </a:spcBef>
                  <a:spcAft>
                    <a:spcPct val="15000"/>
                  </a:spcAft>
                  <a:buChar char="•"/>
                </a:pPr>
                <a:endParaRPr lang="zh-CN" altLang="en-US" sz="2700" kern="1200"/>
              </a:p>
            </p:txBody>
          </p:sp>
          <p:sp>
            <p:nvSpPr>
              <p:cNvPr id="32" name="任意多边形: 形状 31">
                <a:extLst>
                  <a:ext uri="{FF2B5EF4-FFF2-40B4-BE49-F238E27FC236}">
                    <a16:creationId xmlns:a16="http://schemas.microsoft.com/office/drawing/2014/main" id="{0F75D95F-8373-4052-A83D-70F58E9578EF}"/>
                  </a:ext>
                </a:extLst>
              </p:cNvPr>
              <p:cNvSpPr/>
              <p:nvPr/>
            </p:nvSpPr>
            <p:spPr>
              <a:xfrm>
                <a:off x="3859856" y="5175387"/>
                <a:ext cx="933147" cy="933147"/>
              </a:xfrm>
              <a:custGeom>
                <a:avLst/>
                <a:gdLst>
                  <a:gd name="connsiteX0" fmla="*/ 0 w 933147"/>
                  <a:gd name="connsiteY0" fmla="*/ 466574 h 933147"/>
                  <a:gd name="connsiteX1" fmla="*/ 466574 w 933147"/>
                  <a:gd name="connsiteY1" fmla="*/ 0 h 933147"/>
                  <a:gd name="connsiteX2" fmla="*/ 933148 w 933147"/>
                  <a:gd name="connsiteY2" fmla="*/ 466574 h 933147"/>
                  <a:gd name="connsiteX3" fmla="*/ 466574 w 933147"/>
                  <a:gd name="connsiteY3" fmla="*/ 933148 h 933147"/>
                  <a:gd name="connsiteX4" fmla="*/ 0 w 933147"/>
                  <a:gd name="connsiteY4" fmla="*/ 466574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147" h="933147">
                    <a:moveTo>
                      <a:pt x="0" y="466574"/>
                    </a:moveTo>
                    <a:cubicBezTo>
                      <a:pt x="0" y="208892"/>
                      <a:pt x="208892" y="0"/>
                      <a:pt x="466574" y="0"/>
                    </a:cubicBezTo>
                    <a:cubicBezTo>
                      <a:pt x="724256" y="0"/>
                      <a:pt x="933148" y="208892"/>
                      <a:pt x="933148" y="466574"/>
                    </a:cubicBezTo>
                    <a:cubicBezTo>
                      <a:pt x="933148" y="724256"/>
                      <a:pt x="724256" y="933148"/>
                      <a:pt x="466574" y="933148"/>
                    </a:cubicBezTo>
                    <a:cubicBezTo>
                      <a:pt x="208892" y="933148"/>
                      <a:pt x="0" y="724256"/>
                      <a:pt x="0" y="466574"/>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49991" tIns="149991" rIns="149991" bIns="149991" numCol="1" spcCol="1270" anchor="ctr" anchorCtr="0">
                <a:noAutofit/>
              </a:bodyPr>
              <a:lstStyle/>
              <a:p>
                <a:pPr marL="0" lvl="0" indent="0" algn="ctr" defTabSz="933450">
                  <a:lnSpc>
                    <a:spcPct val="90000"/>
                  </a:lnSpc>
                  <a:spcBef>
                    <a:spcPct val="0"/>
                  </a:spcBef>
                  <a:spcAft>
                    <a:spcPct val="35000"/>
                  </a:spcAft>
                  <a:buNone/>
                </a:pPr>
                <a:endParaRPr lang="zh-CN" altLang="en-US" sz="2100" kern="1200"/>
              </a:p>
            </p:txBody>
          </p:sp>
          <p:sp>
            <p:nvSpPr>
              <p:cNvPr id="33" name="任意多边形: 形状 32">
                <a:extLst>
                  <a:ext uri="{FF2B5EF4-FFF2-40B4-BE49-F238E27FC236}">
                    <a16:creationId xmlns:a16="http://schemas.microsoft.com/office/drawing/2014/main" id="{3E87E69B-8B61-432F-99BA-ED12DECA61EF}"/>
                  </a:ext>
                </a:extLst>
              </p:cNvPr>
              <p:cNvSpPr/>
              <p:nvPr/>
            </p:nvSpPr>
            <p:spPr>
              <a:xfrm>
                <a:off x="4886318" y="5175387"/>
                <a:ext cx="1399721" cy="933147"/>
              </a:xfrm>
              <a:custGeom>
                <a:avLst/>
                <a:gdLst>
                  <a:gd name="connsiteX0" fmla="*/ 0 w 1399721"/>
                  <a:gd name="connsiteY0" fmla="*/ 0 h 933147"/>
                  <a:gd name="connsiteX1" fmla="*/ 1399721 w 1399721"/>
                  <a:gd name="connsiteY1" fmla="*/ 0 h 933147"/>
                  <a:gd name="connsiteX2" fmla="*/ 1399721 w 1399721"/>
                  <a:gd name="connsiteY2" fmla="*/ 933147 h 933147"/>
                  <a:gd name="connsiteX3" fmla="*/ 0 w 1399721"/>
                  <a:gd name="connsiteY3" fmla="*/ 933147 h 933147"/>
                  <a:gd name="connsiteX4" fmla="*/ 0 w 1399721"/>
                  <a:gd name="connsiteY4" fmla="*/ 0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721" h="933147">
                    <a:moveTo>
                      <a:pt x="0" y="0"/>
                    </a:moveTo>
                    <a:lnTo>
                      <a:pt x="1399721" y="0"/>
                    </a:lnTo>
                    <a:lnTo>
                      <a:pt x="1399721" y="933147"/>
                    </a:lnTo>
                    <a:lnTo>
                      <a:pt x="0" y="933147"/>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endParaRPr lang="zh-CN" altLang="en-US" sz="2700" kern="1200"/>
              </a:p>
              <a:p>
                <a:pPr marL="228600" lvl="1" indent="-228600" algn="l" defTabSz="1200150">
                  <a:lnSpc>
                    <a:spcPct val="90000"/>
                  </a:lnSpc>
                  <a:spcBef>
                    <a:spcPct val="0"/>
                  </a:spcBef>
                  <a:spcAft>
                    <a:spcPct val="15000"/>
                  </a:spcAft>
                  <a:buChar char="•"/>
                </a:pPr>
                <a:endParaRPr lang="zh-CN" altLang="en-US" sz="2700" kern="1200"/>
              </a:p>
            </p:txBody>
          </p:sp>
          <p:sp>
            <p:nvSpPr>
              <p:cNvPr id="34" name="任意多边形: 形状 33">
                <a:extLst>
                  <a:ext uri="{FF2B5EF4-FFF2-40B4-BE49-F238E27FC236}">
                    <a16:creationId xmlns:a16="http://schemas.microsoft.com/office/drawing/2014/main" id="{DC513901-5DD6-4515-96ED-39AB36263F28}"/>
                  </a:ext>
                </a:extLst>
              </p:cNvPr>
              <p:cNvSpPr/>
              <p:nvPr/>
            </p:nvSpPr>
            <p:spPr>
              <a:xfrm>
                <a:off x="3859856" y="6455326"/>
                <a:ext cx="933147" cy="933147"/>
              </a:xfrm>
              <a:custGeom>
                <a:avLst/>
                <a:gdLst>
                  <a:gd name="connsiteX0" fmla="*/ 0 w 933147"/>
                  <a:gd name="connsiteY0" fmla="*/ 466574 h 933147"/>
                  <a:gd name="connsiteX1" fmla="*/ 466574 w 933147"/>
                  <a:gd name="connsiteY1" fmla="*/ 0 h 933147"/>
                  <a:gd name="connsiteX2" fmla="*/ 933148 w 933147"/>
                  <a:gd name="connsiteY2" fmla="*/ 466574 h 933147"/>
                  <a:gd name="connsiteX3" fmla="*/ 466574 w 933147"/>
                  <a:gd name="connsiteY3" fmla="*/ 933148 h 933147"/>
                  <a:gd name="connsiteX4" fmla="*/ 0 w 933147"/>
                  <a:gd name="connsiteY4" fmla="*/ 466574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147" h="933147">
                    <a:moveTo>
                      <a:pt x="0" y="466574"/>
                    </a:moveTo>
                    <a:cubicBezTo>
                      <a:pt x="0" y="208892"/>
                      <a:pt x="208892" y="0"/>
                      <a:pt x="466574" y="0"/>
                    </a:cubicBezTo>
                    <a:cubicBezTo>
                      <a:pt x="724256" y="0"/>
                      <a:pt x="933148" y="208892"/>
                      <a:pt x="933148" y="466574"/>
                    </a:cubicBezTo>
                    <a:cubicBezTo>
                      <a:pt x="933148" y="724256"/>
                      <a:pt x="724256" y="933148"/>
                      <a:pt x="466574" y="933148"/>
                    </a:cubicBezTo>
                    <a:cubicBezTo>
                      <a:pt x="208892" y="933148"/>
                      <a:pt x="0" y="724256"/>
                      <a:pt x="0" y="466574"/>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49991" tIns="149991" rIns="149991" bIns="149991" numCol="1" spcCol="1270" anchor="ctr" anchorCtr="0">
                <a:noAutofit/>
              </a:bodyPr>
              <a:lstStyle/>
              <a:p>
                <a:pPr marL="0" lvl="0" indent="0" algn="ctr" defTabSz="933450">
                  <a:lnSpc>
                    <a:spcPct val="90000"/>
                  </a:lnSpc>
                  <a:spcBef>
                    <a:spcPct val="0"/>
                  </a:spcBef>
                  <a:spcAft>
                    <a:spcPct val="35000"/>
                  </a:spcAft>
                  <a:buNone/>
                </a:pPr>
                <a:endParaRPr lang="zh-CN" altLang="en-US" sz="2100" kern="1200"/>
              </a:p>
            </p:txBody>
          </p:sp>
          <p:sp>
            <p:nvSpPr>
              <p:cNvPr id="35" name="任意多边形: 形状 34">
                <a:extLst>
                  <a:ext uri="{FF2B5EF4-FFF2-40B4-BE49-F238E27FC236}">
                    <a16:creationId xmlns:a16="http://schemas.microsoft.com/office/drawing/2014/main" id="{7874C791-80DB-4F92-8669-B0BDBC9EC6A5}"/>
                  </a:ext>
                </a:extLst>
              </p:cNvPr>
              <p:cNvSpPr/>
              <p:nvPr/>
            </p:nvSpPr>
            <p:spPr>
              <a:xfrm>
                <a:off x="3464333" y="7672621"/>
                <a:ext cx="933147" cy="933147"/>
              </a:xfrm>
              <a:custGeom>
                <a:avLst/>
                <a:gdLst>
                  <a:gd name="connsiteX0" fmla="*/ 0 w 933147"/>
                  <a:gd name="connsiteY0" fmla="*/ 466574 h 933147"/>
                  <a:gd name="connsiteX1" fmla="*/ 466574 w 933147"/>
                  <a:gd name="connsiteY1" fmla="*/ 0 h 933147"/>
                  <a:gd name="connsiteX2" fmla="*/ 933148 w 933147"/>
                  <a:gd name="connsiteY2" fmla="*/ 466574 h 933147"/>
                  <a:gd name="connsiteX3" fmla="*/ 466574 w 933147"/>
                  <a:gd name="connsiteY3" fmla="*/ 933148 h 933147"/>
                  <a:gd name="connsiteX4" fmla="*/ 0 w 933147"/>
                  <a:gd name="connsiteY4" fmla="*/ 466574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147" h="933147">
                    <a:moveTo>
                      <a:pt x="0" y="466574"/>
                    </a:moveTo>
                    <a:cubicBezTo>
                      <a:pt x="0" y="208892"/>
                      <a:pt x="208892" y="0"/>
                      <a:pt x="466574" y="0"/>
                    </a:cubicBezTo>
                    <a:cubicBezTo>
                      <a:pt x="724256" y="0"/>
                      <a:pt x="933148" y="208892"/>
                      <a:pt x="933148" y="466574"/>
                    </a:cubicBezTo>
                    <a:cubicBezTo>
                      <a:pt x="933148" y="724256"/>
                      <a:pt x="724256" y="933148"/>
                      <a:pt x="466574" y="933148"/>
                    </a:cubicBezTo>
                    <a:cubicBezTo>
                      <a:pt x="208892" y="933148"/>
                      <a:pt x="0" y="724256"/>
                      <a:pt x="0" y="466574"/>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49991" tIns="149991" rIns="149991" bIns="149991" numCol="1" spcCol="1270" anchor="ctr" anchorCtr="0">
                <a:noAutofit/>
              </a:bodyPr>
              <a:lstStyle/>
              <a:p>
                <a:pPr marL="0" lvl="0" indent="0" algn="ctr" defTabSz="933450">
                  <a:lnSpc>
                    <a:spcPct val="90000"/>
                  </a:lnSpc>
                  <a:spcBef>
                    <a:spcPct val="0"/>
                  </a:spcBef>
                  <a:spcAft>
                    <a:spcPct val="35000"/>
                  </a:spcAft>
                  <a:buNone/>
                </a:pPr>
                <a:endParaRPr lang="zh-CN" altLang="en-US" sz="2100" kern="1200"/>
              </a:p>
            </p:txBody>
          </p:sp>
          <p:sp>
            <p:nvSpPr>
              <p:cNvPr id="36" name="任意多边形: 形状 35">
                <a:extLst>
                  <a:ext uri="{FF2B5EF4-FFF2-40B4-BE49-F238E27FC236}">
                    <a16:creationId xmlns:a16="http://schemas.microsoft.com/office/drawing/2014/main" id="{7F9A94CF-277C-46B3-A779-7A310CD0C386}"/>
                  </a:ext>
                </a:extLst>
              </p:cNvPr>
              <p:cNvSpPr/>
              <p:nvPr/>
            </p:nvSpPr>
            <p:spPr>
              <a:xfrm>
                <a:off x="2712003" y="8708113"/>
                <a:ext cx="933147" cy="933147"/>
              </a:xfrm>
              <a:custGeom>
                <a:avLst/>
                <a:gdLst>
                  <a:gd name="connsiteX0" fmla="*/ 0 w 933147"/>
                  <a:gd name="connsiteY0" fmla="*/ 466574 h 933147"/>
                  <a:gd name="connsiteX1" fmla="*/ 466574 w 933147"/>
                  <a:gd name="connsiteY1" fmla="*/ 0 h 933147"/>
                  <a:gd name="connsiteX2" fmla="*/ 933148 w 933147"/>
                  <a:gd name="connsiteY2" fmla="*/ 466574 h 933147"/>
                  <a:gd name="connsiteX3" fmla="*/ 466574 w 933147"/>
                  <a:gd name="connsiteY3" fmla="*/ 933148 h 933147"/>
                  <a:gd name="connsiteX4" fmla="*/ 0 w 933147"/>
                  <a:gd name="connsiteY4" fmla="*/ 466574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147" h="933147">
                    <a:moveTo>
                      <a:pt x="0" y="466574"/>
                    </a:moveTo>
                    <a:cubicBezTo>
                      <a:pt x="0" y="208892"/>
                      <a:pt x="208892" y="0"/>
                      <a:pt x="466574" y="0"/>
                    </a:cubicBezTo>
                    <a:cubicBezTo>
                      <a:pt x="724256" y="0"/>
                      <a:pt x="933148" y="208892"/>
                      <a:pt x="933148" y="466574"/>
                    </a:cubicBezTo>
                    <a:cubicBezTo>
                      <a:pt x="933148" y="724256"/>
                      <a:pt x="724256" y="933148"/>
                      <a:pt x="466574" y="933148"/>
                    </a:cubicBezTo>
                    <a:cubicBezTo>
                      <a:pt x="208892" y="933148"/>
                      <a:pt x="0" y="724256"/>
                      <a:pt x="0" y="466574"/>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49991" tIns="149991" rIns="149991" bIns="149991" numCol="1" spcCol="1270" anchor="ctr" anchorCtr="0">
                <a:noAutofit/>
              </a:bodyPr>
              <a:lstStyle/>
              <a:p>
                <a:pPr marL="0" lvl="0" indent="0" algn="ctr" defTabSz="933450">
                  <a:lnSpc>
                    <a:spcPct val="90000"/>
                  </a:lnSpc>
                  <a:spcBef>
                    <a:spcPct val="0"/>
                  </a:spcBef>
                  <a:spcAft>
                    <a:spcPct val="35000"/>
                  </a:spcAft>
                  <a:buNone/>
                </a:pPr>
                <a:endParaRPr lang="zh-CN" altLang="en-US" sz="2100" kern="1200"/>
              </a:p>
            </p:txBody>
          </p:sp>
        </p:grpSp>
        <p:sp>
          <p:nvSpPr>
            <p:cNvPr id="12" name="矩形 11">
              <a:extLst>
                <a:ext uri="{FF2B5EF4-FFF2-40B4-BE49-F238E27FC236}">
                  <a16:creationId xmlns:a16="http://schemas.microsoft.com/office/drawing/2014/main" id="{F63641CA-C91A-482E-86BA-F5B3FCC0F890}"/>
                </a:ext>
              </a:extLst>
            </p:cNvPr>
            <p:cNvSpPr/>
            <p:nvPr/>
          </p:nvSpPr>
          <p:spPr>
            <a:xfrm>
              <a:off x="519330" y="6018361"/>
              <a:ext cx="1107996" cy="646331"/>
            </a:xfrm>
            <a:prstGeom prst="rect">
              <a:avLst/>
            </a:prstGeom>
          </p:spPr>
          <p:txBody>
            <a:bodyPr wrap="none">
              <a:spAutoFit/>
            </a:bodyPr>
            <a:lstStyle/>
            <a:p>
              <a:r>
                <a:rPr lang="zh-CN" altLang="en-US" sz="1800" b="1" dirty="0">
                  <a:latin typeface="微软雅黑" panose="020B0503020204020204" pitchFamily="34" charset="-122"/>
                  <a:ea typeface="微软雅黑" panose="020B0503020204020204" pitchFamily="34" charset="-122"/>
                </a:rPr>
                <a:t>村庄规划</a:t>
              </a:r>
              <a:endParaRPr lang="en-US" altLang="zh-CN" sz="1800" b="1" dirty="0">
                <a:latin typeface="微软雅黑" panose="020B0503020204020204" pitchFamily="34" charset="-122"/>
                <a:ea typeface="微软雅黑" panose="020B0503020204020204" pitchFamily="34" charset="-122"/>
              </a:endParaRPr>
            </a:p>
            <a:p>
              <a:r>
                <a:rPr lang="zh-CN" altLang="en-US" sz="1800" b="1" dirty="0">
                  <a:latin typeface="微软雅黑" panose="020B0503020204020204" pitchFamily="34" charset="-122"/>
                  <a:ea typeface="微软雅黑" panose="020B0503020204020204" pitchFamily="34" charset="-122"/>
                </a:rPr>
                <a:t>的新要求</a:t>
              </a:r>
              <a:endParaRPr lang="zh-CN" altLang="en-US" sz="1800" b="1" dirty="0"/>
            </a:p>
          </p:txBody>
        </p:sp>
        <p:sp>
          <p:nvSpPr>
            <p:cNvPr id="13" name="矩形 12">
              <a:extLst>
                <a:ext uri="{FF2B5EF4-FFF2-40B4-BE49-F238E27FC236}">
                  <a16:creationId xmlns:a16="http://schemas.microsoft.com/office/drawing/2014/main" id="{6FD07DC9-E67F-4CBB-AA59-17F8C7D74126}"/>
                </a:ext>
              </a:extLst>
            </p:cNvPr>
            <p:cNvSpPr/>
            <p:nvPr/>
          </p:nvSpPr>
          <p:spPr>
            <a:xfrm>
              <a:off x="3833495" y="3062837"/>
              <a:ext cx="1210588" cy="400110"/>
            </a:xfrm>
            <a:prstGeom prst="rect">
              <a:avLst/>
            </a:prstGeom>
          </p:spPr>
          <p:txBody>
            <a:bodyPr wrap="none">
              <a:spAutoFit/>
            </a:bodyPr>
            <a:lstStyle/>
            <a:p>
              <a:r>
                <a:rPr lang="zh-CN" altLang="en-US" sz="2000" b="1" dirty="0"/>
                <a:t>多规合一</a:t>
              </a:r>
            </a:p>
          </p:txBody>
        </p:sp>
        <p:sp>
          <p:nvSpPr>
            <p:cNvPr id="16" name="矩形 15">
              <a:extLst>
                <a:ext uri="{FF2B5EF4-FFF2-40B4-BE49-F238E27FC236}">
                  <a16:creationId xmlns:a16="http://schemas.microsoft.com/office/drawing/2014/main" id="{E19B7438-FEE4-49D0-98AC-31AC5D01D388}"/>
                </a:ext>
              </a:extLst>
            </p:cNvPr>
            <p:cNvSpPr/>
            <p:nvPr/>
          </p:nvSpPr>
          <p:spPr>
            <a:xfrm>
              <a:off x="4574476" y="4128496"/>
              <a:ext cx="1210588" cy="400110"/>
            </a:xfrm>
            <a:prstGeom prst="rect">
              <a:avLst/>
            </a:prstGeom>
          </p:spPr>
          <p:txBody>
            <a:bodyPr wrap="none">
              <a:spAutoFit/>
            </a:bodyPr>
            <a:lstStyle/>
            <a:p>
              <a:r>
                <a:rPr lang="zh-CN" altLang="en-US" sz="2000" b="1" dirty="0"/>
                <a:t>村民主体</a:t>
              </a:r>
            </a:p>
          </p:txBody>
        </p:sp>
        <p:sp>
          <p:nvSpPr>
            <p:cNvPr id="17" name="矩形 16">
              <a:extLst>
                <a:ext uri="{FF2B5EF4-FFF2-40B4-BE49-F238E27FC236}">
                  <a16:creationId xmlns:a16="http://schemas.microsoft.com/office/drawing/2014/main" id="{6ACB9715-2939-428C-888F-EA02F61A3510}"/>
                </a:ext>
              </a:extLst>
            </p:cNvPr>
            <p:cNvSpPr/>
            <p:nvPr/>
          </p:nvSpPr>
          <p:spPr>
            <a:xfrm>
              <a:off x="5021300" y="5441905"/>
              <a:ext cx="1210588" cy="400110"/>
            </a:xfrm>
            <a:prstGeom prst="rect">
              <a:avLst/>
            </a:prstGeom>
          </p:spPr>
          <p:txBody>
            <a:bodyPr wrap="none">
              <a:spAutoFit/>
            </a:bodyPr>
            <a:lstStyle/>
            <a:p>
              <a:r>
                <a:rPr lang="zh-CN" altLang="en-US" sz="2000" b="1" dirty="0"/>
                <a:t>成果简明</a:t>
              </a:r>
            </a:p>
          </p:txBody>
        </p:sp>
        <p:sp>
          <p:nvSpPr>
            <p:cNvPr id="18" name="矩形 17">
              <a:extLst>
                <a:ext uri="{FF2B5EF4-FFF2-40B4-BE49-F238E27FC236}">
                  <a16:creationId xmlns:a16="http://schemas.microsoft.com/office/drawing/2014/main" id="{45BB7302-BA94-4C4A-8777-D196926EC868}"/>
                </a:ext>
              </a:extLst>
            </p:cNvPr>
            <p:cNvSpPr/>
            <p:nvPr/>
          </p:nvSpPr>
          <p:spPr>
            <a:xfrm>
              <a:off x="4944116" y="6721844"/>
              <a:ext cx="1210588" cy="400110"/>
            </a:xfrm>
            <a:prstGeom prst="rect">
              <a:avLst/>
            </a:prstGeom>
          </p:spPr>
          <p:txBody>
            <a:bodyPr wrap="none">
              <a:spAutoFit/>
            </a:bodyPr>
            <a:lstStyle/>
            <a:p>
              <a:r>
                <a:rPr lang="zh-CN" altLang="en-US" sz="2000" b="1" dirty="0"/>
                <a:t>生态优先</a:t>
              </a:r>
            </a:p>
          </p:txBody>
        </p:sp>
        <p:sp>
          <p:nvSpPr>
            <p:cNvPr id="19" name="矩形 18">
              <a:extLst>
                <a:ext uri="{FF2B5EF4-FFF2-40B4-BE49-F238E27FC236}">
                  <a16:creationId xmlns:a16="http://schemas.microsoft.com/office/drawing/2014/main" id="{55F9A160-8123-4623-BD1E-F3DA2CB9D574}"/>
                </a:ext>
              </a:extLst>
            </p:cNvPr>
            <p:cNvSpPr/>
            <p:nvPr/>
          </p:nvSpPr>
          <p:spPr>
            <a:xfrm>
              <a:off x="4574476" y="8036358"/>
              <a:ext cx="1210588" cy="400110"/>
            </a:xfrm>
            <a:prstGeom prst="rect">
              <a:avLst/>
            </a:prstGeom>
          </p:spPr>
          <p:txBody>
            <a:bodyPr wrap="none">
              <a:spAutoFit/>
            </a:bodyPr>
            <a:lstStyle/>
            <a:p>
              <a:r>
                <a:rPr lang="zh-CN" altLang="en-US" sz="2000" b="1" dirty="0"/>
                <a:t>地方特色</a:t>
              </a:r>
            </a:p>
          </p:txBody>
        </p:sp>
        <p:sp>
          <p:nvSpPr>
            <p:cNvPr id="20" name="矩形 19">
              <a:extLst>
                <a:ext uri="{FF2B5EF4-FFF2-40B4-BE49-F238E27FC236}">
                  <a16:creationId xmlns:a16="http://schemas.microsoft.com/office/drawing/2014/main" id="{72B83566-6AE6-420C-B93E-FB087FE44DF5}"/>
                </a:ext>
              </a:extLst>
            </p:cNvPr>
            <p:cNvSpPr/>
            <p:nvPr/>
          </p:nvSpPr>
          <p:spPr>
            <a:xfrm>
              <a:off x="3924688" y="9131455"/>
              <a:ext cx="1210588" cy="400110"/>
            </a:xfrm>
            <a:prstGeom prst="rect">
              <a:avLst/>
            </a:prstGeom>
          </p:spPr>
          <p:txBody>
            <a:bodyPr wrap="none">
              <a:spAutoFit/>
            </a:bodyPr>
            <a:lstStyle/>
            <a:p>
              <a:r>
                <a:rPr lang="zh-CN" altLang="en-US" sz="2000" b="1" dirty="0"/>
                <a:t>因地制宜</a:t>
              </a:r>
            </a:p>
          </p:txBody>
        </p:sp>
      </p:grpSp>
      <p:sp>
        <p:nvSpPr>
          <p:cNvPr id="37" name="矩形 36">
            <a:extLst>
              <a:ext uri="{FF2B5EF4-FFF2-40B4-BE49-F238E27FC236}">
                <a16:creationId xmlns:a16="http://schemas.microsoft.com/office/drawing/2014/main" id="{EF6FB5FA-51E6-41C8-BA59-387934CFDC7C}"/>
              </a:ext>
            </a:extLst>
          </p:cNvPr>
          <p:cNvSpPr/>
          <p:nvPr/>
        </p:nvSpPr>
        <p:spPr>
          <a:xfrm>
            <a:off x="449882" y="1889522"/>
            <a:ext cx="1800493" cy="369332"/>
          </a:xfrm>
          <a:prstGeom prst="rect">
            <a:avLst/>
          </a:prstGeom>
        </p:spPr>
        <p:txBody>
          <a:bodyPr wrap="none">
            <a:spAutoFit/>
          </a:bodyPr>
          <a:lstStyle/>
          <a:p>
            <a:r>
              <a:rPr lang="zh-CN" altLang="en-US" sz="1800" b="1" dirty="0">
                <a:latin typeface="微软雅黑" panose="020B0503020204020204" pitchFamily="34" charset="-122"/>
                <a:ea typeface="微软雅黑" panose="020B0503020204020204" pitchFamily="34" charset="-122"/>
              </a:rPr>
              <a:t>村庄规划新要求</a:t>
            </a:r>
            <a:endParaRPr lang="zh-CN" altLang="en-US" sz="1800" b="1" dirty="0"/>
          </a:p>
        </p:txBody>
      </p:sp>
      <p:grpSp>
        <p:nvGrpSpPr>
          <p:cNvPr id="38" name="组合 37">
            <a:extLst>
              <a:ext uri="{FF2B5EF4-FFF2-40B4-BE49-F238E27FC236}">
                <a16:creationId xmlns:a16="http://schemas.microsoft.com/office/drawing/2014/main" id="{07BA31BD-9A91-4FAD-86E1-D4CD8CBB4BE9}"/>
              </a:ext>
            </a:extLst>
          </p:cNvPr>
          <p:cNvGrpSpPr/>
          <p:nvPr/>
        </p:nvGrpSpPr>
        <p:grpSpPr>
          <a:xfrm>
            <a:off x="6953029" y="2102051"/>
            <a:ext cx="7830864" cy="7770186"/>
            <a:chOff x="8661400" y="1998250"/>
            <a:chExt cx="6122492" cy="5625993"/>
          </a:xfrm>
        </p:grpSpPr>
        <p:sp>
          <p:nvSpPr>
            <p:cNvPr id="39" name="矩形 38">
              <a:extLst>
                <a:ext uri="{FF2B5EF4-FFF2-40B4-BE49-F238E27FC236}">
                  <a16:creationId xmlns:a16="http://schemas.microsoft.com/office/drawing/2014/main" id="{D30A72B3-05FD-431C-BE9C-F5A0D74D5755}"/>
                </a:ext>
              </a:extLst>
            </p:cNvPr>
            <p:cNvSpPr/>
            <p:nvPr/>
          </p:nvSpPr>
          <p:spPr>
            <a:xfrm>
              <a:off x="8661400" y="1998250"/>
              <a:ext cx="6122492" cy="75164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坚持县域一盘棋，推动各类规划在村域层面“多规合一”</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40" name="矩形 39">
              <a:extLst>
                <a:ext uri="{FF2B5EF4-FFF2-40B4-BE49-F238E27FC236}">
                  <a16:creationId xmlns:a16="http://schemas.microsoft.com/office/drawing/2014/main" id="{6EE44380-AABE-4FEB-84D0-E861D9608411}"/>
                </a:ext>
              </a:extLst>
            </p:cNvPr>
            <p:cNvSpPr/>
            <p:nvPr/>
          </p:nvSpPr>
          <p:spPr>
            <a:xfrm>
              <a:off x="8661400" y="2974033"/>
              <a:ext cx="6122491" cy="7516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发挥农民主体作用，充分尊重村民的知情权、决策权、监督权，打造各具特色、不同风格的美丽村庄</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41" name="矩形 40">
              <a:extLst>
                <a:ext uri="{FF2B5EF4-FFF2-40B4-BE49-F238E27FC236}">
                  <a16:creationId xmlns:a16="http://schemas.microsoft.com/office/drawing/2014/main" id="{96356201-F8A2-4DF4-8DBA-A90CEC45AFF9}"/>
                </a:ext>
              </a:extLst>
            </p:cNvPr>
            <p:cNvSpPr/>
            <p:nvPr/>
          </p:nvSpPr>
          <p:spPr>
            <a:xfrm>
              <a:off x="8661400" y="3939456"/>
              <a:ext cx="6122491" cy="7516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编制能用、管用、好用的实用性村庄规划。内容深度详略得当，不面面俱到，不贪大求全，规划成果要吸引人、看得懂、记得住、能落地、好监督，关键是要让村民能接受</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42" name="矩形 41">
              <a:extLst>
                <a:ext uri="{FF2B5EF4-FFF2-40B4-BE49-F238E27FC236}">
                  <a16:creationId xmlns:a16="http://schemas.microsoft.com/office/drawing/2014/main" id="{62309B1E-BAA3-41B6-8548-B787055E8007}"/>
                </a:ext>
              </a:extLst>
            </p:cNvPr>
            <p:cNvSpPr/>
            <p:nvPr/>
          </p:nvSpPr>
          <p:spPr>
            <a:xfrm>
              <a:off x="8661400" y="4904879"/>
              <a:ext cx="6122491" cy="906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坚持生态优先、节约优先、保护优先，实现绿色发展和高质量发展；防止调减耕地和永久基本农田、破坏乡村生态环境、毁坏历史文化景观；做好土地存量管控，解决农村土地低效利用问题</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3" name="矩形 42">
              <a:extLst>
                <a:ext uri="{FF2B5EF4-FFF2-40B4-BE49-F238E27FC236}">
                  <a16:creationId xmlns:a16="http://schemas.microsoft.com/office/drawing/2014/main" id="{4B75F122-C5EB-46A0-B783-ECF515535916}"/>
                </a:ext>
              </a:extLst>
            </p:cNvPr>
            <p:cNvSpPr/>
            <p:nvPr/>
          </p:nvSpPr>
          <p:spPr>
            <a:xfrm>
              <a:off x="8661400" y="5966281"/>
              <a:ext cx="6122491" cy="75164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zh-CN" altLang="en-US" sz="1400" b="1" dirty="0">
                  <a:solidFill>
                    <a:schemeClr val="tx1"/>
                  </a:solidFill>
                  <a:latin typeface="微软雅黑" panose="020B0503020204020204" pitchFamily="34" charset="-122"/>
                  <a:ea typeface="微软雅黑" panose="020B0503020204020204" pitchFamily="34" charset="-122"/>
                </a:rPr>
                <a:t>以</a:t>
              </a:r>
              <a:r>
                <a:rPr lang="zh-CN" altLang="en-US" sz="1600" b="1" dirty="0">
                  <a:solidFill>
                    <a:schemeClr val="tx1"/>
                  </a:solidFill>
                  <a:latin typeface="微软雅黑" panose="020B0503020204020204" pitchFamily="34" charset="-122"/>
                  <a:ea typeface="微软雅黑" panose="020B0503020204020204" pitchFamily="34" charset="-122"/>
                </a:rPr>
                <a:t>多样化为美，突出地方特点、文化特色和时代特征，保留村庄特有的民居风貌、农业景观、乡土文化</a:t>
              </a:r>
              <a:endParaRPr lang="en-US" altLang="zh-CN" sz="1600" b="1" dirty="0">
                <a:solidFill>
                  <a:schemeClr val="tx1"/>
                </a:solidFill>
                <a:latin typeface="微软雅黑" panose="020B0503020204020204" pitchFamily="34" charset="-122"/>
                <a:ea typeface="微软雅黑" panose="020B0503020204020204" pitchFamily="34" charset="-122"/>
              </a:endParaRPr>
            </a:p>
          </p:txBody>
        </p:sp>
        <p:sp>
          <p:nvSpPr>
            <p:cNvPr id="44" name="矩形 43">
              <a:extLst>
                <a:ext uri="{FF2B5EF4-FFF2-40B4-BE49-F238E27FC236}">
                  <a16:creationId xmlns:a16="http://schemas.microsoft.com/office/drawing/2014/main" id="{D7E1F8C2-E0E3-43B8-8A49-CF6E63ACE3B9}"/>
                </a:ext>
              </a:extLst>
            </p:cNvPr>
            <p:cNvSpPr/>
            <p:nvPr/>
          </p:nvSpPr>
          <p:spPr>
            <a:xfrm>
              <a:off x="8661400" y="6872601"/>
              <a:ext cx="6122491" cy="751642"/>
            </a:xfrm>
            <a:prstGeom prst="rect">
              <a:avLst/>
            </a:prstGeom>
            <a:solidFill>
              <a:srgbClr val="CE2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根据村庄定位和国土空间开发保护的实际需求，抓住主要问题，聚焦重点，详略得当规划村庄发展，与当地经济水平和群众需求相适应</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sp>
        <p:nvSpPr>
          <p:cNvPr id="45" name="文本框 44">
            <a:extLst>
              <a:ext uri="{FF2B5EF4-FFF2-40B4-BE49-F238E27FC236}">
                <a16:creationId xmlns:a16="http://schemas.microsoft.com/office/drawing/2014/main" id="{72EC0B36-F5D6-4E2B-AF10-D172AF95605A}"/>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46" name="文本框 45">
            <a:extLst>
              <a:ext uri="{FF2B5EF4-FFF2-40B4-BE49-F238E27FC236}">
                <a16:creationId xmlns:a16="http://schemas.microsoft.com/office/drawing/2014/main" id="{3806243C-5A2A-4DDC-B483-C07AD3323D09}"/>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项目背景</a:t>
            </a:r>
          </a:p>
        </p:txBody>
      </p:sp>
    </p:spTree>
    <p:extLst>
      <p:ext uri="{BB962C8B-B14F-4D97-AF65-F5344CB8AC3E}">
        <p14:creationId xmlns:p14="http://schemas.microsoft.com/office/powerpoint/2010/main" val="99979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13030">
              <a:lnSpc>
                <a:spcPct val="100000"/>
              </a:lnSpc>
            </a:pPr>
            <a:fld id="{81D60167-4931-47E6-BA6A-407CBD079E47}" type="slidenum">
              <a:rPr sz="1400" dirty="0"/>
              <a:t>8</a:t>
            </a:fld>
            <a:endParaRPr sz="1400" dirty="0"/>
          </a:p>
        </p:txBody>
      </p:sp>
      <p:sp>
        <p:nvSpPr>
          <p:cNvPr id="9" name="文本框 8">
            <a:extLst>
              <a:ext uri="{FF2B5EF4-FFF2-40B4-BE49-F238E27FC236}">
                <a16:creationId xmlns:a16="http://schemas.microsoft.com/office/drawing/2014/main" id="{27D0726C-2CAF-4607-8B20-E4AA9CC4A930}"/>
              </a:ext>
            </a:extLst>
          </p:cNvPr>
          <p:cNvSpPr txBox="1"/>
          <p:nvPr/>
        </p:nvSpPr>
        <p:spPr>
          <a:xfrm>
            <a:off x="358875" y="1129331"/>
            <a:ext cx="4464496"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1.3 </a:t>
            </a:r>
            <a:r>
              <a:rPr lang="zh-CN" altLang="en-US" sz="2400" b="1" dirty="0">
                <a:latin typeface="微软雅黑" panose="020B0503020204020204" pitchFamily="34" charset="-122"/>
                <a:ea typeface="微软雅黑" panose="020B0503020204020204" pitchFamily="34" charset="-122"/>
              </a:rPr>
              <a:t>规划依据与原则</a:t>
            </a:r>
          </a:p>
        </p:txBody>
      </p:sp>
      <p:sp>
        <p:nvSpPr>
          <p:cNvPr id="20" name="TextBox 1">
            <a:extLst>
              <a:ext uri="{FF2B5EF4-FFF2-40B4-BE49-F238E27FC236}">
                <a16:creationId xmlns:a16="http://schemas.microsoft.com/office/drawing/2014/main" id="{CE91C34E-75C7-4AEA-A7E6-A49A4DEC0C5D}"/>
              </a:ext>
            </a:extLst>
          </p:cNvPr>
          <p:cNvSpPr>
            <a:spLocks noChangeArrowheads="1"/>
          </p:cNvSpPr>
          <p:nvPr/>
        </p:nvSpPr>
        <p:spPr bwMode="auto">
          <a:xfrm>
            <a:off x="432549" y="1552970"/>
            <a:ext cx="5300485" cy="402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124029" tIns="62015" rIns="124029" bIns="62015">
            <a:spAutoFit/>
          </a:bodyPr>
          <a:lstStyle/>
          <a:p>
            <a:r>
              <a:rPr lang="zh-CN" altLang="en-US" sz="1800" b="1" dirty="0">
                <a:latin typeface="微软雅黑" pitchFamily="34" charset="-122"/>
                <a:ea typeface="微软雅黑" pitchFamily="34" charset="-122"/>
                <a:sym typeface="微软雅黑" pitchFamily="34" charset="-122"/>
              </a:rPr>
              <a:t>（</a:t>
            </a:r>
            <a:r>
              <a:rPr lang="en-US" altLang="zh-CN" sz="1800" b="1" dirty="0">
                <a:latin typeface="微软雅黑" pitchFamily="34" charset="-122"/>
                <a:ea typeface="微软雅黑" pitchFamily="34" charset="-122"/>
                <a:sym typeface="微软雅黑" pitchFamily="34" charset="-122"/>
              </a:rPr>
              <a:t>1</a:t>
            </a:r>
            <a:r>
              <a:rPr lang="zh-CN" altLang="en-US" sz="1800" b="1" dirty="0">
                <a:latin typeface="微软雅黑" pitchFamily="34" charset="-122"/>
                <a:ea typeface="微软雅黑" pitchFamily="34" charset="-122"/>
                <a:sym typeface="微软雅黑" pitchFamily="34" charset="-122"/>
              </a:rPr>
              <a:t>）规划依据</a:t>
            </a:r>
          </a:p>
        </p:txBody>
      </p:sp>
      <p:sp>
        <p:nvSpPr>
          <p:cNvPr id="21" name="TextBox 1">
            <a:extLst>
              <a:ext uri="{FF2B5EF4-FFF2-40B4-BE49-F238E27FC236}">
                <a16:creationId xmlns:a16="http://schemas.microsoft.com/office/drawing/2014/main" id="{71111315-1A1A-48C3-B838-CBE75863200C}"/>
              </a:ext>
            </a:extLst>
          </p:cNvPr>
          <p:cNvSpPr>
            <a:spLocks noChangeArrowheads="1"/>
          </p:cNvSpPr>
          <p:nvPr/>
        </p:nvSpPr>
        <p:spPr bwMode="auto">
          <a:xfrm>
            <a:off x="7751573" y="1552970"/>
            <a:ext cx="5300485" cy="402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124029" tIns="62015" rIns="124029" bIns="62015">
            <a:spAutoFit/>
          </a:bodyPr>
          <a:lstStyle/>
          <a:p>
            <a:r>
              <a:rPr lang="zh-CN" altLang="en-US" sz="1800" b="1" dirty="0">
                <a:latin typeface="微软雅黑" pitchFamily="34" charset="-122"/>
                <a:ea typeface="微软雅黑" pitchFamily="34" charset="-122"/>
                <a:sym typeface="微软雅黑" pitchFamily="34" charset="-122"/>
              </a:rPr>
              <a:t>（</a:t>
            </a:r>
            <a:r>
              <a:rPr lang="en-US" altLang="zh-CN" sz="1800" b="1" dirty="0">
                <a:latin typeface="微软雅黑" pitchFamily="34" charset="-122"/>
                <a:ea typeface="微软雅黑" pitchFamily="34" charset="-122"/>
                <a:sym typeface="微软雅黑" pitchFamily="34" charset="-122"/>
              </a:rPr>
              <a:t>2</a:t>
            </a:r>
            <a:r>
              <a:rPr lang="zh-CN" altLang="en-US" sz="1800" b="1" dirty="0">
                <a:latin typeface="微软雅黑" pitchFamily="34" charset="-122"/>
                <a:ea typeface="微软雅黑" pitchFamily="34" charset="-122"/>
                <a:sym typeface="微软雅黑" pitchFamily="34" charset="-122"/>
              </a:rPr>
              <a:t>）规划原则</a:t>
            </a:r>
          </a:p>
        </p:txBody>
      </p:sp>
      <p:sp>
        <p:nvSpPr>
          <p:cNvPr id="22" name="矩形 21">
            <a:extLst>
              <a:ext uri="{FF2B5EF4-FFF2-40B4-BE49-F238E27FC236}">
                <a16:creationId xmlns:a16="http://schemas.microsoft.com/office/drawing/2014/main" id="{D8DE2630-3971-4A9A-B0FF-AA13B2BB94B2}"/>
              </a:ext>
            </a:extLst>
          </p:cNvPr>
          <p:cNvSpPr/>
          <p:nvPr/>
        </p:nvSpPr>
        <p:spPr>
          <a:xfrm>
            <a:off x="532192" y="1956709"/>
            <a:ext cx="7015146" cy="8038192"/>
          </a:xfrm>
          <a:prstGeom prst="rect">
            <a:avLst/>
          </a:prstGeom>
          <a:solidFill>
            <a:schemeClr val="accent2">
              <a:lumMod val="20000"/>
              <a:lumOff val="80000"/>
              <a:alpha val="50000"/>
            </a:schemeClr>
          </a:solidFill>
        </p:spPr>
        <p:txBody>
          <a:bodyPr wrap="square">
            <a:noAutofit/>
          </a:bodyPr>
          <a:lstStyle/>
          <a:p>
            <a:pPr lvl="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中华人民共和国城乡规划法</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年修正</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p>
          <a:p>
            <a:pPr lvl="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中华人民共和国土地管理法</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年修订）</a:t>
            </a:r>
          </a:p>
          <a:p>
            <a:pPr lvl="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中华人民共和国环境保护法</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2014</a:t>
            </a:r>
            <a:r>
              <a:rPr lang="zh-CN" altLang="en-US" sz="1400" dirty="0">
                <a:latin typeface="微软雅黑" panose="020B0503020204020204" pitchFamily="34" charset="-122"/>
                <a:ea typeface="微软雅黑" panose="020B0503020204020204" pitchFamily="34" charset="-122"/>
              </a:rPr>
              <a:t>年修订）</a:t>
            </a:r>
          </a:p>
          <a:p>
            <a:pPr lvl="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基本农田划定技术规程</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TD/T1032-2011);</a:t>
            </a:r>
            <a:endParaRPr lang="zh-CN" altLang="en-US" sz="1400" dirty="0">
              <a:latin typeface="微软雅黑" panose="020B0503020204020204" pitchFamily="34" charset="-122"/>
              <a:ea typeface="微软雅黑" panose="020B0503020204020204" pitchFamily="34" charset="-122"/>
            </a:endParaRPr>
          </a:p>
          <a:p>
            <a:pPr lvl="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村镇规划卫生标准</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GB 18055-2000</a:t>
            </a:r>
            <a:r>
              <a:rPr lang="zh-CN" altLang="en-US" sz="1400" dirty="0">
                <a:latin typeface="微软雅黑" panose="020B0503020204020204" pitchFamily="34" charset="-122"/>
                <a:ea typeface="微软雅黑" panose="020B0503020204020204" pitchFamily="34" charset="-122"/>
              </a:rPr>
              <a:t>）；</a:t>
            </a:r>
          </a:p>
          <a:p>
            <a:pPr lvl="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住房城乡建设部关于做到</a:t>
            </a:r>
            <a:r>
              <a:rPr lang="en-US" altLang="zh-CN" sz="1400" dirty="0">
                <a:latin typeface="微软雅黑" panose="020B0503020204020204" pitchFamily="34" charset="-122"/>
                <a:ea typeface="微软雅黑" panose="020B0503020204020204" pitchFamily="34" charset="-122"/>
              </a:rPr>
              <a:t>2013</a:t>
            </a:r>
            <a:r>
              <a:rPr lang="zh-CN" altLang="en-US" sz="1400" dirty="0">
                <a:latin typeface="微软雅黑" panose="020B0503020204020204" pitchFamily="34" charset="-122"/>
                <a:ea typeface="微软雅黑" panose="020B0503020204020204" pitchFamily="34" charset="-122"/>
              </a:rPr>
              <a:t>年全国村庄规划试点工作的通知</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（建村函</a:t>
            </a:r>
            <a:r>
              <a:rPr lang="en-US" altLang="zh-CN" sz="1400" dirty="0">
                <a:latin typeface="微软雅黑" panose="020B0503020204020204" pitchFamily="34" charset="-122"/>
                <a:ea typeface="微软雅黑" panose="020B0503020204020204" pitchFamily="34" charset="-122"/>
              </a:rPr>
              <a:t>【2013】35</a:t>
            </a:r>
            <a:r>
              <a:rPr lang="zh-CN" altLang="en-US" sz="1400" dirty="0">
                <a:latin typeface="微软雅黑" panose="020B0503020204020204" pitchFamily="34" charset="-122"/>
                <a:ea typeface="微软雅黑" panose="020B0503020204020204" pitchFamily="34" charset="-122"/>
              </a:rPr>
              <a:t>号）；</a:t>
            </a: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中共中央国务院关于加快发展现代农业进一步增强农村发展活力的若干意见</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2012</a:t>
            </a:r>
            <a:r>
              <a:rPr lang="zh-CN" altLang="en-US" sz="1400" dirty="0">
                <a:latin typeface="微软雅黑" panose="020B0503020204020204" pitchFamily="34" charset="-122"/>
                <a:ea typeface="微软雅黑" panose="020B0503020204020204" pitchFamily="34" charset="-122"/>
              </a:rPr>
              <a:t>年）；</a:t>
            </a: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山东省城乡规划条例</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2012</a:t>
            </a:r>
            <a:r>
              <a:rPr lang="zh-CN" altLang="en-US" sz="1400" dirty="0">
                <a:latin typeface="微软雅黑" panose="020B0503020204020204" pitchFamily="34" charset="-122"/>
                <a:ea typeface="微软雅黑" panose="020B0503020204020204" pitchFamily="34" charset="-122"/>
              </a:rPr>
              <a:t>年）；</a:t>
            </a:r>
          </a:p>
          <a:p>
            <a:pPr lvl="0" indent="-171450" defTabSz="912495">
              <a:lnSpc>
                <a:spcPct val="165000"/>
              </a:lnSpc>
              <a:buSzPct val="50000"/>
              <a:buFont typeface="Wingdings" panose="05000000000000000000" pitchFamily="2" charset="2"/>
              <a:buChar char="l"/>
            </a:pPr>
            <a:r>
              <a:rPr lang="zh-CN" altLang="en-US" sz="1400" dirty="0">
                <a:latin typeface="微软雅黑" panose="020B0503020204020204" pitchFamily="34" charset="-122"/>
                <a:ea typeface="微软雅黑" panose="020B0503020204020204" pitchFamily="34" charset="-122"/>
              </a:rPr>
              <a:t>山东省人民政府关于修订</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山东省实施</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村庄和集镇规划建设管理条例</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办法</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的决定（山东省人民政府令第</a:t>
            </a:r>
            <a:r>
              <a:rPr lang="en-US" altLang="zh-CN" sz="1400" dirty="0">
                <a:latin typeface="微软雅黑" panose="020B0503020204020204" pitchFamily="34" charset="-122"/>
                <a:ea typeface="微软雅黑" panose="020B0503020204020204" pitchFamily="34" charset="-122"/>
              </a:rPr>
              <a:t>90</a:t>
            </a:r>
            <a:r>
              <a:rPr lang="zh-CN" altLang="en-US" sz="1400" dirty="0">
                <a:latin typeface="微软雅黑" panose="020B0503020204020204" pitchFamily="34" charset="-122"/>
                <a:ea typeface="微软雅黑" panose="020B0503020204020204" pitchFamily="34" charset="-122"/>
              </a:rPr>
              <a:t>号）；</a:t>
            </a: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山东省村庄建设规划编制技术导则</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（试行，</a:t>
            </a:r>
            <a:r>
              <a:rPr lang="en-US" altLang="zh-CN" sz="1400" dirty="0">
                <a:latin typeface="微软雅黑" panose="020B0503020204020204" pitchFamily="34" charset="-122"/>
                <a:ea typeface="微软雅黑" panose="020B0503020204020204" pitchFamily="34" charset="-122"/>
              </a:rPr>
              <a:t>2006</a:t>
            </a:r>
            <a:r>
              <a:rPr lang="zh-CN" altLang="en-US" sz="1400" dirty="0">
                <a:latin typeface="微软雅黑" panose="020B0503020204020204" pitchFamily="34" charset="-122"/>
                <a:ea typeface="微软雅黑" panose="020B0503020204020204" pitchFamily="34" charset="-122"/>
              </a:rPr>
              <a:t>年）；</a:t>
            </a:r>
            <a:endParaRPr lang="en-US" altLang="zh-CN" sz="1400" dirty="0">
              <a:latin typeface="微软雅黑" panose="020B0503020204020204" pitchFamily="34" charset="-122"/>
              <a:ea typeface="微软雅黑" panose="020B0503020204020204" pitchFamily="34" charset="-122"/>
            </a:endParaRP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山东省国土资源关于规范有序推进村庄规划编制促进乡村振兴的指导</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山东省村庄规划编制技术要点</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2016</a:t>
            </a:r>
            <a:r>
              <a:rPr lang="zh-CN" altLang="en-US" sz="1400" dirty="0">
                <a:latin typeface="微软雅黑" panose="020B0503020204020204" pitchFamily="34" charset="-122"/>
                <a:ea typeface="微软雅黑" panose="020B0503020204020204" pitchFamily="34" charset="-122"/>
              </a:rPr>
              <a:t>）；</a:t>
            </a: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山东省村庄规划编制导则（试行）</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山东省国土空间规划用地、用海、用岛分类指南（试行）</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山东省乡村振兴战略规划（</a:t>
            </a:r>
            <a:r>
              <a:rPr lang="en-US" altLang="zh-CN" sz="1400" dirty="0">
                <a:latin typeface="微软雅黑" panose="020B0503020204020204" pitchFamily="34" charset="-122"/>
                <a:ea typeface="微软雅黑" panose="020B0503020204020204" pitchFamily="34" charset="-122"/>
              </a:rPr>
              <a:t>2018-2022</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兰陵县县城总体规划（</a:t>
            </a:r>
            <a:r>
              <a:rPr lang="en-US" altLang="zh-CN" sz="1400" dirty="0">
                <a:latin typeface="微软雅黑" panose="020B0503020204020204" pitchFamily="34" charset="-122"/>
                <a:ea typeface="微软雅黑" panose="020B0503020204020204" pitchFamily="34" charset="-122"/>
              </a:rPr>
              <a:t>2018-2035</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a:t>
            </a: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兰陵县县域乡村建设规划（</a:t>
            </a:r>
            <a:r>
              <a:rPr lang="en-US" altLang="zh-CN" sz="1400" dirty="0">
                <a:latin typeface="微软雅黑" panose="020B0503020204020204" pitchFamily="34" charset="-122"/>
                <a:ea typeface="微软雅黑" panose="020B0503020204020204" pitchFamily="34" charset="-122"/>
              </a:rPr>
              <a:t>2016-2030</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兰陵县磨山镇总体规划（</a:t>
            </a:r>
            <a:r>
              <a:rPr lang="en-US" altLang="zh-CN" sz="1400" dirty="0">
                <a:latin typeface="微软雅黑" panose="020B0503020204020204" pitchFamily="34" charset="-122"/>
                <a:ea typeface="微软雅黑" panose="020B0503020204020204" pitchFamily="34" charset="-122"/>
              </a:rPr>
              <a:t>2013-2030</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p>
          <a:p>
            <a:pPr lvl="0" indent="-171450" defTabSz="912495">
              <a:lnSpc>
                <a:spcPct val="165000"/>
              </a:lnSpc>
              <a:buSzPct val="50000"/>
              <a:buFont typeface="Wingdings" panose="05000000000000000000" pitchFamily="2" charset="2"/>
              <a:buChar char="l"/>
            </a:pPr>
            <a:r>
              <a:rPr lang="zh-CN" altLang="en-US" sz="1400" dirty="0">
                <a:latin typeface="微软雅黑" panose="020B0503020204020204" pitchFamily="34" charset="-122"/>
                <a:ea typeface="微软雅黑" panose="020B0503020204020204" pitchFamily="34" charset="-122"/>
              </a:rPr>
              <a:t>规划村庄现状基础资料和镇政府关于本次规划的设想与意见。</a:t>
            </a:r>
            <a:endParaRPr lang="en-US" altLang="zh-CN" sz="1400" dirty="0">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41C7805A-0BE9-4CC5-8565-0A1476B42BD1}"/>
              </a:ext>
            </a:extLst>
          </p:cNvPr>
          <p:cNvSpPr/>
          <p:nvPr/>
        </p:nvSpPr>
        <p:spPr>
          <a:xfrm>
            <a:off x="7780705" y="2627286"/>
            <a:ext cx="6943358" cy="1200329"/>
          </a:xfrm>
          <a:prstGeom prst="rect">
            <a:avLst/>
          </a:prstGeom>
        </p:spPr>
        <p:txBody>
          <a:bodyPr wrap="square">
            <a:spAutoFit/>
          </a:bodyPr>
          <a:lstStyle/>
          <a:p>
            <a:pPr lvl="0" indent="-171450" defTabSz="912495">
              <a:lnSpc>
                <a:spcPct val="150000"/>
              </a:lnSpc>
              <a:buSzPct val="50000"/>
              <a:buFont typeface="Wingdings" panose="05000000000000000000" pitchFamily="2" charset="2"/>
              <a:buChar char="l"/>
            </a:pPr>
            <a:endParaRPr lang="en-US" altLang="zh-CN" sz="1600" dirty="0">
              <a:solidFill>
                <a:prstClr val="black"/>
              </a:solidFill>
              <a:latin typeface="微软雅黑" panose="020B0503020204020204" pitchFamily="34" charset="-122"/>
              <a:ea typeface="微软雅黑" panose="020B0503020204020204" pitchFamily="34" charset="-122"/>
            </a:endParaRPr>
          </a:p>
          <a:p>
            <a:pPr lvl="0" indent="-171450" defTabSz="912495">
              <a:lnSpc>
                <a:spcPct val="150000"/>
              </a:lnSpc>
              <a:buSzPct val="50000"/>
              <a:buFont typeface="Wingdings" panose="05000000000000000000" pitchFamily="2" charset="2"/>
              <a:buChar char="l"/>
            </a:pPr>
            <a:endParaRPr lang="en-US" altLang="zh-CN" sz="1600" dirty="0">
              <a:solidFill>
                <a:prstClr val="black"/>
              </a:solidFill>
              <a:latin typeface="微软雅黑" panose="020B0503020204020204" pitchFamily="34" charset="-122"/>
              <a:ea typeface="微软雅黑" panose="020B0503020204020204" pitchFamily="34" charset="-122"/>
            </a:endParaRPr>
          </a:p>
          <a:p>
            <a:pPr lvl="0" indent="-171450" defTabSz="912495">
              <a:lnSpc>
                <a:spcPct val="150000"/>
              </a:lnSpc>
              <a:buSzPct val="50000"/>
              <a:buFont typeface="Wingdings" panose="05000000000000000000" pitchFamily="2" charset="2"/>
              <a:buChar char="l"/>
            </a:pPr>
            <a:endParaRPr lang="en-US" altLang="zh-CN" sz="1600" dirty="0">
              <a:solidFill>
                <a:prstClr val="black"/>
              </a:solidFill>
              <a:latin typeface="微软雅黑" panose="020B0503020204020204" pitchFamily="34" charset="-122"/>
              <a:ea typeface="微软雅黑" panose="020B0503020204020204" pitchFamily="34" charset="-122"/>
            </a:endParaRPr>
          </a:p>
        </p:txBody>
      </p:sp>
      <p:sp>
        <p:nvSpPr>
          <p:cNvPr id="24" name="TextBox 5">
            <a:extLst>
              <a:ext uri="{FF2B5EF4-FFF2-40B4-BE49-F238E27FC236}">
                <a16:creationId xmlns:a16="http://schemas.microsoft.com/office/drawing/2014/main" id="{EC2FD627-BF19-4978-A693-77897F98BC47}"/>
              </a:ext>
            </a:extLst>
          </p:cNvPr>
          <p:cNvSpPr txBox="1"/>
          <p:nvPr/>
        </p:nvSpPr>
        <p:spPr>
          <a:xfrm>
            <a:off x="7864034" y="1955209"/>
            <a:ext cx="6655794" cy="8039691"/>
          </a:xfrm>
          <a:prstGeom prst="rect">
            <a:avLst/>
          </a:prstGeom>
          <a:solidFill>
            <a:schemeClr val="accent1">
              <a:lumMod val="20000"/>
              <a:lumOff val="80000"/>
              <a:alpha val="50000"/>
            </a:schemeClr>
          </a:solidFill>
        </p:spPr>
        <p:txBody>
          <a:bodyPr wrap="square" lIns="147513" tIns="73756" rIns="147513" bIns="73756" rtlCol="0">
            <a:noAutofit/>
          </a:bodyPr>
          <a:lstStyle/>
          <a:p>
            <a:pPr>
              <a:lnSpc>
                <a:spcPct val="170000"/>
              </a:lnSpc>
            </a:pPr>
            <a:r>
              <a:rPr lang="en-US" altLang="zh-CN" sz="1600" b="1" dirty="0">
                <a:solidFill>
                  <a:srgbClr val="4472C4"/>
                </a:solidFill>
                <a:latin typeface="微软雅黑" panose="020B0503020204020204" pitchFamily="34" charset="-122"/>
                <a:ea typeface="微软雅黑" panose="020B0503020204020204" pitchFamily="34" charset="-122"/>
              </a:rPr>
              <a:t>——</a:t>
            </a:r>
            <a:r>
              <a:rPr lang="zh-CN" altLang="en-US" sz="1600" b="1" dirty="0">
                <a:solidFill>
                  <a:srgbClr val="4472C4"/>
                </a:solidFill>
                <a:latin typeface="微软雅黑" panose="020B0503020204020204" pitchFamily="34" charset="-122"/>
                <a:ea typeface="微软雅黑" panose="020B0503020204020204" pitchFamily="34" charset="-122"/>
              </a:rPr>
              <a:t>多规合一、统筹安排</a:t>
            </a:r>
          </a:p>
          <a:p>
            <a:pPr indent="457200">
              <a:lnSpc>
                <a:spcPct val="170000"/>
              </a:lnSpc>
            </a:pPr>
            <a:r>
              <a:rPr lang="zh-CN" altLang="en-US" sz="1400" dirty="0">
                <a:latin typeface="微软雅黑" panose="020B0503020204020204" pitchFamily="34" charset="-122"/>
                <a:ea typeface="微软雅黑" panose="020B0503020204020204" pitchFamily="34" charset="-122"/>
              </a:rPr>
              <a:t>在上位国土空间规划指导下，按照生态环境不破坏、耕地保有量不减少、建设用地规模不增加的要求，充分衔接环境保护、产业发展、村镇建设等相关规划，合理确定发展定位，统筹安排村域环境保护、文化传承、产业发展，以及基础设施和公共服务设施、农村居民点建设等各类空间。</a:t>
            </a:r>
            <a:endParaRPr lang="en-US" altLang="zh-CN" sz="1400" dirty="0">
              <a:latin typeface="微软雅黑" panose="020B0503020204020204" pitchFamily="34" charset="-122"/>
              <a:ea typeface="微软雅黑" panose="020B0503020204020204" pitchFamily="34" charset="-122"/>
            </a:endParaRPr>
          </a:p>
          <a:p>
            <a:pPr>
              <a:lnSpc>
                <a:spcPct val="170000"/>
              </a:lnSpc>
            </a:pPr>
            <a:endParaRPr lang="en-US" altLang="zh-CN" sz="1600" b="1" dirty="0">
              <a:solidFill>
                <a:srgbClr val="1689B8"/>
              </a:solidFill>
              <a:latin typeface="微软雅黑" panose="020B0503020204020204" pitchFamily="34" charset="-122"/>
              <a:ea typeface="微软雅黑" panose="020B0503020204020204" pitchFamily="34" charset="-122"/>
            </a:endParaRPr>
          </a:p>
          <a:p>
            <a:pPr>
              <a:lnSpc>
                <a:spcPct val="170000"/>
              </a:lnSpc>
            </a:pPr>
            <a:r>
              <a:rPr lang="en-US" altLang="zh-CN" sz="1600" b="1" dirty="0">
                <a:solidFill>
                  <a:srgbClr val="4472C4"/>
                </a:solidFill>
                <a:latin typeface="微软雅黑" panose="020B0503020204020204" pitchFamily="34" charset="-122"/>
                <a:ea typeface="微软雅黑" panose="020B0503020204020204" pitchFamily="34" charset="-122"/>
              </a:rPr>
              <a:t>——</a:t>
            </a:r>
            <a:r>
              <a:rPr lang="zh-CN" altLang="en-US" sz="1600" b="1" dirty="0">
                <a:solidFill>
                  <a:srgbClr val="4472C4"/>
                </a:solidFill>
                <a:latin typeface="微软雅黑" panose="020B0503020204020204" pitchFamily="34" charset="-122"/>
                <a:ea typeface="微软雅黑" panose="020B0503020204020204" pitchFamily="34" charset="-122"/>
              </a:rPr>
              <a:t>保护生态、绿色发展</a:t>
            </a:r>
            <a:endParaRPr lang="en-US" altLang="zh-CN" sz="1600" b="1" dirty="0">
              <a:solidFill>
                <a:srgbClr val="4472C4"/>
              </a:solidFill>
              <a:latin typeface="微软雅黑" panose="020B0503020204020204" pitchFamily="34" charset="-122"/>
              <a:ea typeface="微软雅黑" panose="020B0503020204020204" pitchFamily="34" charset="-122"/>
            </a:endParaRPr>
          </a:p>
          <a:p>
            <a:pPr indent="457200">
              <a:lnSpc>
                <a:spcPct val="170000"/>
              </a:lnSpc>
            </a:pPr>
            <a:r>
              <a:rPr lang="zh-CN" altLang="en-US" sz="1400" dirty="0">
                <a:latin typeface="微软雅黑" panose="020B0503020204020204" pitchFamily="34" charset="-122"/>
                <a:ea typeface="微软雅黑" panose="020B0503020204020204" pitchFamily="34" charset="-122"/>
              </a:rPr>
              <a:t>加强对各类生态保护地、地质遗迹、水源涵养区和优质耕地等的保护，整体推进山水林田湖草综合整治和生态修复，实现绿色发展、高质量发展。</a:t>
            </a:r>
            <a:endParaRPr lang="en-US" altLang="zh-CN" sz="1400" dirty="0">
              <a:latin typeface="微软雅黑" panose="020B0503020204020204" pitchFamily="34" charset="-122"/>
              <a:ea typeface="微软雅黑" panose="020B0503020204020204" pitchFamily="34" charset="-122"/>
            </a:endParaRPr>
          </a:p>
          <a:p>
            <a:pPr indent="457200">
              <a:lnSpc>
                <a:spcPct val="170000"/>
              </a:lnSpc>
            </a:pPr>
            <a:endParaRPr lang="en-US" altLang="zh-CN" sz="1400" dirty="0">
              <a:latin typeface="微软雅黑" panose="020B0503020204020204" pitchFamily="34" charset="-122"/>
              <a:ea typeface="微软雅黑" panose="020B0503020204020204" pitchFamily="34" charset="-122"/>
            </a:endParaRPr>
          </a:p>
          <a:p>
            <a:pPr>
              <a:lnSpc>
                <a:spcPct val="170000"/>
              </a:lnSpc>
            </a:pPr>
            <a:r>
              <a:rPr lang="en-US" altLang="zh-CN" sz="1600" b="1" dirty="0">
                <a:solidFill>
                  <a:srgbClr val="4472C4"/>
                </a:solidFill>
                <a:latin typeface="微软雅黑" panose="020B0503020204020204" pitchFamily="34" charset="-122"/>
                <a:ea typeface="微软雅黑" panose="020B0503020204020204" pitchFamily="34" charset="-122"/>
              </a:rPr>
              <a:t>——</a:t>
            </a:r>
            <a:r>
              <a:rPr lang="zh-CN" altLang="en-US" sz="1600" b="1" dirty="0">
                <a:solidFill>
                  <a:srgbClr val="4472C4"/>
                </a:solidFill>
                <a:latin typeface="微软雅黑" panose="020B0503020204020204" pitchFamily="34" charset="-122"/>
                <a:ea typeface="微软雅黑" panose="020B0503020204020204" pitchFamily="34" charset="-122"/>
              </a:rPr>
              <a:t>优化布局、节约集约</a:t>
            </a:r>
            <a:endParaRPr lang="en-US" altLang="zh-CN" sz="1600" b="1" dirty="0">
              <a:solidFill>
                <a:srgbClr val="4472C4"/>
              </a:solidFill>
              <a:latin typeface="微软雅黑" panose="020B0503020204020204" pitchFamily="34" charset="-122"/>
              <a:ea typeface="微软雅黑" panose="020B0503020204020204" pitchFamily="34" charset="-122"/>
            </a:endParaRPr>
          </a:p>
          <a:p>
            <a:pPr>
              <a:lnSpc>
                <a:spcPct val="170000"/>
              </a:lnSpc>
            </a:pPr>
            <a:r>
              <a:rPr lang="zh-CN" altLang="en-US" sz="1400" dirty="0">
                <a:latin typeface="微软雅黑" panose="020B0503020204020204" pitchFamily="34" charset="-122"/>
                <a:ea typeface="微软雅黑" panose="020B0503020204020204" pitchFamily="34" charset="-122"/>
              </a:rPr>
              <a:t>        优化村域国土空间保护利用格局，盘活利用村庄闲散用地，合理安排农村居民点建筑布局，提升土地资源节约集约利用水平。</a:t>
            </a:r>
            <a:endParaRPr lang="en-US" altLang="zh-CN" sz="1400" dirty="0">
              <a:latin typeface="微软雅黑" panose="020B0503020204020204" pitchFamily="34" charset="-122"/>
              <a:ea typeface="微软雅黑" panose="020B0503020204020204" pitchFamily="34" charset="-122"/>
            </a:endParaRPr>
          </a:p>
          <a:p>
            <a:pPr>
              <a:lnSpc>
                <a:spcPct val="170000"/>
              </a:lnSpc>
            </a:pPr>
            <a:endParaRPr lang="en-US" altLang="zh-CN" sz="1400" dirty="0">
              <a:latin typeface="微软雅黑" panose="020B0503020204020204" pitchFamily="34" charset="-122"/>
              <a:ea typeface="微软雅黑" panose="020B0503020204020204" pitchFamily="34" charset="-122"/>
            </a:endParaRPr>
          </a:p>
          <a:p>
            <a:pPr>
              <a:lnSpc>
                <a:spcPct val="170000"/>
              </a:lnSpc>
            </a:pPr>
            <a:r>
              <a:rPr lang="en-US" altLang="zh-CN" sz="1600" b="1" dirty="0">
                <a:solidFill>
                  <a:srgbClr val="4472C4"/>
                </a:solidFill>
                <a:latin typeface="微软雅黑" panose="020B0503020204020204" pitchFamily="34" charset="-122"/>
                <a:ea typeface="微软雅黑" panose="020B0503020204020204" pitchFamily="34" charset="-122"/>
              </a:rPr>
              <a:t>——</a:t>
            </a:r>
            <a:r>
              <a:rPr lang="zh-CN" altLang="en-US" sz="1600" b="1" dirty="0">
                <a:solidFill>
                  <a:srgbClr val="4472C4"/>
                </a:solidFill>
                <a:latin typeface="微软雅黑" panose="020B0503020204020204" pitchFamily="34" charset="-122"/>
                <a:ea typeface="微软雅黑" panose="020B0503020204020204" pitchFamily="34" charset="-122"/>
              </a:rPr>
              <a:t>传承文化、突出特色</a:t>
            </a:r>
            <a:endParaRPr lang="en-US" altLang="zh-CN" sz="1600" b="1" dirty="0">
              <a:solidFill>
                <a:srgbClr val="4472C4"/>
              </a:solidFill>
              <a:latin typeface="微软雅黑" panose="020B0503020204020204" pitchFamily="34" charset="-122"/>
              <a:ea typeface="微软雅黑" panose="020B0503020204020204" pitchFamily="34" charset="-122"/>
            </a:endParaRPr>
          </a:p>
          <a:p>
            <a:pPr>
              <a:lnSpc>
                <a:spcPct val="170000"/>
              </a:lnSpc>
            </a:pPr>
            <a:r>
              <a:rPr lang="zh-CN" altLang="en-US" sz="1400" dirty="0">
                <a:latin typeface="微软雅黑" panose="020B0503020204020204" pitchFamily="34" charset="-122"/>
                <a:ea typeface="微软雅黑" panose="020B0503020204020204" pitchFamily="34" charset="-122"/>
              </a:rPr>
              <a:t>        传承乡土文化，利用自然环境，保护特有的村庄肌理、建筑风貌、农业景观，突出文化特色和地域特色，营造具有地方特点的人居环境。 </a:t>
            </a:r>
            <a:endParaRPr lang="en-US" altLang="zh-CN" sz="1400" dirty="0">
              <a:latin typeface="微软雅黑" panose="020B0503020204020204" pitchFamily="34" charset="-122"/>
              <a:ea typeface="微软雅黑" panose="020B0503020204020204" pitchFamily="34" charset="-122"/>
            </a:endParaRPr>
          </a:p>
          <a:p>
            <a:pPr>
              <a:lnSpc>
                <a:spcPct val="170000"/>
              </a:lnSpc>
            </a:pPr>
            <a:endParaRPr lang="zh-CN" altLang="en-US" sz="1400" b="1" dirty="0">
              <a:solidFill>
                <a:srgbClr val="00B0F0"/>
              </a:solidFill>
              <a:latin typeface="微软雅黑" panose="020B0503020204020204" pitchFamily="34" charset="-122"/>
              <a:ea typeface="微软雅黑" panose="020B0503020204020204" pitchFamily="34" charset="-122"/>
            </a:endParaRPr>
          </a:p>
          <a:p>
            <a:pPr>
              <a:lnSpc>
                <a:spcPct val="170000"/>
              </a:lnSpc>
            </a:pPr>
            <a:r>
              <a:rPr lang="en-US" altLang="zh-CN" sz="1600" b="1" dirty="0">
                <a:solidFill>
                  <a:srgbClr val="4472C4"/>
                </a:solidFill>
                <a:latin typeface="微软雅黑" panose="020B0503020204020204" pitchFamily="34" charset="-122"/>
                <a:ea typeface="微软雅黑" panose="020B0503020204020204" pitchFamily="34" charset="-122"/>
              </a:rPr>
              <a:t>——</a:t>
            </a:r>
            <a:r>
              <a:rPr lang="zh-CN" altLang="en-US" sz="1600" b="1" dirty="0">
                <a:solidFill>
                  <a:srgbClr val="4472C4"/>
                </a:solidFill>
                <a:latin typeface="微软雅黑" panose="020B0503020204020204" pitchFamily="34" charset="-122"/>
                <a:ea typeface="微软雅黑" panose="020B0503020204020204" pitchFamily="34" charset="-122"/>
              </a:rPr>
              <a:t>尊重民意、简明实用</a:t>
            </a:r>
          </a:p>
          <a:p>
            <a:pPr indent="457200">
              <a:lnSpc>
                <a:spcPct val="170000"/>
              </a:lnSpc>
            </a:pPr>
            <a:r>
              <a:rPr lang="zh-CN" altLang="en-US" sz="1400" dirty="0">
                <a:latin typeface="微软雅黑" panose="020B0503020204020204" pitchFamily="34" charset="-122"/>
                <a:ea typeface="微软雅黑" panose="020B0503020204020204" pitchFamily="34" charset="-122"/>
              </a:rPr>
              <a:t>规划编制应体现村民主体地位，充分征求群众意见，保障村民的知情权、参与权和监督权；规划成果应简明扼要、通俗易懂，便于村民接受和执行。</a:t>
            </a:r>
          </a:p>
        </p:txBody>
      </p:sp>
      <p:sp>
        <p:nvSpPr>
          <p:cNvPr id="10" name="文本框 9">
            <a:extLst>
              <a:ext uri="{FF2B5EF4-FFF2-40B4-BE49-F238E27FC236}">
                <a16:creationId xmlns:a16="http://schemas.microsoft.com/office/drawing/2014/main" id="{99E798A6-958E-49AC-97AA-FE8664C664E2}"/>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F52FC47F-7DDC-4582-A308-E5755BE0E146}"/>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项目背景</a:t>
            </a:r>
          </a:p>
        </p:txBody>
      </p:sp>
    </p:spTree>
    <p:extLst>
      <p:ext uri="{BB962C8B-B14F-4D97-AF65-F5344CB8AC3E}">
        <p14:creationId xmlns:p14="http://schemas.microsoft.com/office/powerpoint/2010/main" val="3177148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13030">
              <a:lnSpc>
                <a:spcPct val="100000"/>
              </a:lnSpc>
            </a:pPr>
            <a:fld id="{81D60167-4931-47E6-BA6A-407CBD079E47}" type="slidenum">
              <a:rPr sz="1400" dirty="0"/>
              <a:t>9</a:t>
            </a:fld>
            <a:endParaRPr sz="1400" dirty="0"/>
          </a:p>
        </p:txBody>
      </p:sp>
      <p:sp>
        <p:nvSpPr>
          <p:cNvPr id="9" name="文本框 8">
            <a:extLst>
              <a:ext uri="{FF2B5EF4-FFF2-40B4-BE49-F238E27FC236}">
                <a16:creationId xmlns:a16="http://schemas.microsoft.com/office/drawing/2014/main" id="{27D0726C-2CAF-4607-8B20-E4AA9CC4A930}"/>
              </a:ext>
            </a:extLst>
          </p:cNvPr>
          <p:cNvSpPr txBox="1"/>
          <p:nvPr/>
        </p:nvSpPr>
        <p:spPr>
          <a:xfrm>
            <a:off x="358875" y="1129331"/>
            <a:ext cx="4464496"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1.4 </a:t>
            </a:r>
            <a:r>
              <a:rPr lang="zh-CN" altLang="en-US" sz="2400" b="1" dirty="0">
                <a:latin typeface="微软雅黑" panose="020B0503020204020204" pitchFamily="34" charset="-122"/>
                <a:ea typeface="微软雅黑" panose="020B0503020204020204" pitchFamily="34" charset="-122"/>
              </a:rPr>
              <a:t>规划范围与期限</a:t>
            </a:r>
          </a:p>
        </p:txBody>
      </p:sp>
      <p:sp>
        <p:nvSpPr>
          <p:cNvPr id="10" name="TextBox 1">
            <a:extLst>
              <a:ext uri="{FF2B5EF4-FFF2-40B4-BE49-F238E27FC236}">
                <a16:creationId xmlns:a16="http://schemas.microsoft.com/office/drawing/2014/main" id="{6BA533B2-A713-4367-A094-27D1136E568A}"/>
              </a:ext>
            </a:extLst>
          </p:cNvPr>
          <p:cNvSpPr>
            <a:spLocks noChangeArrowheads="1"/>
          </p:cNvSpPr>
          <p:nvPr/>
        </p:nvSpPr>
        <p:spPr bwMode="auto">
          <a:xfrm>
            <a:off x="400050" y="4014378"/>
            <a:ext cx="4572000" cy="402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124029" tIns="62015" rIns="124029" bIns="62015">
            <a:spAutoFit/>
          </a:bodyPr>
          <a:lstStyle/>
          <a:p>
            <a:r>
              <a:rPr lang="zh-CN" altLang="en-US" sz="1800" b="1" dirty="0">
                <a:solidFill>
                  <a:srgbClr val="2E75B6"/>
                </a:solidFill>
                <a:latin typeface="微软雅黑" pitchFamily="34" charset="-122"/>
                <a:ea typeface="微软雅黑" pitchFamily="34" charset="-122"/>
                <a:sym typeface="微软雅黑" pitchFamily="34" charset="-122"/>
              </a:rPr>
              <a:t>（</a:t>
            </a:r>
            <a:r>
              <a:rPr lang="en-US" altLang="zh-CN" sz="1800" b="1" dirty="0">
                <a:solidFill>
                  <a:srgbClr val="2E75B6"/>
                </a:solidFill>
                <a:latin typeface="微软雅黑" pitchFamily="34" charset="-122"/>
                <a:ea typeface="微软雅黑" pitchFamily="34" charset="-122"/>
                <a:sym typeface="微软雅黑" pitchFamily="34" charset="-122"/>
              </a:rPr>
              <a:t>2</a:t>
            </a:r>
            <a:r>
              <a:rPr lang="zh-CN" altLang="en-US" sz="1800" b="1" dirty="0">
                <a:solidFill>
                  <a:srgbClr val="2E75B6"/>
                </a:solidFill>
                <a:latin typeface="微软雅黑" pitchFamily="34" charset="-122"/>
                <a:ea typeface="微软雅黑" pitchFamily="34" charset="-122"/>
                <a:sym typeface="微软雅黑" pitchFamily="34" charset="-122"/>
              </a:rPr>
              <a:t>）规划期限</a:t>
            </a:r>
          </a:p>
        </p:txBody>
      </p:sp>
      <p:sp>
        <p:nvSpPr>
          <p:cNvPr id="11" name="文本框 10">
            <a:extLst>
              <a:ext uri="{FF2B5EF4-FFF2-40B4-BE49-F238E27FC236}">
                <a16:creationId xmlns:a16="http://schemas.microsoft.com/office/drawing/2014/main" id="{25448937-69B6-4CB8-9F04-FEAD465B49C6}"/>
              </a:ext>
            </a:extLst>
          </p:cNvPr>
          <p:cNvSpPr txBox="1"/>
          <p:nvPr/>
        </p:nvSpPr>
        <p:spPr>
          <a:xfrm>
            <a:off x="538163" y="4416618"/>
            <a:ext cx="4433887" cy="1023742"/>
          </a:xfrm>
          <a:prstGeom prst="rect">
            <a:avLst/>
          </a:prstGeom>
          <a:noFill/>
        </p:spPr>
        <p:txBody>
          <a:bodyPr wrap="square" rtlCol="0">
            <a:spAutoFit/>
          </a:bodyPr>
          <a:lstStyle/>
          <a:p>
            <a:pPr defTabSz="45720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       规划期限：</a:t>
            </a:r>
            <a:r>
              <a:rPr lang="en-US" altLang="zh-CN" sz="1400" dirty="0">
                <a:solidFill>
                  <a:prstClr val="black"/>
                </a:solidFill>
                <a:latin typeface="微软雅黑" panose="020B0503020204020204" pitchFamily="34" charset="-122"/>
                <a:ea typeface="微软雅黑" panose="020B0503020204020204" pitchFamily="34" charset="-122"/>
              </a:rPr>
              <a:t>2020—2035</a:t>
            </a:r>
            <a:r>
              <a:rPr lang="zh-CN" altLang="en-US" sz="1400" dirty="0">
                <a:solidFill>
                  <a:prstClr val="black"/>
                </a:solidFill>
                <a:latin typeface="微软雅黑" panose="020B0503020204020204" pitchFamily="34" charset="-122"/>
                <a:ea typeface="微软雅黑" panose="020B0503020204020204" pitchFamily="34" charset="-122"/>
              </a:rPr>
              <a:t>年。</a:t>
            </a:r>
          </a:p>
          <a:p>
            <a:pPr defTabSz="45720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              近期：</a:t>
            </a:r>
            <a:r>
              <a:rPr lang="en-US" altLang="zh-CN" sz="1400" dirty="0">
                <a:solidFill>
                  <a:prstClr val="black"/>
                </a:solidFill>
                <a:latin typeface="微软雅黑" panose="020B0503020204020204" pitchFamily="34" charset="-122"/>
                <a:ea typeface="微软雅黑" panose="020B0503020204020204" pitchFamily="34" charset="-122"/>
              </a:rPr>
              <a:t>2020—2025</a:t>
            </a:r>
            <a:r>
              <a:rPr lang="zh-CN" altLang="en-US" sz="1400" dirty="0">
                <a:solidFill>
                  <a:prstClr val="black"/>
                </a:solidFill>
                <a:latin typeface="微软雅黑" panose="020B0503020204020204" pitchFamily="34" charset="-122"/>
                <a:ea typeface="微软雅黑" panose="020B0503020204020204" pitchFamily="34" charset="-122"/>
              </a:rPr>
              <a:t>年</a:t>
            </a:r>
          </a:p>
          <a:p>
            <a:pPr defTabSz="45720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              远期：</a:t>
            </a:r>
            <a:r>
              <a:rPr lang="en-US" altLang="zh-CN" sz="1400" dirty="0">
                <a:solidFill>
                  <a:prstClr val="black"/>
                </a:solidFill>
                <a:latin typeface="微软雅黑" panose="020B0503020204020204" pitchFamily="34" charset="-122"/>
                <a:ea typeface="微软雅黑" panose="020B0503020204020204" pitchFamily="34" charset="-122"/>
              </a:rPr>
              <a:t>2026—2035</a:t>
            </a:r>
            <a:r>
              <a:rPr lang="zh-CN" altLang="en-US" sz="1400" dirty="0">
                <a:solidFill>
                  <a:prstClr val="black"/>
                </a:solidFill>
                <a:latin typeface="微软雅黑" panose="020B0503020204020204" pitchFamily="34" charset="-122"/>
                <a:ea typeface="微软雅黑" panose="020B0503020204020204" pitchFamily="34" charset="-122"/>
              </a:rPr>
              <a:t>年</a:t>
            </a:r>
          </a:p>
        </p:txBody>
      </p:sp>
      <p:sp>
        <p:nvSpPr>
          <p:cNvPr id="12" name="TextBox 1">
            <a:extLst>
              <a:ext uri="{FF2B5EF4-FFF2-40B4-BE49-F238E27FC236}">
                <a16:creationId xmlns:a16="http://schemas.microsoft.com/office/drawing/2014/main" id="{1BBFF08A-FE59-4EB8-B446-F9B4110A680F}"/>
              </a:ext>
            </a:extLst>
          </p:cNvPr>
          <p:cNvSpPr>
            <a:spLocks noChangeArrowheads="1"/>
          </p:cNvSpPr>
          <p:nvPr/>
        </p:nvSpPr>
        <p:spPr bwMode="auto">
          <a:xfrm>
            <a:off x="400050" y="2069154"/>
            <a:ext cx="4572000" cy="402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124029" tIns="62015" rIns="124029" bIns="62015">
            <a:spAutoFit/>
          </a:bodyPr>
          <a:lstStyle/>
          <a:p>
            <a:r>
              <a:rPr lang="zh-CN" altLang="en-US" sz="1800" b="1" dirty="0">
                <a:solidFill>
                  <a:srgbClr val="2E75B6"/>
                </a:solidFill>
                <a:latin typeface="微软雅黑" pitchFamily="34" charset="-122"/>
                <a:ea typeface="微软雅黑" pitchFamily="34" charset="-122"/>
                <a:sym typeface="微软雅黑" pitchFamily="34" charset="-122"/>
              </a:rPr>
              <a:t>（</a:t>
            </a:r>
            <a:r>
              <a:rPr lang="en-US" altLang="zh-CN" sz="1800" b="1" dirty="0">
                <a:solidFill>
                  <a:srgbClr val="2E75B6"/>
                </a:solidFill>
                <a:latin typeface="微软雅黑" pitchFamily="34" charset="-122"/>
                <a:ea typeface="微软雅黑" pitchFamily="34" charset="-122"/>
                <a:sym typeface="微软雅黑" pitchFamily="34" charset="-122"/>
              </a:rPr>
              <a:t>1</a:t>
            </a:r>
            <a:r>
              <a:rPr lang="zh-CN" altLang="en-US" sz="1800" b="1" dirty="0">
                <a:solidFill>
                  <a:srgbClr val="2E75B6"/>
                </a:solidFill>
                <a:latin typeface="微软雅黑" pitchFamily="34" charset="-122"/>
                <a:ea typeface="微软雅黑" pitchFamily="34" charset="-122"/>
                <a:sym typeface="微软雅黑" pitchFamily="34" charset="-122"/>
              </a:rPr>
              <a:t>）规划范围</a:t>
            </a:r>
          </a:p>
        </p:txBody>
      </p:sp>
      <p:sp>
        <p:nvSpPr>
          <p:cNvPr id="13" name="文本框 12">
            <a:extLst>
              <a:ext uri="{FF2B5EF4-FFF2-40B4-BE49-F238E27FC236}">
                <a16:creationId xmlns:a16="http://schemas.microsoft.com/office/drawing/2014/main" id="{689D8F30-DB0E-4C75-8D35-3E74CB5CE37D}"/>
              </a:ext>
            </a:extLst>
          </p:cNvPr>
          <p:cNvSpPr txBox="1"/>
          <p:nvPr/>
        </p:nvSpPr>
        <p:spPr>
          <a:xfrm>
            <a:off x="400050" y="2504703"/>
            <a:ext cx="4571999" cy="377411"/>
          </a:xfrm>
          <a:prstGeom prst="rect">
            <a:avLst/>
          </a:prstGeom>
          <a:noFill/>
        </p:spPr>
        <p:txBody>
          <a:bodyPr wrap="square" rtlCol="0">
            <a:spAutoFit/>
          </a:bodyPr>
          <a:lstStyle/>
          <a:p>
            <a:pPr defTabSz="457200">
              <a:lnSpc>
                <a:spcPct val="150000"/>
              </a:lnSpc>
            </a:pPr>
            <a:r>
              <a:rPr lang="zh-CN" altLang="en-US" sz="1400" dirty="0">
                <a:latin typeface="微软雅黑" panose="020B0503020204020204" pitchFamily="34" charset="-122"/>
                <a:ea typeface="微软雅黑" panose="020B0503020204020204" pitchFamily="34" charset="-122"/>
              </a:rPr>
              <a:t>       石良社区的全部国土空间，</a:t>
            </a:r>
            <a:r>
              <a:rPr lang="zh-CN" altLang="en-US" sz="1400" b="1" dirty="0">
                <a:latin typeface="微软雅黑" panose="020B0503020204020204" pitchFamily="34" charset="-122"/>
                <a:ea typeface="微软雅黑" panose="020B0503020204020204" pitchFamily="34" charset="-122"/>
              </a:rPr>
              <a:t>共计</a:t>
            </a:r>
            <a:r>
              <a:rPr lang="en-US" altLang="zh-CN" sz="1400" b="1" dirty="0">
                <a:latin typeface="微软雅黑" panose="020B0503020204020204" pitchFamily="34" charset="-122"/>
                <a:ea typeface="微软雅黑" panose="020B0503020204020204" pitchFamily="34" charset="-122"/>
              </a:rPr>
              <a:t>681.45</a:t>
            </a:r>
            <a:r>
              <a:rPr lang="zh-CN" altLang="en-US" sz="1400" b="1" dirty="0">
                <a:latin typeface="微软雅黑" panose="020B0503020204020204" pitchFamily="34" charset="-122"/>
                <a:ea typeface="微软雅黑" panose="020B0503020204020204" pitchFamily="34" charset="-122"/>
              </a:rPr>
              <a:t>公顷。</a:t>
            </a:r>
            <a:endParaRPr lang="en-US" altLang="zh-CN" sz="1400" b="1" dirty="0">
              <a:latin typeface="微软雅黑" panose="020B0503020204020204" pitchFamily="34" charset="-122"/>
              <a:ea typeface="微软雅黑" panose="020B0503020204020204" pitchFamily="34" charset="-122"/>
            </a:endParaRPr>
          </a:p>
        </p:txBody>
      </p:sp>
      <p:sp>
        <p:nvSpPr>
          <p:cNvPr id="17" name="TextBox 1">
            <a:extLst>
              <a:ext uri="{FF2B5EF4-FFF2-40B4-BE49-F238E27FC236}">
                <a16:creationId xmlns:a16="http://schemas.microsoft.com/office/drawing/2014/main" id="{20A54B26-B4B5-404A-BBE7-65D72578CD2B}"/>
              </a:ext>
            </a:extLst>
          </p:cNvPr>
          <p:cNvSpPr>
            <a:spLocks noChangeArrowheads="1"/>
          </p:cNvSpPr>
          <p:nvPr/>
        </p:nvSpPr>
        <p:spPr bwMode="auto">
          <a:xfrm>
            <a:off x="400050" y="6310182"/>
            <a:ext cx="3054350" cy="402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124029" tIns="62015" rIns="124029" bIns="62015">
            <a:spAutoFit/>
          </a:bodyPr>
          <a:lstStyle/>
          <a:p>
            <a:r>
              <a:rPr lang="zh-CN" altLang="en-US" sz="1800" b="1" dirty="0">
                <a:solidFill>
                  <a:srgbClr val="2E75B6"/>
                </a:solidFill>
                <a:latin typeface="微软雅黑" pitchFamily="34" charset="-122"/>
                <a:ea typeface="微软雅黑" pitchFamily="34" charset="-122"/>
                <a:sym typeface="微软雅黑" pitchFamily="34" charset="-122"/>
              </a:rPr>
              <a:t>（</a:t>
            </a:r>
            <a:r>
              <a:rPr lang="en-US" altLang="zh-CN" sz="1800" b="1" dirty="0">
                <a:solidFill>
                  <a:srgbClr val="2E75B6"/>
                </a:solidFill>
                <a:latin typeface="微软雅黑" pitchFamily="34" charset="-122"/>
                <a:ea typeface="微软雅黑" pitchFamily="34" charset="-122"/>
                <a:sym typeface="微软雅黑" pitchFamily="34" charset="-122"/>
              </a:rPr>
              <a:t>3</a:t>
            </a:r>
            <a:r>
              <a:rPr lang="zh-CN" altLang="en-US" sz="1800" b="1" dirty="0">
                <a:solidFill>
                  <a:srgbClr val="2E75B6"/>
                </a:solidFill>
                <a:latin typeface="微软雅黑" pitchFamily="34" charset="-122"/>
                <a:ea typeface="微软雅黑" pitchFamily="34" charset="-122"/>
                <a:sym typeface="微软雅黑" pitchFamily="34" charset="-122"/>
              </a:rPr>
              <a:t>）工作底图</a:t>
            </a:r>
          </a:p>
        </p:txBody>
      </p:sp>
      <p:sp>
        <p:nvSpPr>
          <p:cNvPr id="18" name="文本框 17">
            <a:extLst>
              <a:ext uri="{FF2B5EF4-FFF2-40B4-BE49-F238E27FC236}">
                <a16:creationId xmlns:a16="http://schemas.microsoft.com/office/drawing/2014/main" id="{70490383-2E20-4D8D-8CCF-9DAD46A45E90}"/>
              </a:ext>
            </a:extLst>
          </p:cNvPr>
          <p:cNvSpPr txBox="1"/>
          <p:nvPr/>
        </p:nvSpPr>
        <p:spPr>
          <a:xfrm>
            <a:off x="400050" y="6745731"/>
            <a:ext cx="5029199" cy="2639569"/>
          </a:xfrm>
          <a:prstGeom prst="rect">
            <a:avLst/>
          </a:prstGeom>
          <a:noFill/>
        </p:spPr>
        <p:txBody>
          <a:bodyPr wrap="square" rtlCol="0">
            <a:spAutoFit/>
          </a:bodyPr>
          <a:lstStyle/>
          <a:p>
            <a:pPr marL="285750" indent="-285750" defTabSz="457200">
              <a:lnSpc>
                <a:spcPct val="150000"/>
              </a:lnSpc>
              <a:buFont typeface="Wingdings" panose="05000000000000000000" pitchFamily="2" charset="2"/>
              <a:buChar char="n"/>
            </a:pPr>
            <a:r>
              <a:rPr lang="zh-CN" altLang="en-US" sz="1400" dirty="0">
                <a:latin typeface="微软雅黑" panose="020B0503020204020204" pitchFamily="34" charset="-122"/>
                <a:ea typeface="微软雅黑" panose="020B0503020204020204" pitchFamily="34" charset="-122"/>
              </a:rPr>
              <a:t>统一坐标体系：本次规划采用</a:t>
            </a:r>
            <a:r>
              <a:rPr lang="en-US" altLang="zh-CN" sz="1400" dirty="0">
                <a:latin typeface="微软雅黑" panose="020B0503020204020204" pitchFamily="34" charset="-122"/>
                <a:ea typeface="微软雅黑" panose="020B0503020204020204" pitchFamily="34" charset="-122"/>
              </a:rPr>
              <a:t>2000</a:t>
            </a:r>
            <a:r>
              <a:rPr lang="zh-CN" altLang="en-US" sz="1400" dirty="0">
                <a:latin typeface="微软雅黑" panose="020B0503020204020204" pitchFamily="34" charset="-122"/>
                <a:ea typeface="微软雅黑" panose="020B0503020204020204" pitchFamily="34" charset="-122"/>
              </a:rPr>
              <a:t>国家大地坐标系（</a:t>
            </a:r>
            <a:r>
              <a:rPr lang="en-US" altLang="zh-CN" sz="1400" dirty="0">
                <a:latin typeface="微软雅黑" panose="020B0503020204020204" pitchFamily="34" charset="-122"/>
                <a:ea typeface="微软雅黑" panose="020B0503020204020204" pitchFamily="34" charset="-122"/>
              </a:rPr>
              <a:t>CGCS2000</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1985</a:t>
            </a:r>
            <a:r>
              <a:rPr lang="zh-CN" altLang="en-US" sz="1400" dirty="0">
                <a:latin typeface="微软雅黑" panose="020B0503020204020204" pitchFamily="34" charset="-122"/>
                <a:ea typeface="微软雅黑" panose="020B0503020204020204" pitchFamily="34" charset="-122"/>
              </a:rPr>
              <a:t>国家高程基准，三度分带高斯克里格投影。</a:t>
            </a:r>
            <a:endParaRPr lang="en-US" altLang="zh-CN" sz="1400" dirty="0">
              <a:latin typeface="微软雅黑" panose="020B0503020204020204" pitchFamily="34" charset="-122"/>
              <a:ea typeface="微软雅黑" panose="020B0503020204020204" pitchFamily="34" charset="-122"/>
            </a:endParaRPr>
          </a:p>
          <a:p>
            <a:pPr marL="285750" indent="-285750" defTabSz="457200">
              <a:lnSpc>
                <a:spcPct val="150000"/>
              </a:lnSpc>
              <a:buFont typeface="Wingdings" panose="05000000000000000000" pitchFamily="2" charset="2"/>
              <a:buChar char="n"/>
            </a:pPr>
            <a:endParaRPr lang="en-US" altLang="zh-CN" sz="1400" dirty="0">
              <a:latin typeface="微软雅黑" panose="020B0503020204020204" pitchFamily="34" charset="-122"/>
              <a:ea typeface="微软雅黑" panose="020B0503020204020204" pitchFamily="34" charset="-122"/>
            </a:endParaRPr>
          </a:p>
          <a:p>
            <a:pPr marL="285750" indent="-285750" defTabSz="457200">
              <a:lnSpc>
                <a:spcPct val="150000"/>
              </a:lnSpc>
              <a:buFont typeface="Wingdings" panose="05000000000000000000" pitchFamily="2" charset="2"/>
              <a:buChar char="n"/>
            </a:pPr>
            <a:r>
              <a:rPr lang="zh-CN" altLang="en-US" sz="1400" dirty="0">
                <a:latin typeface="微软雅黑" panose="020B0503020204020204" pitchFamily="34" charset="-122"/>
                <a:ea typeface="微软雅黑" panose="020B0503020204020204" pitchFamily="34" charset="-122"/>
              </a:rPr>
              <a:t>统一地图底数：本次规划采用第三次全国国土调查数据成果和国土数字正射影像图作为工作底图，并用农村地籍调查数据、实地调查等作补充。地形图采用</a:t>
            </a:r>
            <a:r>
              <a:rPr lang="en-US" altLang="zh-CN" sz="1400" dirty="0">
                <a:latin typeface="微软雅黑" panose="020B0503020204020204" pitchFamily="34" charset="-122"/>
                <a:ea typeface="微软雅黑" panose="020B0503020204020204" pitchFamily="34" charset="-122"/>
              </a:rPr>
              <a:t>1:500</a:t>
            </a:r>
            <a:r>
              <a:rPr lang="zh-CN" altLang="en-US" sz="1400" dirty="0">
                <a:latin typeface="微软雅黑" panose="020B0503020204020204" pitchFamily="34" charset="-122"/>
                <a:ea typeface="微软雅黑" panose="020B0503020204020204" pitchFamily="34" charset="-122"/>
              </a:rPr>
              <a:t>（村庄居民点）实测工作底图</a:t>
            </a:r>
            <a:endParaRPr lang="en-US" altLang="zh-CN" sz="1400"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9BD90362-A183-458F-820F-9D1C3489C695}"/>
              </a:ext>
            </a:extLst>
          </p:cNvPr>
          <p:cNvSpPr txBox="1"/>
          <p:nvPr/>
        </p:nvSpPr>
        <p:spPr>
          <a:xfrm>
            <a:off x="358875" y="293680"/>
            <a:ext cx="1717575"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PART 01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97D39AEC-46C4-46D5-A352-1F3E0F168AF6}"/>
              </a:ext>
            </a:extLst>
          </p:cNvPr>
          <p:cNvSpPr txBox="1"/>
          <p:nvPr/>
        </p:nvSpPr>
        <p:spPr>
          <a:xfrm>
            <a:off x="2228850" y="301481"/>
            <a:ext cx="1959934" cy="523220"/>
          </a:xfrm>
          <a:prstGeom prst="rect">
            <a:avLst/>
          </a:prstGeom>
          <a:noFill/>
        </p:spPr>
        <p:txBody>
          <a:bodyPr wrap="square" rtlCol="0">
            <a:spAutoFit/>
          </a:bodyPr>
          <a:lstStyle/>
          <a:p>
            <a:r>
              <a:rPr lang="zh-CN" altLang="en-US" sz="2800" b="1" dirty="0">
                <a:solidFill>
                  <a:schemeClr val="bg1">
                    <a:lumMod val="50000"/>
                  </a:schemeClr>
                </a:solidFill>
                <a:latin typeface="微软雅黑" panose="020B0503020204020204" pitchFamily="34" charset="-122"/>
                <a:ea typeface="微软雅黑" panose="020B0503020204020204" pitchFamily="34" charset="-122"/>
              </a:rPr>
              <a:t>项目背景</a:t>
            </a:r>
          </a:p>
        </p:txBody>
      </p:sp>
      <p:pic>
        <p:nvPicPr>
          <p:cNvPr id="4" name="图片 3">
            <a:extLst>
              <a:ext uri="{FF2B5EF4-FFF2-40B4-BE49-F238E27FC236}">
                <a16:creationId xmlns:a16="http://schemas.microsoft.com/office/drawing/2014/main" id="{2B83C56B-AA9B-46EB-8CCE-84A12540E1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7850" y="1173110"/>
            <a:ext cx="9086366" cy="8745590"/>
          </a:xfrm>
          <a:prstGeom prst="rect">
            <a:avLst/>
          </a:prstGeom>
        </p:spPr>
      </p:pic>
    </p:spTree>
    <p:extLst>
      <p:ext uri="{BB962C8B-B14F-4D97-AF65-F5344CB8AC3E}">
        <p14:creationId xmlns:p14="http://schemas.microsoft.com/office/powerpoint/2010/main" val="17074717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heme/theme1.xml><?xml version="1.0" encoding="utf-8"?>
<a:theme xmlns:a="http://schemas.openxmlformats.org/drawingml/2006/main" name="第一章">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4936</TotalTime>
  <Words>11405</Words>
  <Application>Microsoft Office PowerPoint</Application>
  <PresentationFormat>自定义</PresentationFormat>
  <Paragraphs>1739</Paragraphs>
  <Slides>66</Slides>
  <Notes>63</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66</vt:i4>
      </vt:variant>
    </vt:vector>
  </HeadingPairs>
  <TitlesOfParts>
    <vt:vector size="78" baseType="lpstr">
      <vt:lpstr>等线</vt:lpstr>
      <vt:lpstr>等线 Light</vt:lpstr>
      <vt:lpstr>方正汉真广标简体</vt:lpstr>
      <vt:lpstr>华光超粗黑_CNKI</vt:lpstr>
      <vt:lpstr>微软雅黑</vt:lpstr>
      <vt:lpstr>Arial</vt:lpstr>
      <vt:lpstr>Calibri</vt:lpstr>
      <vt:lpstr>Impact</vt:lpstr>
      <vt:lpstr>Swis721 Blk BT</vt:lpstr>
      <vt:lpstr>Wingdings</vt:lpstr>
      <vt:lpstr>第一章</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luobo</dc:creator>
  <cp:lastModifiedBy>wei na</cp:lastModifiedBy>
  <cp:revision>382</cp:revision>
  <dcterms:created xsi:type="dcterms:W3CDTF">2018-10-11T13:58:00Z</dcterms:created>
  <dcterms:modified xsi:type="dcterms:W3CDTF">2020-10-28T09:42:29Z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2018-10-11T00:00:00Z</vt:filetime>
  </property>
  <property fmtid="{D5CDD505-2E9C-101B-9397-08002B2CF9AE}" pid="3" name="LastSaved">
    <vt:filetime>2018-10-11T00:00:00Z</vt:filetime>
  </property>
  <property fmtid="{D5CDD505-2E9C-101B-9397-08002B2CF9AE}" pid="4" name="KSORubyTemplateID">
    <vt:lpwstr>2</vt:lpwstr>
  </property>
  <property fmtid="{D5CDD505-2E9C-101B-9397-08002B2CF9AE}" pid="5" name="KSOProductBuildVer">
    <vt:lpwstr>2052-10.1.0.7400</vt:lpwstr>
  </property>
</Properties>
</file>