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257" r:id="rId4"/>
    <p:sldId id="2419" r:id="rId5"/>
    <p:sldId id="259" r:id="rId6"/>
    <p:sldId id="895" r:id="rId7"/>
    <p:sldId id="2318" r:id="rId8"/>
    <p:sldId id="1703" r:id="rId9"/>
    <p:sldId id="1705" r:id="rId10"/>
    <p:sldId id="1701" r:id="rId11"/>
    <p:sldId id="1702" r:id="rId12"/>
    <p:sldId id="412" r:id="rId14"/>
    <p:sldId id="414" r:id="rId15"/>
    <p:sldId id="1692" r:id="rId16"/>
    <p:sldId id="413" r:id="rId17"/>
    <p:sldId id="2420" r:id="rId18"/>
    <p:sldId id="2629" r:id="rId19"/>
    <p:sldId id="572" r:id="rId20"/>
    <p:sldId id="571" r:id="rId21"/>
    <p:sldId id="1851" r:id="rId22"/>
    <p:sldId id="2630" r:id="rId23"/>
    <p:sldId id="569" r:id="rId24"/>
    <p:sldId id="1488" r:id="rId25"/>
    <p:sldId id="579" r:id="rId26"/>
    <p:sldId id="577" r:id="rId27"/>
    <p:sldId id="578" r:id="rId28"/>
    <p:sldId id="1850" r:id="rId29"/>
    <p:sldId id="1056" r:id="rId30"/>
    <p:sldId id="580" r:id="rId31"/>
    <p:sldId id="2010" r:id="rId32"/>
    <p:sldId id="2525" r:id="rId33"/>
    <p:sldId id="2081" r:id="rId34"/>
    <p:sldId id="2028" r:id="rId35"/>
    <p:sldId id="2638" r:id="rId36"/>
    <p:sldId id="2119" r:id="rId37"/>
    <p:sldId id="2120" r:id="rId38"/>
    <p:sldId id="2526" r:id="rId39"/>
    <p:sldId id="2134" r:id="rId40"/>
    <p:sldId id="2135" r:id="rId41"/>
    <p:sldId id="2634" r:id="rId42"/>
    <p:sldId id="2906" r:id="rId43"/>
    <p:sldId id="2637" r:id="rId44"/>
    <p:sldId id="2636" r:id="rId45"/>
    <p:sldId id="2781" r:id="rId46"/>
    <p:sldId id="2136" r:id="rId47"/>
    <p:sldId id="2527" r:id="rId48"/>
    <p:sldId id="2980" r:id="rId49"/>
    <p:sldId id="2861" r:id="rId50"/>
    <p:sldId id="2111" r:id="rId51"/>
    <p:sldId id="2112" r:id="rId52"/>
    <p:sldId id="2114" r:id="rId53"/>
    <p:sldId id="2699" r:id="rId54"/>
    <p:sldId id="2863" r:id="rId55"/>
    <p:sldId id="2116" r:id="rId56"/>
    <p:sldId id="2825" r:id="rId57"/>
    <p:sldId id="2528" r:id="rId58"/>
    <p:sldId id="2198" r:id="rId59"/>
    <p:sldId id="2156" r:id="rId60"/>
    <p:sldId id="2157" r:id="rId61"/>
    <p:sldId id="2197" r:id="rId62"/>
    <p:sldId id="2158" r:id="rId63"/>
    <p:sldId id="2231" r:id="rId64"/>
    <p:sldId id="2581" r:id="rId65"/>
    <p:sldId id="2200" r:id="rId66"/>
    <p:sldId id="2167" r:id="rId67"/>
    <p:sldId id="2185" r:id="rId68"/>
    <p:sldId id="2186" r:id="rId69"/>
    <p:sldId id="2293" r:id="rId70"/>
    <p:sldId id="2294" r:id="rId71"/>
    <p:sldId id="2193" r:id="rId72"/>
    <p:sldId id="2169" r:id="rId73"/>
    <p:sldId id="2171" r:id="rId74"/>
    <p:sldId id="2737" r:id="rId75"/>
    <p:sldId id="2172" r:id="rId76"/>
    <p:sldId id="2173" r:id="rId77"/>
    <p:sldId id="2613" r:id="rId78"/>
    <p:sldId id="2174" r:id="rId79"/>
    <p:sldId id="2640" r:id="rId80"/>
    <p:sldId id="2175" r:id="rId81"/>
    <p:sldId id="2282" r:id="rId82"/>
    <p:sldId id="2283" r:id="rId83"/>
    <p:sldId id="2288" r:id="rId84"/>
    <p:sldId id="2611" r:id="rId85"/>
    <p:sldId id="2132" r:id="rId86"/>
    <p:sldId id="2624" r:id="rId87"/>
    <p:sldId id="2976" r:id="rId88"/>
    <p:sldId id="2738" r:id="rId89"/>
    <p:sldId id="2130" r:id="rId90"/>
    <p:sldId id="2612" r:id="rId91"/>
  </p:sldIdLst>
  <p:sldSz cx="15125700" cy="10699750"/>
  <p:notesSz cx="15125700" cy="1069975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b21cn" initials="xb21c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976"/>
        <p:guide pos="21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5" Type="http://schemas.openxmlformats.org/officeDocument/2006/relationships/commentAuthors" Target="commentAuthors.xml"/><Relationship Id="rId94" Type="http://schemas.openxmlformats.org/officeDocument/2006/relationships/tableStyles" Target="tableStyles.xml"/><Relationship Id="rId93" Type="http://schemas.openxmlformats.org/officeDocument/2006/relationships/viewProps" Target="viewProps.xml"/><Relationship Id="rId92" Type="http://schemas.openxmlformats.org/officeDocument/2006/relationships/presProps" Target="presProps.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7.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6.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14456248" cy="628184"/>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18896604" y="0"/>
            <a:ext cx="14456248" cy="628184"/>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924228" y="1565024"/>
            <a:ext cx="7512116" cy="422556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3336057" y="6025343"/>
            <a:ext cx="26688457" cy="4929826"/>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1892011"/>
            <a:ext cx="14456248" cy="62818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18896604" y="11892011"/>
            <a:ext cx="14456248" cy="628183"/>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6922"/>
            <a:ext cx="12856845" cy="2246947"/>
          </a:xfrm>
          <a:prstGeom prst="rect">
            <a:avLst/>
          </a:prstGeom>
        </p:spPr>
        <p:txBody>
          <a:bodyPr wrap="square" lIns="0" tIns="0" rIns="0" bIns="0">
            <a:spAutoFit/>
          </a:bodyPr>
          <a:lstStyle>
            <a:lvl1pPr>
              <a:defRPr/>
            </a:lvl1pPr>
          </a:lstStyle>
          <a:p/>
        </p:txBody>
      </p:sp>
      <p:sp>
        <p:nvSpPr>
          <p:cNvPr id="3" name="Holder 3"/>
          <p:cNvSpPr>
            <a:spLocks noGrp="1"/>
          </p:cNvSpPr>
          <p:nvPr>
            <p:ph type="subTitle" idx="4"/>
          </p:nvPr>
        </p:nvSpPr>
        <p:spPr>
          <a:xfrm>
            <a:off x="2268855" y="5991860"/>
            <a:ext cx="10587990" cy="2674937"/>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p:cNvGrpSpPr/>
          <p:nvPr userDrawn="1"/>
        </p:nvGrpSpPr>
        <p:grpSpPr>
          <a:xfrm>
            <a:off x="12234020" y="348450"/>
            <a:ext cx="2891680" cy="766647"/>
            <a:chOff x="6961761" y="223339"/>
            <a:chExt cx="2222488" cy="491382"/>
          </a:xfrm>
        </p:grpSpPr>
        <p:sp>
          <p:nvSpPr>
            <p:cNvPr id="8" name="内容占位符 1"/>
            <p:cNvSpPr txBox="1"/>
            <p:nvPr/>
          </p:nvSpPr>
          <p:spPr>
            <a:xfrm>
              <a:off x="6961761" y="223339"/>
              <a:ext cx="2222488" cy="403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810" b="1" dirty="0">
                  <a:latin typeface="微软雅黑" panose="020B0503020204020204" charset="-122"/>
                  <a:ea typeface="微软雅黑" panose="020B0503020204020204" charset="-122"/>
                </a:rPr>
                <a:t>01</a:t>
              </a:r>
              <a:r>
                <a:rPr lang="zh-CN" altLang="en-US" sz="2810" b="1" dirty="0">
                  <a:latin typeface="微软雅黑" panose="020B0503020204020204" charset="-122"/>
                  <a:ea typeface="微软雅黑" panose="020B0503020204020204" charset="-122"/>
                </a:rPr>
                <a:t>项目背景</a:t>
              </a:r>
              <a:endParaRPr lang="zh-CN" altLang="en-US" sz="2810" b="1" dirty="0">
                <a:latin typeface="微软雅黑" panose="020B0503020204020204" charset="-122"/>
                <a:ea typeface="微软雅黑" panose="020B0503020204020204" charset="-122"/>
              </a:endParaRPr>
            </a:p>
          </p:txBody>
        </p:sp>
        <p:sp>
          <p:nvSpPr>
            <p:cNvPr id="10" name="矩形 9"/>
            <p:cNvSpPr/>
            <p:nvPr/>
          </p:nvSpPr>
          <p:spPr>
            <a:xfrm>
              <a:off x="7439604" y="486799"/>
              <a:ext cx="1032222" cy="227922"/>
            </a:xfrm>
            <a:prstGeom prst="rect">
              <a:avLst/>
            </a:prstGeom>
          </p:spPr>
          <p:txBody>
            <a:bodyPr wrap="none">
              <a:spAutoFit/>
            </a:bodyPr>
            <a:lstStyle/>
            <a:p>
              <a:r>
                <a:rPr lang="en-US" altLang="zh-CN" sz="1715" dirty="0">
                  <a:solidFill>
                    <a:schemeClr val="bg1">
                      <a:lumMod val="65000"/>
                    </a:schemeClr>
                  </a:solidFill>
                </a:rPr>
                <a:t>BACKGOUND</a:t>
              </a:r>
              <a:endParaRPr lang="en-US" altLang="zh-CN" sz="1715" dirty="0">
                <a:solidFill>
                  <a:schemeClr val="bg1">
                    <a:lumMod val="65000"/>
                  </a:schemeClr>
                </a:solidFil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规划定位">
    <p:spTree>
      <p:nvGrpSpPr>
        <p:cNvPr id="1" name=""/>
        <p:cNvGrpSpPr/>
        <p:nvPr/>
      </p:nvGrpSpPr>
      <p:grpSpPr>
        <a:xfrm>
          <a:off x="0" y="0"/>
          <a:ext cx="0" cy="0"/>
          <a:chOff x="0" y="0"/>
          <a:chExt cx="0" cy="0"/>
        </a:xfrm>
      </p:grpSpPr>
      <p:grpSp>
        <p:nvGrpSpPr>
          <p:cNvPr id="5" name="组合 4"/>
          <p:cNvGrpSpPr/>
          <p:nvPr userDrawn="1"/>
        </p:nvGrpSpPr>
        <p:grpSpPr>
          <a:xfrm>
            <a:off x="11492569" y="348450"/>
            <a:ext cx="3633132" cy="780634"/>
            <a:chOff x="6391896" y="223339"/>
            <a:chExt cx="2792353" cy="500347"/>
          </a:xfrm>
        </p:grpSpPr>
        <p:sp>
          <p:nvSpPr>
            <p:cNvPr id="6" name="内容占位符 1"/>
            <p:cNvSpPr txBox="1"/>
            <p:nvPr/>
          </p:nvSpPr>
          <p:spPr>
            <a:xfrm>
              <a:off x="6391896" y="223339"/>
              <a:ext cx="2792353" cy="4032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2810" b="1" dirty="0">
                  <a:latin typeface="微软雅黑" panose="020B0503020204020204" charset="-122"/>
                  <a:ea typeface="微软雅黑" panose="020B0503020204020204" charset="-122"/>
                </a:rPr>
                <a:t>03</a:t>
              </a:r>
              <a:r>
                <a:rPr lang="zh-CN" altLang="en-US" sz="2810" b="1" dirty="0">
                  <a:latin typeface="微软雅黑" panose="020B0503020204020204" charset="-122"/>
                  <a:ea typeface="微软雅黑" panose="020B0503020204020204" charset="-122"/>
                </a:rPr>
                <a:t>发展分析与定位</a:t>
              </a:r>
              <a:endParaRPr lang="zh-CN" altLang="en-US" sz="2810" b="1" dirty="0">
                <a:latin typeface="微软雅黑" panose="020B0503020204020204" charset="-122"/>
                <a:ea typeface="微软雅黑" panose="020B0503020204020204" charset="-122"/>
              </a:endParaRPr>
            </a:p>
          </p:txBody>
        </p:sp>
        <p:sp>
          <p:nvSpPr>
            <p:cNvPr id="7" name="矩形 6"/>
            <p:cNvSpPr/>
            <p:nvPr/>
          </p:nvSpPr>
          <p:spPr>
            <a:xfrm>
              <a:off x="6915321" y="495764"/>
              <a:ext cx="1781376" cy="227922"/>
            </a:xfrm>
            <a:prstGeom prst="rect">
              <a:avLst/>
            </a:prstGeom>
          </p:spPr>
          <p:txBody>
            <a:bodyPr wrap="none">
              <a:spAutoFit/>
            </a:bodyPr>
            <a:lstStyle/>
            <a:p>
              <a:r>
                <a:rPr lang="en-US" altLang="zh-CN" sz="1715" dirty="0">
                  <a:solidFill>
                    <a:schemeClr val="bg1">
                      <a:lumMod val="65000"/>
                    </a:schemeClr>
                  </a:solidFill>
                </a:rPr>
                <a:t>Analysis and positioning</a:t>
              </a:r>
              <a:endParaRPr lang="en-US" altLang="zh-CN" sz="1715" dirty="0">
                <a:solidFill>
                  <a:schemeClr val="bg1">
                    <a:lumMod val="65000"/>
                  </a:schemeClr>
                </a:solidFil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村庄总体规划">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村庄解读2">
    <p:spTree>
      <p:nvGrpSpPr>
        <p:cNvPr id="1" name=""/>
        <p:cNvGrpSpPr/>
        <p:nvPr/>
      </p:nvGrpSpPr>
      <p:grpSpPr>
        <a:xfrm>
          <a:off x="0" y="0"/>
          <a:ext cx="0" cy="0"/>
          <a:chOff x="0" y="0"/>
          <a:chExt cx="0" cy="0"/>
        </a:xfrm>
      </p:grpSpPr>
      <p:sp>
        <p:nvSpPr>
          <p:cNvPr id="7" name="矩形 6"/>
          <p:cNvSpPr/>
          <p:nvPr userDrawn="1"/>
        </p:nvSpPr>
        <p:spPr>
          <a:xfrm>
            <a:off x="14298514" y="490307"/>
            <a:ext cx="827186" cy="536337"/>
          </a:xfrm>
          <a:prstGeom prst="rect">
            <a:avLst/>
          </a:prstGeom>
          <a:solidFill>
            <a:srgbClr val="D9D9D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10" dirty="0">
                <a:solidFill>
                  <a:schemeClr val="bg1">
                    <a:lumMod val="50000"/>
                  </a:schemeClr>
                </a:solidFill>
                <a:latin typeface="Impact" panose="020B0806030902050204" pitchFamily="34" charset="0"/>
              </a:rPr>
              <a:t>2</a:t>
            </a:r>
            <a:endParaRPr lang="zh-CN" altLang="en-US" sz="2810" dirty="0">
              <a:solidFill>
                <a:schemeClr val="bg1">
                  <a:lumMod val="50000"/>
                </a:schemeClr>
              </a:solidFill>
              <a:latin typeface="Impact" panose="020B0806030902050204" pitchFamily="34" charset="0"/>
            </a:endParaRPr>
          </a:p>
        </p:txBody>
      </p:sp>
      <p:sp>
        <p:nvSpPr>
          <p:cNvPr id="8" name="文本框 7"/>
          <p:cNvSpPr txBox="1"/>
          <p:nvPr userDrawn="1"/>
        </p:nvSpPr>
        <p:spPr>
          <a:xfrm>
            <a:off x="7945684" y="486318"/>
            <a:ext cx="6352829" cy="523240"/>
          </a:xfrm>
          <a:prstGeom prst="rect">
            <a:avLst/>
          </a:prstGeom>
          <a:noFill/>
        </p:spPr>
        <p:txBody>
          <a:bodyPr wrap="square" rtlCol="0">
            <a:spAutoFit/>
          </a:bodyPr>
          <a:lstStyle/>
          <a:p>
            <a:pPr algn="r"/>
            <a:r>
              <a:rPr lang="zh-CN" altLang="en-US" sz="2810" b="0" dirty="0">
                <a:latin typeface="黑体" panose="02010609060101010101" charset="-122"/>
                <a:ea typeface="黑体" panose="02010609060101010101" charset="-122"/>
              </a:rPr>
              <a:t>现状解读</a:t>
            </a:r>
            <a:endParaRPr lang="zh-CN" altLang="en-US" sz="2810" b="0" dirty="0">
              <a:latin typeface="黑体" panose="02010609060101010101" charset="-122"/>
              <a:ea typeface="黑体" panose="02010609060101010101" charset="-122"/>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规划实施">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u="heavy">
                <a:solidFill>
                  <a:srgbClr val="678034"/>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2000" b="1" i="0">
                <a:solidFill>
                  <a:srgbClr val="C00000"/>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u="heavy">
                <a:solidFill>
                  <a:srgbClr val="678034"/>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910539" y="1644776"/>
            <a:ext cx="4668520" cy="5454650"/>
          </a:xfrm>
          <a:prstGeom prst="rect">
            <a:avLst/>
          </a:prstGeom>
        </p:spPr>
        <p:txBody>
          <a:bodyPr wrap="square" lIns="0" tIns="0" rIns="0" bIns="0">
            <a:spAutoFit/>
          </a:bodyPr>
          <a:lstStyle>
            <a:lvl1pPr>
              <a:defRPr sz="2000" b="1" i="0">
                <a:solidFill>
                  <a:schemeClr val="tx1"/>
                </a:solidFill>
                <a:latin typeface="微软雅黑" panose="020B0503020204020204" charset="-122"/>
                <a:cs typeface="微软雅黑" panose="020B0503020204020204" charset="-122"/>
              </a:defRPr>
            </a:lvl1pPr>
          </a:lstStyle>
          <a:p/>
        </p:txBody>
      </p:sp>
      <p:sp>
        <p:nvSpPr>
          <p:cNvPr id="4" name="Holder 4"/>
          <p:cNvSpPr>
            <a:spLocks noGrp="1"/>
          </p:cNvSpPr>
          <p:nvPr>
            <p:ph sz="half" idx="3"/>
          </p:nvPr>
        </p:nvSpPr>
        <p:spPr>
          <a:xfrm>
            <a:off x="7789735" y="2460942"/>
            <a:ext cx="6579679" cy="7061835"/>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800" b="1" i="0" u="heavy">
                <a:solidFill>
                  <a:srgbClr val="678034"/>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微软雅黑" panose="020B0503020204020204" charset="-122"/>
                <a:ea typeface="微软雅黑" panose="020B050302020402020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微软雅黑" panose="020B0503020204020204" charset="-122"/>
                <a:ea typeface="微软雅黑" panose="020B0503020204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微软雅黑" panose="020B0503020204020204" charset="-122"/>
                <a:ea typeface="微软雅黑" panose="020B050302020402020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34428" y="3323860"/>
            <a:ext cx="12856845" cy="229351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2268855" y="6063191"/>
            <a:ext cx="10587991" cy="2734381"/>
          </a:xfrm>
        </p:spPr>
        <p:txBody>
          <a:bodyPr/>
          <a:lstStyle>
            <a:lvl1pPr marL="0" indent="0" algn="ctr">
              <a:buNone/>
              <a:defRPr>
                <a:solidFill>
                  <a:schemeClr val="tx1">
                    <a:tint val="75000"/>
                  </a:schemeClr>
                </a:solidFill>
              </a:defRPr>
            </a:lvl1pPr>
            <a:lvl2pPr marL="737235" indent="0" algn="ctr">
              <a:buNone/>
              <a:defRPr>
                <a:solidFill>
                  <a:schemeClr val="tx1">
                    <a:tint val="75000"/>
                  </a:schemeClr>
                </a:solidFill>
              </a:defRPr>
            </a:lvl2pPr>
            <a:lvl3pPr marL="1474470" indent="0" algn="ctr">
              <a:buNone/>
              <a:defRPr>
                <a:solidFill>
                  <a:schemeClr val="tx1">
                    <a:tint val="75000"/>
                  </a:schemeClr>
                </a:solidFill>
              </a:defRPr>
            </a:lvl3pPr>
            <a:lvl4pPr marL="2212340" indent="0" algn="ctr">
              <a:buNone/>
              <a:defRPr>
                <a:solidFill>
                  <a:schemeClr val="tx1">
                    <a:tint val="75000"/>
                  </a:schemeClr>
                </a:solidFill>
              </a:defRPr>
            </a:lvl4pPr>
            <a:lvl5pPr marL="2948940" indent="0" algn="ctr">
              <a:buNone/>
              <a:defRPr>
                <a:solidFill>
                  <a:schemeClr val="tx1">
                    <a:tint val="75000"/>
                  </a:schemeClr>
                </a:solidFill>
              </a:defRPr>
            </a:lvl5pPr>
            <a:lvl6pPr marL="3686175" indent="0" algn="ctr">
              <a:buNone/>
              <a:defRPr>
                <a:solidFill>
                  <a:schemeClr val="tx1">
                    <a:tint val="75000"/>
                  </a:schemeClr>
                </a:solidFill>
              </a:defRPr>
            </a:lvl6pPr>
            <a:lvl7pPr marL="4423410" indent="0" algn="ctr">
              <a:buNone/>
              <a:defRPr>
                <a:solidFill>
                  <a:schemeClr val="tx1">
                    <a:tint val="75000"/>
                  </a:schemeClr>
                </a:solidFill>
              </a:defRPr>
            </a:lvl7pPr>
            <a:lvl8pPr marL="5161280" indent="0" algn="ctr">
              <a:buNone/>
              <a:defRPr>
                <a:solidFill>
                  <a:schemeClr val="tx1">
                    <a:tint val="75000"/>
                  </a:schemeClr>
                </a:solidFill>
              </a:defRPr>
            </a:lvl8pPr>
            <a:lvl9pPr marL="5898515"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755809" y="9916648"/>
            <a:ext cx="3529754" cy="570250"/>
          </a:xfrm>
          <a:prstGeom prst="rect">
            <a:avLst/>
          </a:prstGeom>
        </p:spPr>
        <p:txBody>
          <a:bodyPr lIns="147448" tIns="73726" rIns="147448" bIns="73726"/>
          <a:lstStyle>
            <a:lvl1pPr defTabSz="1473200" fontAlgn="auto">
              <a:spcBef>
                <a:spcPts val="0"/>
              </a:spcBef>
              <a:spcAft>
                <a:spcPts val="0"/>
              </a:spcAft>
              <a:defRPr>
                <a:latin typeface="+mn-lt"/>
                <a:ea typeface="+mn-ea"/>
              </a:defRPr>
            </a:lvl1pPr>
          </a:lstStyle>
          <a:p>
            <a:pPr>
              <a:defRPr/>
            </a:pPr>
            <a:fld id="{A184D045-4644-4386-9FF8-58717CE6412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8D0F6D4-E5A6-4B73-882D-27562EEB9615}"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395554" y="262673"/>
            <a:ext cx="396240" cy="758190"/>
          </a:xfrm>
          <a:custGeom>
            <a:avLst/>
            <a:gdLst/>
            <a:ahLst/>
            <a:cxnLst/>
            <a:rect l="l" t="t" r="r" b="b"/>
            <a:pathLst>
              <a:path w="396240" h="758190">
                <a:moveTo>
                  <a:pt x="0" y="758151"/>
                </a:moveTo>
                <a:lnTo>
                  <a:pt x="395998" y="758151"/>
                </a:lnTo>
                <a:lnTo>
                  <a:pt x="395998" y="0"/>
                </a:lnTo>
                <a:lnTo>
                  <a:pt x="0" y="0"/>
                </a:lnTo>
                <a:lnTo>
                  <a:pt x="0" y="758151"/>
                </a:lnTo>
                <a:close/>
              </a:path>
            </a:pathLst>
          </a:custGeom>
          <a:solidFill>
            <a:srgbClr val="678034"/>
          </a:solidFill>
        </p:spPr>
        <p:txBody>
          <a:bodyPr wrap="square" lIns="0" tIns="0" rIns="0" bIns="0" rtlCol="0"/>
          <a:lstStyle/>
          <a:p/>
        </p:txBody>
      </p:sp>
      <p:sp>
        <p:nvSpPr>
          <p:cNvPr id="17" name="bk object 17"/>
          <p:cNvSpPr/>
          <p:nvPr/>
        </p:nvSpPr>
        <p:spPr>
          <a:xfrm>
            <a:off x="395554" y="262673"/>
            <a:ext cx="396240" cy="758190"/>
          </a:xfrm>
          <a:custGeom>
            <a:avLst/>
            <a:gdLst/>
            <a:ahLst/>
            <a:cxnLst/>
            <a:rect l="l" t="t" r="r" b="b"/>
            <a:pathLst>
              <a:path w="396240" h="758190">
                <a:moveTo>
                  <a:pt x="0" y="758151"/>
                </a:moveTo>
                <a:lnTo>
                  <a:pt x="395998" y="758151"/>
                </a:lnTo>
                <a:lnTo>
                  <a:pt x="395998" y="0"/>
                </a:lnTo>
                <a:lnTo>
                  <a:pt x="0" y="0"/>
                </a:lnTo>
                <a:lnTo>
                  <a:pt x="0" y="758151"/>
                </a:lnTo>
                <a:close/>
              </a:path>
            </a:pathLst>
          </a:custGeom>
          <a:ln w="9525">
            <a:solidFill>
              <a:srgbClr val="4A792B"/>
            </a:solidFill>
          </a:ln>
        </p:spPr>
        <p:txBody>
          <a:bodyPr wrap="square" lIns="0" tIns="0" rIns="0" bIns="0" rtlCol="0"/>
          <a:lstStyle/>
          <a:p/>
        </p:txBody>
      </p:sp>
      <p:sp>
        <p:nvSpPr>
          <p:cNvPr id="2" name="Holder 2"/>
          <p:cNvSpPr>
            <a:spLocks noGrp="1"/>
          </p:cNvSpPr>
          <p:nvPr>
            <p:ph type="title"/>
          </p:nvPr>
        </p:nvSpPr>
        <p:spPr>
          <a:xfrm>
            <a:off x="400507" y="350901"/>
            <a:ext cx="14324685" cy="756919"/>
          </a:xfrm>
          <a:prstGeom prst="rect">
            <a:avLst/>
          </a:prstGeom>
        </p:spPr>
        <p:txBody>
          <a:bodyPr wrap="square" lIns="0" tIns="0" rIns="0" bIns="0">
            <a:spAutoFit/>
          </a:bodyPr>
          <a:lstStyle>
            <a:lvl1pPr>
              <a:defRPr sz="2800" b="1" i="0" u="heavy">
                <a:solidFill>
                  <a:srgbClr val="678034"/>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1000150" y="2858867"/>
            <a:ext cx="7340600" cy="3882390"/>
          </a:xfrm>
          <a:prstGeom prst="rect">
            <a:avLst/>
          </a:prstGeom>
        </p:spPr>
        <p:txBody>
          <a:bodyPr wrap="square" lIns="0" tIns="0" rIns="0" bIns="0">
            <a:spAutoFit/>
          </a:bodyPr>
          <a:lstStyle>
            <a:lvl1pPr>
              <a:defRPr sz="2000" b="1" i="0">
                <a:solidFill>
                  <a:srgbClr val="C00000"/>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5142738" y="9950768"/>
            <a:ext cx="4840224" cy="534987"/>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756285" y="9950768"/>
            <a:ext cx="3478911" cy="53498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10890504" y="9950768"/>
            <a:ext cx="3478911" cy="53498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tags" Target="../tags/tag4.xml"/><Relationship Id="rId2" Type="http://schemas.openxmlformats.org/officeDocument/2006/relationships/image" Target="../media/image18.jpe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jpe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image" Target="../media/image2.png"/></Relationships>
</file>

<file path=ppt/slides/_rels/slide22.xml.rels><?xml version="1.0" encoding="UTF-8" standalone="yes"?>
<Relationships xmlns="http://schemas.openxmlformats.org/package/2006/relationships"><Relationship Id="rId9" Type="http://schemas.openxmlformats.org/officeDocument/2006/relationships/image" Target="../media/image32.jpeg"/><Relationship Id="rId8" Type="http://schemas.openxmlformats.org/officeDocument/2006/relationships/image" Target="../media/image31.jpeg"/><Relationship Id="rId7" Type="http://schemas.openxmlformats.org/officeDocument/2006/relationships/image" Target="../media/image30.jpeg"/><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png"/><Relationship Id="rId11" Type="http://schemas.openxmlformats.org/officeDocument/2006/relationships/slideLayout" Target="../slideLayouts/slideLayout2.xml"/><Relationship Id="rId10" Type="http://schemas.openxmlformats.org/officeDocument/2006/relationships/image" Target="../media/image33.jpeg"/><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jpeg"/><Relationship Id="rId1" Type="http://schemas.openxmlformats.org/officeDocument/2006/relationships/image" Target="../media/image2.png"/></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image" Target="../media/image2.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8.jpe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4.jpeg"/><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2.png"/></Relationships>
</file>

<file path=ppt/slides/_rels/slide29.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2" Type="http://schemas.openxmlformats.org/officeDocument/2006/relationships/slideLayout" Target="../slideLayouts/slideLayout2.xml"/><Relationship Id="rId21" Type="http://schemas.openxmlformats.org/officeDocument/2006/relationships/tags" Target="../tags/tag25.xml"/><Relationship Id="rId20" Type="http://schemas.openxmlformats.org/officeDocument/2006/relationships/tags" Target="../tags/tag24.xml"/><Relationship Id="rId2" Type="http://schemas.openxmlformats.org/officeDocument/2006/relationships/tags" Target="../tags/tag6.xml"/><Relationship Id="rId19" Type="http://schemas.openxmlformats.org/officeDocument/2006/relationships/tags" Target="../tags/tag23.xml"/><Relationship Id="rId18" Type="http://schemas.openxmlformats.org/officeDocument/2006/relationships/tags" Target="../tags/tag22.xml"/><Relationship Id="rId17" Type="http://schemas.openxmlformats.org/officeDocument/2006/relationships/tags" Target="../tags/tag21.xml"/><Relationship Id="rId16" Type="http://schemas.openxmlformats.org/officeDocument/2006/relationships/tags" Target="../tags/tag20.xml"/><Relationship Id="rId15" Type="http://schemas.openxmlformats.org/officeDocument/2006/relationships/tags" Target="../tags/tag19.xml"/><Relationship Id="rId14" Type="http://schemas.openxmlformats.org/officeDocument/2006/relationships/tags" Target="../tags/tag18.xml"/><Relationship Id="rId13" Type="http://schemas.openxmlformats.org/officeDocument/2006/relationships/tags" Target="../tags/tag17.xml"/><Relationship Id="rId12" Type="http://schemas.openxmlformats.org/officeDocument/2006/relationships/tags" Target="../tags/tag16.xml"/><Relationship Id="rId11" Type="http://schemas.openxmlformats.org/officeDocument/2006/relationships/tags" Target="../tags/tag15.xml"/><Relationship Id="rId10" Type="http://schemas.openxmlformats.org/officeDocument/2006/relationships/tags" Target="../tags/tag1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image" Target="../media/image2.png"/></Relationships>
</file>

<file path=ppt/slides/_rels/slide32.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5" Type="http://schemas.openxmlformats.org/officeDocument/2006/relationships/slideLayout" Target="../slideLayouts/slideLayout1.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2.png"/></Relationships>
</file>

<file path=ppt/slides/_rels/slide33.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8" Type="http://schemas.openxmlformats.org/officeDocument/2006/relationships/slideLayout" Target="../slideLayouts/slideLayout2.xml"/><Relationship Id="rId27" Type="http://schemas.openxmlformats.org/officeDocument/2006/relationships/tags" Target="../tags/tag65.xml"/><Relationship Id="rId26" Type="http://schemas.openxmlformats.org/officeDocument/2006/relationships/tags" Target="../tags/tag64.xml"/><Relationship Id="rId25" Type="http://schemas.openxmlformats.org/officeDocument/2006/relationships/tags" Target="../tags/tag63.xml"/><Relationship Id="rId24" Type="http://schemas.openxmlformats.org/officeDocument/2006/relationships/tags" Target="../tags/tag62.xml"/><Relationship Id="rId23" Type="http://schemas.openxmlformats.org/officeDocument/2006/relationships/tags" Target="../tags/tag61.xml"/><Relationship Id="rId22" Type="http://schemas.openxmlformats.org/officeDocument/2006/relationships/tags" Target="../tags/tag60.xml"/><Relationship Id="rId21" Type="http://schemas.openxmlformats.org/officeDocument/2006/relationships/tags" Target="../tags/tag59.xml"/><Relationship Id="rId20" Type="http://schemas.openxmlformats.org/officeDocument/2006/relationships/tags" Target="../tags/tag58.xml"/><Relationship Id="rId2" Type="http://schemas.openxmlformats.org/officeDocument/2006/relationships/tags" Target="../tags/tag40.xml"/><Relationship Id="rId19" Type="http://schemas.openxmlformats.org/officeDocument/2006/relationships/tags" Target="../tags/tag57.xml"/><Relationship Id="rId18" Type="http://schemas.openxmlformats.org/officeDocument/2006/relationships/tags" Target="../tags/tag56.xml"/><Relationship Id="rId17" Type="http://schemas.openxmlformats.org/officeDocument/2006/relationships/tags" Target="../tags/tag55.xml"/><Relationship Id="rId16" Type="http://schemas.openxmlformats.org/officeDocument/2006/relationships/tags" Target="../tags/tag54.xml"/><Relationship Id="rId15" Type="http://schemas.openxmlformats.org/officeDocument/2006/relationships/tags" Target="../tags/tag53.xml"/><Relationship Id="rId14" Type="http://schemas.openxmlformats.org/officeDocument/2006/relationships/tags" Target="../tags/tag52.xml"/><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image" Target="../media/image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7.xml"/><Relationship Id="rId2" Type="http://schemas.openxmlformats.org/officeDocument/2006/relationships/image" Target="../media/image2.png"/><Relationship Id="rId1" Type="http://schemas.openxmlformats.org/officeDocument/2006/relationships/image" Target="../media/image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png"/><Relationship Id="rId1"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png"/><Relationship Id="rId1" Type="http://schemas.openxmlformats.org/officeDocument/2006/relationships/image" Target="../media/image2.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2.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2.jpeg"/><Relationship Id="rId1"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8.xml"/><Relationship Id="rId1" Type="http://schemas.openxmlformats.org/officeDocument/2006/relationships/image" Target="../media/image65.jpe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66.jpeg"/><Relationship Id="rId1"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7.jpe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2.png"/></Relationships>
</file>

<file path=ppt/slides/_rels/slide5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jpeg"/><Relationship Id="rId1"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jpeg"/><Relationship Id="rId1" Type="http://schemas.openxmlformats.org/officeDocument/2006/relationships/image" Target="../media/image2.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73.jpeg"/><Relationship Id="rId1" Type="http://schemas.openxmlformats.org/officeDocument/2006/relationships/image" Target="../media/image2.pn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9.xml"/><Relationship Id="rId2" Type="http://schemas.openxmlformats.org/officeDocument/2006/relationships/image" Target="../media/image74.jpeg"/><Relationship Id="rId1" Type="http://schemas.openxmlformats.org/officeDocument/2006/relationships/image" Target="../media/image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image" Target="../media/image2.png"/></Relationships>
</file>

<file path=ppt/slides/_rels/slide5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39.jpeg"/><Relationship Id="rId1" Type="http://schemas.openxmlformats.org/officeDocument/2006/relationships/image" Target="../media/image2.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jpeg"/><Relationship Id="rId2" Type="http://schemas.openxmlformats.org/officeDocument/2006/relationships/image" Target="../media/image79.jpeg"/><Relationship Id="rId1" Type="http://schemas.openxmlformats.org/officeDocument/2006/relationships/image" Target="../media/image2.pn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6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84.jpeg"/><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image" Target="../media/image2.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image" Target="../media/image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9" Type="http://schemas.openxmlformats.org/officeDocument/2006/relationships/image" Target="../media/image90.jpeg"/><Relationship Id="rId8" Type="http://schemas.openxmlformats.org/officeDocument/2006/relationships/tags" Target="../tags/tag73.xml"/><Relationship Id="rId7" Type="http://schemas.openxmlformats.org/officeDocument/2006/relationships/image" Target="../media/image89.jpeg"/><Relationship Id="rId6" Type="http://schemas.openxmlformats.org/officeDocument/2006/relationships/tags" Target="../tags/tag72.xml"/><Relationship Id="rId5" Type="http://schemas.openxmlformats.org/officeDocument/2006/relationships/image" Target="../media/image88.jpeg"/><Relationship Id="rId4" Type="http://schemas.openxmlformats.org/officeDocument/2006/relationships/tags" Target="../tags/tag71.xml"/><Relationship Id="rId3" Type="http://schemas.openxmlformats.org/officeDocument/2006/relationships/image" Target="../media/image87.jpeg"/><Relationship Id="rId2" Type="http://schemas.openxmlformats.org/officeDocument/2006/relationships/tags" Target="../tags/tag70.xml"/><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image" Target="../media/image91.jpeg"/><Relationship Id="rId10" Type="http://schemas.openxmlformats.org/officeDocument/2006/relationships/tags" Target="../tags/tag74.xml"/><Relationship Id="rId1"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2.png"/><Relationship Id="rId1" Type="http://schemas.openxmlformats.org/officeDocument/2006/relationships/image" Target="../media/image2.png"/></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6.jpeg"/><Relationship Id="rId4" Type="http://schemas.openxmlformats.org/officeDocument/2006/relationships/image" Target="../media/image95.jpeg"/><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image" Target="../media/image2.png"/></Relationships>
</file>

<file path=ppt/slides/_rels/slide6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98.jpeg"/><Relationship Id="rId1" Type="http://schemas.openxmlformats.org/officeDocument/2006/relationships/image" Target="../media/image97.jpeg"/></Relationships>
</file>

<file path=ppt/slides/_rels/slide6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image" Target="../media/image2.png"/></Relationships>
</file>

<file path=ppt/slides/_rels/slide6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image" Target="../media/image2.png"/></Relationships>
</file>

<file path=ppt/slides/_rels/slide6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5.jpeg"/><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image" Target="../media/image5.jpeg"/></Relationships>
</file>

<file path=ppt/slides/_rels/slide7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8.jpeg"/><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image" Target="../media/image2.png"/></Relationships>
</file>

<file path=ppt/slides/_rels/slide7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2.pn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image" Target="../media/image2.png"/></Relationships>
</file>

<file path=ppt/slides/_rels/slide7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3.jpeg"/><Relationship Id="rId2" Type="http://schemas.openxmlformats.org/officeDocument/2006/relationships/image" Target="../media/image106.jpeg"/><Relationship Id="rId1" Type="http://schemas.openxmlformats.org/officeDocument/2006/relationships/image" Target="../media/image2.png"/></Relationships>
</file>

<file path=ppt/slides/_rels/slide7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image" Target="../media/image2.png"/></Relationships>
</file>

<file path=ppt/slides/_rels/slide7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image" Target="../media/image2.png"/></Relationships>
</file>

<file path=ppt/slides/_rels/slide7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image" Target="../media/image2.png"/></Relationships>
</file>

<file path=ppt/slides/_rels/slide7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image" Target="../media/image2.png"/></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image" Target="../media/image2.png"/></Relationships>
</file>

<file path=ppt/slides/_rels/slide79.xml.rels><?xml version="1.0" encoding="UTF-8" standalone="yes"?>
<Relationships xmlns="http://schemas.openxmlformats.org/package/2006/relationships"><Relationship Id="rId9" Type="http://schemas.openxmlformats.org/officeDocument/2006/relationships/image" Target="../media/image131.png"/><Relationship Id="rId8" Type="http://schemas.openxmlformats.org/officeDocument/2006/relationships/image" Target="../media/image130.png"/><Relationship Id="rId7" Type="http://schemas.openxmlformats.org/officeDocument/2006/relationships/image" Target="../media/image129.png"/><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3" Type="http://schemas.openxmlformats.org/officeDocument/2006/relationships/image" Target="../media/image125.png"/><Relationship Id="rId20" Type="http://schemas.openxmlformats.org/officeDocument/2006/relationships/slideLayout" Target="../slideLayouts/slideLayout2.xml"/><Relationship Id="rId2" Type="http://schemas.openxmlformats.org/officeDocument/2006/relationships/image" Target="../media/image124.png"/><Relationship Id="rId19" Type="http://schemas.openxmlformats.org/officeDocument/2006/relationships/image" Target="../media/image141.png"/><Relationship Id="rId18" Type="http://schemas.openxmlformats.org/officeDocument/2006/relationships/image" Target="../media/image140.png"/><Relationship Id="rId17" Type="http://schemas.openxmlformats.org/officeDocument/2006/relationships/image" Target="../media/image139.png"/><Relationship Id="rId16" Type="http://schemas.openxmlformats.org/officeDocument/2006/relationships/image" Target="../media/image138.png"/><Relationship Id="rId15" Type="http://schemas.openxmlformats.org/officeDocument/2006/relationships/image" Target="../media/image137.png"/><Relationship Id="rId14" Type="http://schemas.openxmlformats.org/officeDocument/2006/relationships/image" Target="../media/image136.png"/><Relationship Id="rId13" Type="http://schemas.openxmlformats.org/officeDocument/2006/relationships/image" Target="../media/image135.png"/><Relationship Id="rId12" Type="http://schemas.openxmlformats.org/officeDocument/2006/relationships/image" Target="../media/image134.png"/><Relationship Id="rId11" Type="http://schemas.openxmlformats.org/officeDocument/2006/relationships/image" Target="../media/image133.png"/><Relationship Id="rId10" Type="http://schemas.openxmlformats.org/officeDocument/2006/relationships/image" Target="../media/image132.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7.png"/><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image" Target="../media/image2.png"/></Relationships>
</file>

<file path=ppt/slides/_rels/slide81.xml.rels><?xml version="1.0" encoding="UTF-8" standalone="yes"?>
<Relationships xmlns="http://schemas.openxmlformats.org/package/2006/relationships"><Relationship Id="rId9" Type="http://schemas.openxmlformats.org/officeDocument/2006/relationships/image" Target="../media/image155.jpeg"/><Relationship Id="rId8" Type="http://schemas.openxmlformats.org/officeDocument/2006/relationships/image" Target="../media/image154.jpeg"/><Relationship Id="rId7" Type="http://schemas.openxmlformats.org/officeDocument/2006/relationships/image" Target="../media/image153.png"/><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jpeg"/><Relationship Id="rId3" Type="http://schemas.openxmlformats.org/officeDocument/2006/relationships/image" Target="../media/image149.jpeg"/><Relationship Id="rId2" Type="http://schemas.openxmlformats.org/officeDocument/2006/relationships/image" Target="../media/image148.jpeg"/><Relationship Id="rId10" Type="http://schemas.openxmlformats.org/officeDocument/2006/relationships/slideLayout" Target="../slideLayouts/slideLayout2.xml"/><Relationship Id="rId1" Type="http://schemas.openxmlformats.org/officeDocument/2006/relationships/image" Target="../media/image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6.jpeg"/><Relationship Id="rId1" Type="http://schemas.openxmlformats.org/officeDocument/2006/relationships/image" Target="../media/image2.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76.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7.xml"/><Relationship Id="rId1" Type="http://schemas.openxmlformats.org/officeDocument/2006/relationships/image" Target="../media/image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rcRect/>
          <a:stretch>
            <a:fillRect/>
          </a:stretch>
        </p:blipFill>
        <p:spPr>
          <a:xfrm>
            <a:off x="635" y="2343150"/>
            <a:ext cx="15125065" cy="6220460"/>
          </a:xfrm>
          <a:prstGeom prst="rect">
            <a:avLst/>
          </a:prstGeom>
        </p:spPr>
      </p:pic>
      <p:sp>
        <p:nvSpPr>
          <p:cNvPr id="4" name="标题 1"/>
          <p:cNvSpPr txBox="1"/>
          <p:nvPr/>
        </p:nvSpPr>
        <p:spPr>
          <a:xfrm>
            <a:off x="903605" y="3585845"/>
            <a:ext cx="14196060" cy="66929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zh-CN" altLang="en-US" sz="4800" b="1" dirty="0">
                <a:solidFill>
                  <a:schemeClr val="tx1"/>
                </a:solidFill>
                <a:latin typeface="微软雅黑" panose="020B0503020204020204" charset="-122"/>
                <a:ea typeface="微软雅黑" panose="020B0503020204020204" charset="-122"/>
                <a:cs typeface="+mn-ea"/>
                <a:sym typeface="+mn-lt"/>
              </a:rPr>
              <a:t>兰陵县下村乡</a:t>
            </a:r>
            <a:r>
              <a:rPr lang="zh-CN" altLang="en-US" sz="6000" b="1" dirty="0">
                <a:solidFill>
                  <a:srgbClr val="C00000"/>
                </a:solidFill>
                <a:latin typeface="微软雅黑" panose="020B0503020204020204" charset="-122"/>
                <a:ea typeface="微软雅黑" panose="020B0503020204020204" charset="-122"/>
                <a:cs typeface="微软雅黑" panose="020B0503020204020204" charset="-122"/>
                <a:sym typeface="+mn-lt"/>
              </a:rPr>
              <a:t>大北庄村</a:t>
            </a:r>
            <a:r>
              <a:rPr lang="zh-CN" altLang="en-US" sz="4800" b="1" dirty="0">
                <a:solidFill>
                  <a:schemeClr val="tx1"/>
                </a:solidFill>
                <a:latin typeface="微软雅黑" panose="020B0503020204020204" charset="-122"/>
                <a:ea typeface="微软雅黑" panose="020B0503020204020204" charset="-122"/>
                <a:cs typeface="微软雅黑" panose="020B0503020204020204" charset="-122"/>
                <a:sym typeface="+mn-lt"/>
              </a:rPr>
              <a:t>村庄规划</a:t>
            </a:r>
            <a:r>
              <a:rPr lang="en-US" altLang="zh-CN" sz="4800" dirty="0">
                <a:solidFill>
                  <a:schemeClr val="tx1"/>
                </a:solidFill>
                <a:latin typeface="微软雅黑" panose="020B0503020204020204" charset="-122"/>
                <a:ea typeface="微软雅黑" panose="020B0503020204020204" charset="-122"/>
                <a:cs typeface="微软雅黑" panose="020B0503020204020204" charset="-122"/>
                <a:sym typeface="+mn-lt"/>
              </a:rPr>
              <a:t>(2020-2035</a:t>
            </a:r>
            <a:r>
              <a:rPr lang="zh-CN" altLang="en-US" sz="4800" dirty="0">
                <a:solidFill>
                  <a:schemeClr val="tx1"/>
                </a:solidFill>
                <a:latin typeface="微软雅黑" panose="020B0503020204020204" charset="-122"/>
                <a:ea typeface="微软雅黑" panose="020B0503020204020204" charset="-122"/>
                <a:cs typeface="微软雅黑" panose="020B0503020204020204" charset="-122"/>
                <a:sym typeface="+mn-lt"/>
              </a:rPr>
              <a:t>年</a:t>
            </a:r>
            <a:r>
              <a:rPr lang="en-US" altLang="zh-CN" sz="4800" dirty="0">
                <a:solidFill>
                  <a:schemeClr val="tx1"/>
                </a:solidFill>
                <a:latin typeface="微软雅黑" panose="020B0503020204020204" charset="-122"/>
                <a:ea typeface="微软雅黑" panose="020B0503020204020204" charset="-122"/>
                <a:cs typeface="微软雅黑" panose="020B0503020204020204" charset="-122"/>
                <a:sym typeface="+mn-lt"/>
              </a:rPr>
              <a:t>)</a:t>
            </a:r>
            <a:endParaRPr lang="en-US" altLang="zh-CN" sz="4800" dirty="0">
              <a:solidFill>
                <a:schemeClr val="tx1"/>
              </a:solidFill>
              <a:latin typeface="微软雅黑" panose="020B0503020204020204" charset="-122"/>
              <a:ea typeface="微软雅黑" panose="020B0503020204020204" charset="-122"/>
              <a:cs typeface="微软雅黑" panose="020B0503020204020204" charset="-122"/>
              <a:sym typeface="+mn-lt"/>
            </a:endParaRPr>
          </a:p>
        </p:txBody>
      </p:sp>
      <p:sp>
        <p:nvSpPr>
          <p:cNvPr id="3" name="文本框 2"/>
          <p:cNvSpPr txBox="1"/>
          <p:nvPr/>
        </p:nvSpPr>
        <p:spPr>
          <a:xfrm>
            <a:off x="4643120" y="4479925"/>
            <a:ext cx="5527040" cy="583565"/>
          </a:xfrm>
          <a:prstGeom prst="rect">
            <a:avLst/>
          </a:prstGeom>
          <a:noFill/>
        </p:spPr>
        <p:txBody>
          <a:bodyPr wrap="none" rtlCol="0" anchor="t">
            <a:spAutoFit/>
          </a:bodyPr>
          <a:p>
            <a:r>
              <a:rPr lang="en-US" altLang="zh-CN" sz="3200" dirty="0">
                <a:solidFill>
                  <a:schemeClr val="tx1"/>
                </a:solidFill>
                <a:cs typeface="+mn-ea"/>
                <a:sym typeface="+mn-lt"/>
              </a:rPr>
              <a:t>Village planning in Da </a:t>
            </a:r>
            <a:r>
              <a:rPr lang="en-US" altLang="zh-CN" sz="3200" dirty="0" err="1">
                <a:solidFill>
                  <a:schemeClr val="tx1"/>
                </a:solidFill>
                <a:cs typeface="+mn-ea"/>
                <a:sym typeface="+mn-lt"/>
              </a:rPr>
              <a:t>Beizhuang</a:t>
            </a:r>
            <a:endParaRPr lang="en-US" altLang="zh-CN" sz="3200" dirty="0" err="1">
              <a:solidFill>
                <a:schemeClr val="tx1"/>
              </a:solidFill>
              <a:cs typeface="+mn-ea"/>
              <a:sym typeface="+mn-lt"/>
            </a:endParaRPr>
          </a:p>
        </p:txBody>
      </p:sp>
      <p:sp>
        <p:nvSpPr>
          <p:cNvPr id="6" name="矩形 5"/>
          <p:cNvSpPr/>
          <p:nvPr/>
        </p:nvSpPr>
        <p:spPr>
          <a:xfrm>
            <a:off x="5581628" y="8982672"/>
            <a:ext cx="3840480" cy="1198880"/>
          </a:xfrm>
          <a:prstGeom prst="rect">
            <a:avLst/>
          </a:prstGeom>
        </p:spPr>
        <p:txBody>
          <a:bodyPr wrap="none">
            <a:spAutoFit/>
          </a:bodyPr>
          <a:p>
            <a:pPr algn="ctr" fontAlgn="auto">
              <a:lnSpc>
                <a:spcPct val="150000"/>
              </a:lnSpc>
            </a:pPr>
            <a:r>
              <a:rPr lang="zh-CN" altLang="en-US" sz="2400" b="1" dirty="0">
                <a:latin typeface="微软雅黑" panose="020B0503020204020204" charset="-122"/>
                <a:ea typeface="微软雅黑" panose="020B0503020204020204" charset="-122"/>
                <a:cs typeface="微软雅黑" panose="020B0503020204020204" charset="-122"/>
              </a:rPr>
              <a:t>临沂市规划建筑设计研究院</a:t>
            </a:r>
            <a:endParaRPr lang="zh-CN" altLang="en-US" sz="24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pPr>
            <a:r>
              <a:rPr lang="en-US" altLang="zh-CN" sz="2400" b="1" dirty="0">
                <a:latin typeface="微软雅黑" panose="020B0503020204020204" charset="-122"/>
                <a:ea typeface="微软雅黑" panose="020B0503020204020204" charset="-122"/>
                <a:cs typeface="微软雅黑" panose="020B0503020204020204" charset="-122"/>
              </a:rPr>
              <a:t>2020</a:t>
            </a:r>
            <a:r>
              <a:rPr lang="zh-CN" altLang="zh-CN" sz="2400" b="1" dirty="0">
                <a:latin typeface="微软雅黑" panose="020B0503020204020204" charset="-122"/>
                <a:ea typeface="微软雅黑" panose="020B0503020204020204" charset="-122"/>
                <a:cs typeface="微软雅黑" panose="020B0503020204020204" charset="-122"/>
              </a:rPr>
              <a:t>年</a:t>
            </a:r>
            <a:r>
              <a:rPr lang="en-US" altLang="zh-CN" sz="2400" b="1" dirty="0">
                <a:latin typeface="微软雅黑" panose="020B0503020204020204" charset="-122"/>
                <a:ea typeface="微软雅黑" panose="020B0503020204020204" charset="-122"/>
                <a:cs typeface="微软雅黑" panose="020B0503020204020204" charset="-122"/>
              </a:rPr>
              <a:t>10</a:t>
            </a:r>
            <a:r>
              <a:rPr lang="zh-CN" altLang="en-US" sz="2400" b="1" dirty="0">
                <a:latin typeface="微软雅黑" panose="020B0503020204020204" charset="-122"/>
                <a:ea typeface="微软雅黑" panose="020B0503020204020204" charset="-122"/>
                <a:cs typeface="微软雅黑" panose="020B0503020204020204" charset="-122"/>
              </a:rPr>
              <a:t>月</a:t>
            </a:r>
            <a:endParaRPr lang="zh-CN" altLang="en-US" sz="2400" b="1" dirty="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大北庄土地利用现状"/>
          <p:cNvPicPr>
            <a:picLocks noChangeAspect="1"/>
          </p:cNvPicPr>
          <p:nvPr/>
        </p:nvPicPr>
        <p:blipFill>
          <a:blip r:embed="rId1"/>
          <a:stretch>
            <a:fillRect/>
          </a:stretch>
        </p:blipFill>
        <p:spPr>
          <a:xfrm>
            <a:off x="9989185" y="4662170"/>
            <a:ext cx="4065905" cy="5038090"/>
          </a:xfrm>
          <a:prstGeom prst="rect">
            <a:avLst/>
          </a:prstGeom>
        </p:spPr>
      </p:pic>
      <p:pic>
        <p:nvPicPr>
          <p:cNvPr id="14" name="图片 13" descr="A7"/>
          <p:cNvPicPr>
            <a:picLocks noChangeAspect="1"/>
          </p:cNvPicPr>
          <p:nvPr/>
        </p:nvPicPr>
        <p:blipFill>
          <a:blip r:embed="rId2"/>
          <a:srcRect/>
          <a:stretch>
            <a:fillRect/>
          </a:stretch>
        </p:blipFill>
        <p:spPr>
          <a:xfrm>
            <a:off x="1877695" y="4666615"/>
            <a:ext cx="5345430" cy="4951095"/>
          </a:xfrm>
          <a:prstGeom prst="rect">
            <a:avLst/>
          </a:prstGeom>
        </p:spPr>
      </p:pic>
      <p:sp>
        <p:nvSpPr>
          <p:cNvPr id="6" name="object 6"/>
          <p:cNvSpPr/>
          <p:nvPr/>
        </p:nvSpPr>
        <p:spPr>
          <a:xfrm flipV="1">
            <a:off x="0" y="955040"/>
            <a:ext cx="9811385" cy="107315"/>
          </a:xfrm>
          <a:prstGeom prst="rect">
            <a:avLst/>
          </a:prstGeom>
          <a:blipFill>
            <a:blip r:embed="rId3"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417195" y="1372870"/>
            <a:ext cx="8997950" cy="93091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1</a:t>
            </a:r>
            <a:r>
              <a:rPr sz="2000" b="1" dirty="0">
                <a:latin typeface="微软雅黑" panose="020B0503020204020204" charset="-122"/>
                <a:ea typeface="微软雅黑" panose="020B0503020204020204" charset="-122"/>
                <a:cs typeface="微软雅黑" panose="020B0503020204020204" charset="-122"/>
              </a:rPr>
              <a:t>.</a:t>
            </a:r>
            <a:r>
              <a:rPr lang="en-US" sz="2000" b="1" dirty="0">
                <a:latin typeface="微软雅黑" panose="020B0503020204020204" charset="-122"/>
                <a:ea typeface="微软雅黑" panose="020B0503020204020204" charset="-122"/>
                <a:cs typeface="微软雅黑" panose="020B0503020204020204" charset="-122"/>
              </a:rPr>
              <a:t>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上位</a:t>
            </a:r>
            <a:r>
              <a:rPr sz="2000" b="1" dirty="0">
                <a:latin typeface="微软雅黑" panose="020B0503020204020204" charset="-122"/>
                <a:ea typeface="微软雅黑" panose="020B0503020204020204" charset="-122"/>
                <a:cs typeface="微软雅黑" panose="020B0503020204020204" charset="-122"/>
              </a:rPr>
              <a:t>规划</a:t>
            </a:r>
            <a:endParaRPr sz="2000" b="1" dirty="0">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endParaRPr sz="2000" b="1" dirty="0">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r>
              <a:rPr sz="1800" b="1" dirty="0">
                <a:latin typeface="微软雅黑" panose="020B0503020204020204" charset="-122"/>
                <a:ea typeface="微软雅黑" panose="020B0503020204020204" charset="-122"/>
                <a:cs typeface="微软雅黑" panose="020B0503020204020204" charset="-122"/>
              </a:rPr>
              <a:t>       </a:t>
            </a:r>
            <a:r>
              <a:rPr lang="en-US" sz="1800" b="1" dirty="0">
                <a:latin typeface="微软雅黑" panose="020B0503020204020204" charset="-122"/>
                <a:ea typeface="微软雅黑" panose="020B0503020204020204" charset="-122"/>
                <a:cs typeface="微软雅黑" panose="020B0503020204020204" charset="-122"/>
              </a:rPr>
              <a:t>1.4.2</a:t>
            </a:r>
            <a:endParaRPr sz="2400">
              <a:latin typeface="微软雅黑" panose="020B0503020204020204" charset="-122"/>
              <a:ea typeface="微软雅黑" panose="020B0503020204020204" charset="-122"/>
              <a:cs typeface="微软雅黑" panose="020B0503020204020204" charset="-122"/>
            </a:endParaRPr>
          </a:p>
        </p:txBody>
      </p:sp>
      <p:sp>
        <p:nvSpPr>
          <p:cNvPr id="1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3" name="文本框 2"/>
          <p:cNvSpPr txBox="1"/>
          <p:nvPr/>
        </p:nvSpPr>
        <p:spPr>
          <a:xfrm>
            <a:off x="1610360" y="1821815"/>
            <a:ext cx="5998210" cy="645160"/>
          </a:xfrm>
          <a:prstGeom prst="rect">
            <a:avLst/>
          </a:prstGeom>
          <a:noFill/>
        </p:spPr>
        <p:txBody>
          <a:bodyPr wrap="none" rtlCol="0" anchor="t">
            <a:spAutoFit/>
          </a:bodyPr>
          <a:p>
            <a:pPr marL="0" indent="0">
              <a:lnSpc>
                <a:spcPct val="150000"/>
              </a:lnSpc>
              <a:buNone/>
            </a:pPr>
            <a:r>
              <a:rPr lang="zh-CN" altLang="en-US" sz="2400" b="1" dirty="0">
                <a:solidFill>
                  <a:srgbClr val="C00000"/>
                </a:solidFill>
                <a:cs typeface="+mn-ea"/>
                <a:sym typeface="+mn-lt"/>
              </a:rPr>
              <a:t>城乡规划</a:t>
            </a:r>
            <a:r>
              <a:rPr lang="zh-CN" altLang="en-US" sz="2400" b="1" dirty="0">
                <a:cs typeface="+mn-ea"/>
                <a:sym typeface="+mn-lt"/>
              </a:rPr>
              <a:t>与</a:t>
            </a:r>
            <a:r>
              <a:rPr lang="zh-CN" altLang="en-US" sz="2400" b="1" dirty="0">
                <a:solidFill>
                  <a:srgbClr val="C00000"/>
                </a:solidFill>
                <a:cs typeface="+mn-ea"/>
                <a:sym typeface="+mn-lt"/>
              </a:rPr>
              <a:t>土地利用总体规划</a:t>
            </a:r>
            <a:r>
              <a:rPr lang="zh-CN" altLang="en-US" sz="2400" b="1" dirty="0">
                <a:cs typeface="+mn-ea"/>
                <a:sym typeface="+mn-lt"/>
              </a:rPr>
              <a:t>定位存在差异</a:t>
            </a:r>
            <a:endParaRPr lang="zh-CN" altLang="en-US" sz="2400"/>
          </a:p>
        </p:txBody>
      </p:sp>
      <p:sp>
        <p:nvSpPr>
          <p:cNvPr id="27" name="矩形 26"/>
          <p:cNvSpPr/>
          <p:nvPr/>
        </p:nvSpPr>
        <p:spPr>
          <a:xfrm>
            <a:off x="1876927" y="2606249"/>
            <a:ext cx="4563745" cy="378460"/>
          </a:xfrm>
          <a:prstGeom prst="rect">
            <a:avLst/>
          </a:prstGeom>
          <a:ln>
            <a:solidFill>
              <a:schemeClr val="accent1"/>
            </a:solidFill>
          </a:ln>
        </p:spPr>
        <p:txBody>
          <a:bodyPr wrap="none">
            <a:spAutoFit/>
          </a:bodyPr>
          <a:p>
            <a:r>
              <a:rPr lang="zh-CN" altLang="en-US" sz="1870" b="1" dirty="0">
                <a:cs typeface="+mn-ea"/>
                <a:sym typeface="+mn-lt"/>
              </a:rPr>
              <a:t>兰陵县下村乡城市总体规划（</a:t>
            </a:r>
            <a:r>
              <a:rPr lang="en-US" altLang="zh-CN" sz="1870" b="1" dirty="0">
                <a:cs typeface="+mn-ea"/>
                <a:sym typeface="+mn-lt"/>
              </a:rPr>
              <a:t>2013-2030</a:t>
            </a:r>
            <a:r>
              <a:rPr lang="zh-CN" altLang="en-US" sz="1870" b="1" dirty="0">
                <a:cs typeface="+mn-ea"/>
                <a:sym typeface="+mn-lt"/>
              </a:rPr>
              <a:t>）</a:t>
            </a:r>
            <a:endParaRPr lang="zh-CN" altLang="en-US" sz="1870" dirty="0">
              <a:cs typeface="+mn-ea"/>
              <a:sym typeface="+mn-lt"/>
            </a:endParaRPr>
          </a:p>
        </p:txBody>
      </p:sp>
      <p:cxnSp>
        <p:nvCxnSpPr>
          <p:cNvPr id="16" name="直接连接符 15"/>
          <p:cNvCxnSpPr/>
          <p:nvPr/>
        </p:nvCxnSpPr>
        <p:spPr>
          <a:xfrm>
            <a:off x="7740650" y="2606040"/>
            <a:ext cx="0" cy="7154545"/>
          </a:xfrm>
          <a:prstGeom prst="line">
            <a:avLst/>
          </a:prstGeom>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8393867" y="2606249"/>
            <a:ext cx="4802505" cy="378460"/>
          </a:xfrm>
          <a:prstGeom prst="rect">
            <a:avLst/>
          </a:prstGeom>
          <a:ln>
            <a:solidFill>
              <a:schemeClr val="accent1"/>
            </a:solidFill>
          </a:ln>
        </p:spPr>
        <p:txBody>
          <a:bodyPr wrap="none">
            <a:spAutoFit/>
          </a:bodyPr>
          <a:p>
            <a:r>
              <a:rPr lang="zh-CN" altLang="en-US" sz="1870" b="1" dirty="0">
                <a:cs typeface="+mn-ea"/>
                <a:sym typeface="+mn-lt"/>
              </a:rPr>
              <a:t>下村乡土地利用总体规划图（</a:t>
            </a:r>
            <a:r>
              <a:rPr lang="en-US" altLang="zh-CN" sz="1870" b="1" dirty="0">
                <a:cs typeface="+mn-ea"/>
                <a:sym typeface="+mn-lt"/>
              </a:rPr>
              <a:t>2006-2020</a:t>
            </a:r>
            <a:r>
              <a:rPr lang="zh-CN" altLang="en-US" sz="1870" b="1" dirty="0">
                <a:cs typeface="+mn-ea"/>
                <a:sym typeface="+mn-lt"/>
              </a:rPr>
              <a:t>年）</a:t>
            </a:r>
            <a:endParaRPr lang="zh-CN" altLang="en-US" sz="1870" dirty="0">
              <a:cs typeface="+mn-ea"/>
              <a:sym typeface="+mn-lt"/>
            </a:endParaRPr>
          </a:p>
        </p:txBody>
      </p:sp>
      <p:pic>
        <p:nvPicPr>
          <p:cNvPr id="7" name="图片 6"/>
          <p:cNvPicPr>
            <a:picLocks noChangeAspect="1"/>
          </p:cNvPicPr>
          <p:nvPr/>
        </p:nvPicPr>
        <p:blipFill>
          <a:blip r:embed="rId4"/>
          <a:stretch>
            <a:fillRect/>
          </a:stretch>
        </p:blipFill>
        <p:spPr>
          <a:xfrm>
            <a:off x="1861996" y="3211969"/>
            <a:ext cx="1646078" cy="2328896"/>
          </a:xfrm>
          <a:prstGeom prst="rect">
            <a:avLst/>
          </a:prstGeom>
        </p:spPr>
      </p:pic>
      <p:sp>
        <p:nvSpPr>
          <p:cNvPr id="17" name="内容占位符 9"/>
          <p:cNvSpPr txBox="1"/>
          <p:nvPr/>
        </p:nvSpPr>
        <p:spPr>
          <a:xfrm>
            <a:off x="3652410" y="3564461"/>
            <a:ext cx="2940465" cy="801416"/>
          </a:xfrm>
          <a:prstGeom prst="rect">
            <a:avLst/>
          </a:prstGeom>
        </p:spPr>
        <p:txBody>
          <a:bodyPr vert="horz" lIns="142663" tIns="71331" rIns="142663" bIns="71331"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1600" kern="1200">
                <a:solidFill>
                  <a:schemeClr val="tx1"/>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70" b="1" dirty="0">
                <a:latin typeface="+mn-lt"/>
                <a:ea typeface="+mn-ea"/>
                <a:cs typeface="+mn-ea"/>
                <a:sym typeface="+mn-lt"/>
              </a:rPr>
              <a:t>大北庄村合并到苇湖</a:t>
            </a:r>
            <a:endParaRPr lang="en-US" altLang="zh-CN" sz="1870" b="1" dirty="0">
              <a:latin typeface="+mn-lt"/>
              <a:ea typeface="+mn-ea"/>
              <a:cs typeface="+mn-ea"/>
              <a:sym typeface="+mn-lt"/>
            </a:endParaRPr>
          </a:p>
        </p:txBody>
      </p:sp>
      <p:sp>
        <p:nvSpPr>
          <p:cNvPr id="18" name="椭圆 17"/>
          <p:cNvSpPr/>
          <p:nvPr/>
        </p:nvSpPr>
        <p:spPr>
          <a:xfrm>
            <a:off x="2324735" y="6894830"/>
            <a:ext cx="980440" cy="980440"/>
          </a:xfrm>
          <a:prstGeom prst="ellipse">
            <a:avLst/>
          </a:prstGeom>
          <a:noFill/>
          <a:ln w="28575">
            <a:solidFill>
              <a:srgbClr val="C00000"/>
            </a:solidFill>
          </a:ln>
          <a:effectLst>
            <a:glow rad="38100">
              <a:schemeClr val="bg1">
                <a:alpha val="6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pic>
        <p:nvPicPr>
          <p:cNvPr id="4" name="图片 3"/>
          <p:cNvPicPr>
            <a:picLocks noChangeAspect="1"/>
          </p:cNvPicPr>
          <p:nvPr/>
        </p:nvPicPr>
        <p:blipFill>
          <a:blip r:embed="rId5"/>
          <a:stretch>
            <a:fillRect/>
          </a:stretch>
        </p:blipFill>
        <p:spPr>
          <a:xfrm>
            <a:off x="8583089" y="3211969"/>
            <a:ext cx="2016653" cy="2080846"/>
          </a:xfrm>
          <a:prstGeom prst="rect">
            <a:avLst/>
          </a:prstGeom>
        </p:spPr>
      </p:pic>
      <p:sp>
        <p:nvSpPr>
          <p:cNvPr id="8" name="内容占位符 9"/>
          <p:cNvSpPr txBox="1"/>
          <p:nvPr/>
        </p:nvSpPr>
        <p:spPr>
          <a:xfrm>
            <a:off x="10599743" y="3424525"/>
            <a:ext cx="2668082" cy="801416"/>
          </a:xfrm>
          <a:prstGeom prst="rect">
            <a:avLst/>
          </a:prstGeom>
        </p:spPr>
        <p:txBody>
          <a:bodyPr vert="horz" lIns="142663" tIns="71331" rIns="142663" bIns="71331"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1600" kern="1200">
                <a:solidFill>
                  <a:schemeClr val="tx1"/>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altLang="en-US" sz="1870" b="1" dirty="0">
                <a:latin typeface="+mn-lt"/>
                <a:ea typeface="+mn-ea"/>
                <a:cs typeface="+mn-ea"/>
                <a:sym typeface="+mn-lt"/>
              </a:rPr>
              <a:t>大北庄村原地保留可建设用地</a:t>
            </a:r>
            <a:endParaRPr lang="en-US" altLang="zh-CN" sz="1870" b="1" dirty="0">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大北庄"/>
          <p:cNvPicPr>
            <a:picLocks noChangeAspect="1"/>
          </p:cNvPicPr>
          <p:nvPr/>
        </p:nvPicPr>
        <p:blipFill>
          <a:blip r:embed="rId1"/>
          <a:stretch>
            <a:fillRect/>
          </a:stretch>
        </p:blipFill>
        <p:spPr>
          <a:xfrm>
            <a:off x="7410450" y="1372870"/>
            <a:ext cx="6784340" cy="8400415"/>
          </a:xfrm>
          <a:prstGeom prst="rect">
            <a:avLst/>
          </a:prstGeom>
        </p:spPr>
      </p:pic>
      <p:sp>
        <p:nvSpPr>
          <p:cNvPr id="6" name="object 6"/>
          <p:cNvSpPr/>
          <p:nvPr/>
        </p:nvSpPr>
        <p:spPr>
          <a:xfrm flipV="1">
            <a:off x="0" y="955040"/>
            <a:ext cx="9811385" cy="107315"/>
          </a:xfrm>
          <a:prstGeom prst="rect">
            <a:avLst/>
          </a:prstGeom>
          <a:blipFill>
            <a:blip r:embed="rId2"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4" name="object 9"/>
          <p:cNvSpPr txBox="1"/>
          <p:nvPr/>
        </p:nvSpPr>
        <p:spPr>
          <a:xfrm>
            <a:off x="417372" y="1372615"/>
            <a:ext cx="658939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1.</a:t>
            </a:r>
            <a:r>
              <a:rPr lang="en-US" sz="2000" b="1" dirty="0">
                <a:latin typeface="微软雅黑" panose="020B0503020204020204" charset="-122"/>
                <a:ea typeface="微软雅黑" panose="020B0503020204020204" charset="-122"/>
                <a:cs typeface="微软雅黑" panose="020B0503020204020204" charset="-122"/>
              </a:rPr>
              <a:t>5</a:t>
            </a:r>
            <a:r>
              <a:rPr sz="2000" b="1" dirty="0">
                <a:latin typeface="微软雅黑" panose="020B0503020204020204" charset="-122"/>
                <a:ea typeface="微软雅黑" panose="020B0503020204020204" charset="-122"/>
                <a:cs typeface="微软雅黑" panose="020B0503020204020204" charset="-122"/>
              </a:rPr>
              <a:t> 规划</a:t>
            </a:r>
            <a:r>
              <a:rPr lang="zh-CN" sz="2000" b="1" dirty="0">
                <a:latin typeface="微软雅黑" panose="020B0503020204020204" charset="-122"/>
                <a:ea typeface="微软雅黑" panose="020B0503020204020204" charset="-122"/>
                <a:cs typeface="微软雅黑" panose="020B0503020204020204" charset="-122"/>
              </a:rPr>
              <a:t>总则</a:t>
            </a:r>
            <a:endParaRPr lang="zh-CN" sz="2000" b="1" dirty="0">
              <a:latin typeface="微软雅黑" panose="020B0503020204020204" charset="-122"/>
              <a:ea typeface="微软雅黑" panose="020B0503020204020204" charset="-122"/>
              <a:cs typeface="微软雅黑" panose="020B0503020204020204" charset="-122"/>
            </a:endParaRPr>
          </a:p>
        </p:txBody>
      </p:sp>
      <p:sp>
        <p:nvSpPr>
          <p:cNvPr id="16" name="object 10"/>
          <p:cNvSpPr txBox="1"/>
          <p:nvPr/>
        </p:nvSpPr>
        <p:spPr>
          <a:xfrm>
            <a:off x="999845" y="4119447"/>
            <a:ext cx="5997575" cy="1534795"/>
          </a:xfrm>
          <a:prstGeom prst="rect">
            <a:avLst/>
          </a:prstGeom>
        </p:spPr>
        <p:txBody>
          <a:bodyPr vert="horz" wrap="square" lIns="0" tIns="222250" rIns="0" bIns="0" rtlCol="0">
            <a:spAutoFit/>
          </a:bodyPr>
          <a:p>
            <a:pPr marL="12700">
              <a:lnSpc>
                <a:spcPct val="100000"/>
              </a:lnSpc>
              <a:spcBef>
                <a:spcPts val="1750"/>
              </a:spcBef>
            </a:pPr>
            <a:r>
              <a:rPr lang="en-US" sz="2400" b="1" spc="-5" dirty="0">
                <a:solidFill>
                  <a:schemeClr val="tx1"/>
                </a:solidFill>
                <a:latin typeface="微软雅黑" panose="020B0503020204020204" charset="-122"/>
                <a:ea typeface="微软雅黑" panose="020B0503020204020204" charset="-122"/>
                <a:cs typeface="微软雅黑" panose="020B0503020204020204" charset="-122"/>
              </a:rPr>
              <a:t>1.5.2 </a:t>
            </a:r>
            <a:r>
              <a:rPr sz="2400" b="1" spc="-5" dirty="0">
                <a:solidFill>
                  <a:schemeClr val="tx1"/>
                </a:solidFill>
                <a:latin typeface="微软雅黑" panose="020B0503020204020204" charset="-122"/>
                <a:ea typeface="微软雅黑" panose="020B0503020204020204" charset="-122"/>
                <a:cs typeface="微软雅黑" panose="020B0503020204020204" charset="-122"/>
              </a:rPr>
              <a:t>规划期限</a:t>
            </a:r>
            <a:endParaRPr sz="2400">
              <a:solidFill>
                <a:schemeClr val="tx1"/>
              </a:solidFill>
              <a:latin typeface="微软雅黑" panose="020B0503020204020204" charset="-122"/>
              <a:ea typeface="微软雅黑" panose="020B0503020204020204" charset="-122"/>
              <a:cs typeface="微软雅黑" panose="020B0503020204020204" charset="-122"/>
            </a:endParaRPr>
          </a:p>
          <a:p>
            <a:pPr marL="12700" marR="5080" indent="359410">
              <a:lnSpc>
                <a:spcPct val="150000"/>
              </a:lnSpc>
              <a:spcBef>
                <a:spcPts val="155"/>
              </a:spcBef>
            </a:pPr>
            <a:r>
              <a:rPr lang="zh-CN" sz="2000" dirty="0">
                <a:solidFill>
                  <a:schemeClr val="tx1"/>
                </a:solidFill>
                <a:latin typeface="微软雅黑" panose="020B0503020204020204" charset="-122"/>
                <a:ea typeface="微软雅黑" panose="020B0503020204020204" charset="-122"/>
                <a:cs typeface="微软雅黑" panose="020B0503020204020204" charset="-122"/>
              </a:rPr>
              <a:t>规划</a:t>
            </a:r>
            <a:r>
              <a:rPr sz="2000" dirty="0">
                <a:solidFill>
                  <a:schemeClr val="tx1"/>
                </a:solidFill>
                <a:latin typeface="微软雅黑" panose="020B0503020204020204" charset="-122"/>
                <a:ea typeface="微软雅黑" panose="020B0503020204020204" charset="-122"/>
                <a:cs typeface="微软雅黑" panose="020B0503020204020204" charset="-122"/>
              </a:rPr>
              <a:t>期限为</a:t>
            </a:r>
            <a:r>
              <a:rPr sz="2000" b="1" spc="-3" dirty="0">
                <a:cs typeface="+mn-ea"/>
                <a:sym typeface="+mn-lt"/>
              </a:rPr>
              <a:t>20</a:t>
            </a:r>
            <a:r>
              <a:rPr lang="en-US" altLang="zh-CN" sz="2000" b="1" spc="-3" dirty="0">
                <a:cs typeface="+mn-ea"/>
                <a:sym typeface="+mn-lt"/>
              </a:rPr>
              <a:t>20</a:t>
            </a:r>
            <a:r>
              <a:rPr sz="2000" b="1" spc="-3" dirty="0">
                <a:cs typeface="+mn-ea"/>
                <a:sym typeface="+mn-lt"/>
              </a:rPr>
              <a:t>-20</a:t>
            </a:r>
            <a:r>
              <a:rPr lang="en-US" sz="2000" b="1" spc="-3" dirty="0">
                <a:cs typeface="+mn-ea"/>
                <a:sym typeface="+mn-lt"/>
              </a:rPr>
              <a:t>35</a:t>
            </a:r>
            <a:r>
              <a:rPr sz="2000" dirty="0">
                <a:solidFill>
                  <a:schemeClr val="tx1"/>
                </a:solidFill>
                <a:latin typeface="微软雅黑" panose="020B0503020204020204" charset="-122"/>
                <a:ea typeface="微软雅黑" panose="020B0503020204020204" charset="-122"/>
                <a:cs typeface="微软雅黑" panose="020B0503020204020204" charset="-122"/>
              </a:rPr>
              <a:t>年</a:t>
            </a:r>
            <a:r>
              <a:rPr lang="zh-CN" altLang="en-US" sz="2000" dirty="0">
                <a:cs typeface="+mn-ea"/>
                <a:sym typeface="+mn-lt"/>
              </a:rPr>
              <a:t>（近期</a:t>
            </a:r>
            <a:r>
              <a:rPr lang="en-US" altLang="zh-CN" sz="2000" spc="-6" dirty="0">
                <a:cs typeface="+mn-ea"/>
                <a:sym typeface="+mn-lt"/>
              </a:rPr>
              <a:t>2020-2025</a:t>
            </a:r>
            <a:r>
              <a:rPr lang="zh-CN" altLang="en-US" sz="2000" dirty="0">
                <a:cs typeface="+mn-ea"/>
                <a:sym typeface="+mn-lt"/>
              </a:rPr>
              <a:t>年；中期</a:t>
            </a:r>
            <a:r>
              <a:rPr lang="en-US" altLang="zh-CN" sz="2000" dirty="0">
                <a:cs typeface="+mn-ea"/>
                <a:sym typeface="+mn-lt"/>
              </a:rPr>
              <a:t>2026-2030</a:t>
            </a:r>
            <a:r>
              <a:rPr lang="zh-CN" altLang="en-US" sz="2000" dirty="0">
                <a:cs typeface="+mn-ea"/>
                <a:sym typeface="+mn-lt"/>
              </a:rPr>
              <a:t>； 远期</a:t>
            </a:r>
            <a:r>
              <a:rPr lang="en-US" altLang="zh-CN" sz="2000" dirty="0">
                <a:cs typeface="+mn-ea"/>
                <a:sym typeface="+mn-lt"/>
              </a:rPr>
              <a:t>2031-</a:t>
            </a:r>
            <a:r>
              <a:rPr lang="en-US" altLang="zh-CN" sz="2000" spc="-3" dirty="0">
                <a:cs typeface="+mn-ea"/>
                <a:sym typeface="+mn-lt"/>
              </a:rPr>
              <a:t>20</a:t>
            </a:r>
            <a:r>
              <a:rPr lang="en-US" altLang="zh-CN" sz="2000" spc="-6" dirty="0">
                <a:cs typeface="+mn-ea"/>
                <a:sym typeface="+mn-lt"/>
              </a:rPr>
              <a:t>3</a:t>
            </a:r>
            <a:r>
              <a:rPr lang="en-US" altLang="zh-CN" sz="2000" dirty="0">
                <a:cs typeface="+mn-ea"/>
                <a:sym typeface="+mn-lt"/>
              </a:rPr>
              <a:t>5</a:t>
            </a:r>
            <a:r>
              <a:rPr lang="zh-CN" altLang="en-US" sz="2000" dirty="0">
                <a:cs typeface="+mn-ea"/>
                <a:sym typeface="+mn-lt"/>
              </a:rPr>
              <a:t>年）。</a:t>
            </a:r>
            <a:endParaRPr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8" name="object 12"/>
          <p:cNvSpPr/>
          <p:nvPr/>
        </p:nvSpPr>
        <p:spPr>
          <a:xfrm>
            <a:off x="12700000" y="9414510"/>
            <a:ext cx="1179830" cy="334645"/>
          </a:xfrm>
          <a:custGeom>
            <a:avLst/>
            <a:gdLst/>
            <a:ahLst/>
            <a:cxnLst/>
            <a:rect l="l" t="t" r="r" b="b"/>
            <a:pathLst>
              <a:path w="1179829" h="317500">
                <a:moveTo>
                  <a:pt x="0" y="317474"/>
                </a:moveTo>
                <a:lnTo>
                  <a:pt x="1179677" y="317474"/>
                </a:lnTo>
                <a:lnTo>
                  <a:pt x="1179677" y="0"/>
                </a:lnTo>
                <a:lnTo>
                  <a:pt x="0" y="0"/>
                </a:lnTo>
                <a:lnTo>
                  <a:pt x="0" y="317474"/>
                </a:lnTo>
                <a:close/>
              </a:path>
            </a:pathLst>
          </a:custGeom>
          <a:solidFill>
            <a:srgbClr val="FFFFFF"/>
          </a:solidFill>
        </p:spPr>
        <p:txBody>
          <a:bodyPr wrap="square" lIns="0" tIns="0" rIns="0" bIns="0" rtlCol="0"/>
          <a:p/>
        </p:txBody>
      </p:sp>
      <p:sp>
        <p:nvSpPr>
          <p:cNvPr id="19" name="object 13"/>
          <p:cNvSpPr/>
          <p:nvPr/>
        </p:nvSpPr>
        <p:spPr>
          <a:xfrm>
            <a:off x="12700000" y="9414662"/>
            <a:ext cx="1179830" cy="317500"/>
          </a:xfrm>
          <a:custGeom>
            <a:avLst/>
            <a:gdLst/>
            <a:ahLst/>
            <a:cxnLst/>
            <a:rect l="l" t="t" r="r" b="b"/>
            <a:pathLst>
              <a:path w="1179829" h="317500">
                <a:moveTo>
                  <a:pt x="0" y="317474"/>
                </a:moveTo>
                <a:lnTo>
                  <a:pt x="1179677" y="317474"/>
                </a:lnTo>
                <a:lnTo>
                  <a:pt x="1179677" y="0"/>
                </a:lnTo>
                <a:lnTo>
                  <a:pt x="0" y="0"/>
                </a:lnTo>
                <a:lnTo>
                  <a:pt x="0" y="317474"/>
                </a:lnTo>
                <a:close/>
              </a:path>
            </a:pathLst>
          </a:custGeom>
          <a:ln w="25400">
            <a:solidFill>
              <a:srgbClr val="FFFFFF"/>
            </a:solidFill>
          </a:ln>
        </p:spPr>
        <p:txBody>
          <a:bodyPr wrap="square" lIns="0" tIns="0" rIns="0" bIns="0" rtlCol="0"/>
          <a:p/>
        </p:txBody>
      </p:sp>
      <p:sp>
        <p:nvSpPr>
          <p:cNvPr id="20" name="object 14"/>
          <p:cNvSpPr/>
          <p:nvPr/>
        </p:nvSpPr>
        <p:spPr>
          <a:xfrm>
            <a:off x="12059285" y="8832215"/>
            <a:ext cx="673100" cy="808990"/>
          </a:xfrm>
          <a:custGeom>
            <a:avLst/>
            <a:gdLst/>
            <a:ahLst/>
            <a:cxnLst/>
            <a:rect l="l" t="t" r="r" b="b"/>
            <a:pathLst>
              <a:path w="733425" h="748664">
                <a:moveTo>
                  <a:pt x="732917" y="744474"/>
                </a:moveTo>
                <a:lnTo>
                  <a:pt x="485140" y="748411"/>
                </a:lnTo>
                <a:lnTo>
                  <a:pt x="0" y="0"/>
                </a:lnTo>
              </a:path>
            </a:pathLst>
          </a:custGeom>
          <a:ln w="25400">
            <a:solidFill>
              <a:srgbClr val="FFFFFF"/>
            </a:solidFill>
          </a:ln>
        </p:spPr>
        <p:txBody>
          <a:bodyPr wrap="square" lIns="0" tIns="0" rIns="0" bIns="0" rtlCol="0"/>
          <a:p/>
        </p:txBody>
      </p:sp>
      <p:sp>
        <p:nvSpPr>
          <p:cNvPr id="21" name="object 15"/>
          <p:cNvSpPr txBox="1"/>
          <p:nvPr/>
        </p:nvSpPr>
        <p:spPr>
          <a:xfrm>
            <a:off x="12820015" y="9432162"/>
            <a:ext cx="939800" cy="299720"/>
          </a:xfrm>
          <a:prstGeom prst="rect">
            <a:avLst/>
          </a:prstGeom>
        </p:spPr>
        <p:txBody>
          <a:bodyPr vert="horz" wrap="square" lIns="0" tIns="12700" rIns="0" bIns="0" rtlCol="0">
            <a:spAutoFit/>
          </a:bodyPr>
          <a:p>
            <a:pPr marL="12700">
              <a:lnSpc>
                <a:spcPct val="100000"/>
              </a:lnSpc>
              <a:spcBef>
                <a:spcPts val="100"/>
              </a:spcBef>
            </a:pPr>
            <a:r>
              <a:rPr sz="1800" b="1" dirty="0">
                <a:latin typeface="微软雅黑" panose="020B0503020204020204" charset="-122"/>
                <a:cs typeface="微软雅黑" panose="020B0503020204020204" charset="-122"/>
              </a:rPr>
              <a:t>规划范围</a:t>
            </a:r>
            <a:endParaRPr sz="1800">
              <a:latin typeface="微软雅黑" panose="020B0503020204020204" charset="-122"/>
              <a:cs typeface="微软雅黑" panose="020B0503020204020204" charset="-122"/>
            </a:endParaRPr>
          </a:p>
        </p:txBody>
      </p:sp>
      <p:sp>
        <p:nvSpPr>
          <p:cNvPr id="22" name="object 10"/>
          <p:cNvSpPr txBox="1"/>
          <p:nvPr/>
        </p:nvSpPr>
        <p:spPr>
          <a:xfrm>
            <a:off x="974445" y="1808047"/>
            <a:ext cx="5997575" cy="1996440"/>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1.5.1 </a:t>
            </a:r>
            <a:r>
              <a:rPr sz="2400" b="1" spc="-5" dirty="0">
                <a:latin typeface="微软雅黑" panose="020B0503020204020204" charset="-122"/>
                <a:ea typeface="微软雅黑" panose="020B0503020204020204" charset="-122"/>
                <a:cs typeface="微软雅黑" panose="020B0503020204020204" charset="-122"/>
              </a:rPr>
              <a:t>规划</a:t>
            </a:r>
            <a:r>
              <a:rPr lang="zh-CN" sz="2400" b="1" spc="-5" dirty="0">
                <a:latin typeface="微软雅黑" panose="020B0503020204020204" charset="-122"/>
                <a:ea typeface="微软雅黑" panose="020B0503020204020204" charset="-122"/>
                <a:cs typeface="微软雅黑" panose="020B0503020204020204" charset="-122"/>
              </a:rPr>
              <a:t>范围</a:t>
            </a:r>
            <a:endParaRPr sz="2400">
              <a:latin typeface="微软雅黑" panose="020B0503020204020204" charset="-122"/>
              <a:ea typeface="微软雅黑" panose="020B0503020204020204" charset="-122"/>
              <a:cs typeface="微软雅黑" panose="020B0503020204020204" charset="-122"/>
            </a:endParaRPr>
          </a:p>
          <a:p>
            <a:pPr marL="12700" marR="5080" indent="359410">
              <a:lnSpc>
                <a:spcPct val="150000"/>
              </a:lnSpc>
              <a:spcBef>
                <a:spcPts val="155"/>
              </a:spcBef>
            </a:pPr>
            <a:r>
              <a:rPr lang="zh-CN" sz="2000" dirty="0">
                <a:latin typeface="微软雅黑" panose="020B0503020204020204" charset="-122"/>
                <a:ea typeface="微软雅黑" panose="020B0503020204020204" charset="-122"/>
                <a:cs typeface="微软雅黑" panose="020B0503020204020204" charset="-122"/>
              </a:rPr>
              <a:t>规划范围涵盖临沂市兰陵县下村乡大北庄村村域，</a:t>
            </a:r>
            <a:r>
              <a:rPr lang="zh-CN" sz="2000">
                <a:latin typeface="微软雅黑" panose="020B0503020204020204" charset="-122"/>
                <a:ea typeface="微软雅黑" panose="020B0503020204020204" charset="-122"/>
                <a:cs typeface="微软雅黑" panose="020B0503020204020204" charset="-122"/>
                <a:sym typeface="+mn-ea"/>
              </a:rPr>
              <a:t>包括大北庄、周家洼、周家岗三个自然村，</a:t>
            </a:r>
            <a:r>
              <a:rPr lang="zh-CN" sz="2000" dirty="0">
                <a:latin typeface="微软雅黑" panose="020B0503020204020204" charset="-122"/>
                <a:ea typeface="微软雅黑" panose="020B0503020204020204" charset="-122"/>
                <a:cs typeface="微软雅黑" panose="020B0503020204020204" charset="-122"/>
              </a:rPr>
              <a:t>村域总面积</a:t>
            </a:r>
            <a:r>
              <a:rPr lang="en-US" altLang="zh-CN" sz="2000" dirty="0">
                <a:latin typeface="微软雅黑" panose="020B0503020204020204" charset="-122"/>
                <a:ea typeface="微软雅黑" panose="020B0503020204020204" charset="-122"/>
                <a:cs typeface="微软雅黑" panose="020B0503020204020204" charset="-122"/>
              </a:rPr>
              <a:t>494.15</a:t>
            </a:r>
            <a:r>
              <a:rPr lang="zh-CN" altLang="en-US" sz="2000" dirty="0">
                <a:latin typeface="微软雅黑" panose="020B0503020204020204" charset="-122"/>
                <a:ea typeface="微软雅黑" panose="020B0503020204020204" charset="-122"/>
                <a:cs typeface="微软雅黑" panose="020B0503020204020204" charset="-122"/>
              </a:rPr>
              <a:t>公顷（</a:t>
            </a:r>
            <a:r>
              <a:rPr lang="en-US" altLang="zh-CN" sz="2000" dirty="0">
                <a:latin typeface="微软雅黑" panose="020B0503020204020204" charset="-122"/>
                <a:ea typeface="微软雅黑" panose="020B0503020204020204" charset="-122"/>
                <a:cs typeface="微软雅黑" panose="020B0503020204020204" charset="-122"/>
              </a:rPr>
              <a:t>7412.25  </a:t>
            </a:r>
            <a:r>
              <a:rPr lang="zh-CN" altLang="en-US" sz="2000" dirty="0">
                <a:latin typeface="微软雅黑" panose="020B0503020204020204" charset="-122"/>
                <a:ea typeface="微软雅黑" panose="020B0503020204020204" charset="-122"/>
                <a:cs typeface="微软雅黑" panose="020B0503020204020204" charset="-122"/>
              </a:rPr>
              <a:t>亩）。</a:t>
            </a:r>
            <a:endParaRPr sz="2000">
              <a:latin typeface="微软雅黑" panose="020B0503020204020204" charset="-122"/>
              <a:ea typeface="微软雅黑" panose="020B0503020204020204" charset="-122"/>
              <a:cs typeface="微软雅黑" panose="020B0503020204020204" charset="-122"/>
            </a:endParaRPr>
          </a:p>
        </p:txBody>
      </p:sp>
      <p:sp>
        <p:nvSpPr>
          <p:cNvPr id="9"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5"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4" name="object 9"/>
          <p:cNvSpPr txBox="1"/>
          <p:nvPr/>
        </p:nvSpPr>
        <p:spPr>
          <a:xfrm>
            <a:off x="417372" y="1372615"/>
            <a:ext cx="11631930" cy="1085215"/>
          </a:xfrm>
          <a:prstGeom prst="rect">
            <a:avLst/>
          </a:prstGeom>
        </p:spPr>
        <p:txBody>
          <a:bodyPr vert="horz" wrap="square" lIns="0" tIns="12700" rIns="0" bIns="0" rtlCol="0">
            <a:spAutoFit/>
          </a:bodyPr>
          <a:p>
            <a:pPr marL="12065" lvl="1" indent="0">
              <a:lnSpc>
                <a:spcPct val="100000"/>
              </a:lnSpc>
              <a:spcBef>
                <a:spcPts val="100"/>
              </a:spcBef>
              <a:buNone/>
              <a:tabLst>
                <a:tab pos="476250" algn="l"/>
              </a:tabLst>
            </a:pPr>
            <a:r>
              <a:rPr lang="en-US" sz="2000" b="1" dirty="0">
                <a:latin typeface="微软雅黑" panose="020B0503020204020204" charset="-122"/>
                <a:ea typeface="微软雅黑" panose="020B0503020204020204" charset="-122"/>
                <a:cs typeface="微软雅黑" panose="020B0503020204020204" charset="-122"/>
              </a:rPr>
              <a:t>1.5 </a:t>
            </a:r>
            <a:r>
              <a:rPr sz="2000" b="1" dirty="0">
                <a:latin typeface="微软雅黑" panose="020B0503020204020204" charset="-122"/>
                <a:ea typeface="微软雅黑" panose="020B0503020204020204" charset="-122"/>
                <a:cs typeface="微软雅黑" panose="020B0503020204020204" charset="-122"/>
              </a:rPr>
              <a:t>规划</a:t>
            </a:r>
            <a:r>
              <a:rPr lang="zh-CN" sz="2000" b="1" dirty="0">
                <a:latin typeface="微软雅黑" panose="020B0503020204020204" charset="-122"/>
                <a:ea typeface="微软雅黑" panose="020B0503020204020204" charset="-122"/>
                <a:cs typeface="微软雅黑" panose="020B0503020204020204" charset="-122"/>
              </a:rPr>
              <a:t>总则</a:t>
            </a:r>
            <a:endParaRPr sz="2000">
              <a:latin typeface="微软雅黑" panose="020B0503020204020204" charset="-122"/>
              <a:cs typeface="微软雅黑" panose="020B0503020204020204" charset="-122"/>
            </a:endParaRPr>
          </a:p>
          <a:p>
            <a:pPr lvl="1">
              <a:lnSpc>
                <a:spcPct val="100000"/>
              </a:lnSpc>
              <a:spcBef>
                <a:spcPts val="50"/>
              </a:spcBef>
              <a:buFont typeface="΢"/>
              <a:buAutoNum type="arabicPeriod" startAt="3"/>
            </a:pPr>
            <a:endParaRPr sz="2700">
              <a:latin typeface="Times New Roman" panose="02020603050405020304"/>
              <a:cs typeface="Times New Roman" panose="02020603050405020304"/>
            </a:endParaRPr>
          </a:p>
          <a:p>
            <a:pPr marL="594995">
              <a:lnSpc>
                <a:spcPts val="2675"/>
              </a:lnSpc>
            </a:pPr>
            <a:endParaRPr>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921385" y="2490470"/>
            <a:ext cx="6517640" cy="7976870"/>
          </a:xfrm>
          <a:prstGeom prst="rect">
            <a:avLst/>
          </a:prstGeom>
          <a:noFill/>
          <a:ln w="9525">
            <a:noFill/>
          </a:ln>
        </p:spPr>
        <p:txBody>
          <a:bodyPr wrap="square">
            <a:spAutoFit/>
          </a:bodyPr>
          <a:p>
            <a:pPr indent="0" fontAlgn="auto">
              <a:lnSpc>
                <a:spcPct val="120000"/>
              </a:lnSpc>
              <a:buFont typeface="Wingdings" panose="05000000000000000000" charset="0"/>
              <a:buNone/>
            </a:pPr>
            <a:r>
              <a:rPr lang="zh-CN" b="1">
                <a:latin typeface="微软雅黑" panose="020B0503020204020204" charset="-122"/>
                <a:ea typeface="微软雅黑" panose="020B0503020204020204" charset="-122"/>
                <a:cs typeface="微软雅黑" panose="020B0503020204020204" charset="-122"/>
              </a:rPr>
              <a:t>1.</a:t>
            </a:r>
            <a:r>
              <a:rPr lang="en-US" altLang="zh-CN" b="1">
                <a:latin typeface="微软雅黑" panose="020B0503020204020204" charset="-122"/>
                <a:ea typeface="微软雅黑" panose="020B0503020204020204" charset="-122"/>
                <a:cs typeface="微软雅黑" panose="020B0503020204020204" charset="-122"/>
              </a:rPr>
              <a:t>5.3.1</a:t>
            </a:r>
            <a:r>
              <a:rPr lang="zh-CN" b="1">
                <a:latin typeface="微软雅黑" panose="020B0503020204020204" charset="-122"/>
                <a:ea typeface="微软雅黑" panose="020B0503020204020204" charset="-122"/>
                <a:cs typeface="微软雅黑" panose="020B0503020204020204" charset="-122"/>
              </a:rPr>
              <a:t>法律法规规章</a:t>
            </a:r>
            <a:endParaRPr lang="zh-CN" b="0">
              <a:latin typeface="微软雅黑" panose="020B0503020204020204" charset="-122"/>
              <a:ea typeface="微软雅黑" panose="020B0503020204020204" charset="-122"/>
              <a:cs typeface="微软雅黑" panose="020B0503020204020204" charset="-122"/>
            </a:endParaRPr>
          </a:p>
          <a:p>
            <a:pPr indent="0" fontAlgn="auto">
              <a:lnSpc>
                <a:spcPct val="120000"/>
              </a:lnSpc>
              <a:buFont typeface="Wingdings" panose="05000000000000000000" charset="0"/>
              <a:buNone/>
            </a:pPr>
            <a:r>
              <a:rPr lang="zh-CN">
                <a:latin typeface="微软雅黑" panose="020B0503020204020204" charset="-122"/>
                <a:ea typeface="微软雅黑" panose="020B0503020204020204" charset="-122"/>
                <a:cs typeface="微软雅黑" panose="020B0503020204020204" charset="-122"/>
                <a:sym typeface="+mn-ea"/>
              </a:rPr>
              <a:t>《中华人民共和国土地管理法》《中华人民共和国城乡规划法》《中华人民共和国环境保护法》《中华人民共和国土地管理法实施条例》《基本农田保护条例》《山东省城乡规划条例》</a:t>
            </a:r>
            <a:endParaRPr lang="zh-CN" b="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atin typeface="微软雅黑" panose="020B0503020204020204" charset="-122"/>
                <a:ea typeface="微软雅黑" panose="020B0503020204020204" charset="-122"/>
                <a:cs typeface="微软雅黑" panose="020B0503020204020204" charset="-122"/>
                <a:sym typeface="+mn-ea"/>
              </a:rPr>
              <a:t>《临沂市城乡规划条例》《中共中央 国务院关于建立国土空间规划体系并监督实施的若干意见》（中发〔2019〕18号）《中央农办农业农村部自然资源部国家发展改革委财政部  关于统筹推进村庄规划工作的意见》（农规发〔2019〕1号）《自然资源部办公厅关于加强村庄规划促进乡村振兴的通知》（自然资办发〔2019〕35号）</a:t>
            </a:r>
            <a:endParaRPr lang="zh-CN" b="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en-US" altLang="zh-CN" b="1">
                <a:latin typeface="微软雅黑" panose="020B0503020204020204" charset="-122"/>
                <a:ea typeface="微软雅黑" panose="020B0503020204020204" charset="-122"/>
                <a:cs typeface="微软雅黑" panose="020B0503020204020204" charset="-122"/>
              </a:rPr>
              <a:t>1.5.3.2</a:t>
            </a:r>
            <a:r>
              <a:rPr lang="zh-CN" b="1">
                <a:latin typeface="微软雅黑" panose="020B0503020204020204" charset="-122"/>
                <a:ea typeface="微软雅黑" panose="020B0503020204020204" charset="-122"/>
                <a:cs typeface="微软雅黑" panose="020B0503020204020204" charset="-122"/>
              </a:rPr>
              <a:t>标准规范</a:t>
            </a:r>
            <a:endParaRPr lang="zh-CN" b="1">
              <a:latin typeface="微软雅黑" panose="020B0503020204020204" charset="-122"/>
              <a:ea typeface="微软雅黑" panose="020B0503020204020204" charset="-122"/>
              <a:cs typeface="微软雅黑" panose="020B0503020204020204" charset="-122"/>
            </a:endParaRPr>
          </a:p>
          <a:p>
            <a:pPr marL="285750" indent="-285750" fontAlgn="auto">
              <a:lnSpc>
                <a:spcPct val="120000"/>
              </a:lnSpc>
            </a:pPr>
            <a:r>
              <a:rPr lang="en-US">
                <a:latin typeface="微软雅黑" panose="020B0503020204020204" charset="-122"/>
                <a:ea typeface="微软雅黑" panose="020B0503020204020204" charset="-122"/>
                <a:cs typeface="微软雅黑" panose="020B0503020204020204" charset="-122"/>
                <a:sym typeface="+mn-ea"/>
              </a:rPr>
              <a:t>《山东省村庄规划编制导则（试行）》（2019年9月）</a:t>
            </a:r>
            <a:endParaRPr lang="en-US" b="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atin typeface="微软雅黑" panose="020B0503020204020204" charset="-122"/>
                <a:ea typeface="微软雅黑" panose="020B0503020204020204" charset="-122"/>
                <a:cs typeface="微软雅黑" panose="020B0503020204020204" charset="-122"/>
                <a:sym typeface="+mn-ea"/>
              </a:rPr>
              <a:t>《土地利用现状分类》</a:t>
            </a:r>
            <a:r>
              <a:rPr lang="en-US">
                <a:latin typeface="微软雅黑" panose="020B0503020204020204" charset="-122"/>
                <a:ea typeface="微软雅黑" panose="020B0503020204020204" charset="-122"/>
                <a:cs typeface="微软雅黑" panose="020B0503020204020204" charset="-122"/>
                <a:sym typeface="+mn-ea"/>
              </a:rPr>
              <a:t>(GB/T21010-2017)</a:t>
            </a:r>
            <a:r>
              <a:rPr lang="zh-CN">
                <a:latin typeface="微软雅黑" panose="020B0503020204020204" charset="-122"/>
                <a:ea typeface="微软雅黑" panose="020B0503020204020204" charset="-122"/>
                <a:cs typeface="微软雅黑" panose="020B0503020204020204" charset="-122"/>
                <a:sym typeface="+mn-ea"/>
              </a:rPr>
              <a:t>《乡（镇）土地利用总体规划编制规程》</a:t>
            </a:r>
            <a:r>
              <a:rPr lang="en-US">
                <a:latin typeface="微软雅黑" panose="020B0503020204020204" charset="-122"/>
                <a:ea typeface="微软雅黑" panose="020B0503020204020204" charset="-122"/>
                <a:cs typeface="微软雅黑" panose="020B0503020204020204" charset="-122"/>
                <a:sym typeface="+mn-ea"/>
              </a:rPr>
              <a:t>(TD/T1025-2010)</a:t>
            </a:r>
            <a:r>
              <a:rPr lang="zh-CN">
                <a:latin typeface="微软雅黑" panose="020B0503020204020204" charset="-122"/>
                <a:ea typeface="微软雅黑" panose="020B0503020204020204" charset="-122"/>
                <a:cs typeface="微软雅黑" panose="020B0503020204020204" charset="-122"/>
                <a:sym typeface="+mn-ea"/>
              </a:rPr>
              <a:t>《乡（镇）土地利用总体规划制图导则》</a:t>
            </a:r>
            <a:r>
              <a:rPr lang="en-US">
                <a:latin typeface="微软雅黑" panose="020B0503020204020204" charset="-122"/>
                <a:ea typeface="微软雅黑" panose="020B0503020204020204" charset="-122"/>
                <a:cs typeface="微软雅黑" panose="020B0503020204020204" charset="-122"/>
                <a:sym typeface="+mn-ea"/>
              </a:rPr>
              <a:t>(TD/T1022-2009)</a:t>
            </a:r>
            <a:r>
              <a:rPr lang="zh-CN">
                <a:latin typeface="微软雅黑" panose="020B0503020204020204" charset="-122"/>
                <a:ea typeface="微软雅黑" panose="020B0503020204020204" charset="-122"/>
                <a:cs typeface="微软雅黑" panose="020B0503020204020204" charset="-122"/>
                <a:sym typeface="+mn-ea"/>
              </a:rPr>
              <a:t>《乡（镇）土地利用总体规划数据库标准》</a:t>
            </a:r>
            <a:r>
              <a:rPr lang="en-US">
                <a:latin typeface="微软雅黑" panose="020B0503020204020204" charset="-122"/>
                <a:ea typeface="微软雅黑" panose="020B0503020204020204" charset="-122"/>
                <a:cs typeface="微软雅黑" panose="020B0503020204020204" charset="-122"/>
                <a:sym typeface="+mn-ea"/>
              </a:rPr>
              <a:t>(TD/T1028-2010)</a:t>
            </a:r>
            <a:r>
              <a:rPr lang="zh-CN">
                <a:latin typeface="微软雅黑" panose="020B0503020204020204" charset="-122"/>
                <a:ea typeface="微软雅黑" panose="020B0503020204020204" charset="-122"/>
                <a:cs typeface="微软雅黑" panose="020B0503020204020204" charset="-122"/>
                <a:sym typeface="+mn-ea"/>
              </a:rPr>
              <a:t>《基本农田划定技术规程》</a:t>
            </a:r>
            <a:r>
              <a:rPr lang="en-US">
                <a:latin typeface="微软雅黑" panose="020B0503020204020204" charset="-122"/>
                <a:ea typeface="微软雅黑" panose="020B0503020204020204" charset="-122"/>
                <a:cs typeface="微软雅黑" panose="020B0503020204020204" charset="-122"/>
                <a:sym typeface="+mn-ea"/>
              </a:rPr>
              <a:t>(TD/AT1032-2011)</a:t>
            </a:r>
            <a:r>
              <a:rPr lang="zh-CN">
                <a:latin typeface="微软雅黑" panose="020B0503020204020204" charset="-122"/>
                <a:ea typeface="微软雅黑" panose="020B0503020204020204" charset="-122"/>
                <a:cs typeface="微软雅黑" panose="020B0503020204020204" charset="-122"/>
                <a:sym typeface="+mn-ea"/>
              </a:rPr>
              <a:t>《村庄整治技术导则》</a:t>
            </a:r>
            <a:r>
              <a:rPr lang="en-US">
                <a:latin typeface="微软雅黑" panose="020B0503020204020204" charset="-122"/>
                <a:ea typeface="微软雅黑" panose="020B0503020204020204" charset="-122"/>
                <a:cs typeface="微软雅黑" panose="020B0503020204020204" charset="-122"/>
                <a:sym typeface="+mn-ea"/>
              </a:rPr>
              <a:t>(GB50445-2008)</a:t>
            </a:r>
            <a:r>
              <a:rPr lang="zh-CN">
                <a:latin typeface="微软雅黑" panose="020B0503020204020204" charset="-122"/>
                <a:ea typeface="微软雅黑" panose="020B0503020204020204" charset="-122"/>
                <a:cs typeface="微软雅黑" panose="020B0503020204020204" charset="-122"/>
                <a:sym typeface="+mn-ea"/>
              </a:rPr>
              <a:t>《山东省建设用地控制标准》（</a:t>
            </a:r>
            <a:r>
              <a:rPr lang="en-US">
                <a:latin typeface="微软雅黑" panose="020B0503020204020204" charset="-122"/>
                <a:ea typeface="微软雅黑" panose="020B0503020204020204" charset="-122"/>
                <a:cs typeface="微软雅黑" panose="020B0503020204020204" charset="-122"/>
                <a:sym typeface="+mn-ea"/>
              </a:rPr>
              <a:t>2019</a:t>
            </a:r>
            <a:r>
              <a:rPr lang="zh-CN">
                <a:latin typeface="微软雅黑" panose="020B0503020204020204" charset="-122"/>
                <a:ea typeface="微软雅黑" panose="020B0503020204020204" charset="-122"/>
                <a:cs typeface="微软雅黑" panose="020B0503020204020204" charset="-122"/>
                <a:sym typeface="+mn-ea"/>
              </a:rPr>
              <a:t>年版）</a:t>
            </a:r>
            <a:endParaRPr lang="zh-CN" sz="1600" b="1">
              <a:latin typeface="微软雅黑" panose="020B0503020204020204" charset="-122"/>
              <a:ea typeface="微软雅黑" panose="020B0503020204020204" charset="-122"/>
              <a:cs typeface="微软雅黑" panose="020B0503020204020204" charset="-122"/>
            </a:endParaRPr>
          </a:p>
          <a:p>
            <a:endParaRPr lang="zh-CN" sz="160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8033385" y="2490470"/>
            <a:ext cx="6355080" cy="5073650"/>
          </a:xfrm>
          <a:prstGeom prst="rect">
            <a:avLst/>
          </a:prstGeom>
          <a:noFill/>
        </p:spPr>
        <p:txBody>
          <a:bodyPr wrap="square" rtlCol="0" anchor="t">
            <a:spAutoFit/>
          </a:bodyPr>
          <a:p>
            <a:pPr indent="0" fontAlgn="auto">
              <a:lnSpc>
                <a:spcPct val="120000"/>
              </a:lnSpc>
            </a:pPr>
            <a:r>
              <a:rPr lang="zh-CN" b="1">
                <a:latin typeface="微软雅黑" panose="020B0503020204020204" charset="-122"/>
                <a:ea typeface="微软雅黑" panose="020B0503020204020204" charset="-122"/>
                <a:cs typeface="微软雅黑" panose="020B0503020204020204" charset="-122"/>
                <a:sym typeface="+mn-ea"/>
              </a:rPr>
              <a:t>1.</a:t>
            </a:r>
            <a:r>
              <a:rPr lang="en-US" altLang="zh-CN" b="1">
                <a:latin typeface="微软雅黑" panose="020B0503020204020204" charset="-122"/>
                <a:ea typeface="微软雅黑" panose="020B0503020204020204" charset="-122"/>
                <a:cs typeface="微软雅黑" panose="020B0503020204020204" charset="-122"/>
                <a:sym typeface="+mn-ea"/>
              </a:rPr>
              <a:t>5.3.3</a:t>
            </a:r>
            <a:r>
              <a:rPr lang="zh-CN" b="1">
                <a:latin typeface="微软雅黑" panose="020B0503020204020204" charset="-122"/>
                <a:ea typeface="微软雅黑" panose="020B0503020204020204" charset="-122"/>
                <a:cs typeface="微软雅黑" panose="020B0503020204020204" charset="-122"/>
                <a:sym typeface="+mn-ea"/>
              </a:rPr>
              <a:t>其他文件</a:t>
            </a:r>
            <a:r>
              <a:rPr lang="zh-CN">
                <a:latin typeface="微软雅黑" panose="020B0503020204020204" charset="-122"/>
                <a:ea typeface="微软雅黑" panose="020B0503020204020204" charset="-122"/>
                <a:cs typeface="微软雅黑" panose="020B0503020204020204" charset="-122"/>
                <a:sym typeface="+mn-ea"/>
              </a:rPr>
              <a:t>《村庄规划用地分类指南》《村土地利用规划编制技术导则》《山东省村庄建设规划编制技术导则》《山东省村庄规划编制技术要点》《山东省农村新型社区建设技术导则》《美丽村居乡村风貌规划指引》《美丽村居村庄设计导则》《美丽村居建设导则》《山东省农村新型社区和新农村发展规划（</a:t>
            </a:r>
            <a:r>
              <a:rPr lang="en-US">
                <a:latin typeface="微软雅黑" panose="020B0503020204020204" charset="-122"/>
                <a:ea typeface="微软雅黑" panose="020B0503020204020204" charset="-122"/>
                <a:cs typeface="微软雅黑" panose="020B0503020204020204" charset="-122"/>
                <a:sym typeface="+mn-ea"/>
              </a:rPr>
              <a:t>2014-2030</a:t>
            </a:r>
            <a:r>
              <a:rPr lang="zh-CN">
                <a:latin typeface="微软雅黑" panose="020B0503020204020204" charset="-122"/>
                <a:ea typeface="微软雅黑" panose="020B0503020204020204" charset="-122"/>
                <a:cs typeface="微软雅黑" panose="020B0503020204020204" charset="-122"/>
                <a:sym typeface="+mn-ea"/>
              </a:rPr>
              <a:t>）》《山东省乡村振兴战略规划（2018-2022年）》</a:t>
            </a:r>
            <a:endParaRPr lang="zh-CN" b="0">
              <a:latin typeface="微软雅黑" panose="020B0503020204020204" charset="-122"/>
              <a:ea typeface="微软雅黑" panose="020B0503020204020204" charset="-122"/>
              <a:cs typeface="微软雅黑" panose="020B0503020204020204" charset="-122"/>
            </a:endParaRPr>
          </a:p>
          <a:p>
            <a:pPr indent="0" fontAlgn="auto">
              <a:lnSpc>
                <a:spcPct val="120000"/>
              </a:lnSpc>
            </a:pPr>
            <a:r>
              <a:rPr lang="zh-CN" altLang="en-US">
                <a:latin typeface="微软雅黑" panose="020B0503020204020204" charset="-122"/>
                <a:ea typeface="微软雅黑" panose="020B0503020204020204" charset="-122"/>
                <a:cs typeface="微软雅黑" panose="020B0503020204020204" charset="-122"/>
                <a:sym typeface="+mn-ea"/>
              </a:rPr>
              <a:t>《临沂现代城镇体系规划》（2013-2030 年）                </a:t>
            </a:r>
            <a:r>
              <a:rPr lang="zh-CN">
                <a:latin typeface="微软雅黑" panose="020B0503020204020204" charset="-122"/>
                <a:ea typeface="微软雅黑" panose="020B0503020204020204" charset="-122"/>
                <a:cs typeface="微软雅黑" panose="020B0503020204020204" charset="-122"/>
                <a:sym typeface="+mn-lt"/>
              </a:rPr>
              <a:t>《兰陵县土地利用总体规划（2006-2020年）》                     《兰陵县城市总体规划（2015-2030年）》； </a:t>
            </a:r>
            <a:endParaRPr lang="zh-CN">
              <a:latin typeface="微软雅黑" panose="020B0503020204020204" charset="-122"/>
              <a:ea typeface="微软雅黑" panose="020B0503020204020204" charset="-122"/>
              <a:cs typeface="微软雅黑" panose="020B0503020204020204" charset="-122"/>
              <a:sym typeface="+mn-lt"/>
            </a:endParaRPr>
          </a:p>
          <a:p>
            <a:pPr indent="0" fontAlgn="auto">
              <a:lnSpc>
                <a:spcPct val="120000"/>
              </a:lnSpc>
            </a:pPr>
            <a:endParaRPr lang="zh-CN">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1.5.3 </a:t>
            </a:r>
            <a:r>
              <a:rPr sz="2400" b="1" spc="-5" dirty="0">
                <a:latin typeface="微软雅黑" panose="020B0503020204020204" charset="-122"/>
                <a:ea typeface="微软雅黑" panose="020B0503020204020204" charset="-122"/>
                <a:cs typeface="微软雅黑" panose="020B0503020204020204" charset="-122"/>
              </a:rPr>
              <a:t>规划</a:t>
            </a:r>
            <a:r>
              <a:rPr lang="zh-CN" sz="2400" b="1" spc="-5" dirty="0">
                <a:latin typeface="微软雅黑" panose="020B0503020204020204" charset="-122"/>
                <a:ea typeface="微软雅黑" panose="020B0503020204020204" charset="-122"/>
                <a:cs typeface="微软雅黑" panose="020B0503020204020204" charset="-122"/>
              </a:rPr>
              <a:t>依据</a:t>
            </a:r>
            <a:endParaRPr sz="1800">
              <a:latin typeface="微软雅黑" panose="020B0503020204020204" charset="-122"/>
              <a:ea typeface="微软雅黑" panose="020B0503020204020204" charset="-122"/>
              <a:cs typeface="微软雅黑" panose="020B0503020204020204" charset="-122"/>
            </a:endParaRPr>
          </a:p>
        </p:txBody>
      </p:sp>
      <p:sp>
        <p:nvSpPr>
          <p:cNvPr id="11"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2"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cxnSp>
        <p:nvCxnSpPr>
          <p:cNvPr id="3" name="直接连接符 2"/>
          <p:cNvCxnSpPr/>
          <p:nvPr/>
        </p:nvCxnSpPr>
        <p:spPr>
          <a:xfrm>
            <a:off x="7696200" y="1613535"/>
            <a:ext cx="0" cy="8799830"/>
          </a:xfrm>
          <a:prstGeom prst="line">
            <a:avLst/>
          </a:prstGeom>
          <a:ln w="1270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4" name="object 9"/>
          <p:cNvSpPr txBox="1"/>
          <p:nvPr/>
        </p:nvSpPr>
        <p:spPr>
          <a:xfrm>
            <a:off x="417372" y="1372615"/>
            <a:ext cx="11631930" cy="1085215"/>
          </a:xfrm>
          <a:prstGeom prst="rect">
            <a:avLst/>
          </a:prstGeom>
        </p:spPr>
        <p:txBody>
          <a:bodyPr vert="horz" wrap="square" lIns="0" tIns="12700" rIns="0" bIns="0" rtlCol="0">
            <a:spAutoFit/>
          </a:bodyPr>
          <a:p>
            <a:pPr marL="12065" lvl="1" indent="0">
              <a:lnSpc>
                <a:spcPct val="100000"/>
              </a:lnSpc>
              <a:spcBef>
                <a:spcPts val="100"/>
              </a:spcBef>
              <a:buNone/>
              <a:tabLst>
                <a:tab pos="476250" algn="l"/>
              </a:tabLst>
            </a:pPr>
            <a:r>
              <a:rPr lang="en-US" sz="2000" b="1" dirty="0">
                <a:latin typeface="微软雅黑" panose="020B0503020204020204" charset="-122"/>
                <a:ea typeface="微软雅黑" panose="020B0503020204020204" charset="-122"/>
                <a:cs typeface="微软雅黑" panose="020B0503020204020204" charset="-122"/>
              </a:rPr>
              <a:t>1.5 </a:t>
            </a:r>
            <a:r>
              <a:rPr sz="2000" b="1" dirty="0">
                <a:latin typeface="微软雅黑" panose="020B0503020204020204" charset="-122"/>
                <a:ea typeface="微软雅黑" panose="020B0503020204020204" charset="-122"/>
                <a:cs typeface="微软雅黑" panose="020B0503020204020204" charset="-122"/>
              </a:rPr>
              <a:t>规划</a:t>
            </a:r>
            <a:r>
              <a:rPr lang="zh-CN" sz="2000" b="1" dirty="0">
                <a:latin typeface="微软雅黑" panose="020B0503020204020204" charset="-122"/>
                <a:ea typeface="微软雅黑" panose="020B0503020204020204" charset="-122"/>
                <a:cs typeface="微软雅黑" panose="020B0503020204020204" charset="-122"/>
              </a:rPr>
              <a:t>总则</a:t>
            </a:r>
            <a:endParaRPr sz="2000">
              <a:latin typeface="微软雅黑" panose="020B0503020204020204" charset="-122"/>
              <a:cs typeface="微软雅黑" panose="020B0503020204020204" charset="-122"/>
            </a:endParaRPr>
          </a:p>
          <a:p>
            <a:pPr lvl="1">
              <a:lnSpc>
                <a:spcPct val="100000"/>
              </a:lnSpc>
              <a:spcBef>
                <a:spcPts val="50"/>
              </a:spcBef>
              <a:buFont typeface="΢"/>
              <a:buAutoNum type="arabicPeriod" startAt="3"/>
            </a:pPr>
            <a:endParaRPr sz="2700">
              <a:latin typeface="Times New Roman" panose="02020603050405020304"/>
              <a:cs typeface="Times New Roman" panose="02020603050405020304"/>
            </a:endParaRPr>
          </a:p>
          <a:p>
            <a:pPr marL="594995">
              <a:lnSpc>
                <a:spcPts val="2675"/>
              </a:lnSpc>
            </a:pPr>
            <a:endParaRPr>
              <a:latin typeface="微软雅黑" panose="020B0503020204020204" charset="-122"/>
              <a:ea typeface="微软雅黑" panose="020B0503020204020204" charset="-122"/>
              <a:cs typeface="微软雅黑" panose="020B0503020204020204" charset="-122"/>
            </a:endParaRPr>
          </a:p>
        </p:txBody>
      </p:sp>
      <p:sp>
        <p:nvSpPr>
          <p:cNvPr id="100" name="文本框 99"/>
          <p:cNvSpPr txBox="1"/>
          <p:nvPr/>
        </p:nvSpPr>
        <p:spPr>
          <a:xfrm>
            <a:off x="1021715" y="2458085"/>
            <a:ext cx="13214985" cy="5323205"/>
          </a:xfrm>
          <a:prstGeom prst="rect">
            <a:avLst/>
          </a:prstGeom>
          <a:noFill/>
          <a:ln w="9525">
            <a:noFill/>
          </a:ln>
        </p:spPr>
        <p:txBody>
          <a:bodyPr wrap="square">
            <a:spAutoFit/>
          </a:bodyPr>
          <a:p>
            <a:pPr indent="457200" fontAlgn="auto">
              <a:lnSpc>
                <a:spcPct val="170000"/>
              </a:lnSpc>
            </a:pPr>
            <a:r>
              <a:rPr lang="zh-CN" altLang="en-US" sz="2000" b="1">
                <a:latin typeface="微软雅黑" panose="020B0503020204020204" charset="-122"/>
                <a:ea typeface="微软雅黑" panose="020B0503020204020204" charset="-122"/>
                <a:cs typeface="微软雅黑" panose="020B0503020204020204" charset="-122"/>
              </a:rPr>
              <a:t>多规合一、统筹安排</a:t>
            </a:r>
            <a:r>
              <a:rPr lang="zh-CN" altLang="en-US" sz="2000">
                <a:latin typeface="微软雅黑" panose="020B0503020204020204" charset="-122"/>
                <a:ea typeface="微软雅黑" panose="020B0503020204020204" charset="-122"/>
                <a:cs typeface="微软雅黑" panose="020B0503020204020204" charset="-122"/>
              </a:rPr>
              <a:t>。落实上位国土空间规划要求，整合村庄土地利用、村庄建设、产业发展等相关规划，合理确定村庄发展定位，统筹安排村庄生产、生活和生态空间。</a:t>
            </a:r>
            <a:endParaRPr lang="zh-CN" altLang="en-US" sz="2000">
              <a:latin typeface="微软雅黑" panose="020B0503020204020204" charset="-122"/>
              <a:ea typeface="微软雅黑" panose="020B0503020204020204" charset="-122"/>
              <a:cs typeface="微软雅黑" panose="020B0503020204020204" charset="-122"/>
            </a:endParaRPr>
          </a:p>
          <a:p>
            <a:pPr indent="457200" fontAlgn="auto">
              <a:lnSpc>
                <a:spcPct val="170000"/>
              </a:lnSpc>
            </a:pPr>
            <a:r>
              <a:rPr lang="zh-CN" altLang="en-US" sz="2000" b="1">
                <a:latin typeface="微软雅黑" panose="020B0503020204020204" charset="-122"/>
                <a:ea typeface="微软雅黑" panose="020B0503020204020204" charset="-122"/>
                <a:cs typeface="微软雅黑" panose="020B0503020204020204" charset="-122"/>
              </a:rPr>
              <a:t>保护生态、绿色发展</a:t>
            </a:r>
            <a:r>
              <a:rPr lang="zh-CN" altLang="en-US" sz="2000">
                <a:latin typeface="微软雅黑" panose="020B0503020204020204" charset="-122"/>
                <a:ea typeface="微软雅黑" panose="020B0503020204020204" charset="-122"/>
                <a:cs typeface="微软雅黑" panose="020B0503020204020204" charset="-122"/>
              </a:rPr>
              <a:t>。加强对各类生态保护地、地质遗迹、水源涵养区和优质耕地等的保护，整体推进山水林田湖草综合整治和生态修复，实现绿色发展、高质量发展。</a:t>
            </a:r>
            <a:endParaRPr lang="zh-CN" altLang="en-US" sz="2000">
              <a:latin typeface="微软雅黑" panose="020B0503020204020204" charset="-122"/>
              <a:ea typeface="微软雅黑" panose="020B0503020204020204" charset="-122"/>
              <a:cs typeface="微软雅黑" panose="020B0503020204020204" charset="-122"/>
            </a:endParaRPr>
          </a:p>
          <a:p>
            <a:pPr indent="457200" fontAlgn="auto">
              <a:lnSpc>
                <a:spcPct val="170000"/>
              </a:lnSpc>
            </a:pPr>
            <a:r>
              <a:rPr lang="zh-CN" altLang="en-US" sz="2000" b="1">
                <a:latin typeface="微软雅黑" panose="020B0503020204020204" charset="-122"/>
                <a:ea typeface="微软雅黑" panose="020B0503020204020204" charset="-122"/>
                <a:cs typeface="微软雅黑" panose="020B0503020204020204" charset="-122"/>
              </a:rPr>
              <a:t>优化布局、节约集约</a:t>
            </a:r>
            <a:r>
              <a:rPr lang="zh-CN" altLang="en-US" sz="2000">
                <a:latin typeface="微软雅黑" panose="020B0503020204020204" charset="-122"/>
                <a:ea typeface="微软雅黑" panose="020B0503020204020204" charset="-122"/>
                <a:cs typeface="微软雅黑" panose="020B0503020204020204" charset="-122"/>
              </a:rPr>
              <a:t>。优化村域国土空间保护利用格局，盘活利用村庄闲散用地，合理安排农村居民点建筑布局，提升土地资源节约集约利用水平。</a:t>
            </a:r>
            <a:endParaRPr lang="zh-CN" altLang="en-US" sz="2000">
              <a:latin typeface="微软雅黑" panose="020B0503020204020204" charset="-122"/>
              <a:ea typeface="微软雅黑" panose="020B0503020204020204" charset="-122"/>
              <a:cs typeface="微软雅黑" panose="020B0503020204020204" charset="-122"/>
            </a:endParaRPr>
          </a:p>
          <a:p>
            <a:pPr indent="457200" fontAlgn="auto">
              <a:lnSpc>
                <a:spcPct val="170000"/>
              </a:lnSpc>
            </a:pPr>
            <a:r>
              <a:rPr lang="zh-CN" altLang="en-US" sz="2000" b="1">
                <a:latin typeface="微软雅黑" panose="020B0503020204020204" charset="-122"/>
                <a:ea typeface="微软雅黑" panose="020B0503020204020204" charset="-122"/>
                <a:cs typeface="微软雅黑" panose="020B0503020204020204" charset="-122"/>
              </a:rPr>
              <a:t>传承文化、突出特色</a:t>
            </a:r>
            <a:r>
              <a:rPr lang="zh-CN" altLang="en-US" sz="2000">
                <a:latin typeface="微软雅黑" panose="020B0503020204020204" charset="-122"/>
                <a:ea typeface="微软雅黑" panose="020B0503020204020204" charset="-122"/>
                <a:cs typeface="微软雅黑" panose="020B0503020204020204" charset="-122"/>
              </a:rPr>
              <a:t>。传承乡土文化，利用自然环境，保护特有的村庄肌理、建筑风貌、农业景观，突出文化特色和地域特色，营造具有地方特点的人居环境。 </a:t>
            </a:r>
            <a:endParaRPr lang="zh-CN" altLang="en-US" sz="2000">
              <a:latin typeface="微软雅黑" panose="020B0503020204020204" charset="-122"/>
              <a:ea typeface="微软雅黑" panose="020B0503020204020204" charset="-122"/>
              <a:cs typeface="微软雅黑" panose="020B0503020204020204" charset="-122"/>
            </a:endParaRPr>
          </a:p>
          <a:p>
            <a:pPr indent="457200" fontAlgn="auto">
              <a:lnSpc>
                <a:spcPct val="170000"/>
              </a:lnSpc>
            </a:pPr>
            <a:r>
              <a:rPr lang="zh-CN" altLang="en-US" sz="2000" b="1">
                <a:latin typeface="微软雅黑" panose="020B0503020204020204" charset="-122"/>
                <a:ea typeface="微软雅黑" panose="020B0503020204020204" charset="-122"/>
                <a:cs typeface="微软雅黑" panose="020B0503020204020204" charset="-122"/>
              </a:rPr>
              <a:t>尊重民意、简明实用</a:t>
            </a:r>
            <a:r>
              <a:rPr lang="zh-CN" altLang="en-US" sz="2000">
                <a:latin typeface="微软雅黑" panose="020B0503020204020204" charset="-122"/>
                <a:ea typeface="微软雅黑" panose="020B0503020204020204" charset="-122"/>
                <a:cs typeface="微软雅黑" panose="020B0503020204020204" charset="-122"/>
              </a:rPr>
              <a:t>。规划编制应体现村民主体地位，充分征求群众意见，保障村民的知情权、参与权和监督权；规划成果应简明扼要、通俗易懂，便于村民接受和执行。</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1.5.4 </a:t>
            </a:r>
            <a:r>
              <a:rPr sz="2400" b="1" spc="-5" dirty="0">
                <a:latin typeface="微软雅黑" panose="020B0503020204020204" charset="-122"/>
                <a:ea typeface="微软雅黑" panose="020B0503020204020204" charset="-122"/>
                <a:cs typeface="微软雅黑" panose="020B0503020204020204" charset="-122"/>
              </a:rPr>
              <a:t>规划</a:t>
            </a:r>
            <a:r>
              <a:rPr lang="zh-CN" sz="2400" b="1" spc="-5" dirty="0">
                <a:latin typeface="微软雅黑" panose="020B0503020204020204" charset="-122"/>
                <a:ea typeface="微软雅黑" panose="020B0503020204020204" charset="-122"/>
                <a:cs typeface="微软雅黑" panose="020B0503020204020204" charset="-122"/>
              </a:rPr>
              <a:t>原则</a:t>
            </a:r>
            <a:endParaRPr lang="zh-CN" sz="2400" b="1" spc="-5" dirty="0">
              <a:latin typeface="微软雅黑" panose="020B0503020204020204" charset="-122"/>
              <a:ea typeface="微软雅黑" panose="020B0503020204020204" charset="-122"/>
              <a:cs typeface="微软雅黑" panose="020B0503020204020204" charset="-122"/>
            </a:endParaRPr>
          </a:p>
        </p:txBody>
      </p:sp>
      <p:sp>
        <p:nvSpPr>
          <p:cNvPr id="8"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9"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2" name="object 73"/>
          <p:cNvSpPr txBox="1"/>
          <p:nvPr/>
        </p:nvSpPr>
        <p:spPr>
          <a:xfrm>
            <a:off x="417372" y="1372615"/>
            <a:ext cx="150685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1.</a:t>
            </a:r>
            <a:r>
              <a:rPr lang="en-US" sz="2000" b="1" dirty="0">
                <a:latin typeface="微软雅黑" panose="020B0503020204020204" charset="-122"/>
                <a:ea typeface="微软雅黑" panose="020B0503020204020204" charset="-122"/>
                <a:cs typeface="微软雅黑" panose="020B0503020204020204" charset="-122"/>
              </a:rPr>
              <a:t>5 </a:t>
            </a:r>
            <a:r>
              <a:rPr lang="zh-CN" altLang="en-US" sz="2000" b="1" dirty="0">
                <a:latin typeface="微软雅黑" panose="020B0503020204020204" charset="-122"/>
                <a:ea typeface="微软雅黑" panose="020B0503020204020204" charset="-122"/>
                <a:cs typeface="微软雅黑" panose="020B0503020204020204" charset="-122"/>
              </a:rPr>
              <a:t>规划总则</a:t>
            </a:r>
            <a:endParaRPr sz="200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1.5.5</a:t>
            </a:r>
            <a:r>
              <a:rPr lang="zh-CN" altLang="en-US" sz="2400" b="1" spc="-5" dirty="0">
                <a:latin typeface="微软雅黑" panose="020B0503020204020204" charset="-122"/>
                <a:ea typeface="微软雅黑" panose="020B0503020204020204" charset="-122"/>
                <a:cs typeface="微软雅黑" panose="020B0503020204020204" charset="-122"/>
              </a:rPr>
              <a:t>工作思路</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14"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6"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pic>
        <p:nvPicPr>
          <p:cNvPr id="17" name="图片 16"/>
          <p:cNvPicPr>
            <a:picLocks noChangeAspect="1"/>
          </p:cNvPicPr>
          <p:nvPr/>
        </p:nvPicPr>
        <p:blipFill>
          <a:blip r:embed="rId2"/>
          <a:srcRect/>
          <a:stretch>
            <a:fillRect/>
          </a:stretch>
        </p:blipFill>
        <p:spPr>
          <a:xfrm>
            <a:off x="2169795" y="3733165"/>
            <a:ext cx="10581640" cy="6332855"/>
          </a:xfrm>
          <a:prstGeom prst="rect">
            <a:avLst/>
          </a:prstGeom>
        </p:spPr>
      </p:pic>
      <p:sp>
        <p:nvSpPr>
          <p:cNvPr id="19" name="object 10"/>
          <p:cNvSpPr txBox="1"/>
          <p:nvPr/>
        </p:nvSpPr>
        <p:spPr>
          <a:xfrm>
            <a:off x="1194435" y="2188845"/>
            <a:ext cx="12778740" cy="2086610"/>
          </a:xfrm>
          <a:prstGeom prst="rect">
            <a:avLst/>
          </a:prstGeom>
        </p:spPr>
        <p:txBody>
          <a:bodyPr vert="horz" wrap="square" lIns="0" tIns="222250" rIns="0" bIns="0" rtlCol="0">
            <a:spAutoFit/>
          </a:bodyPr>
          <a:p>
            <a:pPr marL="12700">
              <a:lnSpc>
                <a:spcPct val="100000"/>
              </a:lnSpc>
              <a:spcBef>
                <a:spcPts val="1750"/>
              </a:spcBef>
            </a:pPr>
            <a:r>
              <a:rPr lang="en-US" altLang="zh-CN" sz="3600" b="1">
                <a:solidFill>
                  <a:srgbClr val="C00000"/>
                </a:solidFill>
                <a:latin typeface="微软雅黑" panose="020B0503020204020204" charset="-122"/>
                <a:ea typeface="微软雅黑" panose="020B0503020204020204" charset="-122"/>
                <a:cs typeface="微软雅黑" panose="020B0503020204020204" charset="-122"/>
              </a:rPr>
              <a:t>                           “</a:t>
            </a:r>
            <a:r>
              <a:rPr lang="zh-CN" sz="3600" b="1">
                <a:solidFill>
                  <a:srgbClr val="C00000"/>
                </a:solidFill>
                <a:latin typeface="微软雅黑" panose="020B0503020204020204" charset="-122"/>
                <a:ea typeface="微软雅黑" panose="020B0503020204020204" charset="-122"/>
                <a:cs typeface="微软雅黑" panose="020B0503020204020204" charset="-122"/>
              </a:rPr>
              <a:t>美好人居、共同缔造</a:t>
            </a:r>
            <a:r>
              <a:rPr lang="en-US" altLang="zh-CN" sz="3600" b="1">
                <a:solidFill>
                  <a:srgbClr val="C00000"/>
                </a:solidFill>
                <a:latin typeface="微软雅黑" panose="020B0503020204020204" charset="-122"/>
                <a:ea typeface="微软雅黑" panose="020B0503020204020204" charset="-122"/>
                <a:cs typeface="微软雅黑" panose="020B0503020204020204" charset="-122"/>
              </a:rPr>
              <a:t>”</a:t>
            </a:r>
            <a:endParaRPr lang="zh-CN" sz="3600" b="1">
              <a:solidFill>
                <a:srgbClr val="C00000"/>
              </a:solidFill>
              <a:latin typeface="微软雅黑" panose="020B0503020204020204" charset="-122"/>
              <a:ea typeface="微软雅黑" panose="020B0503020204020204" charset="-122"/>
              <a:cs typeface="微软雅黑" panose="020B0503020204020204" charset="-122"/>
            </a:endParaRPr>
          </a:p>
          <a:p>
            <a:pPr marL="12700">
              <a:lnSpc>
                <a:spcPct val="100000"/>
              </a:lnSpc>
              <a:spcBef>
                <a:spcPts val="1750"/>
              </a:spcBef>
            </a:pPr>
            <a:r>
              <a:rPr lang="zh-CN" sz="2800" b="1">
                <a:solidFill>
                  <a:srgbClr val="C00000"/>
                </a:solidFill>
                <a:latin typeface="微软雅黑" panose="020B0503020204020204" charset="-122"/>
                <a:ea typeface="微软雅黑" panose="020B0503020204020204" charset="-122"/>
                <a:cs typeface="微软雅黑" panose="020B0503020204020204" charset="-122"/>
              </a:rPr>
              <a:t>共谋村庄发展、共建美好家园、共管建设成果、共评建设效果、共享建设成果</a:t>
            </a:r>
            <a:endParaRPr lang="zh-CN" sz="2800">
              <a:latin typeface="微软雅黑" panose="020B0503020204020204" charset="-122"/>
              <a:ea typeface="微软雅黑" panose="020B0503020204020204" charset="-122"/>
              <a:cs typeface="微软雅黑" panose="020B0503020204020204" charset="-122"/>
            </a:endParaRPr>
          </a:p>
          <a:p>
            <a:pPr marL="12700">
              <a:lnSpc>
                <a:spcPct val="100000"/>
              </a:lnSpc>
              <a:spcBef>
                <a:spcPts val="1750"/>
              </a:spcBef>
            </a:pPr>
            <a:endParaRPr lang="zh-CN" sz="2800">
              <a:latin typeface="微软雅黑" panose="020B0503020204020204" charset="-122"/>
              <a:ea typeface="微软雅黑" panose="020B0503020204020204" charset="-122"/>
              <a:cs typeface="微软雅黑" panose="020B0503020204020204" charset="-122"/>
            </a:endParaRPr>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417560" y="3081020"/>
            <a:ext cx="4884420"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Part 2 </a:t>
            </a:r>
            <a:r>
              <a:rPr lang="zh-CN" sz="4800" u="none" spc="-5" dirty="0">
                <a:solidFill>
                  <a:schemeClr val="bg1">
                    <a:lumMod val="50000"/>
                  </a:schemeClr>
                </a:solidFill>
                <a:ea typeface="微软雅黑" panose="020B0503020204020204" charset="-122"/>
                <a:cs typeface="微软雅黑" panose="020B0503020204020204" charset="-122"/>
              </a:rPr>
              <a:t>现状判读</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5829300"/>
          </a:xfrm>
          <a:prstGeom prst="rect">
            <a:avLst/>
          </a:prstGeom>
        </p:spPr>
        <p:txBody>
          <a:bodyPr vert="horz" wrap="square" lIns="0" tIns="12700" rIns="0" bIns="0" rtlCol="0">
            <a:spAutoFit/>
          </a:bodyPr>
          <a:lstStyle/>
          <a:p>
            <a:pPr marL="469900" indent="-457200" algn="l">
              <a:lnSpc>
                <a:spcPct val="100000"/>
              </a:lnSpc>
              <a:spcBef>
                <a:spcPts val="2160"/>
              </a:spcBef>
              <a:buClrTx/>
              <a:buSzTx/>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自然资源现状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人口与社会经济</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altLang="en-US"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村民居住现状</a:t>
            </a:r>
            <a:endParaRPr sz="26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道路交通现状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公共服务设施现状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基础设施现状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景观环境现状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现状问题总结</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00685" y="1123315"/>
            <a:ext cx="5922010" cy="732790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2.1 </a:t>
            </a:r>
            <a:r>
              <a:rPr lang="zh-CN" sz="2000" b="1" dirty="0">
                <a:latin typeface="微软雅黑" panose="020B0503020204020204" charset="-122"/>
                <a:ea typeface="微软雅黑" panose="020B0503020204020204" charset="-122"/>
                <a:cs typeface="微软雅黑" panose="020B0503020204020204" charset="-122"/>
              </a:rPr>
              <a:t>自然</a:t>
            </a:r>
            <a:r>
              <a:rPr lang="zh-CN" sz="2000" b="1" dirty="0">
                <a:latin typeface="微软雅黑" panose="020B0503020204020204" charset="-122"/>
                <a:ea typeface="微软雅黑" panose="020B0503020204020204" charset="-122"/>
                <a:cs typeface="微软雅黑" panose="020B0503020204020204" charset="-122"/>
              </a:rPr>
              <a:t>资源现状</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r>
              <a:rPr lang="en-US" altLang="zh-CN" sz="2400" b="1" dirty="0">
                <a:latin typeface="微软雅黑" panose="020B0503020204020204" charset="-122"/>
                <a:ea typeface="微软雅黑" panose="020B0503020204020204" charset="-122"/>
                <a:cs typeface="微软雅黑" panose="020B0503020204020204" charset="-122"/>
              </a:rPr>
              <a:t>2.1.1</a:t>
            </a:r>
            <a:r>
              <a:rPr lang="zh-CN" altLang="en-US" sz="2400" b="1" dirty="0">
                <a:latin typeface="微软雅黑" panose="020B0503020204020204" charset="-122"/>
                <a:ea typeface="微软雅黑" panose="020B0503020204020204" charset="-122"/>
                <a:cs typeface="微软雅黑" panose="020B0503020204020204" charset="-122"/>
              </a:rPr>
              <a:t>气候条件</a:t>
            </a:r>
            <a:endParaRPr lang="zh-CN" sz="2400" b="1" dirty="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b="1" spc="-5" dirty="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b="1" spc="-5" dirty="0">
              <a:latin typeface="微软雅黑" panose="020B0503020204020204" charset="-122"/>
              <a:ea typeface="微软雅黑" panose="020B0503020204020204" charset="-122"/>
              <a:cs typeface="微软雅黑" panose="020B0503020204020204" charset="-122"/>
            </a:endParaRPr>
          </a:p>
          <a:p>
            <a:pPr marL="372110" fontAlgn="auto">
              <a:lnSpc>
                <a:spcPct val="150000"/>
              </a:lnSpc>
            </a:pPr>
            <a:r>
              <a:rPr sz="2400" b="1" spc="-5" dirty="0">
                <a:latin typeface="微软雅黑" panose="020B0503020204020204" charset="-122"/>
                <a:ea typeface="微软雅黑" panose="020B0503020204020204" charset="-122"/>
                <a:cs typeface="微软雅黑" panose="020B0503020204020204" charset="-122"/>
              </a:rPr>
              <a:t>     </a:t>
            </a:r>
            <a:r>
              <a:rPr lang="zh-CN" sz="2000" dirty="0">
                <a:latin typeface="微软雅黑" panose="020B0503020204020204" charset="-122"/>
                <a:ea typeface="微软雅黑" panose="020B0503020204020204" charset="-122"/>
                <a:cs typeface="微软雅黑" panose="020B0503020204020204" charset="-122"/>
              </a:rPr>
              <a:t>大北庄</a:t>
            </a:r>
            <a:r>
              <a:rPr lang="zh-CN" sz="2000" dirty="0">
                <a:latin typeface="微软雅黑" panose="020B0503020204020204" charset="-122"/>
                <a:ea typeface="微软雅黑" panose="020B0503020204020204" charset="-122"/>
                <a:cs typeface="微软雅黑" panose="020B0503020204020204" charset="-122"/>
              </a:rPr>
              <a:t>村</a:t>
            </a:r>
            <a:r>
              <a:rPr sz="2000">
                <a:latin typeface="微软雅黑" panose="020B0503020204020204" charset="-122"/>
                <a:ea typeface="微软雅黑" panose="020B0503020204020204" charset="-122"/>
                <a:cs typeface="微软雅黑" panose="020B0503020204020204" charset="-122"/>
              </a:rPr>
              <a:t>属温带湿润东亚季风区大陆性气候。四季分明，春季干燥多风，夏季炎热而多雨、雨热同期，秋季温和凉爽，冬季干冷而少雨雪。年平均日照时数为 2479.7 小时，日照百分率为 56%。由于受季风影响和地形狭道作用，全年以北风为主，年平均降水量为 694.7mm，冬季风时期干旱而少雨雪，夏季风时期湿热而多雨。干旱和湿热季节分明，因此年降水量的季节分配极不均匀，年际间的变化较大，多余的 1964年高达 1219.5mm，而少雨的 1966 年仅有 363.6mm，相差 3 倍多，所以旱、涝时有发生。</a:t>
            </a:r>
            <a:endParaRPr sz="2000">
              <a:latin typeface="微软雅黑" panose="020B0503020204020204" charset="-122"/>
              <a:ea typeface="微软雅黑" panose="020B0503020204020204" charset="-122"/>
              <a:cs typeface="微软雅黑" panose="020B0503020204020204" charset="-122"/>
            </a:endParaRPr>
          </a:p>
          <a:p>
            <a:pPr marL="567690">
              <a:lnSpc>
                <a:spcPct val="100000"/>
              </a:lnSpc>
            </a:pPr>
            <a:endParaRPr sz="2000">
              <a:latin typeface="微软雅黑" panose="020B0503020204020204" charset="-122"/>
              <a:ea typeface="微软雅黑" panose="020B0503020204020204" charset="-122"/>
              <a:cs typeface="微软雅黑" panose="020B0503020204020204" charset="-122"/>
            </a:endParaRPr>
          </a:p>
        </p:txBody>
      </p:sp>
      <p:pic>
        <p:nvPicPr>
          <p:cNvPr id="7" name="图片 6" descr="C:/Users/pan/AppData/Local/Temp/picturescale_20191028110304/output_20191028110312.jpgoutput_20191028110312"/>
          <p:cNvPicPr>
            <a:picLocks noChangeAspect="1"/>
          </p:cNvPicPr>
          <p:nvPr/>
        </p:nvPicPr>
        <p:blipFill>
          <a:blip r:embed="rId2"/>
          <a:stretch>
            <a:fillRect/>
          </a:stretch>
        </p:blipFill>
        <p:spPr>
          <a:xfrm>
            <a:off x="6803390" y="3027045"/>
            <a:ext cx="7270115" cy="54559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17195" y="1372870"/>
            <a:ext cx="6772275" cy="324993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2.1 </a:t>
            </a:r>
            <a:r>
              <a:rPr lang="zh-CN" sz="2000" b="1" dirty="0">
                <a:latin typeface="微软雅黑" panose="020B0503020204020204" charset="-122"/>
                <a:ea typeface="微软雅黑" panose="020B0503020204020204" charset="-122"/>
                <a:cs typeface="微软雅黑" panose="020B0503020204020204" charset="-122"/>
              </a:rPr>
              <a:t>自然资源现状</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000">
              <a:latin typeface="微软雅黑" panose="020B0503020204020204" charset="-122"/>
              <a:ea typeface="微软雅黑" panose="020B0503020204020204" charset="-122"/>
              <a:cs typeface="微软雅黑" panose="020B0503020204020204" charset="-122"/>
            </a:endParaRPr>
          </a:p>
          <a:p>
            <a:pPr marL="372110">
              <a:lnSpc>
                <a:spcPct val="100000"/>
              </a:lnSpc>
            </a:pPr>
            <a:r>
              <a:rPr lang="en-US" altLang="zh-CN" sz="2000" b="1" dirty="0">
                <a:latin typeface="微软雅黑" panose="020B0503020204020204" charset="-122"/>
                <a:ea typeface="微软雅黑" panose="020B0503020204020204" charset="-122"/>
                <a:cs typeface="微软雅黑" panose="020B0503020204020204" charset="-122"/>
              </a:rPr>
              <a:t>2.1.2 </a:t>
            </a:r>
            <a:r>
              <a:rPr lang="zh-CN" sz="2000" b="1" dirty="0">
                <a:latin typeface="微软雅黑" panose="020B0503020204020204" charset="-122"/>
                <a:ea typeface="微软雅黑" panose="020B0503020204020204" charset="-122"/>
                <a:cs typeface="微软雅黑" panose="020B0503020204020204" charset="-122"/>
              </a:rPr>
              <a:t>现状土地</a:t>
            </a:r>
            <a:r>
              <a:rPr sz="2000" b="1" dirty="0">
                <a:latin typeface="微软雅黑" panose="020B0503020204020204" charset="-122"/>
                <a:ea typeface="微软雅黑" panose="020B0503020204020204" charset="-122"/>
                <a:cs typeface="微软雅黑" panose="020B0503020204020204" charset="-122"/>
              </a:rPr>
              <a:t>利用分析</a:t>
            </a:r>
            <a:endParaRPr sz="2000" b="1" dirty="0">
              <a:latin typeface="微软雅黑" panose="020B0503020204020204" charset="-122"/>
              <a:ea typeface="微软雅黑" panose="020B0503020204020204" charset="-122"/>
              <a:cs typeface="微软雅黑" panose="020B0503020204020204" charset="-122"/>
            </a:endParaRPr>
          </a:p>
          <a:p>
            <a:pPr marL="179705" fontAlgn="auto">
              <a:lnSpc>
                <a:spcPct val="100000"/>
              </a:lnSpc>
            </a:pPr>
            <a:endParaRPr sz="2000">
              <a:latin typeface="Times New Roman" panose="02020603050405020304"/>
              <a:cs typeface="Times New Roman" panose="02020603050405020304"/>
            </a:endParaRPr>
          </a:p>
          <a:p>
            <a:pPr marL="426720" marR="123825" indent="0" fontAlgn="auto">
              <a:lnSpc>
                <a:spcPct val="100000"/>
              </a:lnSpc>
              <a:buClrTx/>
              <a:buSzTx/>
              <a:buNone/>
            </a:pPr>
            <a:r>
              <a:rPr lang="zh-CN" altLang="en-US">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 大北庄村现状总用地面积为</a:t>
            </a:r>
            <a:r>
              <a:rPr lang="en-US" altLang="zh-CN" sz="160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494.15</a:t>
            </a:r>
            <a:r>
              <a:rPr lang="zh-CN" altLang="en-US" sz="1600">
                <a:latin typeface="微软雅黑" panose="020B0503020204020204" charset="-122"/>
                <a:ea typeface="微软雅黑" panose="020B0503020204020204" charset="-122"/>
                <a:cs typeface="微软雅黑" panose="020B0503020204020204" charset="-122"/>
                <a:sym typeface="+mn-ea"/>
              </a:rPr>
              <a:t>公顷（</a:t>
            </a:r>
            <a:r>
              <a:rPr lang="en-US" altLang="zh-CN" sz="1600" dirty="0">
                <a:latin typeface="微软雅黑" panose="020B0503020204020204" charset="-122"/>
                <a:ea typeface="微软雅黑" panose="020B0503020204020204" charset="-122"/>
                <a:cs typeface="微软雅黑" panose="020B0503020204020204" charset="-122"/>
                <a:sym typeface="+mn-ea"/>
              </a:rPr>
              <a:t>7412.25</a:t>
            </a:r>
            <a:r>
              <a:rPr lang="zh-CN" altLang="en-US" sz="1600">
                <a:latin typeface="微软雅黑" panose="020B0503020204020204" charset="-122"/>
                <a:ea typeface="微软雅黑" panose="020B0503020204020204" charset="-122"/>
                <a:cs typeface="微软雅黑" panose="020B0503020204020204" charset="-122"/>
                <a:sym typeface="+mn-ea"/>
              </a:rPr>
              <a:t>亩），包括农林用地</a:t>
            </a:r>
            <a:r>
              <a:rPr lang="en-US" altLang="zh-CN" sz="1600">
                <a:latin typeface="微软雅黑" panose="020B0503020204020204" charset="-122"/>
                <a:ea typeface="微软雅黑" panose="020B0503020204020204" charset="-122"/>
                <a:cs typeface="微软雅黑" panose="020B0503020204020204" charset="-122"/>
                <a:sym typeface="+mn-ea"/>
              </a:rPr>
              <a:t>453.60</a:t>
            </a:r>
            <a:r>
              <a:rPr lang="zh-CN" altLang="en-US" sz="1600">
                <a:latin typeface="微软雅黑" panose="020B0503020204020204" charset="-122"/>
                <a:ea typeface="微软雅黑" panose="020B0503020204020204" charset="-122"/>
                <a:cs typeface="微软雅黑" panose="020B0503020204020204" charset="-122"/>
                <a:sym typeface="+mn-ea"/>
              </a:rPr>
              <a:t>公顷，建设用地</a:t>
            </a:r>
            <a:r>
              <a:rPr lang="en-US" altLang="zh-CN" sz="1600">
                <a:latin typeface="微软雅黑" panose="020B0503020204020204" charset="-122"/>
                <a:ea typeface="微软雅黑" panose="020B0503020204020204" charset="-122"/>
                <a:cs typeface="微软雅黑" panose="020B0503020204020204" charset="-122"/>
                <a:sym typeface="+mn-ea"/>
              </a:rPr>
              <a:t>40.41</a:t>
            </a:r>
            <a:r>
              <a:rPr lang="zh-CN" altLang="en-US" sz="1600">
                <a:latin typeface="微软雅黑" panose="020B0503020204020204" charset="-122"/>
                <a:ea typeface="微软雅黑" panose="020B0503020204020204" charset="-122"/>
                <a:cs typeface="微软雅黑" panose="020B0503020204020204" charset="-122"/>
                <a:sym typeface="+mn-ea"/>
              </a:rPr>
              <a:t>公顷，自然保护保留</a:t>
            </a:r>
            <a:r>
              <a:rPr lang="en-US" altLang="zh-CN" sz="1600">
                <a:latin typeface="微软雅黑" panose="020B0503020204020204" charset="-122"/>
                <a:ea typeface="微软雅黑" panose="020B0503020204020204" charset="-122"/>
                <a:cs typeface="微软雅黑" panose="020B0503020204020204" charset="-122"/>
                <a:sym typeface="+mn-ea"/>
              </a:rPr>
              <a:t>0.14</a:t>
            </a:r>
            <a:r>
              <a:rPr lang="zh-CN" altLang="en-US" sz="1600">
                <a:latin typeface="微软雅黑" panose="020B0503020204020204" charset="-122"/>
                <a:ea typeface="微软雅黑" panose="020B0503020204020204" charset="-122"/>
                <a:cs typeface="微软雅黑" panose="020B0503020204020204" charset="-122"/>
                <a:sym typeface="+mn-ea"/>
              </a:rPr>
              <a:t>公顷。</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426720" marR="123825" indent="0" fontAlgn="auto">
              <a:lnSpc>
                <a:spcPct val="100000"/>
              </a:lnSpc>
              <a:buClrTx/>
              <a:buSzTx/>
              <a:buNone/>
            </a:pPr>
            <a:r>
              <a:rPr lang="zh-CN" altLang="en-US" sz="1600">
                <a:latin typeface="微软雅黑" panose="020B0503020204020204" charset="-122"/>
                <a:ea typeface="微软雅黑" panose="020B0503020204020204" charset="-122"/>
                <a:cs typeface="微软雅黑" panose="020B0503020204020204" charset="-122"/>
                <a:sym typeface="+mn-ea"/>
              </a:rPr>
              <a:t>      农林用地中，旱地</a:t>
            </a:r>
            <a:r>
              <a:rPr lang="en-US" altLang="zh-CN" sz="1600">
                <a:latin typeface="微软雅黑" panose="020B0503020204020204" charset="-122"/>
                <a:ea typeface="微软雅黑" panose="020B0503020204020204" charset="-122"/>
                <a:cs typeface="微软雅黑" panose="020B0503020204020204" charset="-122"/>
                <a:sym typeface="+mn-ea"/>
              </a:rPr>
              <a:t>202.25</a:t>
            </a:r>
            <a:r>
              <a:rPr lang="zh-CN" altLang="en-US" sz="1600">
                <a:latin typeface="微软雅黑" panose="020B0503020204020204" charset="-122"/>
                <a:ea typeface="微软雅黑" panose="020B0503020204020204" charset="-122"/>
                <a:cs typeface="微软雅黑" panose="020B0503020204020204" charset="-122"/>
                <a:sym typeface="+mn-ea"/>
              </a:rPr>
              <a:t>公顷，林地</a:t>
            </a:r>
            <a:r>
              <a:rPr lang="en-US" altLang="zh-CN" sz="1600">
                <a:latin typeface="微软雅黑" panose="020B0503020204020204" charset="-122"/>
                <a:ea typeface="微软雅黑" panose="020B0503020204020204" charset="-122"/>
                <a:cs typeface="微软雅黑" panose="020B0503020204020204" charset="-122"/>
                <a:sym typeface="+mn-ea"/>
              </a:rPr>
              <a:t>183.43</a:t>
            </a:r>
            <a:r>
              <a:rPr lang="zh-CN" altLang="en-US" sz="1600">
                <a:latin typeface="微软雅黑" panose="020B0503020204020204" charset="-122"/>
                <a:ea typeface="微软雅黑" panose="020B0503020204020204" charset="-122"/>
                <a:cs typeface="微软雅黑" panose="020B0503020204020204" charset="-122"/>
                <a:sym typeface="+mn-ea"/>
              </a:rPr>
              <a:t>公顷，坑塘水面</a:t>
            </a:r>
            <a:r>
              <a:rPr lang="en-US" altLang="zh-CN" sz="1600">
                <a:latin typeface="微软雅黑" panose="020B0503020204020204" charset="-122"/>
                <a:ea typeface="微软雅黑" panose="020B0503020204020204" charset="-122"/>
                <a:cs typeface="微软雅黑" panose="020B0503020204020204" charset="-122"/>
                <a:sym typeface="+mn-ea"/>
              </a:rPr>
              <a:t>0.27</a:t>
            </a:r>
            <a:r>
              <a:rPr lang="zh-CN" altLang="en-US" sz="1600">
                <a:latin typeface="微软雅黑" panose="020B0503020204020204" charset="-122"/>
                <a:ea typeface="微软雅黑" panose="020B0503020204020204" charset="-122"/>
                <a:cs typeface="微软雅黑" panose="020B0503020204020204" charset="-122"/>
                <a:sym typeface="+mn-ea"/>
              </a:rPr>
              <a:t>公顷。</a:t>
            </a:r>
            <a:endParaRPr lang="zh-CN" altLang="en-US" sz="1600">
              <a:latin typeface="微软雅黑" panose="020B0503020204020204" charset="-122"/>
              <a:ea typeface="微软雅黑" panose="020B0503020204020204" charset="-122"/>
              <a:cs typeface="微软雅黑" panose="020B0503020204020204" charset="-122"/>
              <a:sym typeface="+mn-ea"/>
            </a:endParaRPr>
          </a:p>
          <a:p>
            <a:pPr marL="426720" marR="123825" indent="0" fontAlgn="auto">
              <a:lnSpc>
                <a:spcPct val="100000"/>
              </a:lnSpc>
              <a:buClrTx/>
              <a:buSzTx/>
              <a:buNone/>
            </a:pPr>
            <a:r>
              <a:rPr lang="zh-CN" altLang="en-US" sz="1600">
                <a:latin typeface="微软雅黑" panose="020B0503020204020204" charset="-122"/>
                <a:ea typeface="微软雅黑" panose="020B0503020204020204" charset="-122"/>
                <a:cs typeface="微软雅黑" panose="020B0503020204020204" charset="-122"/>
                <a:sym typeface="+mn-ea"/>
              </a:rPr>
              <a:t>       建设用地中，村民住宅用地面积</a:t>
            </a:r>
            <a:r>
              <a:rPr lang="en-US" altLang="zh-CN" sz="1600">
                <a:latin typeface="微软雅黑" panose="020B0503020204020204" charset="-122"/>
                <a:ea typeface="微软雅黑" panose="020B0503020204020204" charset="-122"/>
                <a:cs typeface="微软雅黑" panose="020B0503020204020204" charset="-122"/>
                <a:sym typeface="+mn-ea"/>
              </a:rPr>
              <a:t>31.53</a:t>
            </a:r>
            <a:r>
              <a:rPr lang="zh-CN" altLang="en-US" sz="1600">
                <a:latin typeface="微软雅黑" panose="020B0503020204020204" charset="-122"/>
                <a:ea typeface="微软雅黑" panose="020B0503020204020204" charset="-122"/>
                <a:cs typeface="微软雅黑" panose="020B0503020204020204" charset="-122"/>
                <a:sym typeface="+mn-ea"/>
              </a:rPr>
              <a:t>公顷，村庄工业用地</a:t>
            </a:r>
            <a:r>
              <a:rPr lang="en-US" altLang="zh-CN" sz="1600">
                <a:latin typeface="微软雅黑" panose="020B0503020204020204" charset="-122"/>
                <a:ea typeface="微软雅黑" panose="020B0503020204020204" charset="-122"/>
                <a:cs typeface="微软雅黑" panose="020B0503020204020204" charset="-122"/>
                <a:sym typeface="+mn-ea"/>
              </a:rPr>
              <a:t>1.24</a:t>
            </a:r>
            <a:r>
              <a:rPr lang="zh-CN" altLang="en-US" sz="1600">
                <a:latin typeface="微软雅黑" panose="020B0503020204020204" charset="-122"/>
                <a:ea typeface="微软雅黑" panose="020B0503020204020204" charset="-122"/>
                <a:cs typeface="微软雅黑" panose="020B0503020204020204" charset="-122"/>
                <a:sym typeface="+mn-ea"/>
              </a:rPr>
              <a:t>公顷，村庄道路用地</a:t>
            </a:r>
            <a:r>
              <a:rPr lang="en-US" altLang="zh-CN" sz="1600">
                <a:latin typeface="微软雅黑" panose="020B0503020204020204" charset="-122"/>
                <a:ea typeface="微软雅黑" panose="020B0503020204020204" charset="-122"/>
                <a:cs typeface="微软雅黑" panose="020B0503020204020204" charset="-122"/>
                <a:sym typeface="+mn-ea"/>
              </a:rPr>
              <a:t>1.49</a:t>
            </a:r>
            <a:r>
              <a:rPr lang="zh-CN" altLang="en-US" sz="1600">
                <a:latin typeface="微软雅黑" panose="020B0503020204020204" charset="-122"/>
                <a:ea typeface="微软雅黑" panose="020B0503020204020204" charset="-122"/>
                <a:cs typeface="微软雅黑" panose="020B0503020204020204" charset="-122"/>
                <a:sym typeface="+mn-ea"/>
              </a:rPr>
              <a:t>公顷。</a:t>
            </a:r>
            <a:endParaRPr sz="1600">
              <a:latin typeface="微软雅黑" panose="020B0503020204020204" charset="-122"/>
              <a:ea typeface="微软雅黑" panose="020B0503020204020204" charset="-122"/>
              <a:cs typeface="微软雅黑" panose="020B0503020204020204" charset="-122"/>
            </a:endParaRPr>
          </a:p>
          <a:p>
            <a:pPr marL="426720" marR="456565" indent="0" fontAlgn="auto">
              <a:lnSpc>
                <a:spcPct val="200000"/>
              </a:lnSpc>
            </a:pPr>
            <a:endParaRPr lang="zh-CN" altLang="en-US" sz="1600">
              <a:latin typeface="微软雅黑" panose="020B0503020204020204" charset="-122"/>
              <a:ea typeface="微软雅黑" panose="020B0503020204020204" charset="-122"/>
              <a:cs typeface="微软雅黑" panose="020B0503020204020204" charset="-122"/>
            </a:endParaRPr>
          </a:p>
        </p:txBody>
      </p:sp>
      <p:pic>
        <p:nvPicPr>
          <p:cNvPr id="21" name="图片 20" descr="G:\2020\6.2兰陵大北庄\03成果\土地利用现状.jpg土地利用现状"/>
          <p:cNvPicPr>
            <a:picLocks noChangeAspect="1"/>
          </p:cNvPicPr>
          <p:nvPr/>
        </p:nvPicPr>
        <p:blipFill>
          <a:blip r:embed="rId2"/>
          <a:srcRect/>
          <a:stretch>
            <a:fillRect/>
          </a:stretch>
        </p:blipFill>
        <p:spPr>
          <a:xfrm>
            <a:off x="8038149" y="1187133"/>
            <a:ext cx="6510020" cy="9204960"/>
          </a:xfrm>
          <a:prstGeom prst="rect">
            <a:avLst/>
          </a:prstGeom>
        </p:spPr>
      </p:pic>
      <p:sp>
        <p:nvSpPr>
          <p:cNvPr id="5"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graphicFrame>
        <p:nvGraphicFramePr>
          <p:cNvPr id="4" name="表格 3"/>
          <p:cNvGraphicFramePr/>
          <p:nvPr>
            <p:custDataLst>
              <p:tags r:id="rId3"/>
            </p:custDataLst>
          </p:nvPr>
        </p:nvGraphicFramePr>
        <p:xfrm>
          <a:off x="1378585" y="4239895"/>
          <a:ext cx="5651500" cy="6287135"/>
        </p:xfrm>
        <a:graphic>
          <a:graphicData uri="http://schemas.openxmlformats.org/drawingml/2006/table">
            <a:tbl>
              <a:tblPr firstRow="1" bandRow="1">
                <a:tableStyleId>{5C22544A-7EE6-4342-B048-85BDC9FD1C3A}</a:tableStyleId>
              </a:tblPr>
              <a:tblGrid>
                <a:gridCol w="554990"/>
                <a:gridCol w="422910"/>
                <a:gridCol w="1376680"/>
                <a:gridCol w="1590675"/>
                <a:gridCol w="1706245"/>
              </a:tblGrid>
              <a:tr h="174625">
                <a:tc rowSpan="2" gridSpan="3">
                  <a:txBody>
                    <a:bodyPr/>
                    <a:p>
                      <a:pPr indent="0" algn="ctr">
                        <a:buNone/>
                      </a:pPr>
                      <a:r>
                        <a:rPr lang="zh-CN" sz="900" b="0">
                          <a:solidFill>
                            <a:srgbClr val="000000"/>
                          </a:solidFill>
                          <a:latin typeface="Arial" panose="020B0604020202020204" pitchFamily="34" charset="0"/>
                          <a:ea typeface="Arial" panose="020B0604020202020204" charset="-122"/>
                        </a:rPr>
                        <a:t>地类</a:t>
                      </a:r>
                      <a:endParaRPr lang="en-US" altLang="en-US" sz="9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cPr>
                    <a:lnT w="6350" cap="flat" cmpd="sng">
                      <a:solidFill>
                        <a:srgbClr val="000000"/>
                      </a:solidFill>
                      <a:prstDash val="solid"/>
                      <a:headEnd type="none" w="med" len="med"/>
                      <a:tailEnd type="none" w="med" len="med"/>
                    </a:lnT>
                  </a:tcPr>
                </a:tc>
                <a:tc rowSpan="2"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tcPr>
                </a:tc>
                <a:tc gridSpan="2">
                  <a:txBody>
                    <a:bodyPr/>
                    <a:p>
                      <a:pPr indent="0" algn="ctr">
                        <a:buNone/>
                      </a:pPr>
                      <a:r>
                        <a:rPr lang="zh-CN" sz="700" b="0">
                          <a:solidFill>
                            <a:srgbClr val="000000"/>
                          </a:solidFill>
                          <a:latin typeface="Arial" panose="020B0604020202020204" pitchFamily="34" charset="0"/>
                          <a:ea typeface="宋体" panose="02010600030101010101" pitchFamily="2" charset="-122"/>
                        </a:rPr>
                        <a:t>基期：</a:t>
                      </a:r>
                      <a:r>
                        <a:rPr lang="en-US" sz="700" b="0">
                          <a:solidFill>
                            <a:srgbClr val="000000"/>
                          </a:solidFill>
                          <a:latin typeface="宋体" panose="02010600030101010101" pitchFamily="2" charset="-122"/>
                        </a:rPr>
                        <a:t>     </a:t>
                      </a:r>
                      <a:r>
                        <a:rPr lang="zh-CN" sz="700" b="0">
                          <a:solidFill>
                            <a:srgbClr val="000000"/>
                          </a:solidFill>
                          <a:latin typeface="Arial" panose="020B0604020202020204" pitchFamily="34" charset="0"/>
                          <a:ea typeface="宋体" panose="02010600030101010101" pitchFamily="2" charset="-122"/>
                        </a:rPr>
                        <a:t>年</a:t>
                      </a:r>
                      <a:endParaRPr lang="en-US" altLang="en-US" sz="7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173990">
                <a:tc vMerge="1" gridSpan="3">
                  <a:tcPr>
                    <a:lnL w="635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vMerge="1" hMerge="1">
                  <a:tcPr>
                    <a:lnB w="6350" cap="flat" cmpd="sng">
                      <a:solidFill>
                        <a:srgbClr val="000000"/>
                      </a:solidFill>
                      <a:prstDash val="solid"/>
                      <a:headEnd type="none" w="med" len="med"/>
                      <a:tailEnd type="none" w="med" len="med"/>
                    </a:lnB>
                  </a:tcPr>
                </a:tc>
                <a:tc vMerge="1" hMerge="1">
                  <a:tcPr>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700" b="0">
                          <a:solidFill>
                            <a:srgbClr val="000000"/>
                          </a:solidFill>
                          <a:latin typeface="Arial" panose="020B0604020202020204" pitchFamily="34" charset="0"/>
                          <a:ea typeface="宋体" panose="02010600030101010101" pitchFamily="2" charset="-122"/>
                        </a:rPr>
                        <a:t>面积</a:t>
                      </a:r>
                      <a:endParaRPr lang="en-US" altLang="en-US" sz="7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700" b="0">
                          <a:solidFill>
                            <a:srgbClr val="000000"/>
                          </a:solidFill>
                          <a:latin typeface="Arial" panose="020B0604020202020204" pitchFamily="34" charset="0"/>
                          <a:ea typeface="宋体" panose="02010600030101010101" pitchFamily="2" charset="-122"/>
                        </a:rPr>
                        <a:t>比重</a:t>
                      </a:r>
                      <a:endParaRPr lang="en-US" altLang="en-US" sz="7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645">
                <a:tc rowSpan="13">
                  <a:txBody>
                    <a:bodyPr/>
                    <a:p>
                      <a:pPr indent="0" algn="ctr">
                        <a:buNone/>
                      </a:pPr>
                      <a:r>
                        <a:rPr lang="zh-CN" altLang="en-US" sz="900" b="0">
                          <a:solidFill>
                            <a:srgbClr val="000000"/>
                          </a:solidFill>
                          <a:latin typeface="宋体" panose="02010600030101010101" pitchFamily="2" charset="-122"/>
                        </a:rPr>
                        <a:t>农林用地</a:t>
                      </a:r>
                      <a:endParaRPr lang="zh-CN"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旱地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2022546.19</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0.41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900" b="0">
                          <a:solidFill>
                            <a:srgbClr val="000000"/>
                          </a:solidFill>
                          <a:latin typeface="Arial" panose="020B0604020202020204" pitchFamily="34" charset="0"/>
                          <a:ea typeface="宋体" panose="02010600030101010101" pitchFamily="2" charset="-122"/>
                        </a:rPr>
                        <a:t>小计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2022546.19</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0.41</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p>
                      <a:pPr indent="0" algn="ctr">
                        <a:buNone/>
                      </a:pPr>
                      <a:r>
                        <a:rPr lang="zh-CN" sz="900" b="0">
                          <a:solidFill>
                            <a:srgbClr val="000000"/>
                          </a:solidFill>
                          <a:latin typeface="Arial" panose="020B0604020202020204" pitchFamily="34" charset="0"/>
                          <a:ea typeface="宋体" panose="02010600030101010101" pitchFamily="2" charset="-122"/>
                        </a:rPr>
                        <a:t>园地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果园</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68758.57</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其他园地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225941.91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0.05</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900" b="0">
                          <a:solidFill>
                            <a:srgbClr val="000000"/>
                          </a:solidFill>
                          <a:latin typeface="Arial" panose="020B0604020202020204" pitchFamily="34" charset="0"/>
                          <a:ea typeface="宋体" panose="02010600030101010101" pitchFamily="2" charset="-122"/>
                        </a:rPr>
                        <a:t>小计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294700.48</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0.06</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林地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1834342.5</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0.37</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草地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268750.14</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0.05</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5">
                  <a:txBody>
                    <a:bodyPr/>
                    <a:p>
                      <a:pPr indent="0" algn="ctr">
                        <a:buNone/>
                      </a:pPr>
                      <a:r>
                        <a:rPr lang="zh-CN" sz="900" b="0">
                          <a:solidFill>
                            <a:srgbClr val="000000"/>
                          </a:solidFill>
                          <a:latin typeface="Arial" panose="020B0604020202020204" pitchFamily="34" charset="0"/>
                          <a:ea typeface="宋体" panose="02010600030101010101" pitchFamily="2" charset="-122"/>
                        </a:rPr>
                        <a:t>其他农用地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设施农用地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23847.41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农村道路</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51618.35</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坑塘水面</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2728.34</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沟渠</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37499.32</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900" b="0">
                          <a:solidFill>
                            <a:srgbClr val="000000"/>
                          </a:solidFill>
                          <a:latin typeface="Arial" panose="020B0604020202020204" pitchFamily="34" charset="0"/>
                          <a:ea typeface="宋体" panose="02010600030101010101" pitchFamily="2" charset="-122"/>
                        </a:rPr>
                        <a:t>小计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115693.42</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0.02</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900" b="0">
                          <a:solidFill>
                            <a:srgbClr val="000000"/>
                          </a:solidFill>
                          <a:latin typeface="Arial" panose="020B0604020202020204" pitchFamily="34" charset="0"/>
                          <a:ea typeface="宋体" panose="02010600030101010101" pitchFamily="2" charset="-122"/>
                        </a:rPr>
                        <a:t>合计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4536032.73</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0.92</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rowSpan="11">
                  <a:txBody>
                    <a:bodyPr/>
                    <a:p>
                      <a:pPr indent="0" algn="ctr">
                        <a:buNone/>
                      </a:pPr>
                      <a:r>
                        <a:rPr lang="zh-CN" sz="900" b="0">
                          <a:solidFill>
                            <a:srgbClr val="000000"/>
                          </a:solidFill>
                          <a:latin typeface="Arial" panose="020B0604020202020204" pitchFamily="34" charset="0"/>
                          <a:ea typeface="宋体" panose="02010600030101010101" pitchFamily="2" charset="-122"/>
                        </a:rPr>
                        <a:t>建设用地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a:p>
                      <a:pPr indent="0" algn="ctr">
                        <a:buNone/>
                      </a:pPr>
                      <a:r>
                        <a:rPr lang="zh-CN" sz="900" b="0">
                          <a:solidFill>
                            <a:srgbClr val="000000"/>
                          </a:solidFill>
                          <a:latin typeface="Arial" panose="020B0604020202020204" pitchFamily="34" charset="0"/>
                          <a:ea typeface="宋体" panose="02010600030101010101" pitchFamily="2" charset="-122"/>
                        </a:rPr>
                        <a:t>村庄居住用地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一类村庄宅基地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315297.66</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0.06</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村庄公共服务设施用地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3567.89</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6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900" b="0">
                          <a:solidFill>
                            <a:srgbClr val="000000"/>
                          </a:solidFill>
                          <a:latin typeface="Arial" panose="020B0604020202020204" pitchFamily="34" charset="0"/>
                          <a:ea typeface="宋体" panose="02010600030101010101" pitchFamily="2" charset="-122"/>
                        </a:rPr>
                        <a:t>村庄基础设施用地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295.31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105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900" b="0">
                          <a:solidFill>
                            <a:srgbClr val="000000"/>
                          </a:solidFill>
                          <a:latin typeface="Arial" panose="020B0604020202020204" pitchFamily="34" charset="0"/>
                          <a:ea typeface="宋体" panose="02010600030101010101" pitchFamily="2" charset="-122"/>
                        </a:rPr>
                        <a:t>小计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319160.86</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0.06</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中小学用地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1265.28</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村庄工业用地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12392.38</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村庄道路用地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14943.17</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区域基础设施用地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13520.02</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701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采矿盐田用地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42871.35</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0.01</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ctr">
                        <a:buNone/>
                      </a:pPr>
                      <a:r>
                        <a:rPr lang="zh-CN" sz="900" b="0">
                          <a:solidFill>
                            <a:srgbClr val="000000"/>
                          </a:solidFill>
                          <a:latin typeface="Arial" panose="020B0604020202020204" pitchFamily="34" charset="0"/>
                          <a:ea typeface="宋体" panose="02010600030101010101" pitchFamily="2" charset="-122"/>
                        </a:rPr>
                        <a:t>小计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84992.2</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0.02</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900" b="0">
                          <a:solidFill>
                            <a:srgbClr val="000000"/>
                          </a:solidFill>
                          <a:latin typeface="Arial" panose="020B0604020202020204" pitchFamily="34" charset="0"/>
                          <a:ea typeface="宋体" panose="02010600030101010101" pitchFamily="2" charset="-122"/>
                        </a:rPr>
                        <a:t>合计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404153.06</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0.08</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1620">
                <a:tc rowSpan="2">
                  <a:txBody>
                    <a:bodyPr/>
                    <a:p>
                      <a:pPr indent="0" algn="ctr">
                        <a:buNone/>
                      </a:pPr>
                      <a:r>
                        <a:rPr lang="zh-CN" sz="900" b="0">
                          <a:solidFill>
                            <a:srgbClr val="000000"/>
                          </a:solidFill>
                          <a:latin typeface="Arial" panose="020B0604020202020204" pitchFamily="34" charset="0"/>
                          <a:ea typeface="宋体" panose="02010600030101010101" pitchFamily="2" charset="-122"/>
                        </a:rPr>
                        <a:t>自然保护保留</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p>
                      <a:pPr indent="0" algn="l">
                        <a:buNone/>
                      </a:pPr>
                      <a:r>
                        <a:rPr lang="zh-CN" sz="900" b="0">
                          <a:solidFill>
                            <a:srgbClr val="000000"/>
                          </a:solidFill>
                          <a:latin typeface="Arial" panose="020B0604020202020204" pitchFamily="34" charset="0"/>
                          <a:ea typeface="宋体" panose="02010600030101010101" pitchFamily="2" charset="-122"/>
                        </a:rPr>
                        <a:t>其他自然保留用地</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1335.29</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0.00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06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900" b="0">
                          <a:solidFill>
                            <a:srgbClr val="000000"/>
                          </a:solidFill>
                          <a:latin typeface="Arial" panose="020B0604020202020204" pitchFamily="34" charset="0"/>
                          <a:ea typeface="宋体" panose="02010600030101010101" pitchFamily="2" charset="-122"/>
                        </a:rPr>
                        <a:t>合计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1335.29</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1">
                          <a:solidFill>
                            <a:srgbClr val="000000"/>
                          </a:solidFill>
                          <a:latin typeface="Arial" panose="020B0604020202020204" charset="-122"/>
                        </a:rPr>
                        <a:t>0.00</a:t>
                      </a:r>
                      <a:endParaRPr lang="en-US" altLang="en-US" sz="7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06375">
                <a:tc gridSpan="3">
                  <a:txBody>
                    <a:bodyPr/>
                    <a:p>
                      <a:pPr indent="0" algn="ctr">
                        <a:buNone/>
                      </a:pPr>
                      <a:r>
                        <a:rPr lang="zh-CN" sz="900" b="0">
                          <a:solidFill>
                            <a:srgbClr val="000000"/>
                          </a:solidFill>
                          <a:latin typeface="Arial" panose="020B0604020202020204" pitchFamily="34" charset="0"/>
                          <a:ea typeface="宋体" panose="02010600030101010101" pitchFamily="2" charset="-122"/>
                        </a:rPr>
                        <a:t>总计</a:t>
                      </a:r>
                      <a:endParaRPr lang="en-US" altLang="en-US" sz="9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700" b="0">
                          <a:solidFill>
                            <a:srgbClr val="000000"/>
                          </a:solidFill>
                          <a:latin typeface="Arial" panose="020B0604020202020204" charset="-122"/>
                        </a:rPr>
                        <a:t>4941521.08</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700" b="0">
                          <a:solidFill>
                            <a:srgbClr val="000000"/>
                          </a:solidFill>
                          <a:latin typeface="Arial" panose="020B0604020202020204" charset="-122"/>
                        </a:rPr>
                        <a:t>1.00</a:t>
                      </a:r>
                      <a:endParaRPr lang="en-US" altLang="en-US" sz="7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9" name="object 19"/>
          <p:cNvSpPr txBox="1"/>
          <p:nvPr/>
        </p:nvSpPr>
        <p:spPr>
          <a:xfrm>
            <a:off x="417195" y="1372870"/>
            <a:ext cx="13086080" cy="194183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2.1 </a:t>
            </a:r>
            <a:r>
              <a:rPr lang="zh-CN" sz="2000" b="1" dirty="0">
                <a:latin typeface="微软雅黑" panose="020B0503020204020204" charset="-122"/>
                <a:ea typeface="微软雅黑" panose="020B0503020204020204" charset="-122"/>
                <a:cs typeface="微软雅黑" panose="020B0503020204020204" charset="-122"/>
              </a:rPr>
              <a:t>自然资源现状</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r>
              <a:rPr lang="en-US" sz="2400" b="1" dirty="0">
                <a:latin typeface="微软雅黑" panose="020B0503020204020204" charset="-122"/>
                <a:ea typeface="微软雅黑" panose="020B0503020204020204" charset="-122"/>
                <a:cs typeface="微软雅黑" panose="020B0503020204020204" charset="-122"/>
              </a:rPr>
              <a:t>2.1.3 </a:t>
            </a:r>
            <a:r>
              <a:rPr sz="2400" b="1" dirty="0">
                <a:latin typeface="微软雅黑" panose="020B0503020204020204" charset="-122"/>
                <a:ea typeface="微软雅黑" panose="020B0503020204020204" charset="-122"/>
                <a:cs typeface="微软雅黑" panose="020B0503020204020204" charset="-122"/>
              </a:rPr>
              <a:t>地形地貌</a:t>
            </a:r>
            <a:endParaRPr sz="2400" b="1" dirty="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a:latin typeface="微软雅黑" panose="020B0503020204020204" charset="-122"/>
              <a:cs typeface="微软雅黑" panose="020B0503020204020204" charset="-122"/>
            </a:endParaRPr>
          </a:p>
          <a:p>
            <a:pPr fontAlgn="auto">
              <a:lnSpc>
                <a:spcPct val="150000"/>
              </a:lnSpc>
              <a:spcBef>
                <a:spcPts val="0"/>
              </a:spcBef>
            </a:pPr>
            <a:r>
              <a:rPr lang="zh-CN" sz="2000" dirty="0">
                <a:latin typeface="微软雅黑" panose="020B0503020204020204" charset="-122"/>
                <a:ea typeface="微软雅黑" panose="020B0503020204020204" charset="-122"/>
                <a:cs typeface="微软雅黑" panose="020B0503020204020204" charset="-122"/>
                <a:sym typeface="+mn-ea"/>
              </a:rPr>
              <a:t>    大北庄村整体地形起伏较大。从坡度上来看，北部和南部坡度大，中间较为平缓</a:t>
            </a:r>
            <a:r>
              <a:rPr lang="zh-CN" sz="2000" dirty="0">
                <a:latin typeface="微软雅黑" panose="020B0503020204020204" charset="-122"/>
                <a:ea typeface="微软雅黑" panose="020B0503020204020204" charset="-122"/>
                <a:cs typeface="微软雅黑" panose="020B0503020204020204" charset="-122"/>
                <a:sym typeface="+mn-ea"/>
              </a:rPr>
              <a:t>。村庄集聚区内北高南低。</a:t>
            </a:r>
            <a:endParaRPr sz="2800">
              <a:latin typeface="微软雅黑" panose="020B0503020204020204" charset="-122"/>
              <a:cs typeface="微软雅黑" panose="020B0503020204020204" charset="-122"/>
            </a:endParaRPr>
          </a:p>
        </p:txBody>
      </p:sp>
      <p:sp>
        <p:nvSpPr>
          <p:cNvPr id="23" name="object 10"/>
          <p:cNvSpPr txBox="1"/>
          <p:nvPr/>
        </p:nvSpPr>
        <p:spPr>
          <a:xfrm>
            <a:off x="7238619" y="9562337"/>
            <a:ext cx="939800" cy="289560"/>
          </a:xfrm>
          <a:prstGeom prst="rect">
            <a:avLst/>
          </a:prstGeom>
        </p:spPr>
        <p:txBody>
          <a:bodyPr vert="horz" wrap="square" lIns="0" tIns="12700" rIns="0" bIns="0" rtlCol="0">
            <a:spAutoFit/>
          </a:bodyPr>
          <a:p>
            <a:pPr marL="12700">
              <a:lnSpc>
                <a:spcPct val="100000"/>
              </a:lnSpc>
              <a:spcBef>
                <a:spcPts val="100"/>
              </a:spcBef>
            </a:pPr>
            <a:r>
              <a:rPr lang="zh-CN" sz="1800" b="1" dirty="0">
                <a:latin typeface="微软雅黑" panose="020B0503020204020204" charset="-122"/>
                <a:ea typeface="微软雅黑" panose="020B0503020204020204" charset="-122"/>
                <a:cs typeface="微软雅黑" panose="020B0503020204020204" charset="-122"/>
              </a:rPr>
              <a:t>坡向</a:t>
            </a:r>
            <a:r>
              <a:rPr lang="zh-CN" sz="1800" b="1" dirty="0">
                <a:latin typeface="微软雅黑" panose="020B0503020204020204" charset="-122"/>
                <a:ea typeface="微软雅黑" panose="020B0503020204020204" charset="-122"/>
                <a:cs typeface="微软雅黑" panose="020B0503020204020204" charset="-122"/>
              </a:rPr>
              <a:t>分析</a:t>
            </a:r>
            <a:endParaRPr lang="zh-CN" sz="1800" b="1" dirty="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高程"/>
          <p:cNvPicPr>
            <a:picLocks noChangeAspect="1"/>
          </p:cNvPicPr>
          <p:nvPr/>
        </p:nvPicPr>
        <p:blipFill>
          <a:blip r:embed="rId2"/>
          <a:srcRect/>
          <a:stretch>
            <a:fillRect/>
          </a:stretch>
        </p:blipFill>
        <p:spPr>
          <a:xfrm>
            <a:off x="537845" y="3800475"/>
            <a:ext cx="4440555" cy="5458460"/>
          </a:xfrm>
          <a:prstGeom prst="rect">
            <a:avLst/>
          </a:prstGeom>
        </p:spPr>
      </p:pic>
      <p:sp>
        <p:nvSpPr>
          <p:cNvPr id="10" name="object 10"/>
          <p:cNvSpPr txBox="1"/>
          <p:nvPr/>
        </p:nvSpPr>
        <p:spPr>
          <a:xfrm>
            <a:off x="2465324" y="9430892"/>
            <a:ext cx="939800" cy="289560"/>
          </a:xfrm>
          <a:prstGeom prst="rect">
            <a:avLst/>
          </a:prstGeom>
        </p:spPr>
        <p:txBody>
          <a:bodyPr vert="horz" wrap="square" lIns="0" tIns="12700" rIns="0" bIns="0" rtlCol="0">
            <a:spAutoFit/>
          </a:bodyPr>
          <a:p>
            <a:pPr marL="12700">
              <a:lnSpc>
                <a:spcPct val="100000"/>
              </a:lnSpc>
              <a:spcBef>
                <a:spcPts val="100"/>
              </a:spcBef>
            </a:pPr>
            <a:r>
              <a:rPr sz="1800" b="1" dirty="0">
                <a:latin typeface="微软雅黑" panose="020B0503020204020204" charset="-122"/>
                <a:ea typeface="微软雅黑" panose="020B0503020204020204" charset="-122"/>
                <a:cs typeface="微软雅黑" panose="020B0503020204020204" charset="-122"/>
              </a:rPr>
              <a:t>高程</a:t>
            </a:r>
            <a:r>
              <a:rPr lang="zh-CN" sz="1800" b="1" dirty="0">
                <a:latin typeface="微软雅黑" panose="020B0503020204020204" charset="-122"/>
                <a:ea typeface="微软雅黑" panose="020B0503020204020204" charset="-122"/>
                <a:cs typeface="微软雅黑" panose="020B0503020204020204" charset="-122"/>
              </a:rPr>
              <a:t>分析</a:t>
            </a:r>
            <a:endParaRPr lang="zh-CN" sz="1800" b="1" dirty="0">
              <a:latin typeface="微软雅黑" panose="020B0503020204020204" charset="-122"/>
              <a:ea typeface="微软雅黑" panose="020B0503020204020204" charset="-122"/>
              <a:cs typeface="微软雅黑" panose="020B0503020204020204" charset="-122"/>
            </a:endParaRPr>
          </a:p>
        </p:txBody>
      </p:sp>
      <p:pic>
        <p:nvPicPr>
          <p:cNvPr id="7" name="图片 6" descr="坡向"/>
          <p:cNvPicPr>
            <a:picLocks noChangeAspect="1"/>
          </p:cNvPicPr>
          <p:nvPr/>
        </p:nvPicPr>
        <p:blipFill>
          <a:blip r:embed="rId3"/>
          <a:srcRect/>
          <a:stretch>
            <a:fillRect/>
          </a:stretch>
        </p:blipFill>
        <p:spPr>
          <a:xfrm>
            <a:off x="5650865" y="3800475"/>
            <a:ext cx="4492625" cy="5478780"/>
          </a:xfrm>
          <a:prstGeom prst="rect">
            <a:avLst/>
          </a:prstGeom>
        </p:spPr>
      </p:pic>
      <p:pic>
        <p:nvPicPr>
          <p:cNvPr id="9" name="图片 8" descr="无标题"/>
          <p:cNvPicPr>
            <a:picLocks noChangeAspect="1"/>
          </p:cNvPicPr>
          <p:nvPr/>
        </p:nvPicPr>
        <p:blipFill>
          <a:blip r:embed="rId4"/>
          <a:srcRect/>
          <a:stretch>
            <a:fillRect/>
          </a:stretch>
        </p:blipFill>
        <p:spPr>
          <a:xfrm>
            <a:off x="10175240" y="4259580"/>
            <a:ext cx="4939030" cy="3610610"/>
          </a:xfrm>
          <a:prstGeom prst="rect">
            <a:avLst/>
          </a:prstGeom>
        </p:spPr>
      </p:pic>
      <p:pic>
        <p:nvPicPr>
          <p:cNvPr id="12" name="图片 11" descr="高程"/>
          <p:cNvPicPr>
            <a:picLocks noChangeAspect="1"/>
          </p:cNvPicPr>
          <p:nvPr/>
        </p:nvPicPr>
        <p:blipFill>
          <a:blip r:embed="rId5"/>
          <a:srcRect/>
          <a:stretch>
            <a:fillRect/>
          </a:stretch>
        </p:blipFill>
        <p:spPr>
          <a:xfrm>
            <a:off x="669925" y="8324215"/>
            <a:ext cx="1671955" cy="877570"/>
          </a:xfrm>
          <a:prstGeom prst="rect">
            <a:avLst/>
          </a:prstGeom>
        </p:spPr>
      </p:pic>
      <p:pic>
        <p:nvPicPr>
          <p:cNvPr id="13" name="图片 12" descr="坡向"/>
          <p:cNvPicPr>
            <a:picLocks noChangeAspect="1"/>
          </p:cNvPicPr>
          <p:nvPr/>
        </p:nvPicPr>
        <p:blipFill>
          <a:blip r:embed="rId6"/>
          <a:srcRect/>
          <a:stretch>
            <a:fillRect/>
          </a:stretch>
        </p:blipFill>
        <p:spPr>
          <a:xfrm>
            <a:off x="5575300" y="7611745"/>
            <a:ext cx="1214120" cy="174244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17195" y="1372870"/>
            <a:ext cx="2357120"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2.1</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现状</a:t>
            </a:r>
            <a:r>
              <a:rPr lang="zh-CN" sz="2000" b="1" spc="-65" dirty="0">
                <a:latin typeface="微软雅黑" panose="020B0503020204020204" charset="-122"/>
                <a:ea typeface="微软雅黑" panose="020B0503020204020204" charset="-122"/>
                <a:cs typeface="微软雅黑" panose="020B0503020204020204" charset="-122"/>
              </a:rPr>
              <a:t>资源</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9" name="object 9"/>
          <p:cNvSpPr txBox="1"/>
          <p:nvPr/>
        </p:nvSpPr>
        <p:spPr>
          <a:xfrm>
            <a:off x="783590" y="2090420"/>
            <a:ext cx="3675380" cy="381635"/>
          </a:xfrm>
          <a:prstGeom prst="rect">
            <a:avLst/>
          </a:prstGeom>
        </p:spPr>
        <p:txBody>
          <a:bodyPr vert="horz" wrap="square" lIns="0" tIns="12700" rIns="0" bIns="0" rtlCol="0">
            <a:spAutoFit/>
          </a:bodyPr>
          <a:p>
            <a:pPr marL="12700">
              <a:lnSpc>
                <a:spcPct val="100000"/>
              </a:lnSpc>
              <a:spcBef>
                <a:spcPts val="100"/>
              </a:spcBef>
            </a:pPr>
            <a:r>
              <a:rPr lang="en-US" altLang="zh-CN" sz="2400" b="1" dirty="0">
                <a:latin typeface="微软雅黑" panose="020B0503020204020204" charset="-122"/>
                <a:ea typeface="微软雅黑" panose="020B0503020204020204" charset="-122"/>
                <a:cs typeface="微软雅黑" panose="020B0503020204020204" charset="-122"/>
                <a:sym typeface="+mn-ea"/>
              </a:rPr>
              <a:t>2.1.4 </a:t>
            </a:r>
            <a:r>
              <a:rPr lang="zh-CN" altLang="en-US" sz="2400" b="1" dirty="0">
                <a:latin typeface="微软雅黑" panose="020B0503020204020204" charset="-122"/>
                <a:ea typeface="微软雅黑" panose="020B0503020204020204" charset="-122"/>
                <a:cs typeface="微软雅黑" panose="020B0503020204020204" charset="-122"/>
                <a:sym typeface="+mn-ea"/>
              </a:rPr>
              <a:t>现状</a:t>
            </a:r>
            <a:r>
              <a:rPr lang="zh-CN" altLang="en-US" sz="2400" b="1" dirty="0">
                <a:latin typeface="微软雅黑" panose="020B0503020204020204" charset="-122"/>
                <a:ea typeface="微软雅黑" panose="020B0503020204020204" charset="-122"/>
                <a:cs typeface="微软雅黑" panose="020B0503020204020204" charset="-122"/>
                <a:sym typeface="+mn-ea"/>
              </a:rPr>
              <a:t>资源</a:t>
            </a:r>
            <a:endParaRPr lang="zh-CN" altLang="en-US" sz="2400" b="1" dirty="0">
              <a:latin typeface="微软雅黑" panose="020B0503020204020204" charset="-122"/>
              <a:ea typeface="微软雅黑" panose="020B0503020204020204" charset="-122"/>
              <a:cs typeface="微软雅黑" panose="020B0503020204020204" charset="-122"/>
              <a:sym typeface="+mn-ea"/>
            </a:endParaRPr>
          </a:p>
        </p:txBody>
      </p:sp>
      <p:sp>
        <p:nvSpPr>
          <p:cNvPr id="10" name="object 10"/>
          <p:cNvSpPr txBox="1"/>
          <p:nvPr/>
        </p:nvSpPr>
        <p:spPr>
          <a:xfrm>
            <a:off x="783590" y="2960370"/>
            <a:ext cx="5431155" cy="3795395"/>
          </a:xfrm>
          <a:prstGeom prst="rect">
            <a:avLst/>
          </a:prstGeom>
        </p:spPr>
        <p:txBody>
          <a:bodyPr vert="horz" wrap="square" lIns="0" tIns="12700" rIns="0" bIns="0" rtlCol="0">
            <a:spAutoFit/>
          </a:bodyPr>
          <a:p>
            <a:pPr marR="5080" indent="0" fontAlgn="auto">
              <a:lnSpc>
                <a:spcPct val="150000"/>
              </a:lnSpc>
              <a:spcBef>
                <a:spcPts val="100"/>
              </a:spcBef>
            </a:pPr>
            <a:r>
              <a:rPr lang="en-US" sz="2000" b="1" spc="20" dirty="0">
                <a:latin typeface="微软雅黑" panose="020B0503020204020204" charset="-122"/>
                <a:ea typeface="微软雅黑" panose="020B0503020204020204" charset="-122"/>
                <a:cs typeface="微软雅黑" panose="020B0503020204020204" charset="-122"/>
              </a:rPr>
              <a:t>    </a:t>
            </a:r>
            <a:r>
              <a:rPr lang="zh-CN" altLang="en-US" sz="2000" b="1" spc="20" dirty="0">
                <a:latin typeface="微软雅黑" panose="020B0503020204020204" charset="-122"/>
                <a:ea typeface="微软雅黑" panose="020B0503020204020204" charset="-122"/>
                <a:cs typeface="微软雅黑" panose="020B0503020204020204" charset="-122"/>
              </a:rPr>
              <a:t>大北庄</a:t>
            </a:r>
            <a:r>
              <a:rPr lang="zh-CN" altLang="en-US" sz="2000" b="1" spc="20" dirty="0">
                <a:latin typeface="微软雅黑" panose="020B0503020204020204" charset="-122"/>
                <a:ea typeface="微软雅黑" panose="020B0503020204020204" charset="-122"/>
                <a:cs typeface="微软雅黑" panose="020B0503020204020204" charset="-122"/>
              </a:rPr>
              <a:t>村现状资源主要有：</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1</a:t>
            </a:r>
            <a:r>
              <a:rPr lang="zh-CN" altLang="en-US" sz="2000" b="1" spc="20" dirty="0">
                <a:latin typeface="微软雅黑" panose="020B0503020204020204" charset="-122"/>
                <a:ea typeface="微软雅黑" panose="020B0503020204020204" charset="-122"/>
                <a:cs typeface="微软雅黑" panose="020B0503020204020204" charset="-122"/>
              </a:rPr>
              <a:t>、商业</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2</a:t>
            </a:r>
            <a:r>
              <a:rPr lang="zh-CN" altLang="en-US" sz="2000" b="1" spc="20" dirty="0">
                <a:latin typeface="微软雅黑" panose="020B0503020204020204" charset="-122"/>
                <a:ea typeface="微软雅黑" panose="020B0503020204020204" charset="-122"/>
                <a:cs typeface="微软雅黑" panose="020B0503020204020204" charset="-122"/>
              </a:rPr>
              <a:t>、健身广场</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3</a:t>
            </a:r>
            <a:r>
              <a:rPr lang="zh-CN" altLang="en-US" sz="2000" b="1" spc="20" dirty="0">
                <a:latin typeface="微软雅黑" panose="020B0503020204020204" charset="-122"/>
                <a:ea typeface="微软雅黑" panose="020B0503020204020204" charset="-122"/>
                <a:cs typeface="微软雅黑" panose="020B0503020204020204" charset="-122"/>
              </a:rPr>
              <a:t>、幼儿园</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4</a:t>
            </a:r>
            <a:r>
              <a:rPr lang="zh-CN" altLang="en-US" sz="2000" b="1" spc="20" dirty="0">
                <a:latin typeface="微软雅黑" panose="020B0503020204020204" charset="-122"/>
                <a:ea typeface="微软雅黑" panose="020B0503020204020204" charset="-122"/>
                <a:cs typeface="微软雅黑" panose="020B0503020204020204" charset="-122"/>
              </a:rPr>
              <a:t>、卫生室</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5</a:t>
            </a:r>
            <a:r>
              <a:rPr lang="zh-CN" altLang="en-US" sz="2000" b="1" spc="20" dirty="0">
                <a:latin typeface="微软雅黑" panose="020B0503020204020204" charset="-122"/>
                <a:ea typeface="微软雅黑" panose="020B0503020204020204" charset="-122"/>
                <a:cs typeface="微软雅黑" panose="020B0503020204020204" charset="-122"/>
              </a:rPr>
              <a:t>、河流</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r>
              <a:rPr lang="en-US" altLang="zh-CN" sz="2000" b="1" spc="20" dirty="0">
                <a:latin typeface="微软雅黑" panose="020B0503020204020204" charset="-122"/>
                <a:ea typeface="微软雅黑" panose="020B0503020204020204" charset="-122"/>
                <a:cs typeface="微软雅黑" panose="020B0503020204020204" charset="-122"/>
              </a:rPr>
              <a:t>6</a:t>
            </a:r>
            <a:r>
              <a:rPr lang="zh-CN" altLang="en-US" sz="2000" b="1" spc="20" dirty="0">
                <a:latin typeface="微软雅黑" panose="020B0503020204020204" charset="-122"/>
                <a:ea typeface="微软雅黑" panose="020B0503020204020204" charset="-122"/>
                <a:cs typeface="微软雅黑" panose="020B0503020204020204" charset="-122"/>
              </a:rPr>
              <a:t>、小学</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p:txBody>
      </p:sp>
      <p:pic>
        <p:nvPicPr>
          <p:cNvPr id="21" name="图片 20" descr="G:\2020\6.2兰陵大北庄\03成果\大北庄--现状资源分析图.jpg大北庄--现状资源分析图"/>
          <p:cNvPicPr>
            <a:picLocks noChangeAspect="1"/>
          </p:cNvPicPr>
          <p:nvPr/>
        </p:nvPicPr>
        <p:blipFill>
          <a:blip r:embed="rId2"/>
          <a:srcRect/>
          <a:stretch>
            <a:fillRect/>
          </a:stretch>
        </p:blipFill>
        <p:spPr>
          <a:xfrm>
            <a:off x="6359843" y="1219518"/>
            <a:ext cx="6679565" cy="944499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1050925" y="2069465"/>
            <a:ext cx="6452870" cy="7425055"/>
          </a:xfrm>
          <a:prstGeom prst="rect">
            <a:avLst/>
          </a:prstGeom>
        </p:spPr>
        <p:txBody>
          <a:bodyPr vert="horz" wrap="square" lIns="0" tIns="12700" rIns="0" bIns="0" rtlCol="0">
            <a:spAutoFit/>
          </a:bodyPr>
          <a:lstStyle/>
          <a:p>
            <a:pPr marL="12700" fontAlgn="auto">
              <a:lnSpc>
                <a:spcPct val="200000"/>
              </a:lnSpc>
              <a:spcBef>
                <a:spcPts val="100"/>
              </a:spcBef>
            </a:pPr>
            <a:r>
              <a:rPr lang="zh-CN" sz="2400" dirty="0">
                <a:latin typeface="微软雅黑" panose="020B0503020204020204" charset="-122"/>
                <a:ea typeface="微软雅黑" panose="020B0503020204020204" charset="-122"/>
                <a:cs typeface="微软雅黑" panose="020B0503020204020204" charset="-122"/>
              </a:rPr>
              <a:t>汇报目录</a:t>
            </a:r>
            <a:endParaRPr sz="2400" b="1" dirty="0">
              <a:latin typeface="微软雅黑" panose="020B0503020204020204" charset="-122"/>
              <a:ea typeface="微软雅黑" panose="020B0503020204020204" charset="-122"/>
              <a:cs typeface="微软雅黑" panose="020B0503020204020204" charset="-122"/>
            </a:endParaRPr>
          </a:p>
          <a:p>
            <a:pPr marL="12700" fontAlgn="auto">
              <a:lnSpc>
                <a:spcPct val="200000"/>
              </a:lnSpc>
              <a:spcBef>
                <a:spcPts val="100"/>
              </a:spcBef>
            </a:pPr>
            <a:r>
              <a:rPr sz="2400" b="1" dirty="0">
                <a:latin typeface="微软雅黑" panose="020B0503020204020204" charset="-122"/>
                <a:ea typeface="微软雅黑" panose="020B0503020204020204" charset="-122"/>
                <a:cs typeface="微软雅黑" panose="020B0503020204020204" charset="-122"/>
              </a:rPr>
              <a:t>   一、</a:t>
            </a:r>
            <a:r>
              <a:rPr lang="zh-CN" sz="2400" b="1" dirty="0">
                <a:latin typeface="微软雅黑" panose="020B0503020204020204" charset="-122"/>
                <a:ea typeface="微软雅黑" panose="020B0503020204020204" charset="-122"/>
                <a:cs typeface="微软雅黑" panose="020B0503020204020204" charset="-122"/>
              </a:rPr>
              <a:t>规划概况</a:t>
            </a:r>
            <a:endParaRPr sz="2400" b="1" dirty="0">
              <a:latin typeface="微软雅黑" panose="020B0503020204020204" charset="-122"/>
              <a:ea typeface="微软雅黑" panose="020B0503020204020204" charset="-122"/>
              <a:cs typeface="微软雅黑" panose="020B0503020204020204" charset="-122"/>
            </a:endParaRPr>
          </a:p>
          <a:p>
            <a:pPr marL="12700" fontAlgn="auto">
              <a:lnSpc>
                <a:spcPct val="200000"/>
              </a:lnSpc>
              <a:spcBef>
                <a:spcPts val="100"/>
              </a:spcBef>
            </a:pPr>
            <a:r>
              <a:rPr sz="2400" b="1" dirty="0">
                <a:latin typeface="微软雅黑" panose="020B0503020204020204" charset="-122"/>
                <a:ea typeface="微软雅黑" panose="020B0503020204020204" charset="-122"/>
                <a:cs typeface="微软雅黑" panose="020B0503020204020204" charset="-122"/>
              </a:rPr>
              <a:t>   二、现状判读</a:t>
            </a:r>
            <a:endParaRPr sz="3950" b="1">
              <a:latin typeface="微软雅黑" panose="020B0503020204020204" charset="-122"/>
              <a:ea typeface="微软雅黑" panose="020B0503020204020204" charset="-122"/>
              <a:cs typeface="Times New Roman" panose="02020603050405020304"/>
            </a:endParaRPr>
          </a:p>
          <a:p>
            <a:pPr marL="12700" fontAlgn="auto">
              <a:lnSpc>
                <a:spcPct val="200000"/>
              </a:lnSpc>
            </a:pPr>
            <a:r>
              <a:rPr sz="2400" b="1" dirty="0">
                <a:latin typeface="微软雅黑" panose="020B0503020204020204" charset="-122"/>
                <a:ea typeface="微软雅黑" panose="020B0503020204020204" charset="-122"/>
                <a:cs typeface="微软雅黑" panose="020B0503020204020204" charset="-122"/>
              </a:rPr>
              <a:t>   三、</a:t>
            </a:r>
            <a:r>
              <a:rPr lang="zh-CN" sz="2400" b="1" dirty="0">
                <a:latin typeface="微软雅黑" panose="020B0503020204020204" charset="-122"/>
                <a:ea typeface="微软雅黑" panose="020B0503020204020204" charset="-122"/>
                <a:cs typeface="微软雅黑" panose="020B0503020204020204" charset="-122"/>
              </a:rPr>
              <a:t>发展分析与定位</a:t>
            </a:r>
            <a:endParaRPr sz="3500" b="1">
              <a:latin typeface="微软雅黑" panose="020B0503020204020204" charset="-122"/>
              <a:ea typeface="微软雅黑" panose="020B0503020204020204" charset="-122"/>
              <a:cs typeface="Times New Roman" panose="02020603050405020304"/>
            </a:endParaRPr>
          </a:p>
          <a:p>
            <a:pPr marL="13335" fontAlgn="auto">
              <a:lnSpc>
                <a:spcPct val="200000"/>
              </a:lnSpc>
            </a:pPr>
            <a:r>
              <a:rPr sz="2400" b="1" dirty="0">
                <a:latin typeface="微软雅黑" panose="020B0503020204020204" charset="-122"/>
                <a:ea typeface="微软雅黑" panose="020B0503020204020204" charset="-122"/>
                <a:cs typeface="微软雅黑" panose="020B0503020204020204" charset="-122"/>
              </a:rPr>
              <a:t>   四、</a:t>
            </a:r>
            <a:r>
              <a:rPr lang="zh-CN" sz="2400" b="1" dirty="0">
                <a:latin typeface="微软雅黑" panose="020B0503020204020204" charset="-122"/>
                <a:ea typeface="微软雅黑" panose="020B0503020204020204" charset="-122"/>
                <a:cs typeface="微软雅黑" panose="020B0503020204020204" charset="-122"/>
              </a:rPr>
              <a:t>产业发展与布局</a:t>
            </a:r>
            <a:endParaRPr sz="3950" b="1">
              <a:latin typeface="微软雅黑" panose="020B0503020204020204" charset="-122"/>
              <a:ea typeface="微软雅黑" panose="020B0503020204020204" charset="-122"/>
              <a:cs typeface="Times New Roman" panose="02020603050405020304"/>
            </a:endParaRPr>
          </a:p>
          <a:p>
            <a:pPr marL="16510" fontAlgn="auto">
              <a:lnSpc>
                <a:spcPct val="200000"/>
              </a:lnSpc>
            </a:pPr>
            <a:r>
              <a:rPr lang="zh-CN" sz="2400" b="1" dirty="0">
                <a:latin typeface="微软雅黑" panose="020B0503020204020204" charset="-122"/>
                <a:ea typeface="微软雅黑" panose="020B0503020204020204" charset="-122"/>
                <a:cs typeface="微软雅黑" panose="020B0503020204020204" charset="-122"/>
              </a:rPr>
              <a:t>   五</a:t>
            </a:r>
            <a:r>
              <a:rPr sz="2400" b="1" dirty="0">
                <a:latin typeface="微软雅黑" panose="020B0503020204020204" charset="-122"/>
                <a:ea typeface="微软雅黑" panose="020B0503020204020204" charset="-122"/>
                <a:cs typeface="微软雅黑" panose="020B0503020204020204" charset="-122"/>
              </a:rPr>
              <a:t>、</a:t>
            </a:r>
            <a:r>
              <a:rPr lang="zh-CN" sz="2400" b="1" dirty="0">
                <a:latin typeface="微软雅黑" panose="020B0503020204020204" charset="-122"/>
                <a:ea typeface="微软雅黑" panose="020B0503020204020204" charset="-122"/>
                <a:cs typeface="微软雅黑" panose="020B0503020204020204" charset="-122"/>
              </a:rPr>
              <a:t>村庄生态与管控</a:t>
            </a:r>
            <a:endParaRPr lang="zh-CN" sz="2400" b="1" dirty="0">
              <a:latin typeface="微软雅黑" panose="020B0503020204020204" charset="-122"/>
              <a:ea typeface="微软雅黑" panose="020B0503020204020204" charset="-122"/>
              <a:cs typeface="微软雅黑" panose="020B0503020204020204" charset="-122"/>
            </a:endParaRPr>
          </a:p>
          <a:p>
            <a:pPr marL="16510" fontAlgn="auto">
              <a:lnSpc>
                <a:spcPct val="200000"/>
              </a:lnSpc>
            </a:pPr>
            <a:r>
              <a:rPr lang="zh-CN" sz="2400" b="1" dirty="0">
                <a:latin typeface="微软雅黑" panose="020B0503020204020204" charset="-122"/>
                <a:ea typeface="微软雅黑" panose="020B0503020204020204" charset="-122"/>
                <a:cs typeface="微软雅黑" panose="020B0503020204020204" charset="-122"/>
              </a:rPr>
              <a:t>   六、环境卫生及设施规划</a:t>
            </a:r>
            <a:endParaRPr lang="zh-CN" sz="2400" b="1" dirty="0">
              <a:latin typeface="微软雅黑" panose="020B0503020204020204" charset="-122"/>
              <a:ea typeface="微软雅黑" panose="020B0503020204020204" charset="-122"/>
              <a:cs typeface="微软雅黑" panose="020B0503020204020204" charset="-122"/>
            </a:endParaRPr>
          </a:p>
          <a:p>
            <a:pPr marL="16510" fontAlgn="auto">
              <a:lnSpc>
                <a:spcPct val="200000"/>
              </a:lnSpc>
            </a:pPr>
            <a:r>
              <a:rPr lang="zh-CN" sz="2400" b="1" dirty="0">
                <a:latin typeface="微软雅黑" panose="020B0503020204020204" charset="-122"/>
                <a:ea typeface="微软雅黑" panose="020B0503020204020204" charset="-122"/>
                <a:cs typeface="微软雅黑" panose="020B0503020204020204" charset="-122"/>
              </a:rPr>
              <a:t>   七、绿化景观与农房建设</a:t>
            </a:r>
            <a:endParaRPr sz="3950" b="1">
              <a:latin typeface="微软雅黑" panose="020B0503020204020204" charset="-122"/>
              <a:ea typeface="微软雅黑" panose="020B0503020204020204" charset="-122"/>
              <a:cs typeface="Times New Roman" panose="02020603050405020304"/>
            </a:endParaRPr>
          </a:p>
          <a:p>
            <a:pPr marL="18415" fontAlgn="auto">
              <a:lnSpc>
                <a:spcPct val="200000"/>
              </a:lnSpc>
            </a:pPr>
            <a:r>
              <a:rPr sz="2400" b="1" dirty="0">
                <a:latin typeface="微软雅黑" panose="020B0503020204020204" charset="-122"/>
                <a:ea typeface="微软雅黑" panose="020B0503020204020204" charset="-122"/>
                <a:cs typeface="微软雅黑" panose="020B0503020204020204" charset="-122"/>
              </a:rPr>
              <a:t>   </a:t>
            </a:r>
            <a:r>
              <a:rPr lang="zh-CN" sz="2400" b="1" dirty="0">
                <a:latin typeface="微软雅黑" panose="020B0503020204020204" charset="-122"/>
                <a:ea typeface="微软雅黑" panose="020B0503020204020204" charset="-122"/>
                <a:cs typeface="微软雅黑" panose="020B0503020204020204" charset="-122"/>
              </a:rPr>
              <a:t>八</a:t>
            </a:r>
            <a:r>
              <a:rPr sz="2400" b="1" dirty="0">
                <a:latin typeface="微软雅黑" panose="020B0503020204020204" charset="-122"/>
                <a:ea typeface="微软雅黑" panose="020B0503020204020204" charset="-122"/>
                <a:cs typeface="微软雅黑" panose="020B0503020204020204" charset="-122"/>
              </a:rPr>
              <a:t>、</a:t>
            </a:r>
            <a:r>
              <a:rPr lang="zh-CN" sz="2400" b="1" dirty="0">
                <a:latin typeface="微软雅黑" panose="020B0503020204020204" charset="-122"/>
                <a:ea typeface="微软雅黑" panose="020B0503020204020204" charset="-122"/>
                <a:cs typeface="微软雅黑" panose="020B0503020204020204" charset="-122"/>
              </a:rPr>
              <a:t>建设</a:t>
            </a:r>
            <a:r>
              <a:rPr sz="2400" b="1" dirty="0">
                <a:latin typeface="微软雅黑" panose="020B0503020204020204" charset="-122"/>
                <a:ea typeface="微软雅黑" panose="020B0503020204020204" charset="-122"/>
                <a:cs typeface="微软雅黑" panose="020B0503020204020204" charset="-122"/>
              </a:rPr>
              <a:t>实施指引</a:t>
            </a:r>
            <a:endParaRPr sz="3950" b="1">
              <a:latin typeface="微软雅黑" panose="020B0503020204020204" charset="-122"/>
              <a:ea typeface="微软雅黑" panose="020B0503020204020204" charset="-122"/>
              <a:cs typeface="Times New Roman" panose="02020603050405020304"/>
            </a:endParaRPr>
          </a:p>
          <a:p>
            <a:pPr marL="43815" fontAlgn="auto">
              <a:lnSpc>
                <a:spcPct val="200000"/>
              </a:lnSpc>
            </a:pPr>
            <a:r>
              <a:rPr sz="2400" b="1" dirty="0">
                <a:latin typeface="微软雅黑" panose="020B0503020204020204" charset="-122"/>
                <a:ea typeface="微软雅黑" panose="020B0503020204020204" charset="-122"/>
                <a:cs typeface="微软雅黑" panose="020B0503020204020204" charset="-122"/>
              </a:rPr>
              <a:t>   </a:t>
            </a:r>
            <a:endParaRPr sz="24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1331595" y="2744470"/>
            <a:ext cx="7033895" cy="320040"/>
          </a:xfrm>
          <a:prstGeom prst="rect">
            <a:avLst/>
          </a:prstGeom>
        </p:spPr>
        <p:txBody>
          <a:bodyPr vert="horz" wrap="square" lIns="0" tIns="12700" rIns="0" bIns="0" rtlCol="0">
            <a:spAutoFit/>
          </a:bodyPr>
          <a:p>
            <a:pPr marL="12700">
              <a:lnSpc>
                <a:spcPct val="100000"/>
              </a:lnSpc>
              <a:spcBef>
                <a:spcPts val="100"/>
              </a:spcBef>
            </a:pPr>
            <a:r>
              <a:rPr sz="2000">
                <a:latin typeface="微软雅黑" panose="020B0503020204020204" charset="-122"/>
                <a:ea typeface="微软雅黑" panose="020B0503020204020204" charset="-122"/>
                <a:cs typeface="微软雅黑" panose="020B0503020204020204" charset="-122"/>
              </a:rPr>
              <a:t>历史沿革</a:t>
            </a:r>
            <a:endParaRPr>
              <a:latin typeface="微软雅黑" panose="020B0503020204020204" charset="-122"/>
              <a:ea typeface="微软雅黑" panose="020B0503020204020204" charset="-122"/>
              <a:cs typeface="微软雅黑" panose="020B0503020204020204" charset="-122"/>
            </a:endParaRPr>
          </a:p>
        </p:txBody>
      </p:sp>
      <p:sp>
        <p:nvSpPr>
          <p:cNvPr id="9" name="object 8"/>
          <p:cNvSpPr txBox="1"/>
          <p:nvPr/>
        </p:nvSpPr>
        <p:spPr>
          <a:xfrm>
            <a:off x="417195" y="1372870"/>
            <a:ext cx="3169920"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2</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历史人文</a:t>
            </a:r>
            <a:r>
              <a:rPr lang="zh-CN" sz="2000" b="1" spc="-65" dirty="0">
                <a:latin typeface="微软雅黑" panose="020B0503020204020204" charset="-122"/>
                <a:ea typeface="微软雅黑" panose="020B0503020204020204" charset="-122"/>
                <a:cs typeface="微软雅黑" panose="020B0503020204020204" charset="-122"/>
              </a:rPr>
              <a:t>资源现状</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115720" name="矩形 13"/>
          <p:cNvSpPr>
            <a:spLocks noChangeArrowheads="1"/>
          </p:cNvSpPr>
          <p:nvPr/>
        </p:nvSpPr>
        <p:spPr bwMode="auto">
          <a:xfrm>
            <a:off x="774700" y="1891665"/>
            <a:ext cx="13223240" cy="643890"/>
          </a:xfrm>
          <a:prstGeom prst="rect">
            <a:avLst/>
          </a:prstGeom>
          <a:noFill/>
          <a:ln w="9525">
            <a:noFill/>
            <a:miter lim="800000"/>
          </a:ln>
        </p:spPr>
        <p:txBody>
          <a:bodyPr wrap="square" lIns="91362" tIns="45682" rIns="91362" bIns="45682">
            <a:spAutoFit/>
          </a:bodyPr>
          <a:p>
            <a:pPr>
              <a:lnSpc>
                <a:spcPct val="150000"/>
              </a:lnSpc>
            </a:pPr>
            <a:r>
              <a:rPr lang="zh-CN" altLang="en-US" dirty="0">
                <a:ea typeface="微软雅黑" panose="020B0503020204020204" charset="-122"/>
              </a:rPr>
              <a:t>     </a:t>
            </a:r>
            <a:r>
              <a:rPr lang="zh-CN" altLang="en-US" sz="2400" b="1" dirty="0">
                <a:ea typeface="微软雅黑" panose="020B0503020204020204" charset="-122"/>
              </a:rPr>
              <a:t>   大北庄村红色文化底蕴深厚，内容丰富。</a:t>
            </a:r>
            <a:endParaRPr lang="zh-CN" altLang="en-US" sz="2400" b="1" dirty="0">
              <a:ea typeface="微软雅黑" panose="020B0503020204020204" charset="-122"/>
            </a:endParaRPr>
          </a:p>
        </p:txBody>
      </p:sp>
      <p:sp>
        <p:nvSpPr>
          <p:cNvPr id="12" name="文本框 11"/>
          <p:cNvSpPr txBox="1"/>
          <p:nvPr/>
        </p:nvSpPr>
        <p:spPr>
          <a:xfrm>
            <a:off x="1187450" y="2948305"/>
            <a:ext cx="10386695" cy="3415030"/>
          </a:xfrm>
          <a:prstGeom prst="rect">
            <a:avLst/>
          </a:prstGeom>
          <a:noFill/>
        </p:spPr>
        <p:txBody>
          <a:bodyPr wrap="square" rtlCol="0">
            <a:spAutoFit/>
          </a:bodyPr>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抗日战争前属费县，1941 年属边联县，1944 年属赵镈县。1950 年 5 月称下村区，10 月，改</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称下村区委。1958 年 2 月，划分下村、大炉 2 乡，秋改称下村人民公社。1965 年 4 月，改称下</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村区。1971 年复称下村人民公社。1975 年划分下村、大炉 2 处人民公社。1984 年 5 月，改称下</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村乡。2001 年 1 月原下村乡、原大炉乡合并，改称下村乡。  </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     下村乡域内部有腾龙河贯穿，南部有会宝岭水库，北侧有双河湖等，内部水系纵横，水库星</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罗棋布，河流纵横水系资源极为丰富；全乡森林覆盖率已达 66%，结合马山、平顶山等山体资源</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打造片林景观；境内矗立着鲁南第一峰——抱犊崮,位居沂蒙七十二崮之首，被誉为“天下第一</a:t>
            </a: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崮”，有融入兰陵旅游体系的潜力，融入兰陵、枣庄相呼应的山东特色的旅游格局。</a:t>
            </a:r>
            <a:endParaRPr lang="zh-CN" altLang="en-US">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080135" y="6274435"/>
            <a:ext cx="12766040" cy="1337945"/>
          </a:xfrm>
          <a:prstGeom prst="rect">
            <a:avLst/>
          </a:prstGeom>
          <a:noFill/>
        </p:spPr>
        <p:txBody>
          <a:bodyPr wrap="square" rtlCol="0" anchor="t">
            <a:spAutoFit/>
          </a:bodyPr>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下村是生态之乡，境内生态资源丰富，自然景观优美，是省级环境优美乡镇。最有代表性的当属“一座高山、两湖碧水”，其中巍峨壮丽的抱犊崮是沂蒙七十二崮之一，也是兰陵县最高点。其山脚下有一座千年古刹——灵峰寺，历史可追溯到隋唐时期；双河湖、会宝湖波光粼粼、烟波浩渺，钓鱼岛、红枫洲遥相呼应，风光旖旎，犹如镶嵌在下村大地上的两颗璀璨明珠。</a:t>
            </a:r>
            <a:endParaRPr lang="zh-CN" altLang="en-US">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111885" y="7618095"/>
            <a:ext cx="12733655" cy="1337945"/>
          </a:xfrm>
          <a:prstGeom prst="rect">
            <a:avLst/>
          </a:prstGeom>
          <a:noFill/>
        </p:spPr>
        <p:txBody>
          <a:bodyPr wrap="square" rtlCol="0" anchor="t">
            <a:spAutoFit/>
          </a:bodyPr>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下村是红色之乡，境内红色文化厚重。八路军115师在山东开辟的第一个抗日革命根据地就位于抱犊崮山区；党和国家领导人刘少奇同志曾在这里对鲁南抗战工作进行调研，开国元帅罗荣桓同志曾在这里战斗和生活。在下村这片热土上，涌现出以万春圃、万国英为代表的一大批革命战士，生动诠释了军民鱼水情的沂蒙精神。</a:t>
            </a:r>
            <a:endParaRPr lang="zh-CN" altLang="en-US">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1034415" y="9024620"/>
            <a:ext cx="12811760" cy="922020"/>
          </a:xfrm>
          <a:prstGeom prst="rect">
            <a:avLst/>
          </a:prstGeom>
          <a:noFill/>
        </p:spPr>
        <p:txBody>
          <a:bodyPr wrap="square" rtlCol="0" anchor="t">
            <a:spAutoFit/>
          </a:bodyPr>
          <a:p>
            <a:pPr fontAlgn="auto">
              <a:lnSpc>
                <a:spcPct val="150000"/>
              </a:lnSpc>
            </a:pPr>
            <a:r>
              <a:rPr lang="en-US" altLang="zh-CN">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下村是林果之乡，境内植被茂盛如蓬、果树品类繁多，是“省级一村一品示范镇”。常年种植花椒、核桃、板栗、桃、樱桃、葡萄等林果6万亩以上，山顶青松戴帽，山间果树缠腰，山下花草环绕是下村的真实写照。</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17195" y="1372870"/>
            <a:ext cx="361378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3</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人口与社会经济现状</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9" name="object 9"/>
          <p:cNvSpPr txBox="1"/>
          <p:nvPr/>
        </p:nvSpPr>
        <p:spPr>
          <a:xfrm>
            <a:off x="777240" y="2077720"/>
            <a:ext cx="3835400" cy="381635"/>
          </a:xfrm>
          <a:prstGeom prst="rect">
            <a:avLst/>
          </a:prstGeom>
        </p:spPr>
        <p:txBody>
          <a:bodyPr vert="horz" wrap="square" lIns="0" tIns="12700" rIns="0" bIns="0" rtlCol="0">
            <a:spAutoFit/>
          </a:bodyPr>
          <a:p>
            <a:pPr marL="12700">
              <a:lnSpc>
                <a:spcPct val="100000"/>
              </a:lnSpc>
              <a:spcBef>
                <a:spcPts val="100"/>
              </a:spcBef>
            </a:pPr>
            <a:r>
              <a:rPr lang="en-US" sz="2400" b="1" dirty="0">
                <a:latin typeface="微软雅黑" panose="020B0503020204020204" charset="-122"/>
                <a:ea typeface="微软雅黑" panose="020B0503020204020204" charset="-122"/>
                <a:cs typeface="微软雅黑" panose="020B0503020204020204" charset="-122"/>
              </a:rPr>
              <a:t>2.3.1 </a:t>
            </a:r>
            <a:r>
              <a:rPr lang="zh-CN" altLang="en-US" sz="2400" b="1" dirty="0">
                <a:latin typeface="微软雅黑" panose="020B0503020204020204" charset="-122"/>
                <a:ea typeface="微软雅黑" panose="020B0503020204020204" charset="-122"/>
                <a:cs typeface="微软雅黑" panose="020B0503020204020204" charset="-122"/>
              </a:rPr>
              <a:t>人口与社会经济</a:t>
            </a:r>
            <a:r>
              <a:rPr lang="zh-CN" sz="2400" b="1" dirty="0">
                <a:latin typeface="微软雅黑" panose="020B0503020204020204" charset="-122"/>
                <a:ea typeface="微软雅黑" panose="020B0503020204020204" charset="-122"/>
                <a:cs typeface="微软雅黑" panose="020B0503020204020204" charset="-122"/>
              </a:rPr>
              <a:t>现状</a:t>
            </a:r>
            <a:endParaRPr lang="zh-CN" sz="2400" b="1" dirty="0">
              <a:latin typeface="微软雅黑" panose="020B0503020204020204" charset="-122"/>
              <a:ea typeface="微软雅黑" panose="020B0503020204020204" charset="-122"/>
              <a:cs typeface="微软雅黑" panose="020B0503020204020204" charset="-122"/>
            </a:endParaRPr>
          </a:p>
        </p:txBody>
      </p:sp>
      <p:sp>
        <p:nvSpPr>
          <p:cNvPr id="14" name="矩形 13"/>
          <p:cNvSpPr/>
          <p:nvPr/>
        </p:nvSpPr>
        <p:spPr>
          <a:xfrm>
            <a:off x="1426726" y="2588003"/>
            <a:ext cx="1437779" cy="598805"/>
          </a:xfrm>
          <a:prstGeom prst="rect">
            <a:avLst/>
          </a:prstGeom>
        </p:spPr>
        <p:txBody>
          <a:bodyPr wrap="square">
            <a:spAutoFit/>
          </a:bodyPr>
          <a:p>
            <a:pPr fontAlgn="ctr">
              <a:lnSpc>
                <a:spcPct val="150000"/>
              </a:lnSpc>
            </a:pPr>
            <a:r>
              <a:rPr lang="zh-CN" altLang="en-US" sz="2200" b="1" dirty="0">
                <a:solidFill>
                  <a:sysClr val="windowText" lastClr="000000"/>
                </a:solidFill>
                <a:cs typeface="+mn-ea"/>
                <a:sym typeface="+mn-lt"/>
              </a:rPr>
              <a:t>村庄规模</a:t>
            </a:r>
            <a:endParaRPr lang="zh-CN" altLang="en-US" sz="2200" b="1" dirty="0">
              <a:solidFill>
                <a:sysClr val="windowText" lastClr="000000"/>
              </a:solidFill>
              <a:cs typeface="+mn-ea"/>
              <a:sym typeface="+mn-lt"/>
            </a:endParaRPr>
          </a:p>
        </p:txBody>
      </p:sp>
      <p:sp>
        <p:nvSpPr>
          <p:cNvPr id="11" name="矩形 10"/>
          <p:cNvSpPr/>
          <p:nvPr/>
        </p:nvSpPr>
        <p:spPr>
          <a:xfrm>
            <a:off x="2712085" y="2578100"/>
            <a:ext cx="8098155" cy="553085"/>
          </a:xfrm>
          <a:prstGeom prst="rect">
            <a:avLst/>
          </a:prstGeom>
        </p:spPr>
        <p:txBody>
          <a:bodyPr wrap="square">
            <a:spAutoFit/>
          </a:bodyPr>
          <a:p>
            <a:pPr fontAlgn="ctr">
              <a:lnSpc>
                <a:spcPct val="150000"/>
              </a:lnSpc>
            </a:pPr>
            <a:r>
              <a:rPr lang="zh-CN" altLang="en-US" sz="2000" dirty="0">
                <a:cs typeface="+mn-ea"/>
                <a:sym typeface="+mn-lt"/>
              </a:rPr>
              <a:t>大北庄村总户数</a:t>
            </a:r>
            <a:r>
              <a:rPr lang="en-US" altLang="zh-CN" sz="2000" dirty="0">
                <a:cs typeface="+mn-ea"/>
                <a:sym typeface="+mn-lt"/>
              </a:rPr>
              <a:t>575</a:t>
            </a:r>
            <a:r>
              <a:rPr lang="zh-CN" altLang="en-US" sz="2000" dirty="0">
                <a:cs typeface="+mn-ea"/>
                <a:sym typeface="+mn-lt"/>
              </a:rPr>
              <a:t>户，户籍人口</a:t>
            </a:r>
            <a:r>
              <a:rPr lang="en-US" altLang="zh-CN" sz="2000" dirty="0">
                <a:cs typeface="+mn-ea"/>
                <a:sym typeface="+mn-lt"/>
              </a:rPr>
              <a:t>1999</a:t>
            </a:r>
            <a:r>
              <a:rPr lang="zh-CN" altLang="en-US" sz="2000" dirty="0">
                <a:cs typeface="+mn-ea"/>
                <a:sym typeface="+mn-lt"/>
              </a:rPr>
              <a:t>人，户均人数为</a:t>
            </a:r>
            <a:r>
              <a:rPr lang="en-US" altLang="zh-CN" sz="2000" dirty="0">
                <a:cs typeface="+mn-ea"/>
                <a:sym typeface="+mn-lt"/>
              </a:rPr>
              <a:t>3.48</a:t>
            </a:r>
            <a:r>
              <a:rPr lang="zh-CN" altLang="en-US" sz="2000" dirty="0">
                <a:cs typeface="+mn-ea"/>
                <a:sym typeface="+mn-lt"/>
              </a:rPr>
              <a:t>人</a:t>
            </a:r>
            <a:r>
              <a:rPr lang="en-US" altLang="zh-CN" sz="2000" dirty="0">
                <a:cs typeface="+mn-ea"/>
                <a:sym typeface="+mn-lt"/>
              </a:rPr>
              <a:t>/</a:t>
            </a:r>
            <a:r>
              <a:rPr lang="zh-CN" altLang="en-US" sz="2000" dirty="0">
                <a:cs typeface="+mn-ea"/>
                <a:sym typeface="+mn-lt"/>
              </a:rPr>
              <a:t>户</a:t>
            </a:r>
            <a:endParaRPr lang="en-US" altLang="zh-CN" sz="2000" dirty="0">
              <a:cs typeface="+mn-ea"/>
              <a:sym typeface="+mn-lt"/>
            </a:endParaRPr>
          </a:p>
        </p:txBody>
      </p:sp>
      <p:sp>
        <p:nvSpPr>
          <p:cNvPr id="24" name="矩形 23"/>
          <p:cNvSpPr/>
          <p:nvPr/>
        </p:nvSpPr>
        <p:spPr>
          <a:xfrm>
            <a:off x="1426845" y="3146425"/>
            <a:ext cx="2289810" cy="598805"/>
          </a:xfrm>
          <a:prstGeom prst="rect">
            <a:avLst/>
          </a:prstGeom>
        </p:spPr>
        <p:txBody>
          <a:bodyPr wrap="square">
            <a:spAutoFit/>
          </a:bodyPr>
          <a:p>
            <a:pPr fontAlgn="ctr">
              <a:lnSpc>
                <a:spcPct val="150000"/>
              </a:lnSpc>
            </a:pPr>
            <a:r>
              <a:rPr lang="zh-CN" altLang="en-US" sz="2200" b="1" dirty="0">
                <a:solidFill>
                  <a:sysClr val="windowText" lastClr="000000"/>
                </a:solidFill>
                <a:cs typeface="+mn-ea"/>
                <a:sym typeface="+mn-lt"/>
              </a:rPr>
              <a:t>人口增长</a:t>
            </a:r>
            <a:endParaRPr lang="zh-CN" altLang="en-US" sz="2200" b="1" dirty="0">
              <a:solidFill>
                <a:sysClr val="windowText" lastClr="000000"/>
              </a:solidFill>
              <a:cs typeface="+mn-ea"/>
              <a:sym typeface="+mn-lt"/>
            </a:endParaRPr>
          </a:p>
        </p:txBody>
      </p:sp>
      <p:sp>
        <p:nvSpPr>
          <p:cNvPr id="25" name="矩形 24"/>
          <p:cNvSpPr/>
          <p:nvPr/>
        </p:nvSpPr>
        <p:spPr>
          <a:xfrm>
            <a:off x="2646045" y="3117215"/>
            <a:ext cx="11862435" cy="1014730"/>
          </a:xfrm>
          <a:prstGeom prst="rect">
            <a:avLst/>
          </a:prstGeom>
        </p:spPr>
        <p:txBody>
          <a:bodyPr wrap="square">
            <a:spAutoFit/>
          </a:bodyPr>
          <a:p>
            <a:pPr fontAlgn="ctr">
              <a:lnSpc>
                <a:spcPct val="150000"/>
              </a:lnSpc>
            </a:pPr>
            <a:r>
              <a:rPr lang="en-US" altLang="zh-CN" sz="2000" dirty="0">
                <a:cs typeface="+mn-ea"/>
                <a:sym typeface="+mn-lt"/>
              </a:rPr>
              <a:t>2013</a:t>
            </a:r>
            <a:r>
              <a:rPr lang="zh-CN" altLang="en-US" sz="2000" dirty="0">
                <a:cs typeface="+mn-ea"/>
                <a:sym typeface="+mn-lt"/>
              </a:rPr>
              <a:t>年，下村乡一共有</a:t>
            </a:r>
            <a:r>
              <a:rPr lang="en-US" altLang="zh-CN" sz="2000" dirty="0">
                <a:cs typeface="+mn-ea"/>
                <a:sym typeface="+mn-lt"/>
              </a:rPr>
              <a:t>33</a:t>
            </a:r>
            <a:r>
              <a:rPr lang="zh-CN" altLang="en-US" sz="2000" dirty="0">
                <a:cs typeface="+mn-ea"/>
                <a:sym typeface="+mn-lt"/>
              </a:rPr>
              <a:t>个行政村，</a:t>
            </a:r>
            <a:r>
              <a:rPr lang="en-US" altLang="zh-CN" sz="2000" dirty="0">
                <a:cs typeface="+mn-ea"/>
                <a:sym typeface="+mn-lt"/>
              </a:rPr>
              <a:t>500-1000</a:t>
            </a:r>
            <a:r>
              <a:rPr lang="zh-CN" altLang="en-US" sz="2000" dirty="0">
                <a:cs typeface="+mn-ea"/>
                <a:sym typeface="+mn-lt"/>
              </a:rPr>
              <a:t>人的村庄为</a:t>
            </a:r>
            <a:r>
              <a:rPr lang="en-US" altLang="zh-CN" sz="2000" dirty="0">
                <a:cs typeface="+mn-ea"/>
                <a:sym typeface="+mn-lt"/>
              </a:rPr>
              <a:t>9</a:t>
            </a:r>
            <a:r>
              <a:rPr lang="zh-CN" altLang="en-US" sz="2000" dirty="0">
                <a:cs typeface="+mn-ea"/>
                <a:sym typeface="+mn-lt"/>
              </a:rPr>
              <a:t>个，占比约</a:t>
            </a:r>
            <a:r>
              <a:rPr lang="en-US" altLang="zh-CN" sz="2000" dirty="0">
                <a:cs typeface="+mn-ea"/>
                <a:sym typeface="+mn-lt"/>
              </a:rPr>
              <a:t>1/3</a:t>
            </a:r>
            <a:r>
              <a:rPr lang="zh-CN" altLang="en-US" sz="2000" dirty="0">
                <a:cs typeface="+mn-ea"/>
                <a:sym typeface="+mn-lt"/>
              </a:rPr>
              <a:t>。大北庄村总人口</a:t>
            </a:r>
            <a:r>
              <a:rPr lang="en-US" altLang="zh-CN" sz="2000" dirty="0">
                <a:cs typeface="+mn-ea"/>
                <a:sym typeface="+mn-lt"/>
              </a:rPr>
              <a:t>1999</a:t>
            </a:r>
            <a:r>
              <a:rPr lang="zh-CN" altLang="en-US" sz="2000" dirty="0">
                <a:cs typeface="+mn-ea"/>
                <a:sym typeface="+mn-lt"/>
              </a:rPr>
              <a:t>人户数</a:t>
            </a:r>
            <a:r>
              <a:rPr lang="en-US" altLang="zh-CN" sz="2000" dirty="0">
                <a:cs typeface="+mn-ea"/>
                <a:sym typeface="+mn-lt"/>
              </a:rPr>
              <a:t>575</a:t>
            </a:r>
            <a:r>
              <a:rPr lang="zh-CN" altLang="en-US" sz="2000" dirty="0">
                <a:cs typeface="+mn-ea"/>
                <a:sym typeface="+mn-lt"/>
              </a:rPr>
              <a:t>户，近年来人口增加。</a:t>
            </a:r>
            <a:endParaRPr lang="zh-CN" altLang="en-US" sz="2000" dirty="0">
              <a:cs typeface="+mn-ea"/>
              <a:sym typeface="+mn-lt"/>
            </a:endParaRPr>
          </a:p>
        </p:txBody>
      </p:sp>
      <p:graphicFrame>
        <p:nvGraphicFramePr>
          <p:cNvPr id="26" name="表格 25"/>
          <p:cNvGraphicFramePr>
            <a:graphicFrameLocks noGrp="1"/>
          </p:cNvGraphicFramePr>
          <p:nvPr>
            <p:custDataLst>
              <p:tags r:id="rId2"/>
            </p:custDataLst>
          </p:nvPr>
        </p:nvGraphicFramePr>
        <p:xfrm>
          <a:off x="1379220" y="5885815"/>
          <a:ext cx="12602845" cy="2849245"/>
        </p:xfrm>
        <a:graphic>
          <a:graphicData uri="http://schemas.openxmlformats.org/drawingml/2006/table">
            <a:tbl>
              <a:tblPr>
                <a:tableStyleId>{5C22544A-7EE6-4342-B048-85BDC9FD1C3A}</a:tableStyleId>
              </a:tblPr>
              <a:tblGrid>
                <a:gridCol w="713740"/>
                <a:gridCol w="3356610"/>
                <a:gridCol w="1580515"/>
                <a:gridCol w="3475990"/>
                <a:gridCol w="3475990"/>
              </a:tblGrid>
              <a:tr h="362585">
                <a:tc rowSpan="4">
                  <a:txBody>
                    <a:bodyPr/>
                    <a:p>
                      <a:pPr algn="ctr" rtl="0" fontAlgn="ctr"/>
                      <a:endParaRPr lang="zh-CN" altLang="en-US" sz="1200" b="1" i="0" u="none" strike="noStrike" dirty="0">
                        <a:solidFill>
                          <a:schemeClr val="tx1"/>
                        </a:solidFill>
                        <a:effectLst/>
                        <a:latin typeface="+mn-lt"/>
                        <a:ea typeface="+mn-ea"/>
                        <a:cs typeface="+mn-ea"/>
                        <a:sym typeface="+mn-lt"/>
                      </a:endParaRPr>
                    </a:p>
                  </a:txBody>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p>
                      <a:pPr algn="ctr" rtl="0" fontAlgn="ctr"/>
                      <a:endParaRPr lang="zh-CN" altLang="en-US" sz="1800" b="1" i="0" u="none" strike="noStrike">
                        <a:solidFill>
                          <a:schemeClr val="tx1"/>
                        </a:solidFill>
                        <a:effectLst/>
                        <a:latin typeface="+mn-lt"/>
                        <a:ea typeface="+mn-ea"/>
                        <a:cs typeface="+mn-ea"/>
                        <a:sym typeface="+mn-lt"/>
                      </a:endParaRPr>
                    </a:p>
                  </a:txBody>
                  <a:tcPr marL="9525" marR="9525" marT="9525"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p>
                      <a:pPr marL="0" marR="0" lvl="0" indent="0" algn="ctr" defTabSz="914400" rtl="0" eaLnBrk="1" fontAlgn="ctr" latinLnBrk="0" hangingPunct="1">
                        <a:lnSpc>
                          <a:spcPct val="100000"/>
                        </a:lnSpc>
                        <a:spcBef>
                          <a:spcPts val="0"/>
                        </a:spcBef>
                        <a:spcAft>
                          <a:spcPts val="0"/>
                        </a:spcAft>
                        <a:buClrTx/>
                        <a:buSzTx/>
                        <a:buFontTx/>
                        <a:buNone/>
                        <a:defRPr/>
                      </a:pPr>
                      <a:r>
                        <a:rPr lang="zh-CN" altLang="en-US" sz="1800" b="1" i="0" u="none" strike="noStrike" kern="1200" dirty="0">
                          <a:solidFill>
                            <a:schemeClr val="tx1"/>
                          </a:solidFill>
                          <a:effectLst/>
                          <a:latin typeface="+mn-lt"/>
                          <a:ea typeface="+mn-ea"/>
                          <a:cs typeface="+mn-ea"/>
                          <a:sym typeface="+mn-lt"/>
                        </a:rPr>
                        <a:t>大北庄村</a:t>
                      </a:r>
                      <a:endParaRPr lang="zh-CN" altLang="en-US" sz="1800" b="1" i="0" u="none" strike="noStrike" kern="1200" dirty="0">
                        <a:solidFill>
                          <a:schemeClr val="tx1"/>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p>
                      <a:pPr marL="0" algn="ctr" defTabSz="914400" rtl="0" eaLnBrk="1" fontAlgn="ctr" latinLnBrk="0" hangingPunct="1"/>
                      <a:r>
                        <a:rPr lang="en-US" altLang="zh-CN" sz="1800" b="1" i="0" u="none" strike="noStrike" kern="1200" dirty="0">
                          <a:solidFill>
                            <a:schemeClr val="tx1"/>
                          </a:solidFill>
                          <a:effectLst/>
                          <a:latin typeface="+mn-lt"/>
                          <a:ea typeface="+mn-ea"/>
                          <a:cs typeface="+mn-ea"/>
                          <a:sym typeface="+mn-lt"/>
                        </a:rPr>
                        <a:t>2017</a:t>
                      </a:r>
                      <a:r>
                        <a:rPr lang="zh-CN" altLang="en-US" sz="1800" b="1" i="0" u="none" strike="noStrike" kern="1200" dirty="0">
                          <a:solidFill>
                            <a:schemeClr val="tx1"/>
                          </a:solidFill>
                          <a:effectLst/>
                          <a:latin typeface="+mn-lt"/>
                          <a:ea typeface="+mn-ea"/>
                          <a:cs typeface="+mn-ea"/>
                          <a:sym typeface="+mn-lt"/>
                        </a:rPr>
                        <a:t>年兰陵县农村居民</a:t>
                      </a:r>
                      <a:endParaRPr lang="zh-CN" altLang="en-US" sz="1800" b="1" i="0" u="none" strike="noStrike" kern="1200" dirty="0">
                        <a:solidFill>
                          <a:schemeClr val="tx1"/>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c>
                  <a:txBody>
                    <a:bodyPr/>
                    <a:p>
                      <a:pPr marL="0" algn="ctr" defTabSz="914400" rtl="0" eaLnBrk="1" fontAlgn="ctr" latinLnBrk="0" hangingPunct="1"/>
                      <a:r>
                        <a:rPr lang="en-US" altLang="zh-CN" sz="1800" b="1" i="0" u="none" strike="noStrike" kern="1200" dirty="0">
                          <a:solidFill>
                            <a:schemeClr val="tx1"/>
                          </a:solidFill>
                          <a:effectLst/>
                          <a:latin typeface="+mn-lt"/>
                          <a:ea typeface="+mn-ea"/>
                          <a:cs typeface="+mn-ea"/>
                          <a:sym typeface="+mn-lt"/>
                        </a:rPr>
                        <a:t>2018</a:t>
                      </a:r>
                      <a:r>
                        <a:rPr lang="zh-CN" altLang="en-US" sz="1800" b="1" i="0" u="none" strike="noStrike" kern="1200" dirty="0">
                          <a:solidFill>
                            <a:schemeClr val="tx1"/>
                          </a:solidFill>
                          <a:effectLst/>
                          <a:latin typeface="+mn-lt"/>
                          <a:ea typeface="+mn-ea"/>
                          <a:cs typeface="+mn-ea"/>
                          <a:sym typeface="+mn-lt"/>
                        </a:rPr>
                        <a:t>年临沂市农村居民</a:t>
                      </a:r>
                      <a:endParaRPr lang="zh-CN" altLang="en-US" sz="1800" b="1" i="0" u="none" strike="noStrike" kern="1200" dirty="0">
                        <a:solidFill>
                          <a:schemeClr val="tx1"/>
                        </a:solidFill>
                        <a:effectLst/>
                        <a:latin typeface="+mn-lt"/>
                        <a:ea typeface="+mn-ea"/>
                        <a:cs typeface="+mn-ea"/>
                        <a:sym typeface="+mn-lt"/>
                      </a:endParaRPr>
                    </a:p>
                  </a:txBody>
                  <a:tcPr marL="9525" marR="9525" marT="9525"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lumMod val="85000"/>
                      </a:schemeClr>
                    </a:solidFill>
                  </a:tcPr>
                </a:tc>
              </a:tr>
              <a:tr h="381635">
                <a:tc vMerge="1">
                  <a:tcPr marL="9525" marR="9525" marT="9525"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algn="ctr" rtl="0" fontAlgn="ctr"/>
                      <a:r>
                        <a:rPr lang="zh-CN" altLang="en-US" sz="1800" b="1" i="0" u="none" strike="noStrike" dirty="0">
                          <a:solidFill>
                            <a:srgbClr val="C00000"/>
                          </a:solidFill>
                          <a:effectLst/>
                          <a:latin typeface="+mn-lt"/>
                          <a:ea typeface="+mn-ea"/>
                          <a:cs typeface="+mn-ea"/>
                          <a:sym typeface="+mn-lt"/>
                        </a:rPr>
                        <a:t>年人均纯收入</a:t>
                      </a:r>
                      <a:r>
                        <a:rPr lang="en-US" altLang="zh-CN" sz="1800" b="1" i="0" u="none" strike="noStrike" dirty="0">
                          <a:solidFill>
                            <a:srgbClr val="C00000"/>
                          </a:solidFill>
                          <a:effectLst/>
                          <a:latin typeface="+mn-lt"/>
                          <a:ea typeface="+mn-ea"/>
                          <a:cs typeface="+mn-ea"/>
                          <a:sym typeface="+mn-lt"/>
                        </a:rPr>
                        <a:t>(</a:t>
                      </a:r>
                      <a:r>
                        <a:rPr lang="zh-CN" altLang="en-US" sz="1800" b="1" i="0" u="none" strike="noStrike" dirty="0">
                          <a:solidFill>
                            <a:srgbClr val="C00000"/>
                          </a:solidFill>
                          <a:effectLst/>
                          <a:latin typeface="+mn-lt"/>
                          <a:ea typeface="+mn-ea"/>
                          <a:cs typeface="+mn-ea"/>
                          <a:sym typeface="+mn-lt"/>
                        </a:rPr>
                        <a:t>元</a:t>
                      </a:r>
                      <a:r>
                        <a:rPr lang="en-US" altLang="zh-CN" sz="1800" b="1" i="0" u="none" strike="noStrike" dirty="0">
                          <a:solidFill>
                            <a:srgbClr val="C00000"/>
                          </a:solidFill>
                          <a:effectLst/>
                          <a:latin typeface="+mn-lt"/>
                          <a:ea typeface="+mn-ea"/>
                          <a:cs typeface="+mn-ea"/>
                          <a:sym typeface="+mn-lt"/>
                        </a:rPr>
                        <a:t>)2019</a:t>
                      </a:r>
                      <a:endParaRPr lang="zh-CN" altLang="en-US" sz="1800" b="1" i="0" u="none" strike="noStrike" dirty="0">
                        <a:solidFill>
                          <a:srgbClr val="C00000"/>
                        </a:solidFill>
                        <a:effectLst/>
                        <a:latin typeface="+mn-lt"/>
                        <a:ea typeface="+mn-ea"/>
                        <a:cs typeface="+mn-ea"/>
                        <a:sym typeface="+mn-lt"/>
                      </a:endParaRPr>
                    </a:p>
                  </a:txBody>
                  <a:tcPr marL="9525" marR="9525" marT="9525" marB="0"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algn="ctr"/>
                      <a:r>
                        <a:rPr lang="en-US" altLang="zh-CN" sz="1800" b="1" u="none" strike="noStrike" kern="1200" dirty="0">
                          <a:solidFill>
                            <a:srgbClr val="C00000"/>
                          </a:solidFill>
                          <a:effectLst/>
                          <a:latin typeface="+mn-lt"/>
                          <a:ea typeface="+mn-ea"/>
                          <a:cs typeface="+mn-ea"/>
                          <a:sym typeface="+mn-lt"/>
                        </a:rPr>
                        <a:t>8000-10000</a:t>
                      </a:r>
                      <a:endParaRPr lang="en-US" altLang="zh-CN" sz="1800" b="1" u="none" strike="noStrike" kern="1200" dirty="0">
                        <a:solidFill>
                          <a:srgbClr val="C00000"/>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en-US" altLang="zh-CN" sz="1800" b="1" u="none" strike="noStrike" kern="1200" dirty="0">
                          <a:solidFill>
                            <a:srgbClr val="C00000"/>
                          </a:solidFill>
                          <a:effectLst/>
                          <a:latin typeface="+mn-lt"/>
                          <a:ea typeface="+mn-ea"/>
                          <a:cs typeface="+mn-ea"/>
                          <a:sym typeface="+mn-lt"/>
                        </a:rPr>
                        <a:t>13066</a:t>
                      </a:r>
                      <a:endParaRPr lang="en-US" altLang="zh-CN" sz="1800" b="1" u="none" strike="noStrike" kern="1200" dirty="0">
                        <a:solidFill>
                          <a:srgbClr val="C00000"/>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en-US" altLang="zh-CN" sz="1800" b="1" u="none" strike="noStrike" kern="1200" dirty="0">
                          <a:solidFill>
                            <a:srgbClr val="C00000"/>
                          </a:solidFill>
                          <a:effectLst/>
                          <a:latin typeface="+mn-lt"/>
                          <a:ea typeface="+mn-ea"/>
                          <a:cs typeface="+mn-ea"/>
                          <a:sym typeface="+mn-lt"/>
                        </a:rPr>
                        <a:t>13638</a:t>
                      </a:r>
                      <a:endParaRPr lang="en-US" altLang="zh-CN" sz="1800" b="1" u="none" strike="noStrike" kern="1200" dirty="0">
                        <a:solidFill>
                          <a:srgbClr val="C00000"/>
                        </a:solidFill>
                        <a:effectLst/>
                        <a:latin typeface="+mn-lt"/>
                        <a:ea typeface="+mn-ea"/>
                        <a:cs typeface="+mn-ea"/>
                        <a:sym typeface="+mn-lt"/>
                      </a:endParaRPr>
                    </a:p>
                  </a:txBody>
                  <a:tcPr marL="9525" marR="9525" marT="9525"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0">
                <a:tc vMerge="1">
                  <a:tcPr/>
                </a:tc>
                <a:tc>
                  <a:txBody>
                    <a:bodyPr/>
                    <a:p>
                      <a:pPr marL="0" marR="0" lvl="0" indent="0" algn="ctr" defTabSz="914400" rtl="0" eaLnBrk="1" fontAlgn="auto" latinLnBrk="0" hangingPunct="1">
                        <a:lnSpc>
                          <a:spcPct val="150000"/>
                        </a:lnSpc>
                        <a:spcBef>
                          <a:spcPts val="0"/>
                        </a:spcBef>
                        <a:spcAft>
                          <a:spcPts val="0"/>
                        </a:spcAft>
                        <a:buClrTx/>
                        <a:buSzTx/>
                        <a:buFontTx/>
                        <a:buNone/>
                        <a:defRPr/>
                      </a:pPr>
                      <a:endParaRPr lang="en-US" altLang="zh-CN" sz="1800" b="1" dirty="0">
                        <a:solidFill>
                          <a:schemeClr val="tx1"/>
                        </a:solidFill>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algn="ctr"/>
                      <a:endParaRPr lang="en-US" altLang="zh-CN" sz="1800" kern="1200" dirty="0">
                        <a:solidFill>
                          <a:schemeClr val="dk1"/>
                        </a:solidFill>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endParaRPr lang="zh-CN" altLang="en-US" sz="1800" u="none" strike="noStrike" kern="1200" dirty="0">
                        <a:solidFill>
                          <a:schemeClr val="dk1"/>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endParaRPr lang="zh-CN" altLang="en-US" sz="1800" u="none" strike="noStrike" kern="1200" dirty="0">
                        <a:solidFill>
                          <a:schemeClr val="dk1"/>
                        </a:solidFill>
                        <a:effectLst/>
                        <a:latin typeface="+mn-lt"/>
                        <a:ea typeface="+mn-ea"/>
                        <a:cs typeface="+mn-ea"/>
                        <a:sym typeface="+mn-lt"/>
                      </a:endParaRPr>
                    </a:p>
                  </a:txBody>
                  <a:tcPr marL="9525" marR="9525" marT="9525"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r h="393065">
                <a:tc vMerge="1">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marR="0" lvl="0" indent="0" algn="ctr" defTabSz="914400" rtl="0" eaLnBrk="1" fontAlgn="auto" latinLnBrk="0" hangingPunct="1">
                        <a:lnSpc>
                          <a:spcPct val="150000"/>
                        </a:lnSpc>
                        <a:spcBef>
                          <a:spcPts val="0"/>
                        </a:spcBef>
                        <a:spcAft>
                          <a:spcPts val="0"/>
                        </a:spcAft>
                        <a:buClrTx/>
                        <a:buSzTx/>
                        <a:buFontTx/>
                        <a:buNone/>
                        <a:defRPr/>
                      </a:pPr>
                      <a:r>
                        <a:rPr lang="en-US" altLang="zh-CN" sz="1800" b="1" dirty="0">
                          <a:solidFill>
                            <a:srgbClr val="C00000"/>
                          </a:solidFill>
                          <a:latin typeface="+mn-lt"/>
                          <a:ea typeface="+mn-ea"/>
                          <a:cs typeface="+mn-ea"/>
                          <a:sym typeface="+mn-lt"/>
                        </a:rPr>
                        <a:t>2019</a:t>
                      </a:r>
                      <a:r>
                        <a:rPr lang="zh-CN" altLang="en-US" sz="1800" b="1" dirty="0">
                          <a:solidFill>
                            <a:srgbClr val="C00000"/>
                          </a:solidFill>
                          <a:latin typeface="+mn-lt"/>
                          <a:ea typeface="+mn-ea"/>
                          <a:cs typeface="+mn-ea"/>
                          <a:sym typeface="+mn-lt"/>
                        </a:rPr>
                        <a:t>年村集体收入（万元）</a:t>
                      </a:r>
                      <a:endParaRPr lang="en-US" altLang="zh-CN" sz="1800" b="1" dirty="0">
                        <a:solidFill>
                          <a:srgbClr val="C00000"/>
                        </a:solidFill>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algn="ctr"/>
                      <a:r>
                        <a:rPr lang="en-US" altLang="zh-CN" sz="1800" b="1" kern="1200" dirty="0">
                          <a:solidFill>
                            <a:srgbClr val="C00000"/>
                          </a:solidFill>
                          <a:latin typeface="+mn-lt"/>
                          <a:ea typeface="+mn-ea"/>
                          <a:cs typeface="+mn-ea"/>
                          <a:sym typeface="+mn-lt"/>
                        </a:rPr>
                        <a:t>3.1</a:t>
                      </a:r>
                      <a:r>
                        <a:rPr lang="zh-CN" altLang="en-US" sz="1800" b="1" kern="1200" dirty="0">
                          <a:solidFill>
                            <a:srgbClr val="C00000"/>
                          </a:solidFill>
                          <a:latin typeface="+mn-lt"/>
                          <a:ea typeface="+mn-ea"/>
                          <a:cs typeface="+mn-ea"/>
                          <a:sym typeface="+mn-lt"/>
                        </a:rPr>
                        <a:t>万</a:t>
                      </a:r>
                      <a:endParaRPr lang="zh-CN" altLang="en-US" sz="1800" b="1" kern="1200" dirty="0">
                        <a:solidFill>
                          <a:srgbClr val="C00000"/>
                        </a:solidFill>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zh-CN" altLang="en-US" sz="1800" u="none" strike="noStrike" kern="1200" dirty="0">
                          <a:solidFill>
                            <a:schemeClr val="dk1"/>
                          </a:solidFill>
                          <a:effectLst/>
                          <a:latin typeface="+mn-lt"/>
                          <a:ea typeface="+mn-ea"/>
                          <a:cs typeface="+mn-ea"/>
                          <a:sym typeface="+mn-lt"/>
                        </a:rPr>
                        <a:t>来源于</a:t>
                      </a:r>
                      <a:r>
                        <a:rPr lang="en-US" altLang="zh-CN" sz="1800" u="none" strike="noStrike" kern="1200" dirty="0">
                          <a:solidFill>
                            <a:schemeClr val="dk1"/>
                          </a:solidFill>
                          <a:effectLst/>
                          <a:latin typeface="+mn-lt"/>
                          <a:ea typeface="+mn-ea"/>
                          <a:cs typeface="+mn-ea"/>
                          <a:sym typeface="+mn-lt"/>
                        </a:rPr>
                        <a:t>《</a:t>
                      </a:r>
                      <a:r>
                        <a:rPr lang="zh-CN" altLang="en-US" sz="1800" u="none" strike="noStrike" kern="1200" dirty="0">
                          <a:solidFill>
                            <a:schemeClr val="dk1"/>
                          </a:solidFill>
                          <a:effectLst/>
                          <a:latin typeface="+mn-lt"/>
                          <a:ea typeface="+mn-ea"/>
                          <a:cs typeface="+mn-ea"/>
                          <a:sym typeface="+mn-lt"/>
                        </a:rPr>
                        <a:t>临沂市统计年鉴</a:t>
                      </a:r>
                      <a:r>
                        <a:rPr lang="en-US" altLang="zh-CN" sz="1800" u="none" strike="noStrike" kern="1200" dirty="0">
                          <a:solidFill>
                            <a:schemeClr val="dk1"/>
                          </a:solidFill>
                          <a:effectLst/>
                          <a:latin typeface="+mn-lt"/>
                          <a:ea typeface="+mn-ea"/>
                          <a:cs typeface="+mn-ea"/>
                          <a:sym typeface="+mn-lt"/>
                        </a:rPr>
                        <a:t>2018》</a:t>
                      </a:r>
                      <a:endParaRPr lang="zh-CN" altLang="en-US" sz="1800" u="none" strike="noStrike" kern="1200" dirty="0">
                        <a:solidFill>
                          <a:schemeClr val="dk1"/>
                        </a:solidFill>
                        <a:effectLst/>
                        <a:latin typeface="+mn-lt"/>
                        <a:ea typeface="+mn-ea"/>
                        <a:cs typeface="+mn-ea"/>
                        <a:sym typeface="+mn-lt"/>
                      </a:endParaRPr>
                    </a:p>
                  </a:txBody>
                  <a:tcPr marL="9525" marR="9525" marT="9525" marB="0"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p>
                      <a:pPr marL="0" algn="ctr" defTabSz="914400" rtl="0" eaLnBrk="1" fontAlgn="ctr" latinLnBrk="0" hangingPunct="1"/>
                      <a:r>
                        <a:rPr lang="zh-CN" altLang="en-US" sz="1800" u="none" strike="noStrike" kern="1200" dirty="0">
                          <a:solidFill>
                            <a:schemeClr val="dk1"/>
                          </a:solidFill>
                          <a:effectLst/>
                          <a:latin typeface="+mn-lt"/>
                          <a:ea typeface="+mn-ea"/>
                          <a:cs typeface="+mn-ea"/>
                          <a:sym typeface="+mn-lt"/>
                        </a:rPr>
                        <a:t>来源于</a:t>
                      </a:r>
                      <a:r>
                        <a:rPr lang="en-US" altLang="zh-CN" sz="1800" u="none" strike="noStrike" kern="1200" dirty="0">
                          <a:solidFill>
                            <a:schemeClr val="dk1"/>
                          </a:solidFill>
                          <a:effectLst/>
                          <a:latin typeface="+mn-lt"/>
                          <a:ea typeface="+mn-ea"/>
                          <a:cs typeface="+mn-ea"/>
                          <a:sym typeface="+mn-lt"/>
                        </a:rPr>
                        <a:t>《</a:t>
                      </a:r>
                      <a:r>
                        <a:rPr lang="zh-CN" altLang="en-US" sz="1800" u="none" strike="noStrike" kern="1200" dirty="0">
                          <a:solidFill>
                            <a:schemeClr val="dk1"/>
                          </a:solidFill>
                          <a:effectLst/>
                          <a:latin typeface="+mn-lt"/>
                          <a:ea typeface="+mn-ea"/>
                          <a:cs typeface="+mn-ea"/>
                          <a:sym typeface="+mn-lt"/>
                        </a:rPr>
                        <a:t>临沂市政府工作报告</a:t>
                      </a:r>
                      <a:r>
                        <a:rPr lang="en-US" altLang="zh-CN" sz="1800" u="none" strike="noStrike" kern="1200" dirty="0">
                          <a:solidFill>
                            <a:schemeClr val="dk1"/>
                          </a:solidFill>
                          <a:effectLst/>
                          <a:latin typeface="+mn-lt"/>
                          <a:ea typeface="+mn-ea"/>
                          <a:cs typeface="+mn-ea"/>
                          <a:sym typeface="+mn-lt"/>
                        </a:rPr>
                        <a:t>2019》</a:t>
                      </a:r>
                      <a:endParaRPr lang="zh-CN" altLang="en-US" sz="1800" u="none" strike="noStrike" kern="1200" dirty="0">
                        <a:solidFill>
                          <a:schemeClr val="dk1"/>
                        </a:solidFill>
                        <a:effectLst/>
                        <a:latin typeface="+mn-lt"/>
                        <a:ea typeface="+mn-ea"/>
                        <a:cs typeface="+mn-ea"/>
                        <a:sym typeface="+mn-lt"/>
                      </a:endParaRPr>
                    </a:p>
                  </a:txBody>
                  <a:tcPr marL="9525" marR="9525" marT="9525" marB="0"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r>
            </a:tbl>
          </a:graphicData>
        </a:graphic>
      </p:graphicFrame>
      <p:sp>
        <p:nvSpPr>
          <p:cNvPr id="28" name="矩形 27"/>
          <p:cNvSpPr/>
          <p:nvPr/>
        </p:nvSpPr>
        <p:spPr>
          <a:xfrm>
            <a:off x="0" y="4567555"/>
            <a:ext cx="15125700" cy="775970"/>
          </a:xfrm>
          <a:prstGeom prst="rect">
            <a:avLst/>
          </a:prstGeom>
          <a:solidFill>
            <a:srgbClr val="708F3F">
              <a:alpha val="79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nSpc>
                <a:spcPct val="150000"/>
              </a:lnSpc>
            </a:pPr>
            <a:r>
              <a:rPr lang="en-US" altLang="zh-CN" b="1" dirty="0">
                <a:cs typeface="+mn-ea"/>
                <a:sym typeface="+mn-lt"/>
              </a:rPr>
              <a:t>                                                                       </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lt"/>
              </a:rPr>
              <a:t>大北庄</a:t>
            </a:r>
            <a:r>
              <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lt"/>
              </a:rPr>
              <a:t>村人均纯收入低于县农村居民平均水平</a:t>
            </a:r>
            <a:endParaRPr lang="zh-CN" altLang="en-US" sz="2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mn-ea"/>
              <a:sym typeface="+mn-lt"/>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17195" y="1372870"/>
            <a:ext cx="7039610" cy="207518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4</a:t>
            </a:r>
            <a:r>
              <a:rPr lang="en-US" sz="2000" b="1" dirty="0">
                <a:latin typeface="微软雅黑" panose="020B0503020204020204" charset="-122"/>
                <a:ea typeface="微软雅黑" panose="020B0503020204020204" charset="-122"/>
                <a:cs typeface="微软雅黑" panose="020B0503020204020204" charset="-122"/>
              </a:rPr>
              <a:t> </a:t>
            </a:r>
            <a:r>
              <a:rPr lang="zh-CN" altLang="en-US" sz="2000" b="1" dirty="0">
                <a:latin typeface="微软雅黑" panose="020B0503020204020204" charset="-122"/>
                <a:ea typeface="微软雅黑" panose="020B0503020204020204" charset="-122"/>
                <a:cs typeface="微软雅黑" panose="020B0503020204020204" charset="-122"/>
              </a:rPr>
              <a:t>产业现状分析</a:t>
            </a:r>
            <a:endParaRPr sz="2000">
              <a:latin typeface="微软雅黑" panose="020B0503020204020204" charset="-122"/>
              <a:ea typeface="微软雅黑" panose="020B0503020204020204" charset="-122"/>
              <a:cs typeface="微软雅黑" panose="020B0503020204020204" charset="-122"/>
            </a:endParaRPr>
          </a:p>
          <a:p>
            <a:pPr marL="675005" marR="5187315" indent="-297180">
              <a:lnSpc>
                <a:spcPts val="6780"/>
              </a:lnSpc>
              <a:spcBef>
                <a:spcPts val="225"/>
              </a:spcBef>
            </a:pPr>
            <a:r>
              <a:rPr sz="2400" b="1" dirty="0">
                <a:latin typeface="微软雅黑" panose="020B0503020204020204" charset="-122"/>
                <a:ea typeface="微软雅黑" panose="020B0503020204020204" charset="-122"/>
                <a:cs typeface="微软雅黑" panose="020B0503020204020204" charset="-122"/>
              </a:rPr>
              <a:t> </a:t>
            </a:r>
            <a:endParaRPr sz="2400" b="1" dirty="0">
              <a:latin typeface="微软雅黑" panose="020B0503020204020204" charset="-122"/>
              <a:ea typeface="微软雅黑" panose="020B0503020204020204" charset="-122"/>
              <a:cs typeface="微软雅黑" panose="020B0503020204020204" charset="-122"/>
            </a:endParaRPr>
          </a:p>
          <a:p>
            <a:pPr marR="5080" algn="l">
              <a:lnSpc>
                <a:spcPct val="120000"/>
              </a:lnSpc>
              <a:spcBef>
                <a:spcPts val="100"/>
              </a:spcBef>
              <a:buClrTx/>
              <a:buSzTx/>
              <a:buNone/>
            </a:pPr>
            <a:r>
              <a:rPr lang="zh-CN" altLang="en-US" sz="2000" b="1" spc="20" dirty="0">
                <a:latin typeface="微软雅黑" panose="020B0503020204020204" charset="-122"/>
                <a:ea typeface="微软雅黑" panose="020B0503020204020204" charset="-122"/>
                <a:cs typeface="微软雅黑" panose="020B0503020204020204" charset="-122"/>
              </a:rPr>
              <a:t>    </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algn="l" fontAlgn="auto">
              <a:lnSpc>
                <a:spcPct val="150000"/>
              </a:lnSpc>
              <a:spcBef>
                <a:spcPts val="100"/>
              </a:spcBef>
              <a:buClrTx/>
              <a:buSzTx/>
              <a:buNone/>
            </a:pPr>
            <a:r>
              <a:rPr lang="zh-CN" altLang="en-US" sz="2000" b="1" spc="20" dirty="0">
                <a:latin typeface="微软雅黑" panose="020B0503020204020204" charset="-122"/>
                <a:ea typeface="微软雅黑" panose="020B0503020204020204" charset="-122"/>
                <a:cs typeface="微软雅黑" panose="020B0503020204020204" charset="-122"/>
              </a:rPr>
              <a:t>    </a:t>
            </a:r>
            <a:endParaRPr sz="2000">
              <a:latin typeface="微软雅黑" panose="020B0503020204020204" charset="-122"/>
              <a:ea typeface="微软雅黑" panose="020B0503020204020204" charset="-122"/>
              <a:cs typeface="微软雅黑" panose="020B0503020204020204" charset="-122"/>
            </a:endParaRPr>
          </a:p>
        </p:txBody>
      </p:sp>
      <p:sp>
        <p:nvSpPr>
          <p:cNvPr id="9" name="object 9"/>
          <p:cNvSpPr txBox="1"/>
          <p:nvPr/>
        </p:nvSpPr>
        <p:spPr>
          <a:xfrm>
            <a:off x="981862" y="5418200"/>
            <a:ext cx="6858634" cy="320040"/>
          </a:xfrm>
          <a:prstGeom prst="rect">
            <a:avLst/>
          </a:prstGeom>
        </p:spPr>
        <p:txBody>
          <a:bodyPr vert="horz" wrap="square" lIns="0" tIns="12700" rIns="0" bIns="0" rtlCol="0">
            <a:spAutoFit/>
          </a:bodyPr>
          <a:p>
            <a:pPr marL="111125">
              <a:lnSpc>
                <a:spcPct val="100000"/>
              </a:lnSpc>
              <a:spcBef>
                <a:spcPts val="100"/>
              </a:spcBef>
            </a:pPr>
            <a:endParaRPr sz="2000">
              <a:latin typeface="微软雅黑" panose="020B0503020204020204" charset="-122"/>
              <a:ea typeface="微软雅黑" panose="020B0503020204020204" charset="-122"/>
              <a:cs typeface="微软雅黑" panose="020B0503020204020204" charset="-122"/>
            </a:endParaRPr>
          </a:p>
        </p:txBody>
      </p:sp>
      <p:pic>
        <p:nvPicPr>
          <p:cNvPr id="14" name="图片 13"/>
          <p:cNvPicPr>
            <a:picLocks noChangeAspect="1"/>
          </p:cNvPicPr>
          <p:nvPr/>
        </p:nvPicPr>
        <p:blipFill>
          <a:blip r:embed="rId2"/>
          <a:stretch>
            <a:fillRect/>
          </a:stretch>
        </p:blipFill>
        <p:spPr>
          <a:xfrm>
            <a:off x="5870575" y="2352040"/>
            <a:ext cx="3152140" cy="1924050"/>
          </a:xfrm>
          <a:prstGeom prst="rect">
            <a:avLst/>
          </a:prstGeom>
        </p:spPr>
      </p:pic>
      <p:pic>
        <p:nvPicPr>
          <p:cNvPr id="7" name="图片 6" descr="F:\规划一所\2020\大北庄\8.10\7.24\2.jpg2"/>
          <p:cNvPicPr>
            <a:picLocks noChangeAspect="1"/>
          </p:cNvPicPr>
          <p:nvPr/>
        </p:nvPicPr>
        <p:blipFill>
          <a:blip r:embed="rId3"/>
          <a:srcRect/>
          <a:stretch>
            <a:fillRect/>
          </a:stretch>
        </p:blipFill>
        <p:spPr>
          <a:xfrm>
            <a:off x="11704320" y="2352675"/>
            <a:ext cx="2416175" cy="1923415"/>
          </a:xfrm>
          <a:prstGeom prst="rect">
            <a:avLst/>
          </a:prstGeom>
        </p:spPr>
      </p:pic>
      <p:pic>
        <p:nvPicPr>
          <p:cNvPr id="16" name="图片 15" descr="F:\规划一所\2020\大北庄\8.10\7.24\1.jpg1"/>
          <p:cNvPicPr>
            <a:picLocks noChangeAspect="1"/>
          </p:cNvPicPr>
          <p:nvPr/>
        </p:nvPicPr>
        <p:blipFill>
          <a:blip r:embed="rId4"/>
          <a:srcRect/>
          <a:stretch>
            <a:fillRect/>
          </a:stretch>
        </p:blipFill>
        <p:spPr>
          <a:xfrm>
            <a:off x="9081770" y="2351405"/>
            <a:ext cx="2848610" cy="1924685"/>
          </a:xfrm>
          <a:prstGeom prst="rect">
            <a:avLst/>
          </a:prstGeom>
        </p:spPr>
      </p:pic>
      <p:sp>
        <p:nvSpPr>
          <p:cNvPr id="19" name="文本框 18"/>
          <p:cNvSpPr txBox="1"/>
          <p:nvPr/>
        </p:nvSpPr>
        <p:spPr>
          <a:xfrm>
            <a:off x="737235" y="2270125"/>
            <a:ext cx="4839970" cy="5985510"/>
          </a:xfrm>
          <a:prstGeom prst="rect">
            <a:avLst/>
          </a:prstGeom>
          <a:noFill/>
        </p:spPr>
        <p:txBody>
          <a:bodyPr wrap="square" rtlCol="0" anchor="t">
            <a:spAutoFit/>
          </a:bodyPr>
          <a:p>
            <a:pPr marR="5080" algn="l" fontAlgn="auto">
              <a:lnSpc>
                <a:spcPct val="150000"/>
              </a:lnSpc>
              <a:spcBef>
                <a:spcPts val="100"/>
              </a:spcBef>
              <a:buClrTx/>
              <a:buSzTx/>
              <a:buNone/>
            </a:pPr>
            <a:r>
              <a:rPr lang="zh-CN" altLang="en-US" b="1" spc="20" dirty="0">
                <a:latin typeface="微软雅黑" panose="020B0503020204020204" charset="-122"/>
                <a:ea typeface="微软雅黑" panose="020B0503020204020204" charset="-122"/>
                <a:cs typeface="微软雅黑" panose="020B0503020204020204" charset="-122"/>
                <a:sym typeface="+mn-ea"/>
              </a:rPr>
              <a:t>  </a:t>
            </a:r>
            <a:r>
              <a:rPr lang="zh-CN" altLang="en-US" spc="20" dirty="0">
                <a:latin typeface="微软雅黑" panose="020B0503020204020204" charset="-122"/>
                <a:ea typeface="微软雅黑" panose="020B0503020204020204" charset="-122"/>
                <a:cs typeface="微软雅黑" panose="020B0503020204020204" charset="-122"/>
                <a:sym typeface="+mn-ea"/>
              </a:rPr>
              <a:t>  </a:t>
            </a:r>
            <a:r>
              <a:rPr lang="zh-CN" altLang="en-US" b="1" spc="20" dirty="0">
                <a:latin typeface="微软雅黑" panose="020B0503020204020204" charset="-122"/>
                <a:ea typeface="微软雅黑" panose="020B0503020204020204" charset="-122"/>
                <a:cs typeface="微软雅黑" panose="020B0503020204020204" charset="-122"/>
                <a:sym typeface="+mn-ea"/>
              </a:rPr>
              <a:t>  第一产业：</a:t>
            </a:r>
            <a:r>
              <a:rPr lang="zh-CN" altLang="en-US" spc="20" dirty="0">
                <a:latin typeface="微软雅黑" panose="020B0503020204020204" charset="-122"/>
                <a:ea typeface="微软雅黑" panose="020B0503020204020204" charset="-122"/>
                <a:cs typeface="微软雅黑" panose="020B0503020204020204" charset="-122"/>
                <a:sym typeface="+mn-ea"/>
              </a:rPr>
              <a:t>大北庄村</a:t>
            </a:r>
            <a:r>
              <a:rPr lang="zh-CN" altLang="en-US" b="1" spc="20" dirty="0">
                <a:latin typeface="微软雅黑" panose="020B0503020204020204" charset="-122"/>
                <a:ea typeface="微软雅黑" panose="020B0503020204020204" charset="-122"/>
                <a:cs typeface="微软雅黑" panose="020B0503020204020204" charset="-122"/>
                <a:sym typeface="+mn-ea"/>
              </a:rPr>
              <a:t>以种植业为主</a:t>
            </a:r>
            <a:r>
              <a:rPr lang="zh-CN" altLang="en-US" spc="20" dirty="0">
                <a:latin typeface="微软雅黑" panose="020B0503020204020204" charset="-122"/>
                <a:ea typeface="微软雅黑" panose="020B0503020204020204" charset="-122"/>
                <a:cs typeface="微软雅黑" panose="020B0503020204020204" charset="-122"/>
                <a:sym typeface="+mn-ea"/>
              </a:rPr>
              <a:t>，</a:t>
            </a:r>
            <a:r>
              <a:rPr lang="zh-CN" altLang="en-US" dirty="0">
                <a:latin typeface="微软雅黑" panose="020B0503020204020204" charset="-122"/>
                <a:ea typeface="微软雅黑" panose="020B0503020204020204" charset="-122"/>
                <a:sym typeface="+mn-ea"/>
              </a:rPr>
              <a:t>农业以</a:t>
            </a:r>
            <a:r>
              <a:rPr lang="zh-CN" altLang="zh-CN" dirty="0">
                <a:latin typeface="微软雅黑" panose="020B0503020204020204" charset="-122"/>
                <a:ea typeface="微软雅黑" panose="020B0503020204020204" charset="-122"/>
                <a:sym typeface="+mn-ea"/>
              </a:rPr>
              <a:t>玉米、小麦、花生</a:t>
            </a:r>
            <a:r>
              <a:rPr lang="zh-CN" altLang="en-US" dirty="0">
                <a:latin typeface="微软雅黑" panose="020B0503020204020204" charset="-122"/>
                <a:ea typeface="微软雅黑" panose="020B0503020204020204" charset="-122"/>
                <a:sym typeface="+mn-ea"/>
              </a:rPr>
              <a:t>为主；林果主要有核桃、板栗、花椒。</a:t>
            </a:r>
            <a:endParaRPr lang="zh-CN" altLang="en-US" dirty="0">
              <a:latin typeface="+mj-ea"/>
              <a:ea typeface="+mj-ea"/>
              <a:sym typeface="+mn-ea"/>
            </a:endParaRPr>
          </a:p>
          <a:p>
            <a:pPr marR="5080" algn="l" fontAlgn="auto">
              <a:lnSpc>
                <a:spcPct val="150000"/>
              </a:lnSpc>
              <a:spcBef>
                <a:spcPts val="100"/>
              </a:spcBef>
              <a:buClrTx/>
              <a:buSzTx/>
              <a:buNone/>
            </a:pPr>
            <a:r>
              <a:rPr lang="zh-CN" altLang="en-US" b="1" spc="20" dirty="0">
                <a:latin typeface="微软雅黑" panose="020B0503020204020204" charset="-122"/>
                <a:ea typeface="微软雅黑" panose="020B0503020204020204" charset="-122"/>
                <a:cs typeface="微软雅黑" panose="020B0503020204020204" charset="-122"/>
                <a:sym typeface="+mn-ea"/>
              </a:rPr>
              <a:t>      第二产业：</a:t>
            </a:r>
            <a:r>
              <a:rPr lang="zh-CN" altLang="en-US" dirty="0">
                <a:latin typeface="微软雅黑" panose="020B0503020204020204" charset="-122"/>
                <a:ea typeface="微软雅黑" panose="020B0503020204020204" charset="-122"/>
                <a:cs typeface="+mn-ea"/>
                <a:sym typeface="+mn-lt"/>
              </a:rPr>
              <a:t>沿县道有一些</a:t>
            </a:r>
            <a:r>
              <a:rPr lang="zh-CN" altLang="en-US" dirty="0">
                <a:solidFill>
                  <a:schemeClr val="tx1"/>
                </a:solidFill>
                <a:latin typeface="微软雅黑" panose="020B0503020204020204" charset="-122"/>
                <a:ea typeface="微软雅黑" panose="020B0503020204020204" charset="-122"/>
                <a:cs typeface="+mn-ea"/>
                <a:sym typeface="+mn-lt"/>
              </a:rPr>
              <a:t>生态循环农业基地</a:t>
            </a:r>
            <a:endParaRPr lang="zh-CN" altLang="en-US" dirty="0">
              <a:solidFill>
                <a:schemeClr val="tx1"/>
              </a:solidFill>
              <a:latin typeface="微软雅黑" panose="020B0503020204020204" charset="-122"/>
              <a:ea typeface="微软雅黑" panose="020B0503020204020204" charset="-122"/>
              <a:cs typeface="+mn-ea"/>
              <a:sym typeface="+mn-lt"/>
            </a:endParaRPr>
          </a:p>
          <a:p>
            <a:pPr marR="5080" algn="l" fontAlgn="auto">
              <a:lnSpc>
                <a:spcPct val="150000"/>
              </a:lnSpc>
              <a:spcBef>
                <a:spcPts val="100"/>
              </a:spcBef>
              <a:buClrTx/>
              <a:buSzTx/>
              <a:buNone/>
            </a:pPr>
            <a:r>
              <a:rPr lang="zh-CN" altLang="en-US"/>
              <a:t> </a:t>
            </a:r>
            <a:r>
              <a:rPr lang="zh-CN" altLang="en-US" b="1" spc="20" dirty="0">
                <a:latin typeface="微软雅黑" panose="020B0503020204020204" charset="-122"/>
                <a:ea typeface="微软雅黑" panose="020B0503020204020204" charset="-122"/>
                <a:cs typeface="微软雅黑" panose="020B0503020204020204" charset="-122"/>
              </a:rPr>
              <a:t>     第三产业：</a:t>
            </a:r>
            <a:r>
              <a:rPr lang="zh-CN" altLang="en-US" spc="20" dirty="0">
                <a:latin typeface="微软雅黑" panose="020B0503020204020204" charset="-122"/>
                <a:ea typeface="微软雅黑" panose="020B0503020204020204" charset="-122"/>
                <a:cs typeface="微软雅黑" panose="020B0503020204020204" charset="-122"/>
              </a:rPr>
              <a:t>主要是为本村提供服务的小型商贸。</a:t>
            </a:r>
            <a:endParaRPr lang="zh-CN" altLang="en-US" spc="20" dirty="0">
              <a:latin typeface="微软雅黑" panose="020B0503020204020204" charset="-122"/>
              <a:ea typeface="微软雅黑" panose="020B0503020204020204" charset="-122"/>
              <a:cs typeface="微软雅黑" panose="020B0503020204020204" charset="-122"/>
            </a:endParaRPr>
          </a:p>
          <a:p>
            <a:pPr marR="5080" algn="l" fontAlgn="auto">
              <a:lnSpc>
                <a:spcPct val="150000"/>
              </a:lnSpc>
              <a:spcBef>
                <a:spcPts val="100"/>
              </a:spcBef>
              <a:buClrTx/>
              <a:buSzTx/>
              <a:buNone/>
            </a:pPr>
            <a:r>
              <a:rPr lang="zh-CN" altLang="en-US" spc="20" dirty="0">
                <a:latin typeface="微软雅黑" panose="020B0503020204020204" charset="-122"/>
                <a:ea typeface="微软雅黑" panose="020B0503020204020204" charset="-122"/>
                <a:cs typeface="微软雅黑" panose="020B0503020204020204" charset="-122"/>
                <a:sym typeface="+mn-ea"/>
              </a:rPr>
              <a:t>      </a:t>
            </a:r>
            <a:r>
              <a:rPr lang="zh-CN" altLang="en-US" b="1" spc="20" dirty="0">
                <a:latin typeface="微软雅黑" panose="020B0503020204020204" charset="-122"/>
                <a:ea typeface="微软雅黑" panose="020B0503020204020204" charset="-122"/>
                <a:cs typeface="微软雅黑" panose="020B0503020204020204" charset="-122"/>
                <a:sym typeface="+mn-ea"/>
              </a:rPr>
              <a:t>小结</a:t>
            </a:r>
            <a:r>
              <a:rPr lang="zh-CN" altLang="en-US" spc="20" dirty="0">
                <a:latin typeface="微软雅黑" panose="020B0503020204020204" charset="-122"/>
                <a:ea typeface="微软雅黑" panose="020B0503020204020204" charset="-122"/>
                <a:cs typeface="微软雅黑" panose="020B0503020204020204" charset="-122"/>
                <a:sym typeface="+mn-ea"/>
              </a:rPr>
              <a:t>：</a:t>
            </a:r>
            <a:endParaRPr lang="zh-CN" altLang="en-US" spc="20" dirty="0">
              <a:latin typeface="微软雅黑" panose="020B0503020204020204" charset="-122"/>
              <a:ea typeface="微软雅黑" panose="020B0503020204020204" charset="-122"/>
              <a:cs typeface="微软雅黑" panose="020B0503020204020204" charset="-122"/>
              <a:sym typeface="+mn-ea"/>
            </a:endParaRPr>
          </a:p>
          <a:p>
            <a:pPr marR="5080" algn="l" fontAlgn="auto">
              <a:lnSpc>
                <a:spcPct val="150000"/>
              </a:lnSpc>
              <a:spcBef>
                <a:spcPts val="100"/>
              </a:spcBef>
              <a:buClrTx/>
              <a:buSzTx/>
              <a:buNone/>
            </a:pPr>
            <a:r>
              <a:rPr lang="zh-CN" altLang="en-US" spc="20" dirty="0">
                <a:latin typeface="微软雅黑" panose="020B0503020204020204" charset="-122"/>
                <a:ea typeface="微软雅黑" panose="020B0503020204020204" charset="-122"/>
                <a:cs typeface="微软雅黑" panose="020B0503020204020204" charset="-122"/>
                <a:sym typeface="+mn-ea"/>
              </a:rPr>
              <a:t>  </a:t>
            </a:r>
            <a:r>
              <a:rPr lang="zh-CN" altLang="en-US" spc="20" dirty="0">
                <a:solidFill>
                  <a:schemeClr val="tx1"/>
                </a:solidFill>
                <a:latin typeface="微软雅黑" panose="020B0503020204020204" charset="-122"/>
                <a:ea typeface="微软雅黑" panose="020B0503020204020204" charset="-122"/>
                <a:cs typeface="微软雅黑" panose="020B0503020204020204" charset="-122"/>
                <a:sym typeface="+mn-ea"/>
              </a:rPr>
              <a:t>   大北庄</a:t>
            </a:r>
            <a:r>
              <a:rPr lang="zh-CN" altLang="en-US" b="1" spc="20" dirty="0">
                <a:solidFill>
                  <a:schemeClr val="tx1"/>
                </a:solidFill>
                <a:latin typeface="微软雅黑" panose="020B0503020204020204" charset="-122"/>
                <a:ea typeface="微软雅黑" panose="020B0503020204020204" charset="-122"/>
                <a:cs typeface="微软雅黑" panose="020B0503020204020204" charset="-122"/>
                <a:sym typeface="+mn-ea"/>
              </a:rPr>
              <a:t>村以第一产业为主。</a:t>
            </a:r>
            <a:r>
              <a:rPr lang="zh-CN" altLang="en-US" b="1" dirty="0">
                <a:solidFill>
                  <a:schemeClr val="tx1"/>
                </a:solidFill>
                <a:latin typeface="微软雅黑" panose="020B0503020204020204" charset="-122"/>
                <a:ea typeface="微软雅黑" panose="020B0503020204020204" charset="-122"/>
                <a:sym typeface="+mn-ea"/>
              </a:rPr>
              <a:t>传统的种业模式占很大比重，优势特色产业的主导地位尚未出现，三产业发展滞后，对农村经济发展拉动力不足。经济来源方式单一。</a:t>
            </a:r>
            <a:endParaRPr lang="zh-CN" altLang="en-US" b="1" dirty="0">
              <a:solidFill>
                <a:schemeClr val="tx1"/>
              </a:solidFill>
              <a:latin typeface="微软雅黑" panose="020B0503020204020204" charset="-122"/>
              <a:ea typeface="微软雅黑" panose="020B0503020204020204" charset="-122"/>
            </a:endParaRPr>
          </a:p>
          <a:p>
            <a:pPr marR="5080" algn="l" fontAlgn="auto">
              <a:lnSpc>
                <a:spcPct val="150000"/>
              </a:lnSpc>
              <a:spcBef>
                <a:spcPts val="100"/>
              </a:spcBef>
              <a:buClrTx/>
              <a:buSzTx/>
              <a:buNone/>
            </a:pPr>
            <a:endParaRPr lang="zh-CN" altLang="en-US" b="1" spc="20" dirty="0">
              <a:solidFill>
                <a:srgbClr val="FF0000"/>
              </a:solidFill>
              <a:latin typeface="微软雅黑" panose="020B0503020204020204" charset="-122"/>
              <a:ea typeface="微软雅黑" panose="020B0503020204020204" charset="-122"/>
              <a:cs typeface="微软雅黑" panose="020B0503020204020204" charset="-122"/>
              <a:sym typeface="+mn-ea"/>
            </a:endParaRPr>
          </a:p>
          <a:p>
            <a:pPr marR="5080" algn="l" fontAlgn="auto">
              <a:lnSpc>
                <a:spcPct val="150000"/>
              </a:lnSpc>
              <a:spcBef>
                <a:spcPts val="100"/>
              </a:spcBef>
              <a:buClrTx/>
              <a:buSzTx/>
              <a:buNone/>
            </a:pPr>
            <a:endParaRPr lang="zh-CN" altLang="en-US" b="1" spc="20" dirty="0">
              <a:solidFill>
                <a:srgbClr val="FF0000"/>
              </a:solidFill>
              <a:latin typeface="微软雅黑" panose="020B0503020204020204" charset="-122"/>
              <a:ea typeface="微软雅黑" panose="020B0503020204020204" charset="-122"/>
              <a:cs typeface="微软雅黑" panose="020B0503020204020204" charset="-122"/>
              <a:sym typeface="+mn-ea"/>
            </a:endParaRPr>
          </a:p>
        </p:txBody>
      </p:sp>
      <p:sp>
        <p:nvSpPr>
          <p:cNvPr id="118788" name="Rectangle 3"/>
          <p:cNvSpPr>
            <a:spLocks noChangeArrowheads="1"/>
          </p:cNvSpPr>
          <p:nvPr/>
        </p:nvSpPr>
        <p:spPr bwMode="auto">
          <a:xfrm>
            <a:off x="737398" y="7924527"/>
            <a:ext cx="13575975" cy="505460"/>
          </a:xfrm>
          <a:prstGeom prst="rect">
            <a:avLst/>
          </a:prstGeom>
          <a:noFill/>
          <a:ln w="9525">
            <a:noFill/>
            <a:miter lim="800000"/>
          </a:ln>
        </p:spPr>
        <p:txBody>
          <a:bodyPr lIns="91395" tIns="45696" rIns="91395" bIns="45696">
            <a:spAutoFit/>
          </a:bodyPr>
          <a:p>
            <a:pPr>
              <a:lnSpc>
                <a:spcPct val="150000"/>
              </a:lnSpc>
            </a:pPr>
            <a:r>
              <a:rPr lang="en-US" altLang="zh-CN" dirty="0">
                <a:ea typeface="微软雅黑" panose="020B0503020204020204" charset="-122"/>
              </a:rPr>
              <a:t>        </a:t>
            </a:r>
            <a:r>
              <a:rPr lang="zh-CN" altLang="en-US" b="1" dirty="0">
                <a:ea typeface="微软雅黑" panose="020B0503020204020204" charset="-122"/>
              </a:rPr>
              <a:t> </a:t>
            </a:r>
            <a:endParaRPr lang="en-US" altLang="zh-CN" sz="2000" b="1" dirty="0">
              <a:solidFill>
                <a:srgbClr val="FF0000"/>
              </a:solidFill>
              <a:latin typeface="微软雅黑" panose="020B0503020204020204" charset="-122"/>
              <a:ea typeface="微软雅黑" panose="020B0503020204020204" charset="-122"/>
            </a:endParaRPr>
          </a:p>
        </p:txBody>
      </p:sp>
      <p:pic>
        <p:nvPicPr>
          <p:cNvPr id="13" name="图片 12" descr="F:\规划一所\2020\大北庄\8.10\7.24\02过程\现状照片\IMG_3135.JPGIMG_3135"/>
          <p:cNvPicPr>
            <a:picLocks noChangeAspect="1"/>
          </p:cNvPicPr>
          <p:nvPr/>
        </p:nvPicPr>
        <p:blipFill>
          <a:blip r:embed="rId5"/>
          <a:srcRect/>
          <a:stretch>
            <a:fillRect/>
          </a:stretch>
        </p:blipFill>
        <p:spPr>
          <a:xfrm>
            <a:off x="5960428" y="4497070"/>
            <a:ext cx="2592070" cy="1944370"/>
          </a:xfrm>
          <a:prstGeom prst="rect">
            <a:avLst/>
          </a:prstGeom>
        </p:spPr>
      </p:pic>
      <p:pic>
        <p:nvPicPr>
          <p:cNvPr id="21" name="图片 20" descr="F:\规划一所\2020\大北庄\8.10\7.24\02过程\现状照片\IMG_3141.JPGIMG_3141"/>
          <p:cNvPicPr>
            <a:picLocks noChangeAspect="1"/>
          </p:cNvPicPr>
          <p:nvPr/>
        </p:nvPicPr>
        <p:blipFill>
          <a:blip r:embed="rId6"/>
          <a:srcRect/>
          <a:stretch>
            <a:fillRect/>
          </a:stretch>
        </p:blipFill>
        <p:spPr>
          <a:xfrm>
            <a:off x="11518900" y="4497070"/>
            <a:ext cx="2591435" cy="1944370"/>
          </a:xfrm>
          <a:prstGeom prst="rect">
            <a:avLst/>
          </a:prstGeom>
        </p:spPr>
      </p:pic>
      <p:pic>
        <p:nvPicPr>
          <p:cNvPr id="23" name="图片 22" descr="F:\规划一所\2020\大北庄\8.10\7.24\02过程\现状照片\IMG_3140.JPGIMG_3140"/>
          <p:cNvPicPr>
            <a:picLocks noChangeAspect="1"/>
          </p:cNvPicPr>
          <p:nvPr/>
        </p:nvPicPr>
        <p:blipFill>
          <a:blip r:embed="rId7"/>
          <a:srcRect/>
          <a:stretch>
            <a:fillRect/>
          </a:stretch>
        </p:blipFill>
        <p:spPr>
          <a:xfrm>
            <a:off x="8701405" y="4497070"/>
            <a:ext cx="2607945" cy="1944370"/>
          </a:xfrm>
          <a:prstGeom prst="rect">
            <a:avLst/>
          </a:prstGeom>
        </p:spPr>
      </p:pic>
      <p:pic>
        <p:nvPicPr>
          <p:cNvPr id="25" name="图片 24" descr="F:\规划一所\2020\大北庄\8.10\7.24\02过程\现状照片\IMG_3127.JPGIMG_3127"/>
          <p:cNvPicPr>
            <a:picLocks noChangeAspect="1"/>
          </p:cNvPicPr>
          <p:nvPr/>
        </p:nvPicPr>
        <p:blipFill>
          <a:blip r:embed="rId8"/>
          <a:srcRect/>
          <a:stretch>
            <a:fillRect/>
          </a:stretch>
        </p:blipFill>
        <p:spPr>
          <a:xfrm>
            <a:off x="5885815" y="6523355"/>
            <a:ext cx="2747010" cy="2059940"/>
          </a:xfrm>
          <a:prstGeom prst="rect">
            <a:avLst/>
          </a:prstGeom>
        </p:spPr>
      </p:pic>
      <p:pic>
        <p:nvPicPr>
          <p:cNvPr id="27" name="图片 26" descr="F:\规划一所\2020\大北庄\8.10\7.24\02过程\现状照片\IMG_3166.JPGIMG_3166"/>
          <p:cNvPicPr>
            <a:picLocks noChangeAspect="1"/>
          </p:cNvPicPr>
          <p:nvPr/>
        </p:nvPicPr>
        <p:blipFill>
          <a:blip r:embed="rId9"/>
          <a:srcRect/>
          <a:stretch>
            <a:fillRect/>
          </a:stretch>
        </p:blipFill>
        <p:spPr>
          <a:xfrm>
            <a:off x="11360785" y="6522085"/>
            <a:ext cx="2749550" cy="2061210"/>
          </a:xfrm>
          <a:prstGeom prst="rect">
            <a:avLst/>
          </a:prstGeom>
        </p:spPr>
      </p:pic>
      <p:pic>
        <p:nvPicPr>
          <p:cNvPr id="28" name="图片 27" descr="F:\规划一所\2020\大北庄\8.10\7.24\02过程\现状照片\IMG_3167.JPGIMG_3167"/>
          <p:cNvPicPr>
            <a:picLocks noChangeAspect="1"/>
          </p:cNvPicPr>
          <p:nvPr/>
        </p:nvPicPr>
        <p:blipFill>
          <a:blip r:embed="rId10"/>
          <a:srcRect/>
          <a:stretch>
            <a:fillRect/>
          </a:stretch>
        </p:blipFill>
        <p:spPr>
          <a:xfrm>
            <a:off x="8589010" y="6521450"/>
            <a:ext cx="2764790" cy="206248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417195" y="1372870"/>
            <a:ext cx="2550160"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5</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村民居住现状</a:t>
            </a:r>
            <a:endParaRPr lang="zh-CN" sz="2000" b="1" dirty="0">
              <a:latin typeface="微软雅黑" panose="020B0503020204020204" charset="-122"/>
              <a:ea typeface="微软雅黑" panose="020B0503020204020204" charset="-122"/>
              <a:cs typeface="微软雅黑" panose="020B0503020204020204" charset="-122"/>
            </a:endParaRPr>
          </a:p>
        </p:txBody>
      </p:sp>
      <p:sp>
        <p:nvSpPr>
          <p:cNvPr id="25" name="object 10"/>
          <p:cNvSpPr txBox="1"/>
          <p:nvPr/>
        </p:nvSpPr>
        <p:spPr>
          <a:xfrm>
            <a:off x="768985" y="2353310"/>
            <a:ext cx="7077075" cy="7566025"/>
          </a:xfrm>
          <a:prstGeom prst="rect">
            <a:avLst/>
          </a:prstGeom>
        </p:spPr>
        <p:txBody>
          <a:bodyPr vert="horz" wrap="square" lIns="0" tIns="12700" rIns="0" bIns="0" rtlCol="0">
            <a:spAutoFit/>
          </a:bodyPr>
          <a:p>
            <a:pPr marR="5080" indent="0" fontAlgn="auto">
              <a:lnSpc>
                <a:spcPct val="150000"/>
              </a:lnSpc>
              <a:spcBef>
                <a:spcPts val="100"/>
              </a:spcBef>
            </a:pPr>
            <a:r>
              <a:rPr lang="en-US" altLang="zh-CN" sz="2000" spc="20" dirty="0">
                <a:latin typeface="微软雅黑" panose="020B0503020204020204" charset="-122"/>
                <a:ea typeface="微软雅黑" panose="020B0503020204020204" charset="-122"/>
                <a:cs typeface="微软雅黑" panose="020B0503020204020204" charset="-122"/>
                <a:sym typeface="+mn-ea"/>
              </a:rPr>
              <a:t> </a:t>
            </a:r>
            <a:endParaRPr lang="zh-CN" altLang="en-US" sz="2000" spc="20" dirty="0">
              <a:latin typeface="微软雅黑" panose="020B0503020204020204" charset="-122"/>
              <a:ea typeface="微软雅黑" panose="020B0503020204020204" charset="-122"/>
              <a:cs typeface="微软雅黑" panose="020B0503020204020204" charset="-122"/>
              <a:sym typeface="+mn-ea"/>
            </a:endParaRPr>
          </a:p>
          <a:p>
            <a:pPr marL="66040" fontAlgn="auto">
              <a:lnSpc>
                <a:spcPct val="150000"/>
              </a:lnSpc>
              <a:spcBef>
                <a:spcPts val="1200"/>
              </a:spcBef>
            </a:pPr>
            <a:r>
              <a:rPr lang="zh-CN" altLang="en-US" sz="2000" spc="20" dirty="0">
                <a:latin typeface="微软雅黑" panose="020B0503020204020204" charset="-122"/>
                <a:ea typeface="微软雅黑" panose="020B0503020204020204" charset="-122"/>
                <a:cs typeface="微软雅黑" panose="020B0503020204020204" charset="-122"/>
                <a:sym typeface="+mn-ea"/>
              </a:rPr>
              <a:t>     按照</a:t>
            </a:r>
            <a:r>
              <a:rPr lang="zh-CN" altLang="en-US" sz="2000" b="1" spc="20" dirty="0">
                <a:latin typeface="微软雅黑" panose="020B0503020204020204" charset="-122"/>
                <a:ea typeface="微软雅黑" panose="020B0503020204020204" charset="-122"/>
                <a:cs typeface="微软雅黑" panose="020B0503020204020204" charset="-122"/>
                <a:sym typeface="+mn-ea"/>
              </a:rPr>
              <a:t>建筑结构</a:t>
            </a:r>
            <a:r>
              <a:rPr lang="zh-CN" altLang="en-US" sz="2000" spc="20" dirty="0">
                <a:latin typeface="微软雅黑" panose="020B0503020204020204" charset="-122"/>
                <a:ea typeface="微软雅黑" panose="020B0503020204020204" charset="-122"/>
                <a:cs typeface="微软雅黑" panose="020B0503020204020204" charset="-122"/>
                <a:sym typeface="+mn-ea"/>
              </a:rPr>
              <a:t>、</a:t>
            </a:r>
            <a:r>
              <a:rPr lang="zh-CN" altLang="en-US" sz="2000" b="1" spc="20" dirty="0">
                <a:latin typeface="微软雅黑" panose="020B0503020204020204" charset="-122"/>
                <a:ea typeface="微软雅黑" panose="020B0503020204020204" charset="-122"/>
                <a:cs typeface="微软雅黑" panose="020B0503020204020204" charset="-122"/>
                <a:sym typeface="+mn-ea"/>
              </a:rPr>
              <a:t>建筑年代</a:t>
            </a:r>
            <a:r>
              <a:rPr lang="zh-CN" altLang="en-US" sz="2000" spc="20" dirty="0">
                <a:latin typeface="微软雅黑" panose="020B0503020204020204" charset="-122"/>
                <a:ea typeface="微软雅黑" panose="020B0503020204020204" charset="-122"/>
                <a:cs typeface="微软雅黑" panose="020B0503020204020204" charset="-122"/>
                <a:sym typeface="+mn-ea"/>
              </a:rPr>
              <a:t>、</a:t>
            </a:r>
            <a:r>
              <a:rPr lang="zh-CN" altLang="en-US" sz="2000" b="1" spc="20" dirty="0">
                <a:latin typeface="微软雅黑" panose="020B0503020204020204" charset="-122"/>
                <a:ea typeface="微软雅黑" panose="020B0503020204020204" charset="-122"/>
                <a:cs typeface="微软雅黑" panose="020B0503020204020204" charset="-122"/>
                <a:sym typeface="+mn-ea"/>
              </a:rPr>
              <a:t>建筑使用状况</a:t>
            </a:r>
            <a:r>
              <a:rPr lang="zh-CN" altLang="en-US" sz="2000" spc="20" dirty="0">
                <a:latin typeface="微软雅黑" panose="020B0503020204020204" charset="-122"/>
                <a:ea typeface="微软雅黑" panose="020B0503020204020204" charset="-122"/>
                <a:cs typeface="微软雅黑" panose="020B0503020204020204" charset="-122"/>
                <a:sym typeface="+mn-ea"/>
              </a:rPr>
              <a:t>、</a:t>
            </a:r>
            <a:r>
              <a:rPr lang="zh-CN" altLang="en-US" sz="2000" b="1" spc="20" dirty="0">
                <a:latin typeface="微软雅黑" panose="020B0503020204020204" charset="-122"/>
                <a:ea typeface="微软雅黑" panose="020B0503020204020204" charset="-122"/>
                <a:cs typeface="微软雅黑" panose="020B0503020204020204" charset="-122"/>
                <a:sym typeface="+mn-ea"/>
              </a:rPr>
              <a:t>建筑文化价值</a:t>
            </a:r>
            <a:r>
              <a:rPr lang="zh-CN" altLang="en-US" sz="2000" spc="20" dirty="0">
                <a:latin typeface="微软雅黑" panose="020B0503020204020204" charset="-122"/>
                <a:ea typeface="微软雅黑" panose="020B0503020204020204" charset="-122"/>
                <a:cs typeface="微软雅黑" panose="020B0503020204020204" charset="-122"/>
                <a:sym typeface="+mn-ea"/>
              </a:rPr>
              <a:t>等方面综合评定，划分为建筑质量良好、建筑质量一般、建筑质量差三类。</a:t>
            </a:r>
            <a:endParaRPr lang="zh-CN" altLang="en-US" sz="2000" spc="20" dirty="0">
              <a:latin typeface="微软雅黑" panose="020B0503020204020204" charset="-122"/>
              <a:ea typeface="微软雅黑" panose="020B0503020204020204" charset="-122"/>
              <a:cs typeface="微软雅黑" panose="020B0503020204020204" charset="-122"/>
            </a:endParaRPr>
          </a:p>
          <a:p>
            <a:pPr marL="66040" fontAlgn="auto">
              <a:lnSpc>
                <a:spcPct val="150000"/>
              </a:lnSpc>
              <a:spcBef>
                <a:spcPts val="1200"/>
              </a:spcBef>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r>
              <a:rPr lang="zh-CN" altLang="en-US" sz="2000" b="1" spc="20" dirty="0">
                <a:latin typeface="微软雅黑" panose="020B0503020204020204" charset="-122"/>
                <a:ea typeface="微软雅黑" panose="020B0503020204020204" charset="-122"/>
                <a:cs typeface="微软雅黑" panose="020B0503020204020204" charset="-122"/>
                <a:sym typeface="+mn-ea"/>
              </a:rPr>
              <a:t>建筑质量良好</a:t>
            </a:r>
            <a:r>
              <a:rPr lang="zh-CN" altLang="en-US" sz="2000" spc="20" dirty="0">
                <a:latin typeface="微软雅黑" panose="020B0503020204020204" charset="-122"/>
                <a:ea typeface="微软雅黑" panose="020B0503020204020204" charset="-122"/>
                <a:cs typeface="微软雅黑" panose="020B0503020204020204" charset="-122"/>
                <a:sym typeface="+mn-ea"/>
              </a:rPr>
              <a:t>：2000年以后建设，指砖混和框架结构建筑中，结构完好，建筑内部设施基本齐全的建筑。经统计，此类建筑占总建筑面积比例为</a:t>
            </a:r>
            <a:r>
              <a:rPr lang="en-US" altLang="zh-CN" sz="2000" b="1" spc="20" dirty="0">
                <a:latin typeface="微软雅黑" panose="020B0503020204020204" charset="-122"/>
                <a:ea typeface="微软雅黑" panose="020B0503020204020204" charset="-122"/>
                <a:cs typeface="微软雅黑" panose="020B0503020204020204" charset="-122"/>
                <a:sym typeface="+mn-ea"/>
              </a:rPr>
              <a:t>95</a:t>
            </a:r>
            <a:r>
              <a:rPr lang="zh-CN" altLang="en-US" sz="2000" b="1" spc="20" dirty="0">
                <a:latin typeface="微软雅黑" panose="020B0503020204020204" charset="-122"/>
                <a:ea typeface="微软雅黑" panose="020B0503020204020204" charset="-122"/>
                <a:cs typeface="微软雅黑" panose="020B0503020204020204" charset="-122"/>
                <a:sym typeface="+mn-ea"/>
              </a:rPr>
              <a:t>%</a:t>
            </a:r>
            <a:r>
              <a:rPr lang="zh-CN" altLang="en-US" sz="2000" spc="20" dirty="0">
                <a:latin typeface="微软雅黑" panose="020B0503020204020204" charset="-122"/>
                <a:ea typeface="微软雅黑" panose="020B0503020204020204" charset="-122"/>
                <a:cs typeface="微软雅黑" panose="020B0503020204020204" charset="-122"/>
                <a:sym typeface="+mn-ea"/>
              </a:rPr>
              <a:t>。</a:t>
            </a:r>
            <a:endParaRPr lang="zh-CN" altLang="en-US" sz="2000" spc="20" dirty="0">
              <a:latin typeface="微软雅黑" panose="020B0503020204020204" charset="-122"/>
              <a:ea typeface="微软雅黑" panose="020B0503020204020204" charset="-122"/>
              <a:cs typeface="微软雅黑" panose="020B0503020204020204" charset="-122"/>
            </a:endParaRPr>
          </a:p>
          <a:p>
            <a:pPr marL="66040" fontAlgn="auto">
              <a:lnSpc>
                <a:spcPct val="150000"/>
              </a:lnSpc>
              <a:spcBef>
                <a:spcPts val="1200"/>
              </a:spcBef>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r>
              <a:rPr lang="zh-CN" altLang="en-US" sz="2000" b="1" spc="20" dirty="0">
                <a:latin typeface="微软雅黑" panose="020B0503020204020204" charset="-122"/>
                <a:ea typeface="微软雅黑" panose="020B0503020204020204" charset="-122"/>
                <a:cs typeface="微软雅黑" panose="020B0503020204020204" charset="-122"/>
                <a:sym typeface="+mn-ea"/>
              </a:rPr>
              <a:t> 建筑质量一般</a:t>
            </a:r>
            <a:r>
              <a:rPr lang="zh-CN" altLang="en-US" sz="2000" spc="20" dirty="0">
                <a:latin typeface="微软雅黑" panose="020B0503020204020204" charset="-122"/>
                <a:ea typeface="微软雅黑" panose="020B0503020204020204" charset="-122"/>
                <a:cs typeface="微软雅黑" panose="020B0503020204020204" charset="-122"/>
                <a:sym typeface="+mn-ea"/>
              </a:rPr>
              <a:t>：80-90年代建设，指砖混和框架结构建筑中，结构基本完好，但设施配套不全的建筑。经统计，占总建筑面积比例为</a:t>
            </a:r>
            <a:r>
              <a:rPr lang="en-US" altLang="zh-CN" sz="2000" b="1" spc="20" dirty="0">
                <a:latin typeface="微软雅黑" panose="020B0503020204020204" charset="-122"/>
                <a:ea typeface="微软雅黑" panose="020B0503020204020204" charset="-122"/>
                <a:cs typeface="微软雅黑" panose="020B0503020204020204" charset="-122"/>
                <a:sym typeface="+mn-ea"/>
              </a:rPr>
              <a:t>4</a:t>
            </a:r>
            <a:r>
              <a:rPr lang="zh-CN" altLang="en-US" sz="2000" b="1" spc="20" dirty="0">
                <a:latin typeface="微软雅黑" panose="020B0503020204020204" charset="-122"/>
                <a:ea typeface="微软雅黑" panose="020B0503020204020204" charset="-122"/>
                <a:cs typeface="微软雅黑" panose="020B0503020204020204" charset="-122"/>
                <a:sym typeface="+mn-ea"/>
              </a:rPr>
              <a:t>%</a:t>
            </a:r>
            <a:r>
              <a:rPr lang="zh-CN" altLang="en-US" sz="2000" spc="20" dirty="0">
                <a:latin typeface="微软雅黑" panose="020B0503020204020204" charset="-122"/>
                <a:ea typeface="微软雅黑" panose="020B0503020204020204" charset="-122"/>
                <a:cs typeface="微软雅黑" panose="020B0503020204020204" charset="-122"/>
                <a:sym typeface="+mn-ea"/>
              </a:rPr>
              <a:t>。</a:t>
            </a:r>
            <a:endParaRPr lang="zh-CN" altLang="en-US" sz="2000" spc="20" dirty="0">
              <a:latin typeface="微软雅黑" panose="020B0503020204020204" charset="-122"/>
              <a:ea typeface="微软雅黑" panose="020B0503020204020204" charset="-122"/>
              <a:cs typeface="微软雅黑" panose="020B0503020204020204" charset="-122"/>
            </a:endParaRPr>
          </a:p>
          <a:p>
            <a:pPr marL="66040" fontAlgn="auto">
              <a:lnSpc>
                <a:spcPct val="150000"/>
              </a:lnSpc>
              <a:spcBef>
                <a:spcPts val="1200"/>
              </a:spcBef>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r>
              <a:rPr lang="zh-CN" altLang="en-US" sz="2000" b="1" spc="20" dirty="0">
                <a:latin typeface="微软雅黑" panose="020B0503020204020204" charset="-122"/>
                <a:ea typeface="微软雅黑" panose="020B0503020204020204" charset="-122"/>
                <a:cs typeface="微软雅黑" panose="020B0503020204020204" charset="-122"/>
                <a:sym typeface="+mn-ea"/>
              </a:rPr>
              <a:t> 建筑质量差</a:t>
            </a:r>
            <a:r>
              <a:rPr lang="zh-CN" altLang="en-US" sz="2000" spc="20" dirty="0">
                <a:latin typeface="微软雅黑" panose="020B0503020204020204" charset="-122"/>
                <a:ea typeface="微软雅黑" panose="020B0503020204020204" charset="-122"/>
                <a:cs typeface="微软雅黑" panose="020B0503020204020204" charset="-122"/>
                <a:sym typeface="+mn-ea"/>
              </a:rPr>
              <a:t>：80年代以前建设，主要指结构、质量维护差的建筑（包括危房）。经统计，此类建筑占总建筑面积比例为</a:t>
            </a:r>
            <a:r>
              <a:rPr lang="en-US" altLang="zh-CN" sz="2000" b="1" spc="20" dirty="0">
                <a:latin typeface="微软雅黑" panose="020B0503020204020204" charset="-122"/>
                <a:ea typeface="微软雅黑" panose="020B0503020204020204" charset="-122"/>
                <a:cs typeface="微软雅黑" panose="020B0503020204020204" charset="-122"/>
                <a:sym typeface="+mn-ea"/>
              </a:rPr>
              <a:t>1</a:t>
            </a:r>
            <a:r>
              <a:rPr lang="zh-CN" altLang="en-US" sz="2000" b="1" spc="20" dirty="0">
                <a:latin typeface="微软雅黑" panose="020B0503020204020204" charset="-122"/>
                <a:ea typeface="微软雅黑" panose="020B0503020204020204" charset="-122"/>
                <a:cs typeface="微软雅黑" panose="020B0503020204020204" charset="-122"/>
                <a:sym typeface="+mn-ea"/>
              </a:rPr>
              <a:t>%</a:t>
            </a:r>
            <a:r>
              <a:rPr lang="zh-CN" altLang="en-US" sz="2000" spc="20" dirty="0">
                <a:latin typeface="微软雅黑" panose="020B0503020204020204" charset="-122"/>
                <a:ea typeface="微软雅黑" panose="020B0503020204020204" charset="-122"/>
                <a:cs typeface="微软雅黑" panose="020B0503020204020204" charset="-122"/>
                <a:sym typeface="+mn-ea"/>
              </a:rPr>
              <a:t>。</a:t>
            </a:r>
            <a:endParaRPr lang="zh-CN" altLang="en-US" sz="2000" dirty="0"/>
          </a:p>
          <a:p>
            <a:pPr marL="66040">
              <a:lnSpc>
                <a:spcPct val="100000"/>
              </a:lnSpc>
              <a:spcBef>
                <a:spcPts val="1200"/>
              </a:spcBef>
            </a:pPr>
            <a:endParaRPr sz="2000">
              <a:latin typeface="微软雅黑" panose="020B0503020204020204" charset="-122"/>
              <a:cs typeface="微软雅黑" panose="020B0503020204020204" charset="-122"/>
            </a:endParaRPr>
          </a:p>
          <a:p>
            <a:pPr marR="5080" indent="0" fontAlgn="auto">
              <a:lnSpc>
                <a:spcPct val="150000"/>
              </a:lnSpc>
              <a:spcBef>
                <a:spcPts val="100"/>
              </a:spcBef>
            </a:pPr>
            <a:endParaRPr sz="2000">
              <a:latin typeface="微软雅黑" panose="020B0503020204020204" charset="-122"/>
              <a:ea typeface="微软雅黑" panose="020B0503020204020204" charset="-122"/>
              <a:cs typeface="微软雅黑" panose="020B0503020204020204" charset="-122"/>
            </a:endParaRPr>
          </a:p>
        </p:txBody>
      </p:sp>
      <p:pic>
        <p:nvPicPr>
          <p:cNvPr id="26" name="图片 25" descr="G:\2020\6.2兰陵大北庄\03成果\建筑质量评价图.jpg建筑质量评价图"/>
          <p:cNvPicPr>
            <a:picLocks noChangeAspect="1"/>
          </p:cNvPicPr>
          <p:nvPr/>
        </p:nvPicPr>
        <p:blipFill>
          <a:blip r:embed="rId2"/>
          <a:srcRect/>
          <a:stretch>
            <a:fillRect/>
          </a:stretch>
        </p:blipFill>
        <p:spPr>
          <a:xfrm>
            <a:off x="8066724" y="1110933"/>
            <a:ext cx="6510020" cy="9204960"/>
          </a:xfrm>
          <a:prstGeom prst="rect">
            <a:avLst/>
          </a:prstGeom>
        </p:spPr>
      </p:pic>
      <p:sp>
        <p:nvSpPr>
          <p:cNvPr id="27" name="object 9"/>
          <p:cNvSpPr txBox="1"/>
          <p:nvPr/>
        </p:nvSpPr>
        <p:spPr>
          <a:xfrm>
            <a:off x="777240" y="2077720"/>
            <a:ext cx="3835400" cy="381635"/>
          </a:xfrm>
          <a:prstGeom prst="rect">
            <a:avLst/>
          </a:prstGeom>
        </p:spPr>
        <p:txBody>
          <a:bodyPr vert="horz" wrap="square" lIns="0" tIns="12700" rIns="0" bIns="0" rtlCol="0">
            <a:spAutoFit/>
          </a:bodyPr>
          <a:p>
            <a:pPr marL="12700">
              <a:lnSpc>
                <a:spcPct val="100000"/>
              </a:lnSpc>
              <a:spcBef>
                <a:spcPts val="100"/>
              </a:spcBef>
            </a:pPr>
            <a:r>
              <a:rPr lang="zh-CN" sz="2400" b="1" dirty="0">
                <a:latin typeface="微软雅黑" panose="020B0503020204020204" charset="-122"/>
                <a:ea typeface="微软雅黑" panose="020B0503020204020204" charset="-122"/>
                <a:cs typeface="微软雅黑" panose="020B0503020204020204" charset="-122"/>
              </a:rPr>
              <a:t>现状建筑质量评价</a:t>
            </a:r>
            <a:endParaRPr lang="zh-CN" sz="2400" b="1" dirty="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779780" y="1163320"/>
            <a:ext cx="6887845" cy="5704205"/>
          </a:xfrm>
          <a:prstGeom prst="rect">
            <a:avLst/>
          </a:prstGeom>
        </p:spPr>
        <p:txBody>
          <a:bodyPr vert="horz" wrap="square" lIns="0" tIns="133350" rIns="0" bIns="0" rtlCol="0">
            <a:spAutoFit/>
          </a:bodyPr>
          <a:p>
            <a:pPr marL="12700">
              <a:lnSpc>
                <a:spcPct val="100000"/>
              </a:lnSpc>
              <a:spcBef>
                <a:spcPts val="1050"/>
              </a:spcBef>
            </a:pPr>
            <a:endParaRPr sz="240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sz="2000" b="1" dirty="0">
                <a:latin typeface="微软雅黑" panose="020B0503020204020204" charset="-122"/>
                <a:ea typeface="微软雅黑" panose="020B0503020204020204" charset="-122"/>
                <a:cs typeface="微软雅黑" panose="020B0503020204020204" charset="-122"/>
              </a:rPr>
              <a:t>  </a:t>
            </a:r>
            <a:r>
              <a:rPr b="1" dirty="0">
                <a:latin typeface="微软雅黑" panose="020B0503020204020204" charset="-122"/>
                <a:ea typeface="微软雅黑" panose="020B0503020204020204" charset="-122"/>
                <a:cs typeface="微软雅黑" panose="020B0503020204020204" charset="-122"/>
              </a:rPr>
              <a:t>    对外交通：</a:t>
            </a:r>
            <a:r>
              <a:rPr lang="zh-CN" dirty="0">
                <a:latin typeface="微软雅黑" panose="020B0503020204020204" charset="-122"/>
                <a:ea typeface="微软雅黑" panose="020B0503020204020204" charset="-122"/>
                <a:cs typeface="微软雅黑" panose="020B0503020204020204" charset="-122"/>
              </a:rPr>
              <a:t>大北庄村主要的对外交通为村庄南部的东西向的</a:t>
            </a:r>
            <a:r>
              <a:rPr lang="zh-CN" altLang="en-US" b="1" dirty="0">
                <a:latin typeface="微软雅黑" panose="020B0503020204020204" charset="-122"/>
                <a:ea typeface="微软雅黑" panose="020B0503020204020204" charset="-122"/>
                <a:sym typeface="+mn-ea"/>
              </a:rPr>
              <a:t>县道徐河线</a:t>
            </a:r>
            <a:r>
              <a:rPr lang="zh-CN" altLang="en-US" dirty="0">
                <a:latin typeface="微软雅黑" panose="020B0503020204020204" charset="-122"/>
                <a:ea typeface="微软雅黑" panose="020B0503020204020204" charset="-122"/>
                <a:cs typeface="微软雅黑" panose="020B0503020204020204" charset="-122"/>
              </a:rPr>
              <a:t>。</a:t>
            </a:r>
            <a:endParaRPr lang="zh-CN" sz="2000" b="1"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b="1" dirty="0">
                <a:latin typeface="微软雅黑" panose="020B0503020204020204" charset="-122"/>
                <a:ea typeface="微软雅黑" panose="020B0503020204020204" charset="-122"/>
                <a:cs typeface="微软雅黑" panose="020B0503020204020204" charset="-122"/>
              </a:rPr>
              <a:t>      </a:t>
            </a:r>
            <a:r>
              <a:rPr lang="zh-CN" b="1" dirty="0">
                <a:latin typeface="微软雅黑" panose="020B0503020204020204" charset="-122"/>
                <a:ea typeface="微软雅黑" panose="020B0503020204020204" charset="-122"/>
                <a:cs typeface="微软雅黑" panose="020B0503020204020204" charset="-122"/>
              </a:rPr>
              <a:t>村庄</a:t>
            </a:r>
            <a:r>
              <a:rPr b="1" dirty="0">
                <a:latin typeface="微软雅黑" panose="020B0503020204020204" charset="-122"/>
                <a:ea typeface="微软雅黑" panose="020B0503020204020204" charset="-122"/>
                <a:cs typeface="微软雅黑" panose="020B0503020204020204" charset="-122"/>
              </a:rPr>
              <a:t>内部交通：</a:t>
            </a:r>
            <a:r>
              <a:rPr lang="zh-CN" dirty="0">
                <a:latin typeface="微软雅黑" panose="020B0503020204020204" charset="-122"/>
                <a:ea typeface="微软雅黑" panose="020B0503020204020204" charset="-122"/>
                <a:cs typeface="微软雅黑" panose="020B0503020204020204" charset="-122"/>
              </a:rPr>
              <a:t>村庄内部道路系统比较完善，</a:t>
            </a:r>
            <a:r>
              <a:rPr lang="zh-CN" altLang="en-US" dirty="0">
                <a:latin typeface="微软雅黑" panose="020B0503020204020204" charset="-122"/>
                <a:ea typeface="微软雅黑" panose="020B0503020204020204" charset="-122"/>
                <a:sym typeface="+mn-ea"/>
              </a:rPr>
              <a:t>形成了</a:t>
            </a:r>
            <a:r>
              <a:rPr lang="zh-CN" altLang="en-US" b="1" dirty="0">
                <a:latin typeface="微软雅黑" panose="020B0503020204020204" charset="-122"/>
                <a:ea typeface="微软雅黑" panose="020B0503020204020204" charset="-122"/>
                <a:sym typeface="+mn-ea"/>
              </a:rPr>
              <a:t>村庄主要道路、村庄次要道路二级道路</a:t>
            </a:r>
            <a:r>
              <a:rPr lang="zh-CN" altLang="en-US" dirty="0">
                <a:latin typeface="微软雅黑" panose="020B0503020204020204" charset="-122"/>
                <a:ea typeface="微软雅黑" panose="020B0503020204020204" charset="-122"/>
                <a:sym typeface="+mn-ea"/>
              </a:rPr>
              <a:t>体系。主要道路宽约</a:t>
            </a:r>
            <a:r>
              <a:rPr lang="en-US" altLang="zh-CN" dirty="0">
                <a:latin typeface="微软雅黑" panose="020B0503020204020204" charset="-122"/>
                <a:ea typeface="微软雅黑" panose="020B0503020204020204" charset="-122"/>
                <a:sym typeface="+mn-ea"/>
              </a:rPr>
              <a:t>6.5</a:t>
            </a:r>
            <a:r>
              <a:rPr lang="zh-CN" altLang="en-US" dirty="0">
                <a:latin typeface="微软雅黑" panose="020B0503020204020204" charset="-122"/>
                <a:ea typeface="微软雅黑" panose="020B0503020204020204" charset="-122"/>
                <a:sym typeface="+mn-ea"/>
              </a:rPr>
              <a:t>米，次要道路宽约</a:t>
            </a:r>
            <a:r>
              <a:rPr lang="en-US" altLang="zh-CN" dirty="0">
                <a:latin typeface="微软雅黑" panose="020B0503020204020204" charset="-122"/>
                <a:ea typeface="微软雅黑" panose="020B0503020204020204" charset="-122"/>
                <a:sym typeface="+mn-ea"/>
              </a:rPr>
              <a:t>3.5</a:t>
            </a:r>
            <a:r>
              <a:rPr lang="zh-CN" altLang="en-US" dirty="0">
                <a:latin typeface="微软雅黑" panose="020B0503020204020204" charset="-122"/>
                <a:ea typeface="微软雅黑" panose="020B0503020204020204" charset="-122"/>
                <a:sym typeface="+mn-ea"/>
              </a:rPr>
              <a:t>米</a:t>
            </a:r>
            <a:r>
              <a:rPr lang="zh-CN" altLang="en-US" b="1">
                <a:latin typeface="微软雅黑" panose="020B0503020204020204" charset="-122"/>
                <a:ea typeface="微软雅黑" panose="020B0503020204020204" charset="-122"/>
                <a:sym typeface="+mn-ea"/>
              </a:rPr>
              <a:t>村内主要道路已全部硬化，缺乏集中停车场，街道绿化和维护有待提升。</a:t>
            </a:r>
            <a:endParaRPr lang="zh-CN" altLang="en-US" sz="2000" dirty="0">
              <a:latin typeface="微软雅黑" panose="020B0503020204020204" charset="-122"/>
              <a:ea typeface="微软雅黑" panose="020B0503020204020204" charset="-122"/>
              <a:sym typeface="+mn-ea"/>
            </a:endParaRPr>
          </a:p>
          <a:p>
            <a:pPr marL="12700" fontAlgn="auto">
              <a:lnSpc>
                <a:spcPct val="150000"/>
              </a:lnSpc>
              <a:spcBef>
                <a:spcPts val="700"/>
              </a:spcBef>
            </a:pPr>
            <a:r>
              <a:rPr lang="zh-CN" dirty="0">
                <a:latin typeface="微软雅黑" panose="020B0503020204020204" charset="-122"/>
                <a:ea typeface="微软雅黑" panose="020B0503020204020204" charset="-122"/>
                <a:cs typeface="微软雅黑" panose="020B0503020204020204" charset="-122"/>
              </a:rPr>
              <a:t>     </a:t>
            </a:r>
            <a:r>
              <a:rPr lang="zh-CN" b="1" dirty="0">
                <a:latin typeface="微软雅黑" panose="020B0503020204020204" charset="-122"/>
                <a:ea typeface="微软雅黑" panose="020B0503020204020204" charset="-122"/>
                <a:cs typeface="微软雅黑" panose="020B0503020204020204" charset="-122"/>
              </a:rPr>
              <a:t> 公共交通：</a:t>
            </a:r>
            <a:r>
              <a:rPr lang="zh-CN" altLang="en-US" dirty="0">
                <a:latin typeface="微软雅黑" panose="020B0503020204020204" charset="-122"/>
                <a:ea typeface="微软雅黑" panose="020B0503020204020204" charset="-122"/>
                <a:sym typeface="+mn-ea"/>
              </a:rPr>
              <a:t>在徐河线</a:t>
            </a:r>
            <a:r>
              <a:rPr lang="zh-CN" altLang="en-US" dirty="0">
                <a:solidFill>
                  <a:schemeClr val="tx1"/>
                </a:solidFill>
                <a:latin typeface="微软雅黑" panose="020B0503020204020204" charset="-122"/>
                <a:ea typeface="微软雅黑" panose="020B0503020204020204" charset="-122"/>
                <a:sym typeface="+mn-ea"/>
              </a:rPr>
              <a:t>上有</a:t>
            </a:r>
            <a:r>
              <a:rPr lang="zh-CN" altLang="en-US" b="1" dirty="0">
                <a:solidFill>
                  <a:schemeClr val="tx1"/>
                </a:solidFill>
                <a:latin typeface="微软雅黑" panose="020B0503020204020204" charset="-122"/>
                <a:ea typeface="微软雅黑" panose="020B0503020204020204" charset="-122"/>
                <a:sym typeface="+mn-ea"/>
              </a:rPr>
              <a:t>公交站点。</a:t>
            </a:r>
            <a:endParaRPr lang="zh-CN" altLang="en-US" b="1" dirty="0">
              <a:solidFill>
                <a:schemeClr val="tx1"/>
              </a:solidFill>
              <a:latin typeface="微软雅黑" panose="020B0503020204020204" charset="-122"/>
              <a:ea typeface="微软雅黑" panose="020B0503020204020204" charset="-122"/>
              <a:sym typeface="+mn-ea"/>
            </a:endParaRPr>
          </a:p>
          <a:p>
            <a:pPr marL="12700" fontAlgn="auto">
              <a:lnSpc>
                <a:spcPct val="150000"/>
              </a:lnSpc>
              <a:spcBef>
                <a:spcPts val="700"/>
              </a:spcBef>
            </a:pPr>
            <a:r>
              <a:rPr lang="zh-CN" b="1" dirty="0">
                <a:latin typeface="微软雅黑" panose="020B0503020204020204" charset="-122"/>
                <a:ea typeface="微软雅黑" panose="020B0503020204020204" charset="-122"/>
                <a:cs typeface="微软雅黑" panose="020B0503020204020204" charset="-122"/>
                <a:sym typeface="+mn-ea"/>
              </a:rPr>
              <a:t>     停车设施：</a:t>
            </a:r>
            <a:r>
              <a:rPr dirty="0">
                <a:latin typeface="微软雅黑" panose="020B0503020204020204" charset="-122"/>
                <a:ea typeface="微软雅黑" panose="020B0503020204020204" charset="-122"/>
                <a:cs typeface="微软雅黑" panose="020B0503020204020204" charset="-122"/>
                <a:sym typeface="+mn-ea"/>
              </a:rPr>
              <a:t>现</a:t>
            </a:r>
            <a:r>
              <a:rPr spc="-15" dirty="0">
                <a:latin typeface="微软雅黑" panose="020B0503020204020204" charset="-122"/>
                <a:ea typeface="微软雅黑" panose="020B0503020204020204" charset="-122"/>
                <a:cs typeface="微软雅黑" panose="020B0503020204020204" charset="-122"/>
                <a:sym typeface="+mn-ea"/>
              </a:rPr>
              <a:t>状利</a:t>
            </a:r>
            <a:r>
              <a:rPr dirty="0">
                <a:latin typeface="微软雅黑" panose="020B0503020204020204" charset="-122"/>
                <a:ea typeface="微软雅黑" panose="020B0503020204020204" charset="-122"/>
                <a:cs typeface="微软雅黑" panose="020B0503020204020204" charset="-122"/>
                <a:sym typeface="+mn-ea"/>
              </a:rPr>
              <a:t>用各居</a:t>
            </a:r>
            <a:r>
              <a:rPr spc="-15" dirty="0">
                <a:latin typeface="微软雅黑" panose="020B0503020204020204" charset="-122"/>
                <a:ea typeface="微软雅黑" panose="020B0503020204020204" charset="-122"/>
                <a:cs typeface="微软雅黑" panose="020B0503020204020204" charset="-122"/>
                <a:sym typeface="+mn-ea"/>
              </a:rPr>
              <a:t>民</a:t>
            </a:r>
            <a:r>
              <a:rPr dirty="0">
                <a:latin typeface="微软雅黑" panose="020B0503020204020204" charset="-122"/>
                <a:ea typeface="微软雅黑" panose="020B0503020204020204" charset="-122"/>
                <a:cs typeface="微软雅黑" panose="020B0503020204020204" charset="-122"/>
                <a:sym typeface="+mn-ea"/>
              </a:rPr>
              <a:t>点空</a:t>
            </a:r>
            <a:r>
              <a:rPr spc="-15" dirty="0">
                <a:latin typeface="微软雅黑" panose="020B0503020204020204" charset="-122"/>
                <a:ea typeface="微软雅黑" panose="020B0503020204020204" charset="-122"/>
                <a:cs typeface="微软雅黑" panose="020B0503020204020204" charset="-122"/>
                <a:sym typeface="+mn-ea"/>
              </a:rPr>
              <a:t>地作</a:t>
            </a:r>
            <a:r>
              <a:rPr dirty="0">
                <a:latin typeface="微软雅黑" panose="020B0503020204020204" charset="-122"/>
                <a:ea typeface="微软雅黑" panose="020B0503020204020204" charset="-122"/>
                <a:cs typeface="微软雅黑" panose="020B0503020204020204" charset="-122"/>
                <a:sym typeface="+mn-ea"/>
              </a:rPr>
              <a:t>为停车</a:t>
            </a:r>
            <a:r>
              <a:rPr spc="-15" dirty="0">
                <a:latin typeface="微软雅黑" panose="020B0503020204020204" charset="-122"/>
                <a:ea typeface="微软雅黑" panose="020B0503020204020204" charset="-122"/>
                <a:cs typeface="微软雅黑" panose="020B0503020204020204" charset="-122"/>
                <a:sym typeface="+mn-ea"/>
              </a:rPr>
              <a:t>场</a:t>
            </a:r>
            <a:r>
              <a:rPr dirty="0">
                <a:latin typeface="微软雅黑" panose="020B0503020204020204" charset="-122"/>
                <a:ea typeface="微软雅黑" panose="020B0503020204020204" charset="-122"/>
                <a:cs typeface="微软雅黑" panose="020B0503020204020204" charset="-122"/>
                <a:sym typeface="+mn-ea"/>
              </a:rPr>
              <a:t>地，</a:t>
            </a:r>
            <a:r>
              <a:rPr spc="-15" dirty="0">
                <a:latin typeface="微软雅黑" panose="020B0503020204020204" charset="-122"/>
                <a:ea typeface="微软雅黑" panose="020B0503020204020204" charset="-122"/>
                <a:cs typeface="微软雅黑" panose="020B0503020204020204" charset="-122"/>
                <a:sym typeface="+mn-ea"/>
              </a:rPr>
              <a:t>但总</a:t>
            </a:r>
            <a:r>
              <a:rPr dirty="0">
                <a:latin typeface="微软雅黑" panose="020B0503020204020204" charset="-122"/>
                <a:ea typeface="微软雅黑" panose="020B0503020204020204" charset="-122"/>
                <a:cs typeface="微软雅黑" panose="020B0503020204020204" charset="-122"/>
                <a:sym typeface="+mn-ea"/>
              </a:rPr>
              <a:t>体来说</a:t>
            </a:r>
            <a:r>
              <a:rPr spc="-15" dirty="0">
                <a:latin typeface="微软雅黑" panose="020B0503020204020204" charset="-122"/>
                <a:ea typeface="微软雅黑" panose="020B0503020204020204" charset="-122"/>
                <a:cs typeface="微软雅黑" panose="020B0503020204020204" charset="-122"/>
                <a:sym typeface="+mn-ea"/>
              </a:rPr>
              <a:t>，</a:t>
            </a:r>
            <a:r>
              <a:rPr dirty="0">
                <a:latin typeface="微软雅黑" panose="020B0503020204020204" charset="-122"/>
                <a:ea typeface="微软雅黑" panose="020B0503020204020204" charset="-122"/>
                <a:cs typeface="微软雅黑" panose="020B0503020204020204" charset="-122"/>
                <a:sym typeface="+mn-ea"/>
              </a:rPr>
              <a:t>停车</a:t>
            </a:r>
            <a:r>
              <a:rPr spc="-15" dirty="0">
                <a:latin typeface="微软雅黑" panose="020B0503020204020204" charset="-122"/>
                <a:ea typeface="微软雅黑" panose="020B0503020204020204" charset="-122"/>
                <a:cs typeface="微软雅黑" panose="020B0503020204020204" charset="-122"/>
                <a:sym typeface="+mn-ea"/>
              </a:rPr>
              <a:t>设施</a:t>
            </a:r>
            <a:r>
              <a:rPr dirty="0">
                <a:latin typeface="微软雅黑" panose="020B0503020204020204" charset="-122"/>
                <a:ea typeface="微软雅黑" panose="020B0503020204020204" charset="-122"/>
                <a:cs typeface="微软雅黑" panose="020B0503020204020204" charset="-122"/>
                <a:sym typeface="+mn-ea"/>
              </a:rPr>
              <a:t>或空间相对</a:t>
            </a:r>
            <a:r>
              <a:rPr spc="-15" dirty="0">
                <a:latin typeface="微软雅黑" panose="020B0503020204020204" charset="-122"/>
                <a:ea typeface="微软雅黑" panose="020B0503020204020204" charset="-122"/>
                <a:cs typeface="微软雅黑" panose="020B0503020204020204" charset="-122"/>
                <a:sym typeface="+mn-ea"/>
              </a:rPr>
              <a:t>有</a:t>
            </a:r>
            <a:r>
              <a:rPr dirty="0">
                <a:latin typeface="微软雅黑" panose="020B0503020204020204" charset="-122"/>
                <a:ea typeface="微软雅黑" panose="020B0503020204020204" charset="-122"/>
                <a:cs typeface="微软雅黑" panose="020B0503020204020204" charset="-122"/>
                <a:sym typeface="+mn-ea"/>
              </a:rPr>
              <a:t>限，</a:t>
            </a:r>
            <a:r>
              <a:rPr spc="-15" dirty="0">
                <a:latin typeface="微软雅黑" panose="020B0503020204020204" charset="-122"/>
                <a:ea typeface="微软雅黑" panose="020B0503020204020204" charset="-122"/>
                <a:cs typeface="微软雅黑" panose="020B0503020204020204" charset="-122"/>
                <a:sym typeface="+mn-ea"/>
              </a:rPr>
              <a:t>难易</a:t>
            </a:r>
            <a:r>
              <a:rPr dirty="0">
                <a:latin typeface="微软雅黑" panose="020B0503020204020204" charset="-122"/>
                <a:ea typeface="微软雅黑" panose="020B0503020204020204" charset="-122"/>
                <a:cs typeface="微软雅黑" panose="020B0503020204020204" charset="-122"/>
                <a:sym typeface="+mn-ea"/>
              </a:rPr>
              <a:t>适应旅</a:t>
            </a:r>
            <a:r>
              <a:rPr spc="-15" dirty="0">
                <a:latin typeface="微软雅黑" panose="020B0503020204020204" charset="-122"/>
                <a:ea typeface="微软雅黑" panose="020B0503020204020204" charset="-122"/>
                <a:cs typeface="微软雅黑" panose="020B0503020204020204" charset="-122"/>
                <a:sym typeface="+mn-ea"/>
              </a:rPr>
              <a:t>游</a:t>
            </a:r>
            <a:r>
              <a:rPr dirty="0">
                <a:latin typeface="微软雅黑" panose="020B0503020204020204" charset="-122"/>
                <a:ea typeface="微软雅黑" panose="020B0503020204020204" charset="-122"/>
                <a:cs typeface="微软雅黑" panose="020B0503020204020204" charset="-122"/>
                <a:sym typeface="+mn-ea"/>
              </a:rPr>
              <a:t>业发</a:t>
            </a:r>
            <a:r>
              <a:rPr spc="-15" dirty="0">
                <a:latin typeface="微软雅黑" panose="020B0503020204020204" charset="-122"/>
                <a:ea typeface="微软雅黑" panose="020B0503020204020204" charset="-122"/>
                <a:cs typeface="微软雅黑" panose="020B0503020204020204" charset="-122"/>
                <a:sym typeface="+mn-ea"/>
              </a:rPr>
              <a:t>展</a:t>
            </a:r>
            <a:r>
              <a:rPr dirty="0">
                <a:latin typeface="微软雅黑" panose="020B0503020204020204" charset="-122"/>
                <a:ea typeface="微软雅黑" panose="020B0503020204020204" charset="-122"/>
                <a:cs typeface="微软雅黑" panose="020B0503020204020204" charset="-122"/>
                <a:sym typeface="+mn-ea"/>
              </a:rPr>
              <a:t>。</a:t>
            </a:r>
            <a:endParaRPr>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endParaRPr lang="en-US" altLang="zh-CN" b="1" dirty="0">
              <a:solidFill>
                <a:srgbClr val="C00000"/>
              </a:solidFill>
              <a:latin typeface="微软雅黑" panose="020B0503020204020204" charset="-122"/>
              <a:ea typeface="微软雅黑" panose="020B0503020204020204" charset="-122"/>
            </a:endParaRPr>
          </a:p>
          <a:p>
            <a:pPr marL="12700" fontAlgn="auto">
              <a:lnSpc>
                <a:spcPct val="150000"/>
              </a:lnSpc>
              <a:spcBef>
                <a:spcPts val="700"/>
              </a:spcBef>
            </a:pPr>
            <a:endParaRPr lang="zh-CN" dirty="0">
              <a:latin typeface="微软雅黑" panose="020B0503020204020204" charset="-122"/>
              <a:ea typeface="微软雅黑" panose="020B0503020204020204" charset="-122"/>
              <a:cs typeface="微软雅黑" panose="020B0503020204020204" charset="-122"/>
            </a:endParaRPr>
          </a:p>
        </p:txBody>
      </p:sp>
      <p:sp>
        <p:nvSpPr>
          <p:cNvPr id="22" name="object 22"/>
          <p:cNvSpPr txBox="1"/>
          <p:nvPr/>
        </p:nvSpPr>
        <p:spPr>
          <a:xfrm>
            <a:off x="417372" y="1372615"/>
            <a:ext cx="2830195" cy="112395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6</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道路交通现状</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30"/>
              </a:spcBef>
            </a:pPr>
            <a:endParaRPr sz="2800">
              <a:latin typeface="微软雅黑" panose="020B0503020204020204" charset="-122"/>
              <a:ea typeface="微软雅黑" panose="020B0503020204020204" charset="-122"/>
              <a:cs typeface="微软雅黑" panose="020B0503020204020204" charset="-122"/>
            </a:endParaRPr>
          </a:p>
          <a:p>
            <a:pPr marL="378460">
              <a:lnSpc>
                <a:spcPct val="100000"/>
              </a:lnSpc>
            </a:pPr>
            <a:endParaRPr sz="2400">
              <a:latin typeface="微软雅黑" panose="020B0503020204020204" charset="-122"/>
              <a:ea typeface="微软雅黑" panose="020B0503020204020204" charset="-122"/>
              <a:cs typeface="微软雅黑" panose="020B0503020204020204" charset="-122"/>
            </a:endParaRPr>
          </a:p>
        </p:txBody>
      </p:sp>
      <p:pic>
        <p:nvPicPr>
          <p:cNvPr id="30" name="图片 29" descr="G:\2020\6.2兰陵大北庄\03成果\道路交通设施现状图.jpg道路交通设施现状图"/>
          <p:cNvPicPr>
            <a:picLocks noChangeAspect="1"/>
          </p:cNvPicPr>
          <p:nvPr/>
        </p:nvPicPr>
        <p:blipFill>
          <a:blip r:embed="rId2"/>
          <a:srcRect/>
          <a:stretch>
            <a:fillRect/>
          </a:stretch>
        </p:blipFill>
        <p:spPr>
          <a:xfrm>
            <a:off x="8067041" y="1111251"/>
            <a:ext cx="6509385" cy="9204325"/>
          </a:xfrm>
          <a:prstGeom prst="rect">
            <a:avLst/>
          </a:prstGeom>
        </p:spPr>
      </p:pic>
      <p:pic>
        <p:nvPicPr>
          <p:cNvPr id="119821" name="Picture 3" descr="G:\2020\6.2兰陵大北庄\02过程\现状照片\IMG_3188.JPGIMG_3188"/>
          <p:cNvPicPr>
            <a:picLocks noChangeAspect="1" noChangeArrowheads="1"/>
          </p:cNvPicPr>
          <p:nvPr/>
        </p:nvPicPr>
        <p:blipFill>
          <a:blip r:embed="rId3"/>
          <a:srcRect/>
          <a:stretch>
            <a:fillRect/>
          </a:stretch>
        </p:blipFill>
        <p:spPr bwMode="auto">
          <a:xfrm>
            <a:off x="780098" y="6370955"/>
            <a:ext cx="4312920" cy="3234690"/>
          </a:xfrm>
          <a:prstGeom prst="rect">
            <a:avLst/>
          </a:prstGeom>
          <a:noFill/>
          <a:ln w="9525">
            <a:noFill/>
            <a:miter lim="800000"/>
            <a:headEnd/>
            <a:tailEnd/>
          </a:ln>
        </p:spPr>
      </p:pic>
      <p:pic>
        <p:nvPicPr>
          <p:cNvPr id="32" name="Picture 3" descr="F:\规划一所\2020\大北庄\8.10\7.24\02过程\现状照片\IMG_3158.JPGIMG_3158"/>
          <p:cNvPicPr>
            <a:picLocks noChangeAspect="1" noChangeArrowheads="1"/>
          </p:cNvPicPr>
          <p:nvPr/>
        </p:nvPicPr>
        <p:blipFill>
          <a:blip r:embed="rId4"/>
          <a:srcRect/>
          <a:stretch>
            <a:fillRect/>
          </a:stretch>
        </p:blipFill>
        <p:spPr bwMode="auto">
          <a:xfrm>
            <a:off x="5299393" y="6372225"/>
            <a:ext cx="2367915" cy="3157855"/>
          </a:xfrm>
          <a:prstGeom prst="rect">
            <a:avLst/>
          </a:prstGeom>
          <a:noFill/>
          <a:ln w="9525">
            <a:noFill/>
            <a:miter lim="800000"/>
            <a:headEnd/>
            <a:tailEnd/>
          </a:ln>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风玫瑰"/>
          <p:cNvPicPr>
            <a:picLocks noChangeAspect="1"/>
          </p:cNvPicPr>
          <p:nvPr/>
        </p:nvPicPr>
        <p:blipFill>
          <a:blip r:embed="rId5"/>
          <a:stretch>
            <a:fillRect/>
          </a:stretch>
        </p:blipFill>
        <p:spPr>
          <a:xfrm>
            <a:off x="13243560" y="2442210"/>
            <a:ext cx="561340" cy="775335"/>
          </a:xfrm>
          <a:prstGeom prst="rect">
            <a:avLst/>
          </a:prstGeom>
        </p:spPr>
      </p:pic>
      <p:sp>
        <p:nvSpPr>
          <p:cNvPr id="20" name="矩形 19"/>
          <p:cNvSpPr/>
          <p:nvPr/>
        </p:nvSpPr>
        <p:spPr>
          <a:xfrm>
            <a:off x="1554480" y="9631680"/>
            <a:ext cx="2903220" cy="553085"/>
          </a:xfrm>
          <a:prstGeom prst="rect">
            <a:avLst/>
          </a:prstGeom>
          <a:noFill/>
          <a:ln cap="flat">
            <a:noFill/>
          </a:ln>
        </p:spPr>
        <p:txBody>
          <a:bodyPr wrap="square">
            <a:spAutoFit/>
          </a:bodyPr>
          <a:p>
            <a:pPr marL="171450" indent="-171450">
              <a:lnSpc>
                <a:spcPct val="150000"/>
              </a:lnSpc>
              <a:buFont typeface="Wingdings" panose="05000000000000000000" pitchFamily="2" charset="2"/>
              <a:buChar char="n"/>
            </a:pPr>
            <a:r>
              <a:rPr lang="zh-CN" altLang="en-US" sz="2000" b="1" dirty="0">
                <a:cs typeface="+mn-ea"/>
                <a:sym typeface="+mn-lt"/>
              </a:rPr>
              <a:t>对外交通县道徐河线</a:t>
            </a:r>
            <a:endParaRPr lang="zh-CN" altLang="en-US" sz="2000" b="1" dirty="0">
              <a:cs typeface="+mn-ea"/>
              <a:sym typeface="+mn-lt"/>
            </a:endParaRPr>
          </a:p>
        </p:txBody>
      </p:sp>
      <p:sp>
        <p:nvSpPr>
          <p:cNvPr id="7" name="矩形 6"/>
          <p:cNvSpPr/>
          <p:nvPr/>
        </p:nvSpPr>
        <p:spPr>
          <a:xfrm>
            <a:off x="5604510" y="9631680"/>
            <a:ext cx="2903220" cy="553085"/>
          </a:xfrm>
          <a:prstGeom prst="rect">
            <a:avLst/>
          </a:prstGeom>
          <a:noFill/>
          <a:ln cap="flat">
            <a:noFill/>
          </a:ln>
        </p:spPr>
        <p:txBody>
          <a:bodyPr wrap="square">
            <a:spAutoFit/>
          </a:bodyPr>
          <a:p>
            <a:pPr marL="171450" indent="-171450">
              <a:lnSpc>
                <a:spcPct val="150000"/>
              </a:lnSpc>
              <a:buFont typeface="Wingdings" panose="05000000000000000000" pitchFamily="2" charset="2"/>
              <a:buChar char="n"/>
            </a:pPr>
            <a:r>
              <a:rPr lang="zh-CN" altLang="en-US" sz="2000" b="1" dirty="0">
                <a:cs typeface="+mn-ea"/>
                <a:sym typeface="+mn-lt"/>
              </a:rPr>
              <a:t>村庄主要道路</a:t>
            </a:r>
            <a:endParaRPr lang="zh-CN" altLang="en-US" sz="2000" b="1" dirty="0">
              <a:cs typeface="+mn-ea"/>
              <a:sym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8"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7</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公共服务设施现状</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9" name="object 9"/>
          <p:cNvSpPr txBox="1"/>
          <p:nvPr/>
        </p:nvSpPr>
        <p:spPr>
          <a:xfrm>
            <a:off x="783590" y="2090420"/>
            <a:ext cx="3675380" cy="381635"/>
          </a:xfrm>
          <a:prstGeom prst="rect">
            <a:avLst/>
          </a:prstGeom>
        </p:spPr>
        <p:txBody>
          <a:bodyPr vert="horz" wrap="square" lIns="0" tIns="12700" rIns="0" bIns="0" rtlCol="0">
            <a:spAutoFit/>
          </a:bodyPr>
          <a:p>
            <a:pPr marL="12700">
              <a:lnSpc>
                <a:spcPct val="100000"/>
              </a:lnSpc>
              <a:spcBef>
                <a:spcPts val="100"/>
              </a:spcBef>
            </a:pPr>
            <a:r>
              <a:rPr lang="en-US" sz="2400" b="1" dirty="0">
                <a:latin typeface="微软雅黑" panose="020B0503020204020204" charset="-122"/>
                <a:ea typeface="微软雅黑" panose="020B0503020204020204" charset="-122"/>
                <a:cs typeface="微软雅黑" panose="020B0503020204020204" charset="-122"/>
              </a:rPr>
              <a:t>2.7.1 </a:t>
            </a:r>
            <a:r>
              <a:rPr lang="zh-CN" sz="2400" b="1" dirty="0">
                <a:latin typeface="微软雅黑" panose="020B0503020204020204" charset="-122"/>
                <a:ea typeface="微软雅黑" panose="020B0503020204020204" charset="-122"/>
                <a:cs typeface="微软雅黑" panose="020B0503020204020204" charset="-122"/>
              </a:rPr>
              <a:t>公共服务</a:t>
            </a:r>
            <a:r>
              <a:rPr sz="2400" b="1" dirty="0">
                <a:latin typeface="微软雅黑" panose="020B0503020204020204" charset="-122"/>
                <a:ea typeface="微软雅黑" panose="020B0503020204020204" charset="-122"/>
                <a:cs typeface="微软雅黑" panose="020B0503020204020204" charset="-122"/>
              </a:rPr>
              <a:t>设施</a:t>
            </a:r>
            <a:r>
              <a:rPr lang="zh-CN" sz="2400" b="1" dirty="0">
                <a:latin typeface="微软雅黑" panose="020B0503020204020204" charset="-122"/>
                <a:ea typeface="微软雅黑" panose="020B0503020204020204" charset="-122"/>
                <a:cs typeface="微软雅黑" panose="020B0503020204020204" charset="-122"/>
              </a:rPr>
              <a:t>现状</a:t>
            </a:r>
            <a:endParaRPr sz="2400">
              <a:latin typeface="微软雅黑" panose="020B0503020204020204" charset="-122"/>
              <a:ea typeface="微软雅黑" panose="020B0503020204020204" charset="-122"/>
              <a:cs typeface="微软雅黑" panose="020B0503020204020204" charset="-122"/>
            </a:endParaRPr>
          </a:p>
        </p:txBody>
      </p:sp>
      <p:sp>
        <p:nvSpPr>
          <p:cNvPr id="10" name="object 10"/>
          <p:cNvSpPr txBox="1"/>
          <p:nvPr/>
        </p:nvSpPr>
        <p:spPr>
          <a:xfrm>
            <a:off x="783590" y="2884170"/>
            <a:ext cx="7022465" cy="5142230"/>
          </a:xfrm>
          <a:prstGeom prst="rect">
            <a:avLst/>
          </a:prstGeom>
        </p:spPr>
        <p:txBody>
          <a:bodyPr vert="horz" wrap="square" lIns="0" tIns="12700" rIns="0" bIns="0" rtlCol="0">
            <a:spAutoFit/>
          </a:bodyPr>
          <a:p>
            <a:pPr marR="5080" indent="0" fontAlgn="auto">
              <a:lnSpc>
                <a:spcPct val="150000"/>
              </a:lnSpc>
              <a:spcBef>
                <a:spcPts val="100"/>
              </a:spcBef>
            </a:pPr>
            <a:r>
              <a:rPr lang="en-US" sz="2000" b="1" spc="20" dirty="0">
                <a:latin typeface="微软雅黑" panose="020B0503020204020204" charset="-122"/>
                <a:ea typeface="微软雅黑" panose="020B0503020204020204" charset="-122"/>
                <a:cs typeface="微软雅黑" panose="020B0503020204020204" charset="-122"/>
              </a:rPr>
              <a:t>     </a:t>
            </a:r>
            <a:r>
              <a:rPr lang="zh-CN" altLang="en-US" sz="2000" b="1" spc="20" dirty="0">
                <a:latin typeface="微软雅黑" panose="020B0503020204020204" charset="-122"/>
                <a:ea typeface="微软雅黑" panose="020B0503020204020204" charset="-122"/>
                <a:cs typeface="微软雅黑" panose="020B0503020204020204" charset="-122"/>
              </a:rPr>
              <a:t>全村共有村委会一处，幼儿园</a:t>
            </a:r>
            <a:r>
              <a:rPr lang="zh-CN" altLang="en-US" sz="2000" b="1" spc="20" dirty="0">
                <a:latin typeface="微软雅黑" panose="020B0503020204020204" charset="-122"/>
                <a:ea typeface="微软雅黑" panose="020B0503020204020204" charset="-122"/>
                <a:cs typeface="微软雅黑" panose="020B0503020204020204" charset="-122"/>
                <a:sym typeface="+mn-ea"/>
              </a:rPr>
              <a:t>一处</a:t>
            </a:r>
            <a:r>
              <a:rPr lang="zh-CN" altLang="en-US" sz="2000" b="1" spc="20" dirty="0">
                <a:latin typeface="微软雅黑" panose="020B0503020204020204" charset="-122"/>
                <a:ea typeface="微软雅黑" panose="020B0503020204020204" charset="-122"/>
                <a:cs typeface="微软雅黑" panose="020B0503020204020204" charset="-122"/>
              </a:rPr>
              <a:t>，卫生室</a:t>
            </a:r>
            <a:r>
              <a:rPr lang="zh-CN" altLang="en-US" sz="2000" b="1" spc="20" dirty="0">
                <a:latin typeface="微软雅黑" panose="020B0503020204020204" charset="-122"/>
                <a:ea typeface="微软雅黑" panose="020B0503020204020204" charset="-122"/>
                <a:cs typeface="微软雅黑" panose="020B0503020204020204" charset="-122"/>
                <a:sym typeface="+mn-ea"/>
              </a:rPr>
              <a:t>一处</a:t>
            </a:r>
            <a:r>
              <a:rPr lang="zh-CN" altLang="en-US" sz="2000" b="1" spc="20" dirty="0">
                <a:latin typeface="微软雅黑" panose="020B0503020204020204" charset="-122"/>
                <a:ea typeface="微软雅黑" panose="020B0503020204020204" charset="-122"/>
                <a:cs typeface="微软雅黑" panose="020B0503020204020204" charset="-122"/>
              </a:rPr>
              <a:t>，健身广场</a:t>
            </a:r>
            <a:r>
              <a:rPr lang="zh-CN" altLang="en-US" sz="2000" b="1" spc="20" dirty="0">
                <a:latin typeface="微软雅黑" panose="020B0503020204020204" charset="-122"/>
                <a:ea typeface="微软雅黑" panose="020B0503020204020204" charset="-122"/>
                <a:cs typeface="微软雅黑" panose="020B0503020204020204" charset="-122"/>
                <a:sym typeface="+mn-ea"/>
              </a:rPr>
              <a:t>一处，</a:t>
            </a:r>
            <a:r>
              <a:rPr lang="zh-CN" altLang="zh-CN" sz="2000" b="1" spc="20" dirty="0">
                <a:latin typeface="微软雅黑" panose="020B0503020204020204" charset="-122"/>
                <a:ea typeface="微软雅黑" panose="020B0503020204020204" charset="-122"/>
                <a:cs typeface="微软雅黑" panose="020B0503020204020204" charset="-122"/>
                <a:sym typeface="+mn-ea"/>
              </a:rPr>
              <a:t>商业设施四</a:t>
            </a:r>
            <a:r>
              <a:rPr lang="zh-CN" altLang="zh-CN" sz="2000" b="1" spc="20" dirty="0">
                <a:latin typeface="微软雅黑" panose="020B0503020204020204" charset="-122"/>
                <a:ea typeface="微软雅黑" panose="020B0503020204020204" charset="-122"/>
                <a:cs typeface="微软雅黑" panose="020B0503020204020204" charset="-122"/>
                <a:sym typeface="+mn-ea"/>
              </a:rPr>
              <a:t>处</a:t>
            </a:r>
            <a:r>
              <a:rPr lang="zh-CN" altLang="en-US" sz="2000" b="1" spc="20" dirty="0">
                <a:latin typeface="微软雅黑" panose="020B0503020204020204" charset="-122"/>
                <a:ea typeface="微软雅黑" panose="020B0503020204020204" charset="-122"/>
                <a:cs typeface="微软雅黑" panose="020B0503020204020204" charset="-122"/>
                <a:sym typeface="+mn-ea"/>
              </a:rPr>
              <a:t>。</a:t>
            </a:r>
            <a:endParaRPr lang="zh-CN" altLang="en-US" sz="2000" b="1" spc="20" dirty="0">
              <a:latin typeface="微软雅黑" panose="020B0503020204020204" charset="-122"/>
              <a:ea typeface="微软雅黑" panose="020B0503020204020204" charset="-122"/>
              <a:cs typeface="微软雅黑" panose="020B0503020204020204" charset="-122"/>
              <a:sym typeface="+mn-ea"/>
            </a:endParaRPr>
          </a:p>
          <a:p>
            <a:pPr marR="5080" indent="0" fontAlgn="auto">
              <a:lnSpc>
                <a:spcPct val="150000"/>
              </a:lnSpc>
              <a:spcBef>
                <a:spcPts val="100"/>
              </a:spcBef>
            </a:pPr>
            <a:r>
              <a:rPr lang="zh-CN" altLang="en-US" sz="2000" b="1" spc="20" dirty="0">
                <a:latin typeface="微软雅黑" panose="020B0503020204020204" charset="-122"/>
                <a:ea typeface="微软雅黑" panose="020B0503020204020204" charset="-122"/>
                <a:cs typeface="微软雅黑" panose="020B0503020204020204" charset="-122"/>
                <a:sym typeface="+mn-ea"/>
              </a:rPr>
              <a:t>     村委会：</a:t>
            </a:r>
            <a:r>
              <a:rPr lang="zh-CN" altLang="en-US" sz="2000" spc="20" dirty="0">
                <a:latin typeface="微软雅黑" panose="020B0503020204020204" charset="-122"/>
                <a:ea typeface="微软雅黑" panose="020B0503020204020204" charset="-122"/>
                <a:cs typeface="微软雅黑" panose="020B0503020204020204" charset="-122"/>
                <a:sym typeface="+mn-ea"/>
              </a:rPr>
              <a:t>村级组织活动场所</a:t>
            </a:r>
            <a:r>
              <a:rPr lang="en-US" altLang="zh-CN" sz="2000" b="1" spc="20" dirty="0">
                <a:solidFill>
                  <a:schemeClr val="tx1"/>
                </a:solidFill>
                <a:latin typeface="微软雅黑" panose="020B0503020204020204" charset="-122"/>
                <a:ea typeface="微软雅黑" panose="020B0503020204020204" charset="-122"/>
                <a:cs typeface="微软雅黑" panose="020B0503020204020204" charset="-122"/>
                <a:sym typeface="+mn-ea"/>
              </a:rPr>
              <a:t>370</a:t>
            </a:r>
            <a:r>
              <a:rPr lang="zh-CN" altLang="en-US" sz="2000" spc="20" dirty="0">
                <a:solidFill>
                  <a:schemeClr val="tx1"/>
                </a:solidFill>
                <a:latin typeface="微软雅黑" panose="020B0503020204020204" charset="-122"/>
                <a:ea typeface="微软雅黑" panose="020B0503020204020204" charset="-122"/>
                <a:cs typeface="微软雅黑" panose="020B0503020204020204" charset="-122"/>
                <a:sym typeface="+mn-ea"/>
              </a:rPr>
              <a:t>平方米，使用状况一般。</a:t>
            </a:r>
            <a:endParaRPr sz="2000" dirty="0">
              <a:solidFill>
                <a:schemeClr val="tx1"/>
              </a:solidFill>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sz="2000" spc="30" dirty="0">
                <a:solidFill>
                  <a:schemeClr val="tx1"/>
                </a:solidFill>
                <a:latin typeface="微软雅黑" panose="020B0503020204020204" charset="-122"/>
                <a:ea typeface="微软雅黑" panose="020B0503020204020204" charset="-122"/>
                <a:cs typeface="微软雅黑" panose="020B0503020204020204" charset="-122"/>
              </a:rPr>
              <a:t>     </a:t>
            </a:r>
            <a:r>
              <a:rPr sz="2000" b="1" spc="45" dirty="0">
                <a:solidFill>
                  <a:schemeClr val="tx1"/>
                </a:solidFill>
                <a:latin typeface="微软雅黑" panose="020B0503020204020204" charset="-122"/>
                <a:ea typeface="微软雅黑" panose="020B0503020204020204" charset="-122"/>
                <a:cs typeface="微软雅黑" panose="020B0503020204020204" charset="-122"/>
              </a:rPr>
              <a:t>幼儿园</a:t>
            </a:r>
            <a:r>
              <a:rPr sz="2000" spc="30" dirty="0">
                <a:solidFill>
                  <a:schemeClr val="tx1"/>
                </a:solidFill>
                <a:latin typeface="微软雅黑" panose="020B0503020204020204" charset="-122"/>
                <a:ea typeface="微软雅黑" panose="020B0503020204020204" charset="-122"/>
                <a:cs typeface="微软雅黑" panose="020B0503020204020204" charset="-122"/>
              </a:rPr>
              <a:t>：幼儿园在</a:t>
            </a:r>
            <a:r>
              <a:rPr lang="zh-CN" altLang="en-US" sz="2000" dirty="0">
                <a:solidFill>
                  <a:schemeClr val="tx1"/>
                </a:solidFill>
                <a:latin typeface="微软雅黑" panose="020B0503020204020204" charset="-122"/>
                <a:ea typeface="微软雅黑" panose="020B0503020204020204" charset="-122"/>
                <a:sym typeface="+mn-ea"/>
              </a:rPr>
              <a:t>县道徐河线</a:t>
            </a:r>
            <a:r>
              <a:rPr sz="2000" spc="30" dirty="0">
                <a:solidFill>
                  <a:schemeClr val="tx1"/>
                </a:solidFill>
                <a:latin typeface="微软雅黑" panose="020B0503020204020204" charset="-122"/>
                <a:ea typeface="微软雅黑" panose="020B0503020204020204" charset="-122"/>
                <a:cs typeface="微软雅黑" panose="020B0503020204020204" charset="-122"/>
              </a:rPr>
              <a:t>路</a:t>
            </a:r>
            <a:r>
              <a:rPr lang="zh-CN" sz="2000" spc="30" dirty="0">
                <a:solidFill>
                  <a:schemeClr val="tx1"/>
                </a:solidFill>
                <a:latin typeface="微软雅黑" panose="020B0503020204020204" charset="-122"/>
                <a:ea typeface="微软雅黑" panose="020B0503020204020204" charset="-122"/>
                <a:cs typeface="微软雅黑" panose="020B0503020204020204" charset="-122"/>
              </a:rPr>
              <a:t>南</a:t>
            </a:r>
            <a:r>
              <a:rPr sz="2000" spc="30" dirty="0">
                <a:solidFill>
                  <a:schemeClr val="tx1"/>
                </a:solidFill>
                <a:latin typeface="微软雅黑" panose="020B0503020204020204" charset="-122"/>
                <a:ea typeface="微软雅黑" panose="020B0503020204020204" charset="-122"/>
                <a:cs typeface="微软雅黑" panose="020B0503020204020204" charset="-122"/>
              </a:rPr>
              <a:t>，</a:t>
            </a:r>
            <a:r>
              <a:rPr sz="2000" b="1" spc="30" dirty="0">
                <a:solidFill>
                  <a:schemeClr val="tx1"/>
                </a:solidFill>
                <a:latin typeface="微软雅黑" panose="020B0503020204020204" charset="-122"/>
                <a:ea typeface="微软雅黑" panose="020B0503020204020204" charset="-122"/>
                <a:cs typeface="微软雅黑" panose="020B0503020204020204" charset="-122"/>
              </a:rPr>
              <a:t>共有教师</a:t>
            </a:r>
            <a:r>
              <a:rPr lang="en-US" sz="2000" b="1" spc="30" dirty="0">
                <a:solidFill>
                  <a:schemeClr val="tx1"/>
                </a:solidFill>
                <a:latin typeface="微软雅黑" panose="020B0503020204020204" charset="-122"/>
                <a:ea typeface="微软雅黑" panose="020B0503020204020204" charset="-122"/>
                <a:cs typeface="微软雅黑" panose="020B0503020204020204" charset="-122"/>
              </a:rPr>
              <a:t>3</a:t>
            </a:r>
            <a:r>
              <a:rPr sz="2000" b="1" spc="30" dirty="0">
                <a:solidFill>
                  <a:schemeClr val="tx1"/>
                </a:solidFill>
                <a:latin typeface="微软雅黑" panose="020B0503020204020204" charset="-122"/>
                <a:ea typeface="微软雅黑" panose="020B0503020204020204" charset="-122"/>
                <a:cs typeface="微软雅黑" panose="020B0503020204020204" charset="-122"/>
              </a:rPr>
              <a:t>人</a:t>
            </a:r>
            <a:r>
              <a:rPr lang="zh-CN" sz="2000" b="1" spc="30" dirty="0">
                <a:solidFill>
                  <a:schemeClr val="tx1"/>
                </a:solidFill>
                <a:latin typeface="微软雅黑" panose="020B0503020204020204" charset="-122"/>
                <a:ea typeface="微软雅黑" panose="020B0503020204020204" charset="-122"/>
                <a:cs typeface="微软雅黑" panose="020B0503020204020204" charset="-122"/>
              </a:rPr>
              <a:t>，</a:t>
            </a:r>
            <a:r>
              <a:rPr sz="2000" b="1" spc="30" dirty="0">
                <a:solidFill>
                  <a:schemeClr val="tx1"/>
                </a:solidFill>
                <a:latin typeface="微软雅黑" panose="020B0503020204020204" charset="-122"/>
                <a:ea typeface="微软雅黑" panose="020B0503020204020204" charset="-122"/>
                <a:cs typeface="微软雅黑" panose="020B0503020204020204" charset="-122"/>
              </a:rPr>
              <a:t>班级2班，建筑面积240平方米。</a:t>
            </a:r>
            <a:endParaRPr sz="2000" b="1" spc="30" dirty="0">
              <a:solidFill>
                <a:schemeClr val="tx1"/>
              </a:solidFill>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sz="2000" b="1" spc="45" dirty="0">
                <a:solidFill>
                  <a:schemeClr val="tx1"/>
                </a:solidFill>
                <a:latin typeface="微软雅黑" panose="020B0503020204020204" charset="-122"/>
                <a:ea typeface="微软雅黑" panose="020B0503020204020204" charset="-122"/>
                <a:cs typeface="微软雅黑" panose="020B0503020204020204" charset="-122"/>
              </a:rPr>
              <a:t>     </a:t>
            </a:r>
            <a:r>
              <a:rPr lang="zh-CN" sz="2000" b="1" spc="45" dirty="0">
                <a:solidFill>
                  <a:schemeClr val="tx1"/>
                </a:solidFill>
                <a:latin typeface="微软雅黑" panose="020B0503020204020204" charset="-122"/>
                <a:ea typeface="微软雅黑" panose="020B0503020204020204" charset="-122"/>
                <a:cs typeface="微软雅黑" panose="020B0503020204020204" charset="-122"/>
              </a:rPr>
              <a:t>卫生室</a:t>
            </a:r>
            <a:r>
              <a:rPr sz="2000" b="1" dirty="0">
                <a:solidFill>
                  <a:schemeClr val="tx1"/>
                </a:solidFill>
                <a:latin typeface="微软雅黑" panose="020B0503020204020204" charset="-122"/>
                <a:ea typeface="微软雅黑" panose="020B0503020204020204" charset="-122"/>
                <a:cs typeface="微软雅黑" panose="020B0503020204020204" charset="-122"/>
              </a:rPr>
              <a:t>：</a:t>
            </a:r>
            <a:r>
              <a:rPr sz="2000" spc="30" dirty="0">
                <a:solidFill>
                  <a:schemeClr val="tx1"/>
                </a:solidFill>
                <a:latin typeface="微软雅黑" panose="020B0503020204020204" charset="-122"/>
                <a:ea typeface="微软雅黑" panose="020B0503020204020204" charset="-122"/>
                <a:cs typeface="微软雅黑" panose="020B0503020204020204" charset="-122"/>
              </a:rPr>
              <a:t>卫生室为</a:t>
            </a:r>
            <a:r>
              <a:rPr lang="zh-CN" sz="2000" spc="30" dirty="0">
                <a:solidFill>
                  <a:schemeClr val="tx1"/>
                </a:solidFill>
                <a:latin typeface="微软雅黑" panose="020B0503020204020204" charset="-122"/>
                <a:ea typeface="微软雅黑" panose="020B0503020204020204" charset="-122"/>
                <a:cs typeface="微软雅黑" panose="020B0503020204020204" charset="-122"/>
              </a:rPr>
              <a:t>下村医院大北庄卫生室</a:t>
            </a:r>
            <a:r>
              <a:rPr sz="2000" spc="30" dirty="0">
                <a:solidFill>
                  <a:schemeClr val="tx1"/>
                </a:solidFill>
                <a:latin typeface="微软雅黑" panose="020B0503020204020204" charset="-122"/>
                <a:ea typeface="微软雅黑" panose="020B0503020204020204" charset="-122"/>
                <a:cs typeface="微软雅黑" panose="020B0503020204020204" charset="-122"/>
              </a:rPr>
              <a:t>，位于</a:t>
            </a:r>
            <a:r>
              <a:rPr lang="zh-CN" altLang="en-US" sz="2000" dirty="0">
                <a:solidFill>
                  <a:schemeClr val="tx1"/>
                </a:solidFill>
                <a:latin typeface="微软雅黑" panose="020B0503020204020204" charset="-122"/>
                <a:ea typeface="微软雅黑" panose="020B0503020204020204" charset="-122"/>
                <a:sym typeface="+mn-ea"/>
              </a:rPr>
              <a:t>县道徐河线</a:t>
            </a:r>
            <a:r>
              <a:rPr sz="2000" spc="30" dirty="0">
                <a:solidFill>
                  <a:schemeClr val="tx1"/>
                </a:solidFill>
                <a:latin typeface="微软雅黑" panose="020B0503020204020204" charset="-122"/>
                <a:ea typeface="微软雅黑" panose="020B0503020204020204" charset="-122"/>
                <a:cs typeface="微软雅黑" panose="020B0503020204020204" charset="-122"/>
                <a:sym typeface="+mn-ea"/>
              </a:rPr>
              <a:t>路</a:t>
            </a:r>
            <a:r>
              <a:rPr lang="zh-CN" sz="2000" spc="30" dirty="0">
                <a:solidFill>
                  <a:schemeClr val="tx1"/>
                </a:solidFill>
                <a:latin typeface="微软雅黑" panose="020B0503020204020204" charset="-122"/>
                <a:ea typeface="微软雅黑" panose="020B0503020204020204" charset="-122"/>
                <a:cs typeface="微软雅黑" panose="020B0503020204020204" charset="-122"/>
                <a:sym typeface="+mn-ea"/>
              </a:rPr>
              <a:t>北</a:t>
            </a:r>
            <a:r>
              <a:rPr sz="2000" spc="30" dirty="0">
                <a:solidFill>
                  <a:schemeClr val="tx1"/>
                </a:solidFill>
                <a:latin typeface="微软雅黑" panose="020B0503020204020204" charset="-122"/>
                <a:ea typeface="微软雅黑" panose="020B0503020204020204" charset="-122"/>
                <a:cs typeface="微软雅黑" panose="020B0503020204020204" charset="-122"/>
              </a:rPr>
              <a:t>，</a:t>
            </a:r>
            <a:r>
              <a:rPr sz="2000" b="1" spc="30" dirty="0">
                <a:solidFill>
                  <a:schemeClr val="tx1"/>
                </a:solidFill>
                <a:latin typeface="微软雅黑" panose="020B0503020204020204" charset="-122"/>
                <a:ea typeface="微软雅黑" panose="020B0503020204020204" charset="-122"/>
                <a:cs typeface="微软雅黑" panose="020B0503020204020204" charset="-122"/>
              </a:rPr>
              <a:t>共有病床</a:t>
            </a:r>
            <a:r>
              <a:rPr lang="en-US" sz="2000" b="1" spc="30" dirty="0">
                <a:solidFill>
                  <a:schemeClr val="tx1"/>
                </a:solidFill>
                <a:latin typeface="微软雅黑" panose="020B0503020204020204" charset="-122"/>
                <a:ea typeface="微软雅黑" panose="020B0503020204020204" charset="-122"/>
                <a:cs typeface="微软雅黑" panose="020B0503020204020204" charset="-122"/>
              </a:rPr>
              <a:t>7</a:t>
            </a:r>
            <a:r>
              <a:rPr sz="2000" b="1" spc="30" dirty="0">
                <a:solidFill>
                  <a:schemeClr val="tx1"/>
                </a:solidFill>
                <a:latin typeface="微软雅黑" panose="020B0503020204020204" charset="-122"/>
                <a:ea typeface="微软雅黑" panose="020B0503020204020204" charset="-122"/>
                <a:cs typeface="微软雅黑" panose="020B0503020204020204" charset="-122"/>
              </a:rPr>
              <a:t>床，职工</a:t>
            </a:r>
            <a:r>
              <a:rPr lang="en-US" sz="2000" b="1" spc="30" dirty="0">
                <a:solidFill>
                  <a:schemeClr val="tx1"/>
                </a:solidFill>
                <a:latin typeface="微软雅黑" panose="020B0503020204020204" charset="-122"/>
                <a:ea typeface="微软雅黑" panose="020B0503020204020204" charset="-122"/>
                <a:cs typeface="微软雅黑" panose="020B0503020204020204" charset="-122"/>
              </a:rPr>
              <a:t>2</a:t>
            </a:r>
            <a:r>
              <a:rPr sz="2000" b="1" spc="30" dirty="0">
                <a:solidFill>
                  <a:schemeClr val="tx1"/>
                </a:solidFill>
                <a:latin typeface="微软雅黑" panose="020B0503020204020204" charset="-122"/>
                <a:ea typeface="微软雅黑" panose="020B0503020204020204" charset="-122"/>
                <a:cs typeface="微软雅黑" panose="020B0503020204020204" charset="-122"/>
              </a:rPr>
              <a:t>人，建筑面积</a:t>
            </a:r>
            <a:r>
              <a:rPr lang="en-US" sz="2000" b="1" spc="30" dirty="0">
                <a:solidFill>
                  <a:schemeClr val="tx1"/>
                </a:solidFill>
                <a:latin typeface="微软雅黑" panose="020B0503020204020204" charset="-122"/>
                <a:ea typeface="微软雅黑" panose="020B0503020204020204" charset="-122"/>
                <a:cs typeface="微软雅黑" panose="020B0503020204020204" charset="-122"/>
              </a:rPr>
              <a:t>588</a:t>
            </a:r>
            <a:r>
              <a:rPr sz="2000" b="1" spc="30" dirty="0">
                <a:solidFill>
                  <a:schemeClr val="tx1"/>
                </a:solidFill>
                <a:latin typeface="微软雅黑" panose="020B0503020204020204" charset="-122"/>
                <a:ea typeface="微软雅黑" panose="020B0503020204020204" charset="-122"/>
                <a:cs typeface="微软雅黑" panose="020B0503020204020204" charset="-122"/>
              </a:rPr>
              <a:t>平方米。</a:t>
            </a:r>
            <a:r>
              <a:rPr sz="2000" b="1" spc="20" dirty="0">
                <a:solidFill>
                  <a:schemeClr val="tx1"/>
                </a:solidFill>
                <a:latin typeface="微软雅黑" panose="020B0503020204020204" charset="-122"/>
                <a:ea typeface="微软雅黑" panose="020B0503020204020204" charset="-122"/>
                <a:cs typeface="微软雅黑" panose="020B0503020204020204" charset="-122"/>
              </a:rPr>
              <a:t>              </a:t>
            </a:r>
            <a:r>
              <a:rPr lang="zh-CN" sz="2000" b="1" spc="20" dirty="0">
                <a:solidFill>
                  <a:schemeClr val="tx1"/>
                </a:solidFill>
                <a:latin typeface="微软雅黑" panose="020B0503020204020204" charset="-122"/>
                <a:ea typeface="微软雅黑" panose="020B0503020204020204" charset="-122"/>
                <a:cs typeface="微软雅黑" panose="020B0503020204020204" charset="-122"/>
              </a:rPr>
              <a:t>健身广场</a:t>
            </a:r>
            <a:r>
              <a:rPr sz="2000" b="1" spc="20" dirty="0">
                <a:solidFill>
                  <a:schemeClr val="tx1"/>
                </a:solidFill>
                <a:latin typeface="微软雅黑" panose="020B0503020204020204" charset="-122"/>
                <a:ea typeface="微软雅黑" panose="020B0503020204020204" charset="-122"/>
                <a:cs typeface="微软雅黑" panose="020B0503020204020204" charset="-122"/>
              </a:rPr>
              <a:t>：</a:t>
            </a:r>
            <a:r>
              <a:rPr lang="zh-CN" sz="2000" spc="20" dirty="0">
                <a:solidFill>
                  <a:schemeClr val="tx1"/>
                </a:solidFill>
                <a:latin typeface="微软雅黑" panose="020B0503020204020204" charset="-122"/>
                <a:ea typeface="微软雅黑" panose="020B0503020204020204" charset="-122"/>
                <a:cs typeface="微软雅黑" panose="020B0503020204020204" charset="-122"/>
              </a:rPr>
              <a:t>位于</a:t>
            </a:r>
            <a:r>
              <a:rPr lang="zh-CN" altLang="en-US" sz="2000" dirty="0">
                <a:solidFill>
                  <a:schemeClr val="tx1"/>
                </a:solidFill>
                <a:latin typeface="微软雅黑" panose="020B0503020204020204" charset="-122"/>
                <a:ea typeface="微软雅黑" panose="020B0503020204020204" charset="-122"/>
                <a:sym typeface="+mn-ea"/>
              </a:rPr>
              <a:t>县道徐河线</a:t>
            </a:r>
            <a:r>
              <a:rPr sz="2000" spc="30" dirty="0">
                <a:solidFill>
                  <a:schemeClr val="tx1"/>
                </a:solidFill>
                <a:latin typeface="微软雅黑" panose="020B0503020204020204" charset="-122"/>
                <a:ea typeface="微软雅黑" panose="020B0503020204020204" charset="-122"/>
                <a:cs typeface="微软雅黑" panose="020B0503020204020204" charset="-122"/>
                <a:sym typeface="+mn-ea"/>
              </a:rPr>
              <a:t>路</a:t>
            </a:r>
            <a:r>
              <a:rPr lang="zh-CN" sz="2000" spc="30" dirty="0">
                <a:solidFill>
                  <a:schemeClr val="tx1"/>
                </a:solidFill>
                <a:latin typeface="微软雅黑" panose="020B0503020204020204" charset="-122"/>
                <a:ea typeface="微软雅黑" panose="020B0503020204020204" charset="-122"/>
                <a:cs typeface="微软雅黑" panose="020B0503020204020204" charset="-122"/>
                <a:sym typeface="+mn-ea"/>
              </a:rPr>
              <a:t>南</a:t>
            </a:r>
            <a:r>
              <a:rPr lang="zh-CN" sz="2000" spc="20" dirty="0">
                <a:solidFill>
                  <a:schemeClr val="tx1"/>
                </a:solidFill>
                <a:latin typeface="微软雅黑" panose="020B0503020204020204" charset="-122"/>
                <a:ea typeface="微软雅黑" panose="020B0503020204020204" charset="-122"/>
                <a:cs typeface="微软雅黑" panose="020B0503020204020204" charset="-122"/>
              </a:rPr>
              <a:t>，</a:t>
            </a:r>
            <a:r>
              <a:rPr lang="zh-CN" sz="2000" b="1" spc="20" dirty="0">
                <a:solidFill>
                  <a:schemeClr val="tx1"/>
                </a:solidFill>
                <a:latin typeface="微软雅黑" panose="020B0503020204020204" charset="-122"/>
                <a:ea typeface="微软雅黑" panose="020B0503020204020204" charset="-122"/>
                <a:cs typeface="微软雅黑" panose="020B0503020204020204" charset="-122"/>
              </a:rPr>
              <a:t>面积</a:t>
            </a:r>
            <a:r>
              <a:rPr lang="en-US" altLang="zh-CN" sz="2000" b="1" spc="20" dirty="0">
                <a:solidFill>
                  <a:schemeClr val="tx1"/>
                </a:solidFill>
                <a:latin typeface="微软雅黑" panose="020B0503020204020204" charset="-122"/>
                <a:ea typeface="微软雅黑" panose="020B0503020204020204" charset="-122"/>
                <a:cs typeface="微软雅黑" panose="020B0503020204020204" charset="-122"/>
              </a:rPr>
              <a:t>793</a:t>
            </a:r>
            <a:r>
              <a:rPr lang="zh-CN" altLang="en-US" sz="2000" b="1" spc="20" dirty="0">
                <a:solidFill>
                  <a:schemeClr val="tx1"/>
                </a:solidFill>
                <a:latin typeface="微软雅黑" panose="020B0503020204020204" charset="-122"/>
                <a:ea typeface="微软雅黑" panose="020B0503020204020204" charset="-122"/>
                <a:cs typeface="微软雅黑" panose="020B0503020204020204" charset="-122"/>
              </a:rPr>
              <a:t>平方米</a:t>
            </a:r>
            <a:r>
              <a:rPr lang="zh-CN" altLang="en-US" sz="2000" spc="20" dirty="0">
                <a:solidFill>
                  <a:schemeClr val="tx1"/>
                </a:solidFill>
                <a:latin typeface="微软雅黑" panose="020B0503020204020204" charset="-122"/>
                <a:ea typeface="微软雅黑" panose="020B0503020204020204" charset="-122"/>
                <a:cs typeface="微软雅黑" panose="020B0503020204020204" charset="-122"/>
              </a:rPr>
              <a:t>，利用率不高。</a:t>
            </a:r>
            <a:endParaRPr lang="zh-CN" sz="2000" spc="10" dirty="0">
              <a:solidFill>
                <a:schemeClr val="tx1"/>
              </a:solidFill>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sz="2000">
                <a:solidFill>
                  <a:schemeClr val="tx1"/>
                </a:solidFill>
                <a:latin typeface="微软雅黑" panose="020B0503020204020204" charset="-122"/>
                <a:ea typeface="微软雅黑" panose="020B0503020204020204" charset="-122"/>
                <a:cs typeface="微软雅黑" panose="020B0503020204020204" charset="-122"/>
              </a:rPr>
              <a:t>     </a:t>
            </a:r>
            <a:r>
              <a:rPr sz="2000" b="1" spc="45" dirty="0">
                <a:solidFill>
                  <a:schemeClr val="tx1"/>
                </a:solidFill>
                <a:latin typeface="微软雅黑" panose="020B0503020204020204" charset="-122"/>
                <a:ea typeface="微软雅黑" panose="020B0503020204020204" charset="-122"/>
                <a:cs typeface="微软雅黑" panose="020B0503020204020204" charset="-122"/>
              </a:rPr>
              <a:t>商业设施</a:t>
            </a:r>
            <a:r>
              <a:rPr lang="zh-CN" sz="2000">
                <a:solidFill>
                  <a:schemeClr val="tx1"/>
                </a:solidFill>
                <a:latin typeface="微软雅黑" panose="020B0503020204020204" charset="-122"/>
                <a:ea typeface="微软雅黑" panose="020B0503020204020204" charset="-122"/>
                <a:cs typeface="微软雅黑" panose="020B0503020204020204" charset="-122"/>
              </a:rPr>
              <a:t>：包括餐饮店、便民超市，主要分布在</a:t>
            </a:r>
            <a:r>
              <a:rPr lang="zh-CN" altLang="en-US" sz="2000" dirty="0">
                <a:solidFill>
                  <a:schemeClr val="tx1"/>
                </a:solidFill>
                <a:latin typeface="微软雅黑" panose="020B0503020204020204" charset="-122"/>
                <a:ea typeface="微软雅黑" panose="020B0503020204020204" charset="-122"/>
                <a:sym typeface="+mn-ea"/>
              </a:rPr>
              <a:t>县道徐河线</a:t>
            </a:r>
            <a:r>
              <a:rPr lang="zh-CN" sz="2000">
                <a:latin typeface="微软雅黑" panose="020B0503020204020204" charset="-122"/>
                <a:ea typeface="微软雅黑" panose="020B0503020204020204" charset="-122"/>
                <a:cs typeface="微软雅黑" panose="020B0503020204020204" charset="-122"/>
              </a:rPr>
              <a:t>上。</a:t>
            </a:r>
            <a:endParaRPr lang="zh-CN" sz="2000">
              <a:latin typeface="微软雅黑" panose="020B0503020204020204" charset="-122"/>
              <a:ea typeface="微软雅黑" panose="020B0503020204020204" charset="-122"/>
              <a:cs typeface="微软雅黑" panose="020B0503020204020204" charset="-122"/>
            </a:endParaRPr>
          </a:p>
        </p:txBody>
      </p:sp>
      <p:pic>
        <p:nvPicPr>
          <p:cNvPr id="21" name="图片 20" descr="G:\2020\6.2兰陵大北庄\03成果\公共服务设施分布现状图.jpg公共服务设施分布现状图"/>
          <p:cNvPicPr>
            <a:picLocks noChangeAspect="1"/>
          </p:cNvPicPr>
          <p:nvPr/>
        </p:nvPicPr>
        <p:blipFill>
          <a:blip r:embed="rId2"/>
          <a:srcRect/>
          <a:stretch>
            <a:fillRect/>
          </a:stretch>
        </p:blipFill>
        <p:spPr>
          <a:xfrm>
            <a:off x="8037831" y="1187133"/>
            <a:ext cx="6510655" cy="920496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783590" y="2884170"/>
            <a:ext cx="6007100" cy="381635"/>
          </a:xfrm>
          <a:prstGeom prst="rect">
            <a:avLst/>
          </a:prstGeom>
        </p:spPr>
        <p:txBody>
          <a:bodyPr vert="horz" wrap="square" lIns="0" tIns="12700" rIns="0" bIns="0" rtlCol="0">
            <a:spAutoFit/>
          </a:bodyPr>
          <a:p>
            <a:pPr marR="5080" indent="0" fontAlgn="auto">
              <a:lnSpc>
                <a:spcPct val="120000"/>
              </a:lnSpc>
              <a:spcBef>
                <a:spcPts val="100"/>
              </a:spcBef>
            </a:pPr>
            <a:endParaRPr sz="2000">
              <a:latin typeface="微软雅黑" panose="020B0503020204020204" charset="-122"/>
              <a:ea typeface="微软雅黑" panose="020B0503020204020204" charset="-122"/>
              <a:cs typeface="微软雅黑" panose="020B0503020204020204" charset="-122"/>
            </a:endParaRPr>
          </a:p>
        </p:txBody>
      </p:sp>
      <p:sp>
        <p:nvSpPr>
          <p:cNvPr id="12" name="object 12"/>
          <p:cNvSpPr txBox="1"/>
          <p:nvPr/>
        </p:nvSpPr>
        <p:spPr>
          <a:xfrm>
            <a:off x="768985" y="2884170"/>
            <a:ext cx="6006465" cy="1469390"/>
          </a:xfrm>
          <a:prstGeom prst="rect">
            <a:avLst/>
          </a:prstGeom>
          <a:noFill/>
        </p:spPr>
        <p:txBody>
          <a:bodyPr vert="horz" wrap="square" lIns="0" tIns="33655" rIns="0" bIns="0" rtlCol="0">
            <a:spAutoFit/>
          </a:bodyPr>
          <a:p>
            <a:pPr marL="635" algn="l" fontAlgn="auto">
              <a:lnSpc>
                <a:spcPct val="150000"/>
              </a:lnSpc>
              <a:spcBef>
                <a:spcPts val="200"/>
              </a:spcBef>
            </a:pPr>
            <a:r>
              <a:rPr lang="zh-CN" sz="2000" b="1" dirty="0">
                <a:latin typeface="微软雅黑" panose="020B0503020204020204" charset="-122"/>
                <a:ea typeface="微软雅黑" panose="020B0503020204020204" charset="-122"/>
                <a:cs typeface="微软雅黑" panose="020B0503020204020204" charset="-122"/>
              </a:rPr>
              <a:t>主要问题：</a:t>
            </a:r>
            <a:endParaRPr lang="zh-CN" altLang="en-US" sz="2000" dirty="0">
              <a:latin typeface="微软雅黑" panose="020B0503020204020204" charset="-122"/>
              <a:ea typeface="微软雅黑" panose="020B0503020204020204" charset="-122"/>
              <a:cs typeface="微软雅黑" panose="020B0503020204020204" charset="-122"/>
            </a:endParaRPr>
          </a:p>
          <a:p>
            <a:pPr marL="635" algn="l" fontAlgn="auto">
              <a:lnSpc>
                <a:spcPct val="150000"/>
              </a:lnSpc>
              <a:spcBef>
                <a:spcPts val="200"/>
              </a:spcBef>
            </a:pPr>
            <a:r>
              <a:rPr lang="zh-CN" altLang="en-US" sz="2000" dirty="0">
                <a:latin typeface="微软雅黑" panose="020B0503020204020204" charset="-122"/>
                <a:ea typeface="微软雅黑" panose="020B0503020204020204" charset="-122"/>
                <a:cs typeface="微软雅黑" panose="020B0503020204020204" charset="-122"/>
              </a:rPr>
              <a:t>   </a:t>
            </a:r>
            <a:r>
              <a:rPr lang="en-US" altLang="zh-CN" sz="2000" dirty="0">
                <a:latin typeface="微软雅黑" panose="020B0503020204020204" charset="-122"/>
                <a:ea typeface="微软雅黑" panose="020B0503020204020204" charset="-122"/>
                <a:cs typeface="微软雅黑" panose="020B0503020204020204" charset="-122"/>
              </a:rPr>
              <a:t>1</a:t>
            </a:r>
            <a:r>
              <a:rPr lang="zh-CN" altLang="en-US" sz="2000" dirty="0">
                <a:latin typeface="微软雅黑" panose="020B0503020204020204" charset="-122"/>
                <a:ea typeface="微软雅黑" panose="020B0503020204020204" charset="-122"/>
                <a:cs typeface="微软雅黑" panose="020B0503020204020204" charset="-122"/>
              </a:rPr>
              <a:t>、村委会场地利用率不高。</a:t>
            </a:r>
            <a:endParaRPr lang="zh-CN" altLang="en-US" sz="2000" dirty="0">
              <a:latin typeface="微软雅黑" panose="020B0503020204020204" charset="-122"/>
              <a:ea typeface="微软雅黑" panose="020B0503020204020204" charset="-122"/>
              <a:cs typeface="微软雅黑" panose="020B0503020204020204" charset="-122"/>
            </a:endParaRPr>
          </a:p>
          <a:p>
            <a:pPr marL="635" algn="l" fontAlgn="auto">
              <a:lnSpc>
                <a:spcPct val="150000"/>
              </a:lnSpc>
              <a:spcBef>
                <a:spcPts val="200"/>
              </a:spcBef>
            </a:pPr>
            <a:r>
              <a:rPr lang="zh-CN" altLang="en-US" sz="2000" dirty="0">
                <a:latin typeface="微软雅黑" panose="020B0503020204020204" charset="-122"/>
                <a:ea typeface="微软雅黑" panose="020B0503020204020204" charset="-122"/>
                <a:cs typeface="微软雅黑" panose="020B0503020204020204" charset="-122"/>
              </a:rPr>
              <a:t>   </a:t>
            </a:r>
            <a:r>
              <a:rPr lang="en-US" altLang="zh-CN" sz="2000" dirty="0">
                <a:latin typeface="微软雅黑" panose="020B0503020204020204" charset="-122"/>
                <a:ea typeface="微软雅黑" panose="020B0503020204020204" charset="-122"/>
                <a:cs typeface="微软雅黑" panose="020B0503020204020204" charset="-122"/>
              </a:rPr>
              <a:t>2</a:t>
            </a:r>
            <a:r>
              <a:rPr lang="zh-CN" altLang="en-US" sz="2000" dirty="0">
                <a:latin typeface="微软雅黑" panose="020B0503020204020204" charset="-122"/>
                <a:ea typeface="微软雅黑" panose="020B0503020204020204" charset="-122"/>
                <a:cs typeface="微软雅黑" panose="020B0503020204020204" charset="-122"/>
              </a:rPr>
              <a:t>、健身场地利用率不高。</a:t>
            </a:r>
            <a:endParaRPr lang="zh-CN" altLang="en-US" sz="2000" dirty="0">
              <a:latin typeface="微软雅黑" panose="020B0503020204020204" charset="-122"/>
              <a:ea typeface="微软雅黑" panose="020B0503020204020204" charset="-122"/>
              <a:cs typeface="微软雅黑" panose="020B0503020204020204" charset="-122"/>
            </a:endParaRPr>
          </a:p>
        </p:txBody>
      </p:sp>
      <p:pic>
        <p:nvPicPr>
          <p:cNvPr id="14" name="图片 13" descr="G:\2020\6.2兰陵大北庄\02过程\现状照片\IMG_3183.JPGIMG_3183"/>
          <p:cNvPicPr>
            <a:picLocks noChangeAspect="1"/>
          </p:cNvPicPr>
          <p:nvPr/>
        </p:nvPicPr>
        <p:blipFill>
          <a:blip r:embed="rId2"/>
          <a:srcRect/>
          <a:stretch>
            <a:fillRect/>
          </a:stretch>
        </p:blipFill>
        <p:spPr>
          <a:xfrm>
            <a:off x="7250113" y="1987868"/>
            <a:ext cx="3328670" cy="2496820"/>
          </a:xfrm>
          <a:prstGeom prst="rect">
            <a:avLst/>
          </a:prstGeom>
        </p:spPr>
      </p:pic>
      <p:pic>
        <p:nvPicPr>
          <p:cNvPr id="19" name="图片 18" descr="G:\2020\6.2兰陵大北庄\02过程\现状照片\IMG_3129.JPGIMG_3129"/>
          <p:cNvPicPr>
            <a:picLocks noChangeAspect="1"/>
          </p:cNvPicPr>
          <p:nvPr/>
        </p:nvPicPr>
        <p:blipFill>
          <a:blip r:embed="rId3"/>
          <a:srcRect/>
          <a:stretch>
            <a:fillRect/>
          </a:stretch>
        </p:blipFill>
        <p:spPr>
          <a:xfrm>
            <a:off x="10775950" y="1987233"/>
            <a:ext cx="3330575" cy="2497455"/>
          </a:xfrm>
          <a:prstGeom prst="rect">
            <a:avLst/>
          </a:prstGeom>
        </p:spPr>
      </p:pic>
      <p:pic>
        <p:nvPicPr>
          <p:cNvPr id="20" name="图片 19" descr="G:\2020\6.2兰陵大北庄\02过程\现状照片\IMG_3140.JPGIMG_3140"/>
          <p:cNvPicPr>
            <a:picLocks noChangeAspect="1"/>
          </p:cNvPicPr>
          <p:nvPr/>
        </p:nvPicPr>
        <p:blipFill>
          <a:blip r:embed="rId4"/>
          <a:srcRect/>
          <a:stretch>
            <a:fillRect/>
          </a:stretch>
        </p:blipFill>
        <p:spPr>
          <a:xfrm>
            <a:off x="7250113" y="4625340"/>
            <a:ext cx="3311525" cy="2484120"/>
          </a:xfrm>
          <a:prstGeom prst="rect">
            <a:avLst/>
          </a:prstGeom>
        </p:spPr>
      </p:pic>
      <p:pic>
        <p:nvPicPr>
          <p:cNvPr id="21" name="图片 20" descr="G:\2020\6.2兰陵大北庄\02过程\现状照片\IMG_3213.JPGIMG_3213"/>
          <p:cNvPicPr>
            <a:picLocks noChangeAspect="1"/>
          </p:cNvPicPr>
          <p:nvPr/>
        </p:nvPicPr>
        <p:blipFill>
          <a:blip r:embed="rId5"/>
          <a:srcRect/>
          <a:stretch>
            <a:fillRect/>
          </a:stretch>
        </p:blipFill>
        <p:spPr>
          <a:xfrm>
            <a:off x="10775950" y="7294563"/>
            <a:ext cx="3313430" cy="2484755"/>
          </a:xfrm>
          <a:prstGeom prst="rect">
            <a:avLst/>
          </a:prstGeom>
        </p:spPr>
      </p:pic>
      <p:pic>
        <p:nvPicPr>
          <p:cNvPr id="22" name="图片 21" descr="G:\2020\6.2兰陵大北庄\02过程\现状照片\IMG_3185.JPGIMG_3185"/>
          <p:cNvPicPr>
            <a:picLocks noChangeAspect="1"/>
          </p:cNvPicPr>
          <p:nvPr/>
        </p:nvPicPr>
        <p:blipFill>
          <a:blip r:embed="rId6"/>
          <a:srcRect/>
          <a:stretch>
            <a:fillRect/>
          </a:stretch>
        </p:blipFill>
        <p:spPr>
          <a:xfrm>
            <a:off x="7250113" y="7294563"/>
            <a:ext cx="3312795" cy="2484755"/>
          </a:xfrm>
          <a:prstGeom prst="rect">
            <a:avLst/>
          </a:prstGeom>
        </p:spPr>
      </p:pic>
      <p:pic>
        <p:nvPicPr>
          <p:cNvPr id="23" name="图片 22" descr="G:\2020\6.2兰陵大北庄\02过程\现状照片\IMG_3167.JPGIMG_3167"/>
          <p:cNvPicPr>
            <a:picLocks noChangeAspect="1"/>
          </p:cNvPicPr>
          <p:nvPr/>
        </p:nvPicPr>
        <p:blipFill>
          <a:blip r:embed="rId7"/>
          <a:srcRect/>
          <a:stretch>
            <a:fillRect/>
          </a:stretch>
        </p:blipFill>
        <p:spPr>
          <a:xfrm>
            <a:off x="10775950" y="4625658"/>
            <a:ext cx="3314065" cy="2485390"/>
          </a:xfrm>
          <a:prstGeom prst="rect">
            <a:avLst/>
          </a:prstGeom>
        </p:spPr>
      </p:pic>
      <p:sp>
        <p:nvSpPr>
          <p:cNvPr id="7"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8</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公共服务设施现状</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11" name="object 9"/>
          <p:cNvSpPr txBox="1"/>
          <p:nvPr/>
        </p:nvSpPr>
        <p:spPr>
          <a:xfrm>
            <a:off x="783590" y="2090420"/>
            <a:ext cx="3675380" cy="381635"/>
          </a:xfrm>
          <a:prstGeom prst="rect">
            <a:avLst/>
          </a:prstGeom>
        </p:spPr>
        <p:txBody>
          <a:bodyPr vert="horz" wrap="square" lIns="0" tIns="12700" rIns="0" bIns="0" rtlCol="0">
            <a:spAutoFit/>
          </a:bodyPr>
          <a:p>
            <a:pPr marL="12700">
              <a:lnSpc>
                <a:spcPct val="100000"/>
              </a:lnSpc>
              <a:spcBef>
                <a:spcPts val="100"/>
              </a:spcBef>
            </a:pPr>
            <a:r>
              <a:rPr lang="en-US" sz="2400" b="1" dirty="0">
                <a:latin typeface="微软雅黑" panose="020B0503020204020204" charset="-122"/>
                <a:ea typeface="微软雅黑" panose="020B0503020204020204" charset="-122"/>
                <a:cs typeface="微软雅黑" panose="020B0503020204020204" charset="-122"/>
              </a:rPr>
              <a:t>2.8.1</a:t>
            </a:r>
            <a:r>
              <a:rPr lang="zh-CN" sz="2400" b="1" dirty="0">
                <a:latin typeface="微软雅黑" panose="020B0503020204020204" charset="-122"/>
                <a:ea typeface="微软雅黑" panose="020B0503020204020204" charset="-122"/>
                <a:cs typeface="微软雅黑" panose="020B0503020204020204" charset="-122"/>
              </a:rPr>
              <a:t>现状问题</a:t>
            </a:r>
            <a:endParaRPr sz="24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580390" y="1995170"/>
            <a:ext cx="6969760" cy="4173855"/>
          </a:xfrm>
          <a:prstGeom prst="rect">
            <a:avLst/>
          </a:prstGeom>
        </p:spPr>
        <p:txBody>
          <a:bodyPr vert="horz" wrap="square" lIns="0" tIns="12700" rIns="0" bIns="0" rtlCol="0">
            <a:spAutoFit/>
          </a:bodyPr>
          <a:p>
            <a:pPr marR="5080" indent="0" fontAlgn="auto">
              <a:lnSpc>
                <a:spcPct val="150000"/>
              </a:lnSpc>
              <a:spcBef>
                <a:spcPts val="100"/>
              </a:spcBef>
            </a:pPr>
            <a:r>
              <a:rPr lang="en-US" b="1" spc="20" dirty="0">
                <a:latin typeface="微软雅黑" panose="020B0503020204020204" charset="-122"/>
                <a:ea typeface="微软雅黑" panose="020B0503020204020204" charset="-122"/>
                <a:cs typeface="微软雅黑" panose="020B0503020204020204" charset="-122"/>
              </a:rPr>
              <a:t> </a:t>
            </a:r>
            <a:r>
              <a:rPr lang="en-US" sz="1600" b="1" spc="20" dirty="0">
                <a:latin typeface="微软雅黑" panose="020B0503020204020204" charset="-122"/>
                <a:ea typeface="微软雅黑" panose="020B0503020204020204" charset="-122"/>
                <a:cs typeface="微软雅黑" panose="020B0503020204020204" charset="-122"/>
              </a:rPr>
              <a:t> </a:t>
            </a:r>
            <a:r>
              <a:rPr lang="en-US" sz="1700" b="1" spc="20" dirty="0">
                <a:latin typeface="微软雅黑" panose="020B0503020204020204" charset="-122"/>
                <a:ea typeface="微软雅黑" panose="020B0503020204020204" charset="-122"/>
                <a:cs typeface="微软雅黑" panose="020B0503020204020204" charset="-122"/>
              </a:rPr>
              <a:t>   </a:t>
            </a:r>
            <a:r>
              <a:rPr sz="1700" b="1" spc="20" dirty="0">
                <a:latin typeface="微软雅黑" panose="020B0503020204020204" charset="-122"/>
                <a:ea typeface="微软雅黑" panose="020B0503020204020204" charset="-122"/>
                <a:cs typeface="微软雅黑" panose="020B0503020204020204" charset="-122"/>
              </a:rPr>
              <a:t>给水：</a:t>
            </a:r>
            <a:r>
              <a:rPr lang="zh-CN" sz="1700" spc="20" dirty="0">
                <a:latin typeface="微软雅黑" panose="020B0503020204020204" charset="-122"/>
                <a:ea typeface="微软雅黑" panose="020B0503020204020204" charset="-122"/>
                <a:cs typeface="微软雅黑" panose="020B0503020204020204" charset="-122"/>
              </a:rPr>
              <a:t>村内现有自备井，自来水主管道正在铺设中</a:t>
            </a:r>
            <a:r>
              <a:rPr lang="zh-CN" altLang="en-US" sz="1700" spc="30" dirty="0">
                <a:latin typeface="微软雅黑" panose="020B0503020204020204" charset="-122"/>
                <a:ea typeface="微软雅黑" panose="020B0503020204020204" charset="-122"/>
                <a:cs typeface="微软雅黑" panose="020B0503020204020204" charset="-122"/>
              </a:rPr>
              <a:t>。</a:t>
            </a:r>
            <a:endParaRPr lang="zh-CN" altLang="en-US" sz="1700" spc="3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1700" spc="30" dirty="0">
                <a:latin typeface="微软雅黑" panose="020B0503020204020204" charset="-122"/>
                <a:ea typeface="微软雅黑" panose="020B0503020204020204" charset="-122"/>
                <a:cs typeface="微软雅黑" panose="020B0503020204020204" charset="-122"/>
              </a:rPr>
              <a:t>     </a:t>
            </a:r>
            <a:r>
              <a:rPr sz="1700" b="1" spc="45" dirty="0">
                <a:latin typeface="微软雅黑" panose="020B0503020204020204" charset="-122"/>
                <a:ea typeface="微软雅黑" panose="020B0503020204020204" charset="-122"/>
                <a:cs typeface="微软雅黑" panose="020B0503020204020204" charset="-122"/>
              </a:rPr>
              <a:t>排水</a:t>
            </a:r>
            <a:r>
              <a:rPr sz="1700" b="1" spc="35" dirty="0">
                <a:latin typeface="微软雅黑" panose="020B0503020204020204" charset="-122"/>
                <a:ea typeface="微软雅黑" panose="020B0503020204020204" charset="-122"/>
                <a:cs typeface="微软雅黑" panose="020B0503020204020204" charset="-122"/>
              </a:rPr>
              <a:t>：</a:t>
            </a:r>
            <a:r>
              <a:rPr lang="zh-CN" altLang="en-US" sz="1700" spc="30" dirty="0">
                <a:latin typeface="微软雅黑" panose="020B0503020204020204" charset="-122"/>
                <a:ea typeface="微软雅黑" panose="020B0503020204020204" charset="-122"/>
                <a:cs typeface="微软雅黑" panose="020B0503020204020204" charset="-122"/>
              </a:rPr>
              <a:t>通过明渠排水，以直排为主。</a:t>
            </a:r>
            <a:endParaRPr lang="zh-CN" altLang="en-US" sz="1700" spc="30" dirty="0">
              <a:latin typeface="微软雅黑" panose="020B0503020204020204" charset="-122"/>
              <a:ea typeface="微软雅黑" panose="020B0503020204020204" charset="-122"/>
              <a:cs typeface="微软雅黑" panose="020B0503020204020204" charset="-122"/>
            </a:endParaRPr>
          </a:p>
          <a:p>
            <a:pPr marL="12700" indent="0" fontAlgn="auto">
              <a:lnSpc>
                <a:spcPct val="150000"/>
              </a:lnSpc>
              <a:spcBef>
                <a:spcPts val="790"/>
              </a:spcBef>
              <a:tabLst>
                <a:tab pos="1485900" algn="l"/>
              </a:tabLst>
            </a:pPr>
            <a:r>
              <a:rPr sz="1700" b="1" spc="45" dirty="0">
                <a:latin typeface="微软雅黑" panose="020B0503020204020204" charset="-122"/>
                <a:ea typeface="微软雅黑" panose="020B0503020204020204" charset="-122"/>
                <a:cs typeface="微软雅黑" panose="020B0503020204020204" charset="-122"/>
              </a:rPr>
              <a:t>     电力</a:t>
            </a:r>
            <a:r>
              <a:rPr sz="1700" b="1" dirty="0">
                <a:latin typeface="微软雅黑" panose="020B0503020204020204" charset="-122"/>
                <a:ea typeface="微软雅黑" panose="020B0503020204020204" charset="-122"/>
                <a:cs typeface="微软雅黑" panose="020B0503020204020204" charset="-122"/>
              </a:rPr>
              <a:t>：</a:t>
            </a:r>
            <a:r>
              <a:rPr sz="1700" spc="30" dirty="0">
                <a:latin typeface="微软雅黑" panose="020B0503020204020204" charset="-122"/>
                <a:ea typeface="微软雅黑" panose="020B0503020204020204" charset="-122"/>
                <a:cs typeface="微软雅黑" panose="020B0503020204020204" charset="-122"/>
                <a:sym typeface="+mn-ea"/>
              </a:rPr>
              <a:t>全村共有一处110kV变电站，主变2台，容量为2×50MVA。</a:t>
            </a:r>
            <a:endParaRPr sz="1700" spc="30" dirty="0">
              <a:latin typeface="微软雅黑" panose="020B0503020204020204" charset="-122"/>
              <a:ea typeface="微软雅黑" panose="020B0503020204020204" charset="-122"/>
              <a:cs typeface="微软雅黑" panose="020B0503020204020204" charset="-122"/>
              <a:sym typeface="+mn-ea"/>
            </a:endParaRPr>
          </a:p>
          <a:p>
            <a:pPr marL="12700" indent="0" fontAlgn="auto">
              <a:lnSpc>
                <a:spcPct val="150000"/>
              </a:lnSpc>
              <a:spcBef>
                <a:spcPts val="790"/>
              </a:spcBef>
              <a:tabLst>
                <a:tab pos="1485900" algn="l"/>
              </a:tabLst>
            </a:pPr>
            <a:r>
              <a:rPr lang="zh-CN" sz="1700" dirty="0">
                <a:latin typeface="微软雅黑" panose="020B0503020204020204" charset="-122"/>
                <a:ea typeface="微软雅黑" panose="020B0503020204020204" charset="-122"/>
                <a:cs typeface="微软雅黑" panose="020B0503020204020204" charset="-122"/>
              </a:rPr>
              <a:t>    </a:t>
            </a:r>
            <a:r>
              <a:rPr lang="zh-CN" sz="1700" b="1" dirty="0">
                <a:latin typeface="微软雅黑" panose="020B0503020204020204" charset="-122"/>
                <a:ea typeface="微软雅黑" panose="020B0503020204020204" charset="-122"/>
                <a:cs typeface="微软雅黑" panose="020B0503020204020204" charset="-122"/>
              </a:rPr>
              <a:t> 热力</a:t>
            </a:r>
            <a:r>
              <a:rPr lang="zh-CN" sz="1700" dirty="0">
                <a:latin typeface="微软雅黑" panose="020B0503020204020204" charset="-122"/>
                <a:ea typeface="微软雅黑" panose="020B0503020204020204" charset="-122"/>
                <a:cs typeface="微软雅黑" panose="020B0503020204020204" charset="-122"/>
              </a:rPr>
              <a:t>：村民聚居区无供热管道。</a:t>
            </a:r>
            <a:endParaRPr lang="zh-CN" sz="1700" dirty="0">
              <a:latin typeface="微软雅黑" panose="020B0503020204020204" charset="-122"/>
              <a:ea typeface="微软雅黑" panose="020B0503020204020204" charset="-122"/>
              <a:cs typeface="微软雅黑" panose="020B0503020204020204" charset="-122"/>
            </a:endParaRPr>
          </a:p>
          <a:p>
            <a:pPr marL="12700" indent="0" fontAlgn="auto">
              <a:lnSpc>
                <a:spcPct val="150000"/>
              </a:lnSpc>
              <a:spcBef>
                <a:spcPts val="790"/>
              </a:spcBef>
              <a:tabLst>
                <a:tab pos="1485900" algn="l"/>
              </a:tabLst>
            </a:pPr>
            <a:r>
              <a:rPr lang="zh-CN" sz="1700" dirty="0">
                <a:latin typeface="微软雅黑" panose="020B0503020204020204" charset="-122"/>
                <a:ea typeface="微软雅黑" panose="020B0503020204020204" charset="-122"/>
                <a:cs typeface="微软雅黑" panose="020B0503020204020204" charset="-122"/>
              </a:rPr>
              <a:t>     </a:t>
            </a:r>
            <a:r>
              <a:rPr lang="zh-CN" sz="1700" b="1" dirty="0">
                <a:latin typeface="微软雅黑" panose="020B0503020204020204" charset="-122"/>
                <a:ea typeface="微软雅黑" panose="020B0503020204020204" charset="-122"/>
                <a:cs typeface="微软雅黑" panose="020B0503020204020204" charset="-122"/>
              </a:rPr>
              <a:t>燃气</a:t>
            </a:r>
            <a:r>
              <a:rPr lang="zh-CN" sz="1700" dirty="0">
                <a:latin typeface="微软雅黑" panose="020B0503020204020204" charset="-122"/>
                <a:ea typeface="微软雅黑" panose="020B0503020204020204" charset="-122"/>
                <a:cs typeface="微软雅黑" panose="020B0503020204020204" charset="-122"/>
              </a:rPr>
              <a:t>：生活以液化气为主。</a:t>
            </a:r>
            <a:endParaRPr sz="1700">
              <a:latin typeface="微软雅黑" panose="020B0503020204020204" charset="-122"/>
              <a:ea typeface="微软雅黑" panose="020B0503020204020204" charset="-122"/>
              <a:cs typeface="微软雅黑" panose="020B0503020204020204" charset="-122"/>
            </a:endParaRPr>
          </a:p>
          <a:p>
            <a:pPr marL="12700" marR="257810" indent="0" fontAlgn="auto">
              <a:lnSpc>
                <a:spcPct val="150000"/>
              </a:lnSpc>
              <a:spcBef>
                <a:spcPts val="565"/>
              </a:spcBef>
            </a:pPr>
            <a:r>
              <a:rPr sz="1700" b="1" spc="20" dirty="0">
                <a:latin typeface="微软雅黑" panose="020B0503020204020204" charset="-122"/>
                <a:ea typeface="微软雅黑" panose="020B0503020204020204" charset="-122"/>
                <a:cs typeface="微软雅黑" panose="020B0503020204020204" charset="-122"/>
              </a:rPr>
              <a:t>     </a:t>
            </a:r>
            <a:r>
              <a:rPr lang="zh-CN" sz="1700" b="1" spc="20" dirty="0">
                <a:latin typeface="微软雅黑" panose="020B0503020204020204" charset="-122"/>
                <a:ea typeface="微软雅黑" panose="020B0503020204020204" charset="-122"/>
                <a:cs typeface="微软雅黑" panose="020B0503020204020204" charset="-122"/>
              </a:rPr>
              <a:t>照明</a:t>
            </a:r>
            <a:r>
              <a:rPr sz="1700" b="1" spc="20" dirty="0">
                <a:latin typeface="微软雅黑" panose="020B0503020204020204" charset="-122"/>
                <a:ea typeface="微软雅黑" panose="020B0503020204020204" charset="-122"/>
                <a:cs typeface="微软雅黑" panose="020B0503020204020204" charset="-122"/>
              </a:rPr>
              <a:t>：</a:t>
            </a:r>
            <a:r>
              <a:rPr lang="zh-CN" altLang="en-US" sz="1700" dirty="0">
                <a:solidFill>
                  <a:schemeClr val="dk1"/>
                </a:solidFill>
                <a:latin typeface="微软雅黑" panose="020B0503020204020204" charset="-122"/>
                <a:ea typeface="微软雅黑" panose="020B0503020204020204" charset="-122"/>
                <a:cs typeface="+mn-ea"/>
                <a:sym typeface="+mn-lt"/>
              </a:rPr>
              <a:t>缺乏道路照明设施，需铺设路灯</a:t>
            </a:r>
            <a:endParaRPr lang="en-US" altLang="zh-CN" sz="1700" kern="1200" dirty="0">
              <a:solidFill>
                <a:schemeClr val="dk1"/>
              </a:solidFill>
              <a:latin typeface="+mn-lt"/>
              <a:ea typeface="+mn-ea"/>
              <a:cs typeface="+mn-ea"/>
              <a:sym typeface="+mn-lt"/>
            </a:endParaRPr>
          </a:p>
          <a:p>
            <a:pPr marL="12700" marR="257810" indent="0" fontAlgn="auto">
              <a:lnSpc>
                <a:spcPct val="150000"/>
              </a:lnSpc>
              <a:spcBef>
                <a:spcPts val="565"/>
              </a:spcBef>
            </a:pPr>
            <a:r>
              <a:rPr sz="1700" spc="25" dirty="0">
                <a:latin typeface="微软雅黑" panose="020B0503020204020204" charset="-122"/>
                <a:ea typeface="微软雅黑" panose="020B0503020204020204" charset="-122"/>
                <a:cs typeface="微软雅黑" panose="020B0503020204020204" charset="-122"/>
              </a:rPr>
              <a:t>     </a:t>
            </a:r>
            <a:r>
              <a:rPr sz="1700" b="1" spc="10" dirty="0">
                <a:latin typeface="微软雅黑" panose="020B0503020204020204" charset="-122"/>
                <a:ea typeface="微软雅黑" panose="020B0503020204020204" charset="-122"/>
                <a:cs typeface="微软雅黑" panose="020B0503020204020204" charset="-122"/>
              </a:rPr>
              <a:t>环卫：</a:t>
            </a:r>
            <a:r>
              <a:rPr lang="zh-CN" altLang="en-US" sz="1700" dirty="0">
                <a:cs typeface="+mn-ea"/>
                <a:sym typeface="+mn-lt"/>
              </a:rPr>
              <a:t>垃圾统一由镇上处理。</a:t>
            </a:r>
            <a:endParaRPr lang="en-US" altLang="zh-CN" sz="1700" b="1" u="none" strike="noStrike" kern="1200" dirty="0">
              <a:solidFill>
                <a:srgbClr val="C00000"/>
              </a:solidFill>
              <a:effectLst/>
              <a:latin typeface="+mn-lt"/>
              <a:ea typeface="+mn-ea"/>
              <a:cs typeface="+mn-ea"/>
              <a:sym typeface="+mn-lt"/>
            </a:endParaRPr>
          </a:p>
          <a:p>
            <a:pPr marL="12700" marR="257810" indent="0" fontAlgn="auto">
              <a:lnSpc>
                <a:spcPct val="150000"/>
              </a:lnSpc>
              <a:spcBef>
                <a:spcPts val="565"/>
              </a:spcBef>
            </a:pPr>
            <a:endParaRPr sz="1700">
              <a:latin typeface="微软雅黑" panose="020B0503020204020204" charset="-122"/>
              <a:ea typeface="微软雅黑" panose="020B0503020204020204" charset="-122"/>
              <a:cs typeface="微软雅黑" panose="020B0503020204020204" charset="-122"/>
            </a:endParaRPr>
          </a:p>
          <a:p>
            <a:pPr marL="12700" marR="257810" indent="0" fontAlgn="auto">
              <a:lnSpc>
                <a:spcPct val="150000"/>
              </a:lnSpc>
              <a:spcBef>
                <a:spcPts val="565"/>
              </a:spcBef>
            </a:pPr>
            <a:endParaRPr sz="1700">
              <a:latin typeface="微软雅黑" panose="020B0503020204020204" charset="-122"/>
              <a:ea typeface="微软雅黑" panose="020B0503020204020204" charset="-122"/>
              <a:cs typeface="微软雅黑" panose="020B0503020204020204" charset="-122"/>
            </a:endParaRPr>
          </a:p>
        </p:txBody>
      </p:sp>
      <p:sp>
        <p:nvSpPr>
          <p:cNvPr id="12" name="object 12"/>
          <p:cNvSpPr txBox="1"/>
          <p:nvPr/>
        </p:nvSpPr>
        <p:spPr>
          <a:xfrm>
            <a:off x="580390" y="6054725"/>
            <a:ext cx="6733540" cy="1469390"/>
          </a:xfrm>
          <a:prstGeom prst="rect">
            <a:avLst/>
          </a:prstGeom>
          <a:solidFill>
            <a:srgbClr val="D9D9D9"/>
          </a:solidFill>
        </p:spPr>
        <p:txBody>
          <a:bodyPr vert="horz" wrap="square" lIns="0" tIns="33655" rIns="0" bIns="0" rtlCol="0">
            <a:spAutoFit/>
          </a:bodyPr>
          <a:p>
            <a:pPr marL="635" algn="l" fontAlgn="auto">
              <a:lnSpc>
                <a:spcPct val="150000"/>
              </a:lnSpc>
              <a:spcBef>
                <a:spcPts val="200"/>
              </a:spcBef>
            </a:pPr>
            <a:r>
              <a:rPr lang="zh-CN" sz="2000" b="1" dirty="0">
                <a:latin typeface="微软雅黑" panose="020B0503020204020204" charset="-122"/>
                <a:ea typeface="微软雅黑" panose="020B0503020204020204" charset="-122"/>
                <a:cs typeface="微软雅黑" panose="020B0503020204020204" charset="-122"/>
              </a:rPr>
              <a:t>主要问题：</a:t>
            </a:r>
            <a:endParaRPr lang="zh-CN" sz="2000" b="1" dirty="0">
              <a:latin typeface="微软雅黑" panose="020B0503020204020204" charset="-122"/>
              <a:ea typeface="微软雅黑" panose="020B0503020204020204" charset="-122"/>
              <a:cs typeface="微软雅黑" panose="020B0503020204020204" charset="-122"/>
            </a:endParaRPr>
          </a:p>
          <a:p>
            <a:pPr marL="635" algn="l" fontAlgn="auto">
              <a:lnSpc>
                <a:spcPct val="150000"/>
              </a:lnSpc>
              <a:spcBef>
                <a:spcPts val="200"/>
              </a:spcBef>
            </a:pPr>
            <a:r>
              <a:rPr lang="zh-CN"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1</a:t>
            </a:r>
            <a:r>
              <a:rPr lang="zh-CN" altLang="en-US" sz="2000" b="1" dirty="0">
                <a:latin typeface="微软雅黑" panose="020B0503020204020204" charset="-122"/>
                <a:ea typeface="微软雅黑" panose="020B0503020204020204" charset="-122"/>
                <a:cs typeface="微软雅黑" panose="020B0503020204020204" charset="-122"/>
              </a:rPr>
              <a:t>、</a:t>
            </a:r>
            <a:r>
              <a:rPr lang="zh-CN" sz="2000" b="1" dirty="0">
                <a:latin typeface="微软雅黑" panose="020B0503020204020204" charset="-122"/>
                <a:ea typeface="微软雅黑" panose="020B0503020204020204" charset="-122"/>
                <a:cs typeface="微软雅黑" panose="020B0503020204020204" charset="-122"/>
              </a:rPr>
              <a:t>给水：需要进一步完善饮水设施。</a:t>
            </a:r>
            <a:endParaRPr lang="zh-CN" sz="2000" b="1" dirty="0">
              <a:latin typeface="微软雅黑" panose="020B0503020204020204" charset="-122"/>
              <a:ea typeface="微软雅黑" panose="020B0503020204020204" charset="-122"/>
              <a:cs typeface="微软雅黑" panose="020B0503020204020204" charset="-122"/>
            </a:endParaRPr>
          </a:p>
          <a:p>
            <a:pPr marL="635" algn="l" fontAlgn="auto">
              <a:lnSpc>
                <a:spcPct val="150000"/>
              </a:lnSpc>
              <a:spcBef>
                <a:spcPts val="200"/>
              </a:spcBef>
            </a:pPr>
            <a:r>
              <a:rPr lang="zh-CN" sz="2000" b="1" dirty="0">
                <a:latin typeface="微软雅黑" panose="020B0503020204020204" charset="-122"/>
                <a:ea typeface="微软雅黑" panose="020B0503020204020204" charset="-122"/>
                <a:cs typeface="微软雅黑" panose="020B0503020204020204" charset="-122"/>
              </a:rPr>
              <a:t>    </a:t>
            </a:r>
            <a:r>
              <a:rPr lang="en-US" altLang="zh-CN" sz="2000" b="1" dirty="0">
                <a:latin typeface="微软雅黑" panose="020B0503020204020204" charset="-122"/>
                <a:ea typeface="微软雅黑" panose="020B0503020204020204" charset="-122"/>
                <a:cs typeface="微软雅黑" panose="020B0503020204020204" charset="-122"/>
              </a:rPr>
              <a:t>2</a:t>
            </a:r>
            <a:r>
              <a:rPr lang="zh-CN" altLang="en-US" sz="2000" b="1" dirty="0">
                <a:latin typeface="微软雅黑" panose="020B0503020204020204" charset="-122"/>
                <a:ea typeface="微软雅黑" panose="020B0503020204020204" charset="-122"/>
                <a:cs typeface="微软雅黑" panose="020B0503020204020204" charset="-122"/>
              </a:rPr>
              <a:t>、</a:t>
            </a:r>
            <a:r>
              <a:rPr lang="zh-CN" sz="2000" b="1" dirty="0">
                <a:latin typeface="微软雅黑" panose="020B0503020204020204" charset="-122"/>
                <a:ea typeface="微软雅黑" panose="020B0503020204020204" charset="-122"/>
                <a:cs typeface="微软雅黑" panose="020B0503020204020204" charset="-122"/>
              </a:rPr>
              <a:t>排水：缺乏污水处理设施。</a:t>
            </a:r>
            <a:endParaRPr lang="zh-CN" altLang="en-US" sz="2000" b="1">
              <a:latin typeface="微软雅黑" panose="020B0503020204020204" charset="-122"/>
              <a:ea typeface="微软雅黑" panose="020B0503020204020204" charset="-122"/>
              <a:cs typeface="微软雅黑" panose="020B0503020204020204" charset="-122"/>
            </a:endParaRPr>
          </a:p>
        </p:txBody>
      </p:sp>
      <p:sp>
        <p:nvSpPr>
          <p:cNvPr id="7"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9</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基础</a:t>
            </a:r>
            <a:r>
              <a:rPr lang="zh-CN" sz="2000" b="1" spc="-65" dirty="0">
                <a:latin typeface="微软雅黑" panose="020B0503020204020204" charset="-122"/>
                <a:ea typeface="微软雅黑" panose="020B0503020204020204" charset="-122"/>
                <a:cs typeface="微软雅黑" panose="020B0503020204020204" charset="-122"/>
              </a:rPr>
              <a:t>设施现状</a:t>
            </a:r>
            <a:endParaRPr lang="zh-CN" sz="2000" b="1" spc="-65" dirty="0">
              <a:latin typeface="微软雅黑" panose="020B0503020204020204" charset="-122"/>
              <a:ea typeface="微软雅黑" panose="020B0503020204020204" charset="-122"/>
              <a:cs typeface="微软雅黑" panose="020B0503020204020204" charset="-122"/>
            </a:endParaRPr>
          </a:p>
        </p:txBody>
      </p:sp>
      <p:pic>
        <p:nvPicPr>
          <p:cNvPr id="14" name="图片 13" descr="F:\规划一所\2020\大北庄\8.10\7.24\02过程\现状照片\IMG_3158.JPGIMG_3158"/>
          <p:cNvPicPr>
            <a:picLocks noChangeAspect="1"/>
          </p:cNvPicPr>
          <p:nvPr/>
        </p:nvPicPr>
        <p:blipFill>
          <a:blip r:embed="rId2"/>
          <a:srcRect/>
          <a:stretch>
            <a:fillRect/>
          </a:stretch>
        </p:blipFill>
        <p:spPr>
          <a:xfrm>
            <a:off x="7869555" y="1987868"/>
            <a:ext cx="3392170" cy="4522470"/>
          </a:xfrm>
          <a:prstGeom prst="rect">
            <a:avLst/>
          </a:prstGeom>
        </p:spPr>
      </p:pic>
      <p:pic>
        <p:nvPicPr>
          <p:cNvPr id="19" name="图片 18" descr="F:\规划一所\2020\大北庄\8.10\7.24\02过程\现状照片\IMG_3150.JPGIMG_3150"/>
          <p:cNvPicPr>
            <a:picLocks noChangeAspect="1"/>
          </p:cNvPicPr>
          <p:nvPr/>
        </p:nvPicPr>
        <p:blipFill>
          <a:blip r:embed="rId3"/>
          <a:srcRect/>
          <a:stretch>
            <a:fillRect/>
          </a:stretch>
        </p:blipFill>
        <p:spPr>
          <a:xfrm>
            <a:off x="11997373" y="1986915"/>
            <a:ext cx="1638935" cy="2185670"/>
          </a:xfrm>
          <a:prstGeom prst="rect">
            <a:avLst/>
          </a:prstGeom>
        </p:spPr>
      </p:pic>
      <p:pic>
        <p:nvPicPr>
          <p:cNvPr id="23" name="图片 22" descr="F:\规划一所\2020\大北庄\8.10\7.24\02过程\现状照片\IMG_3213.JPGIMG_3213"/>
          <p:cNvPicPr>
            <a:picLocks noChangeAspect="1"/>
          </p:cNvPicPr>
          <p:nvPr/>
        </p:nvPicPr>
        <p:blipFill>
          <a:blip r:embed="rId4"/>
          <a:srcRect/>
          <a:stretch>
            <a:fillRect/>
          </a:stretch>
        </p:blipFill>
        <p:spPr>
          <a:xfrm>
            <a:off x="11360150" y="4351973"/>
            <a:ext cx="2896235" cy="217170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532130" y="2653665"/>
            <a:ext cx="6905625" cy="3308350"/>
          </a:xfrm>
          <a:prstGeom prst="rect">
            <a:avLst/>
          </a:prstGeom>
        </p:spPr>
        <p:txBody>
          <a:bodyPr vert="horz" wrap="square" lIns="0" tIns="12700" rIns="0" bIns="0" rtlCol="0">
            <a:spAutoFit/>
          </a:bodyPr>
          <a:p>
            <a:pPr marR="5080" lvl="0" indent="457200" algn="l" fontAlgn="auto">
              <a:lnSpc>
                <a:spcPct val="150000"/>
              </a:lnSpc>
              <a:spcBef>
                <a:spcPts val="100"/>
              </a:spcBef>
              <a:buClrTx/>
              <a:buSzTx/>
              <a:buFontTx/>
            </a:pPr>
            <a:r>
              <a:rPr lang="zh-CN" sz="2000" spc="20" dirty="0">
                <a:latin typeface="微软雅黑" panose="020B0503020204020204" charset="-122"/>
                <a:ea typeface="微软雅黑" panose="020B0503020204020204" charset="-122"/>
                <a:cs typeface="微软雅黑" panose="020B0503020204020204" charset="-122"/>
                <a:sym typeface="+mn-ea"/>
              </a:rPr>
              <a:t>村庄整体较为整洁，局部仍有提升空间。主要问题如下：</a:t>
            </a:r>
            <a:endParaRPr lang="en-US" sz="2000" spc="20" dirty="0">
              <a:latin typeface="微软雅黑" panose="020B0503020204020204" charset="-122"/>
              <a:ea typeface="微软雅黑" panose="020B0503020204020204" charset="-122"/>
              <a:cs typeface="微软雅黑" panose="020B0503020204020204" charset="-122"/>
              <a:sym typeface="+mn-ea"/>
            </a:endParaRPr>
          </a:p>
          <a:p>
            <a:pPr marR="5080" lvl="0" indent="457200" algn="l" fontAlgn="auto">
              <a:lnSpc>
                <a:spcPct val="150000"/>
              </a:lnSpc>
              <a:spcBef>
                <a:spcPts val="100"/>
              </a:spcBef>
              <a:buClrTx/>
              <a:buSzTx/>
              <a:buFontTx/>
            </a:pPr>
            <a:r>
              <a:rPr lang="en-US" sz="2000" spc="20" dirty="0">
                <a:latin typeface="微软雅黑" panose="020B0503020204020204" charset="-122"/>
                <a:ea typeface="微软雅黑" panose="020B0503020204020204" charset="-122"/>
                <a:cs typeface="微软雅黑" panose="020B0503020204020204" charset="-122"/>
                <a:sym typeface="+mn-ea"/>
              </a:rPr>
              <a:t>1</a:t>
            </a:r>
            <a:r>
              <a:rPr lang="zh-CN" altLang="en-US" sz="2000" spc="20" dirty="0">
                <a:latin typeface="微软雅黑" panose="020B0503020204020204" charset="-122"/>
                <a:ea typeface="微软雅黑" panose="020B0503020204020204" charset="-122"/>
                <a:cs typeface="微软雅黑" panose="020B0503020204020204" charset="-122"/>
                <a:sym typeface="+mn-ea"/>
              </a:rPr>
              <a:t>、村口标志物和村口景观亟需提升。</a:t>
            </a:r>
            <a:endParaRPr lang="en-US" altLang="zh-CN" sz="2000" spc="20" dirty="0">
              <a:latin typeface="微软雅黑" panose="020B0503020204020204" charset="-122"/>
              <a:ea typeface="微软雅黑" panose="020B0503020204020204" charset="-122"/>
              <a:cs typeface="微软雅黑" panose="020B0503020204020204" charset="-122"/>
              <a:sym typeface="+mn-ea"/>
            </a:endParaRPr>
          </a:p>
          <a:p>
            <a:pPr marR="5080" lvl="0" indent="457200" algn="l" fontAlgn="auto">
              <a:lnSpc>
                <a:spcPct val="150000"/>
              </a:lnSpc>
              <a:spcBef>
                <a:spcPts val="100"/>
              </a:spcBef>
              <a:buClrTx/>
              <a:buSzTx/>
              <a:buFontTx/>
            </a:pPr>
            <a:r>
              <a:rPr lang="en-US" altLang="zh-CN" sz="2000" spc="20" dirty="0">
                <a:latin typeface="微软雅黑" panose="020B0503020204020204" charset="-122"/>
                <a:ea typeface="微软雅黑" panose="020B0503020204020204" charset="-122"/>
                <a:cs typeface="微软雅黑" panose="020B0503020204020204" charset="-122"/>
                <a:sym typeface="+mn-ea"/>
              </a:rPr>
              <a:t>2</a:t>
            </a:r>
            <a:r>
              <a:rPr lang="zh-CN" altLang="en-US" sz="2000" spc="20" dirty="0">
                <a:latin typeface="微软雅黑" panose="020B0503020204020204" charset="-122"/>
                <a:ea typeface="微软雅黑" panose="020B0503020204020204" charset="-122"/>
                <a:cs typeface="微软雅黑" panose="020B0503020204020204" charset="-122"/>
                <a:sym typeface="+mn-ea"/>
              </a:rPr>
              <a:t>、</a:t>
            </a:r>
            <a:r>
              <a:rPr lang="en-US" sz="2000" spc="20" dirty="0">
                <a:latin typeface="微软雅黑" panose="020B0503020204020204" charset="-122"/>
                <a:ea typeface="微软雅黑" panose="020B0503020204020204" charset="-122"/>
                <a:cs typeface="微软雅黑" panose="020B0503020204020204" charset="-122"/>
                <a:sym typeface="+mn-ea"/>
              </a:rPr>
              <a:t>村庄内部环境较为整洁，局部仍有提升空间</a:t>
            </a:r>
            <a:r>
              <a:rPr lang="zh-CN" sz="2000" spc="20" dirty="0">
                <a:latin typeface="微软雅黑" panose="020B0503020204020204" charset="-122"/>
                <a:ea typeface="微软雅黑" panose="020B0503020204020204" charset="-122"/>
                <a:cs typeface="微软雅黑" panose="020B0503020204020204" charset="-122"/>
                <a:sym typeface="+mn-ea"/>
              </a:rPr>
              <a:t>，</a:t>
            </a:r>
            <a:r>
              <a:rPr lang="zh-CN" sz="2000" spc="20" dirty="0">
                <a:latin typeface="微软雅黑" panose="020B0503020204020204" charset="-122"/>
                <a:ea typeface="微软雅黑" panose="020B0503020204020204" charset="-122"/>
                <a:cs typeface="微软雅黑" panose="020B0503020204020204" charset="-122"/>
                <a:sym typeface="+mn-ea"/>
              </a:rPr>
              <a:t>比如河道垃圾等</a:t>
            </a:r>
            <a:r>
              <a:rPr lang="en-US" sz="2000" spc="20" dirty="0">
                <a:latin typeface="微软雅黑" panose="020B0503020204020204" charset="-122"/>
                <a:ea typeface="微软雅黑" panose="020B0503020204020204" charset="-122"/>
                <a:cs typeface="微软雅黑" panose="020B0503020204020204" charset="-122"/>
                <a:sym typeface="+mn-ea"/>
              </a:rPr>
              <a:t>。</a:t>
            </a:r>
            <a:endParaRPr lang="en-US" sz="2000" spc="20" dirty="0">
              <a:latin typeface="微软雅黑" panose="020B0503020204020204" charset="-122"/>
              <a:ea typeface="微软雅黑" panose="020B0503020204020204" charset="-122"/>
              <a:cs typeface="微软雅黑" panose="020B0503020204020204" charset="-122"/>
              <a:sym typeface="+mn-ea"/>
            </a:endParaRPr>
          </a:p>
          <a:p>
            <a:pPr marR="5080" lvl="0" indent="457200" algn="l" fontAlgn="auto">
              <a:lnSpc>
                <a:spcPct val="150000"/>
              </a:lnSpc>
              <a:spcBef>
                <a:spcPts val="100"/>
              </a:spcBef>
              <a:buClrTx/>
              <a:buSzTx/>
              <a:buFontTx/>
            </a:pPr>
            <a:r>
              <a:rPr lang="en-US" sz="2000" spc="20" dirty="0">
                <a:latin typeface="微软雅黑" panose="020B0503020204020204" charset="-122"/>
                <a:ea typeface="微软雅黑" panose="020B0503020204020204" charset="-122"/>
                <a:cs typeface="微软雅黑" panose="020B0503020204020204" charset="-122"/>
                <a:sym typeface="+mn-ea"/>
              </a:rPr>
              <a:t>3</a:t>
            </a:r>
            <a:r>
              <a:rPr lang="zh-CN" altLang="en-US" sz="2000" spc="20" dirty="0">
                <a:latin typeface="微软雅黑" panose="020B0503020204020204" charset="-122"/>
                <a:ea typeface="微软雅黑" panose="020B0503020204020204" charset="-122"/>
                <a:cs typeface="微软雅黑" panose="020B0503020204020204" charset="-122"/>
                <a:sym typeface="+mn-ea"/>
              </a:rPr>
              <a:t>、道路需硬化。</a:t>
            </a:r>
            <a:endParaRPr lang="zh-CN" altLang="en-US" sz="2000" spc="20" dirty="0">
              <a:latin typeface="微软雅黑" panose="020B0503020204020204" charset="-122"/>
              <a:ea typeface="微软雅黑" panose="020B0503020204020204" charset="-122"/>
              <a:cs typeface="微软雅黑" panose="020B0503020204020204" charset="-122"/>
              <a:sym typeface="+mn-ea"/>
            </a:endParaRPr>
          </a:p>
          <a:p>
            <a:pPr marR="5080" lvl="0" indent="457200" algn="l" fontAlgn="auto">
              <a:lnSpc>
                <a:spcPct val="150000"/>
              </a:lnSpc>
              <a:spcBef>
                <a:spcPts val="100"/>
              </a:spcBef>
              <a:buClrTx/>
              <a:buSzTx/>
              <a:buFontTx/>
            </a:pPr>
            <a:r>
              <a:rPr lang="en-US" altLang="zh-CN" sz="2000" spc="20" dirty="0">
                <a:latin typeface="微软雅黑" panose="020B0503020204020204" charset="-122"/>
                <a:ea typeface="微软雅黑" panose="020B0503020204020204" charset="-122"/>
                <a:cs typeface="微软雅黑" panose="020B0503020204020204" charset="-122"/>
                <a:sym typeface="+mn-ea"/>
              </a:rPr>
              <a:t>4</a:t>
            </a:r>
            <a:r>
              <a:rPr lang="zh-CN" altLang="en-US" sz="2000" spc="20" dirty="0">
                <a:latin typeface="微软雅黑" panose="020B0503020204020204" charset="-122"/>
                <a:ea typeface="微软雅黑" panose="020B0503020204020204" charset="-122"/>
                <a:cs typeface="微软雅黑" panose="020B0503020204020204" charset="-122"/>
                <a:sym typeface="+mn-ea"/>
              </a:rPr>
              <a:t>、村内现有资源提升利用</a:t>
            </a:r>
            <a:endParaRPr lang="en-US" sz="2000" spc="20" dirty="0">
              <a:latin typeface="微软雅黑" panose="020B0503020204020204" charset="-122"/>
              <a:ea typeface="微软雅黑" panose="020B0503020204020204" charset="-122"/>
              <a:cs typeface="微软雅黑" panose="020B0503020204020204" charset="-122"/>
              <a:sym typeface="+mn-ea"/>
            </a:endParaRPr>
          </a:p>
          <a:p>
            <a:pPr marR="5080" lvl="0" algn="l">
              <a:lnSpc>
                <a:spcPct val="150000"/>
              </a:lnSpc>
              <a:spcBef>
                <a:spcPts val="100"/>
              </a:spcBef>
              <a:buClrTx/>
              <a:buSzTx/>
              <a:buFontTx/>
            </a:pPr>
            <a:endParaRPr lang="en-US" sz="2000" b="1" spc="20" dirty="0">
              <a:latin typeface="微软雅黑" panose="020B0503020204020204" charset="-122"/>
              <a:ea typeface="微软雅黑" panose="020B0503020204020204" charset="-122"/>
              <a:cs typeface="微软雅黑" panose="020B0503020204020204" charset="-122"/>
              <a:sym typeface="+mn-ea"/>
            </a:endParaRPr>
          </a:p>
        </p:txBody>
      </p:sp>
      <p:sp>
        <p:nvSpPr>
          <p:cNvPr id="17"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10</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景观环境</a:t>
            </a:r>
            <a:r>
              <a:rPr lang="zh-CN" sz="2000" b="1" spc="-65" dirty="0">
                <a:latin typeface="微软雅黑" panose="020B0503020204020204" charset="-122"/>
                <a:ea typeface="微软雅黑" panose="020B0503020204020204" charset="-122"/>
                <a:cs typeface="微软雅黑" panose="020B0503020204020204" charset="-122"/>
              </a:rPr>
              <a:t>现状</a:t>
            </a:r>
            <a:endParaRPr lang="zh-CN" sz="2000" b="1" spc="-65" dirty="0">
              <a:latin typeface="微软雅黑" panose="020B0503020204020204" charset="-122"/>
              <a:ea typeface="微软雅黑" panose="020B0503020204020204" charset="-122"/>
              <a:cs typeface="微软雅黑" panose="020B0503020204020204" charset="-122"/>
            </a:endParaRPr>
          </a:p>
        </p:txBody>
      </p:sp>
      <p:pic>
        <p:nvPicPr>
          <p:cNvPr id="18" name="图片 17" descr="G:\2020\6.2兰陵大北庄\02过程\现状照片\IMG_3174.JPGIMG_3174"/>
          <p:cNvPicPr>
            <a:picLocks noChangeAspect="1"/>
          </p:cNvPicPr>
          <p:nvPr/>
        </p:nvPicPr>
        <p:blipFill>
          <a:blip r:embed="rId2"/>
          <a:srcRect/>
          <a:stretch>
            <a:fillRect/>
          </a:stretch>
        </p:blipFill>
        <p:spPr>
          <a:xfrm>
            <a:off x="7869555" y="2732088"/>
            <a:ext cx="3001010" cy="2250440"/>
          </a:xfrm>
          <a:prstGeom prst="rect">
            <a:avLst/>
          </a:prstGeom>
        </p:spPr>
      </p:pic>
      <p:pic>
        <p:nvPicPr>
          <p:cNvPr id="19" name="图片 18" descr="G:\2020\6.2兰陵大北庄\02过程\现状照片\IMG_3180.JPGIMG_3180"/>
          <p:cNvPicPr>
            <a:picLocks noChangeAspect="1"/>
          </p:cNvPicPr>
          <p:nvPr/>
        </p:nvPicPr>
        <p:blipFill>
          <a:blip r:embed="rId3"/>
          <a:srcRect/>
          <a:stretch>
            <a:fillRect/>
          </a:stretch>
        </p:blipFill>
        <p:spPr>
          <a:xfrm>
            <a:off x="10957560" y="2761298"/>
            <a:ext cx="2911475" cy="2183130"/>
          </a:xfrm>
          <a:prstGeom prst="rect">
            <a:avLst/>
          </a:prstGeom>
        </p:spPr>
      </p:pic>
      <p:pic>
        <p:nvPicPr>
          <p:cNvPr id="20" name="图片 19" descr="G:\2020\6.2兰陵大北庄\02过程\现状照片\IMG_3185.JPGIMG_3185"/>
          <p:cNvPicPr>
            <a:picLocks noChangeAspect="1"/>
          </p:cNvPicPr>
          <p:nvPr/>
        </p:nvPicPr>
        <p:blipFill>
          <a:blip r:embed="rId4"/>
          <a:srcRect/>
          <a:stretch>
            <a:fillRect/>
          </a:stretch>
        </p:blipFill>
        <p:spPr>
          <a:xfrm>
            <a:off x="7870190" y="5197475"/>
            <a:ext cx="3000375" cy="2249805"/>
          </a:xfrm>
          <a:prstGeom prst="rect">
            <a:avLst/>
          </a:prstGeom>
        </p:spPr>
      </p:pic>
      <p:pic>
        <p:nvPicPr>
          <p:cNvPr id="23" name="图片 22" descr="G:\2020\6.2兰陵大北庄\02过程\现状照片\IMG_3173.JPGIMG_3173"/>
          <p:cNvPicPr>
            <a:picLocks noChangeAspect="1"/>
          </p:cNvPicPr>
          <p:nvPr/>
        </p:nvPicPr>
        <p:blipFill>
          <a:blip r:embed="rId5"/>
          <a:srcRect/>
          <a:stretch>
            <a:fillRect/>
          </a:stretch>
        </p:blipFill>
        <p:spPr>
          <a:xfrm>
            <a:off x="10957560" y="5218748"/>
            <a:ext cx="2912110" cy="2183765"/>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IMG_3212"/>
          <p:cNvPicPr>
            <a:picLocks noChangeAspect="1"/>
          </p:cNvPicPr>
          <p:nvPr/>
        </p:nvPicPr>
        <p:blipFill>
          <a:blip r:embed="rId6"/>
          <a:stretch>
            <a:fillRect/>
          </a:stretch>
        </p:blipFill>
        <p:spPr>
          <a:xfrm>
            <a:off x="639445" y="6323965"/>
            <a:ext cx="3317875" cy="2489200"/>
          </a:xfrm>
          <a:prstGeom prst="rect">
            <a:avLst/>
          </a:prstGeom>
        </p:spPr>
      </p:pic>
      <p:pic>
        <p:nvPicPr>
          <p:cNvPr id="7" name="图片 6" descr="IMG_3214"/>
          <p:cNvPicPr>
            <a:picLocks noChangeAspect="1"/>
          </p:cNvPicPr>
          <p:nvPr/>
        </p:nvPicPr>
        <p:blipFill>
          <a:blip r:embed="rId7"/>
          <a:stretch>
            <a:fillRect/>
          </a:stretch>
        </p:blipFill>
        <p:spPr>
          <a:xfrm>
            <a:off x="4182110" y="6323965"/>
            <a:ext cx="3319780" cy="248983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2</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现状</a:t>
            </a:r>
            <a:r>
              <a:rPr lang="zh-CN" sz="2800" u="none" spc="-5" dirty="0">
                <a:ea typeface="微软雅黑" panose="020B0503020204020204" charset="-122"/>
              </a:rPr>
              <a:t>判读</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7"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2.</a:t>
            </a:r>
            <a:r>
              <a:rPr lang="en-US" sz="2000" b="1" dirty="0">
                <a:latin typeface="微软雅黑" panose="020B0503020204020204" charset="-122"/>
                <a:ea typeface="微软雅黑" panose="020B0503020204020204" charset="-122"/>
                <a:cs typeface="微软雅黑" panose="020B0503020204020204" charset="-122"/>
              </a:rPr>
              <a:t>11</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现状问题总结</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145" name="矩形 144"/>
          <p:cNvSpPr/>
          <p:nvPr>
            <p:custDataLst>
              <p:tags r:id="rId2"/>
            </p:custDataLst>
          </p:nvPr>
        </p:nvSpPr>
        <p:spPr>
          <a:xfrm rot="16200000">
            <a:off x="12203219" y="1962916"/>
            <a:ext cx="1889760" cy="2717154"/>
          </a:xfrm>
          <a:prstGeom prst="rect">
            <a:avLst/>
          </a:prstGeom>
          <a:solidFill>
            <a:srgbClr val="508E53"/>
          </a:solidFill>
          <a:ln w="12700" cap="flat" cmpd="sng" algn="ctr">
            <a:solidFill>
              <a:srgbClr val="FFFFFF"/>
            </a:solidFill>
            <a:prstDash val="solid"/>
            <a:miter lim="800000"/>
          </a:ln>
          <a:effectLst/>
        </p:spPr>
        <p:txBody>
          <a:bodyPr wrap="square" rtlCol="0" anchor="ctr">
            <a:normAutofit/>
          </a:bodyPr>
          <a:p>
            <a:pPr algn="ctr" defTabSz="457200"/>
            <a:endParaRPr lang="zh-CN" altLang="en-US" sz="3600">
              <a:solidFill>
                <a:srgbClr val="FFFFFF"/>
              </a:solidFill>
              <a:latin typeface="微软雅黑" panose="020B0503020204020204" charset="-122"/>
              <a:ea typeface="微软雅黑" panose="020B0503020204020204" charset="-122"/>
            </a:endParaRPr>
          </a:p>
        </p:txBody>
      </p:sp>
      <p:sp>
        <p:nvSpPr>
          <p:cNvPr id="146" name="任意形状 20"/>
          <p:cNvSpPr/>
          <p:nvPr>
            <p:custDataLst>
              <p:tags r:id="rId3"/>
            </p:custDataLst>
          </p:nvPr>
        </p:nvSpPr>
        <p:spPr>
          <a:xfrm rot="16200000">
            <a:off x="9501896" y="1852930"/>
            <a:ext cx="1889760" cy="2938793"/>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69A35B"/>
          </a:solidFill>
          <a:ln w="12700" cap="flat" cmpd="sng" algn="ctr">
            <a:solidFill>
              <a:srgbClr val="FFFFFF"/>
            </a:solidFill>
            <a:prstDash val="solid"/>
            <a:miter lim="800000"/>
          </a:ln>
          <a:effectLst/>
        </p:spPr>
        <p:txBody>
          <a:bodyPr wrap="square" rtlCol="0" anchor="ctr">
            <a:normAutofit/>
          </a:bodyPr>
          <a:p>
            <a:pPr algn="ctr" defTabSz="457200"/>
            <a:endParaRPr lang="zh-CN" altLang="en-US" sz="3600" dirty="0">
              <a:solidFill>
                <a:srgbClr val="FFFFFF"/>
              </a:solidFill>
              <a:latin typeface="微软雅黑" panose="020B0503020204020204" charset="-122"/>
              <a:ea typeface="微软雅黑" panose="020B0503020204020204" charset="-122"/>
            </a:endParaRPr>
          </a:p>
        </p:txBody>
      </p:sp>
      <p:sp>
        <p:nvSpPr>
          <p:cNvPr id="147" name="任意形状 19"/>
          <p:cNvSpPr/>
          <p:nvPr>
            <p:custDataLst>
              <p:tags r:id="rId4"/>
            </p:custDataLst>
          </p:nvPr>
        </p:nvSpPr>
        <p:spPr>
          <a:xfrm rot="16200000">
            <a:off x="6688921" y="1852930"/>
            <a:ext cx="1889760" cy="2938793"/>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508E53"/>
          </a:solidFill>
          <a:ln w="12700" cap="flat" cmpd="sng" algn="ctr">
            <a:solidFill>
              <a:srgbClr val="FFFFFF"/>
            </a:solidFill>
            <a:prstDash val="solid"/>
            <a:miter lim="800000"/>
          </a:ln>
          <a:effectLst/>
        </p:spPr>
        <p:txBody>
          <a:bodyPr wrap="square" rtlCol="0" anchor="ctr">
            <a:normAutofit/>
          </a:bodyPr>
          <a:p>
            <a:pPr algn="ctr" defTabSz="457200"/>
            <a:endParaRPr lang="zh-CN" altLang="en-US" sz="3600">
              <a:solidFill>
                <a:srgbClr val="FFFFFF"/>
              </a:solidFill>
              <a:latin typeface="微软雅黑" panose="020B0503020204020204" charset="-122"/>
              <a:ea typeface="微软雅黑" panose="020B0503020204020204" charset="-122"/>
            </a:endParaRPr>
          </a:p>
        </p:txBody>
      </p:sp>
      <p:sp>
        <p:nvSpPr>
          <p:cNvPr id="148" name="任意形状 18"/>
          <p:cNvSpPr/>
          <p:nvPr>
            <p:custDataLst>
              <p:tags r:id="rId5"/>
            </p:custDataLst>
          </p:nvPr>
        </p:nvSpPr>
        <p:spPr>
          <a:xfrm rot="16200000">
            <a:off x="3876778" y="1852930"/>
            <a:ext cx="1889760" cy="2938793"/>
          </a:xfrm>
          <a:custGeom>
            <a:avLst/>
            <a:gdLst>
              <a:gd name="connsiteX0" fmla="*/ 1440001 w 1440001"/>
              <a:gd name="connsiteY0" fmla="*/ 0 h 2239361"/>
              <a:gd name="connsiteX1" fmla="*/ 1440001 w 1440001"/>
              <a:gd name="connsiteY1" fmla="*/ 2070844 h 2239361"/>
              <a:gd name="connsiteX2" fmla="*/ 825324 w 1440001"/>
              <a:gd name="connsiteY2" fmla="*/ 2070844 h 2239361"/>
              <a:gd name="connsiteX3" fmla="*/ 720000 w 1440001"/>
              <a:gd name="connsiteY3" fmla="*/ 2239361 h 2239361"/>
              <a:gd name="connsiteX4" fmla="*/ 614677 w 1440001"/>
              <a:gd name="connsiteY4" fmla="*/ 2070844 h 2239361"/>
              <a:gd name="connsiteX5" fmla="*/ 0 w 1440001"/>
              <a:gd name="connsiteY5" fmla="*/ 2070844 h 2239361"/>
              <a:gd name="connsiteX6" fmla="*/ 0 w 1440001"/>
              <a:gd name="connsiteY6" fmla="*/ 0 h 223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1">
                <a:moveTo>
                  <a:pt x="1440001" y="0"/>
                </a:moveTo>
                <a:lnTo>
                  <a:pt x="1440001" y="2070844"/>
                </a:lnTo>
                <a:lnTo>
                  <a:pt x="825324" y="2070844"/>
                </a:lnTo>
                <a:lnTo>
                  <a:pt x="720000" y="2239361"/>
                </a:lnTo>
                <a:lnTo>
                  <a:pt x="614677" y="2070844"/>
                </a:lnTo>
                <a:lnTo>
                  <a:pt x="0" y="2070844"/>
                </a:lnTo>
                <a:lnTo>
                  <a:pt x="0" y="0"/>
                </a:lnTo>
                <a:close/>
              </a:path>
            </a:pathLst>
          </a:custGeom>
          <a:solidFill>
            <a:srgbClr val="69A35B"/>
          </a:solidFill>
          <a:ln w="12700" cap="flat" cmpd="sng" algn="ctr">
            <a:solidFill>
              <a:srgbClr val="FFFFFF"/>
            </a:solidFill>
            <a:prstDash val="solid"/>
            <a:miter lim="800000"/>
          </a:ln>
          <a:effectLst/>
        </p:spPr>
        <p:txBody>
          <a:bodyPr wrap="square" rtlCol="0" anchor="ctr">
            <a:normAutofit/>
          </a:bodyPr>
          <a:p>
            <a:pPr algn="ctr" defTabSz="457200"/>
            <a:endParaRPr lang="zh-CN" altLang="en-US" sz="3600">
              <a:solidFill>
                <a:srgbClr val="FFFFFF"/>
              </a:solidFill>
              <a:latin typeface="微软雅黑" panose="020B0503020204020204" charset="-122"/>
              <a:ea typeface="微软雅黑" panose="020B0503020204020204" charset="-122"/>
            </a:endParaRPr>
          </a:p>
        </p:txBody>
      </p:sp>
      <p:sp>
        <p:nvSpPr>
          <p:cNvPr id="149" name="任意形状 17"/>
          <p:cNvSpPr/>
          <p:nvPr>
            <p:custDataLst>
              <p:tags r:id="rId6"/>
            </p:custDataLst>
          </p:nvPr>
        </p:nvSpPr>
        <p:spPr>
          <a:xfrm rot="16200000">
            <a:off x="1064636" y="1852930"/>
            <a:ext cx="1889760" cy="2938793"/>
          </a:xfrm>
          <a:custGeom>
            <a:avLst/>
            <a:gdLst>
              <a:gd name="connsiteX0" fmla="*/ 1440001 w 1440001"/>
              <a:gd name="connsiteY0" fmla="*/ 0 h 2239362"/>
              <a:gd name="connsiteX1" fmla="*/ 1440001 w 1440001"/>
              <a:gd name="connsiteY1" fmla="*/ 2070844 h 2239362"/>
              <a:gd name="connsiteX2" fmla="*/ 825324 w 1440001"/>
              <a:gd name="connsiteY2" fmla="*/ 2070844 h 2239362"/>
              <a:gd name="connsiteX3" fmla="*/ 720000 w 1440001"/>
              <a:gd name="connsiteY3" fmla="*/ 2239362 h 2239362"/>
              <a:gd name="connsiteX4" fmla="*/ 614677 w 1440001"/>
              <a:gd name="connsiteY4" fmla="*/ 2070844 h 2239362"/>
              <a:gd name="connsiteX5" fmla="*/ 0 w 1440001"/>
              <a:gd name="connsiteY5" fmla="*/ 2070844 h 2239362"/>
              <a:gd name="connsiteX6" fmla="*/ 0 w 1440001"/>
              <a:gd name="connsiteY6" fmla="*/ 0 h 223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0001" h="2239362">
                <a:moveTo>
                  <a:pt x="1440001" y="0"/>
                </a:moveTo>
                <a:lnTo>
                  <a:pt x="1440001" y="2070844"/>
                </a:lnTo>
                <a:lnTo>
                  <a:pt x="825324" y="2070844"/>
                </a:lnTo>
                <a:lnTo>
                  <a:pt x="720000" y="2239362"/>
                </a:lnTo>
                <a:lnTo>
                  <a:pt x="614677" y="2070844"/>
                </a:lnTo>
                <a:lnTo>
                  <a:pt x="0" y="2070844"/>
                </a:lnTo>
                <a:lnTo>
                  <a:pt x="0" y="0"/>
                </a:lnTo>
                <a:close/>
              </a:path>
            </a:pathLst>
          </a:custGeom>
          <a:solidFill>
            <a:srgbClr val="508E53"/>
          </a:solidFill>
          <a:ln w="12700" cap="flat" cmpd="sng" algn="ctr">
            <a:solidFill>
              <a:srgbClr val="FFFFFF"/>
            </a:solidFill>
            <a:prstDash val="solid"/>
            <a:miter lim="800000"/>
          </a:ln>
          <a:effectLst/>
        </p:spPr>
        <p:txBody>
          <a:bodyPr wrap="square" rtlCol="0" anchor="ctr">
            <a:normAutofit/>
          </a:bodyPr>
          <a:p>
            <a:pPr algn="ctr" defTabSz="457200"/>
            <a:endParaRPr lang="zh-CN" altLang="en-US" sz="3600">
              <a:solidFill>
                <a:srgbClr val="FFFFFF"/>
              </a:solidFill>
              <a:latin typeface="微软雅黑" panose="020B0503020204020204" charset="-122"/>
              <a:ea typeface="微软雅黑" panose="020B0503020204020204" charset="-122"/>
            </a:endParaRPr>
          </a:p>
        </p:txBody>
      </p:sp>
      <p:sp>
        <p:nvSpPr>
          <p:cNvPr id="150" name="文本框 149"/>
          <p:cNvSpPr txBox="1"/>
          <p:nvPr>
            <p:custDataLst>
              <p:tags r:id="rId7"/>
            </p:custDataLst>
          </p:nvPr>
        </p:nvSpPr>
        <p:spPr>
          <a:xfrm>
            <a:off x="761342" y="3352739"/>
            <a:ext cx="2335536" cy="605756"/>
          </a:xfrm>
          <a:prstGeom prst="rect">
            <a:avLst/>
          </a:prstGeom>
          <a:noFill/>
        </p:spPr>
        <p:txBody>
          <a:bodyPr wrap="square" bIns="0" rtlCol="0" anchor="ctr">
            <a:noAutofit/>
          </a:bodyPr>
          <a:p>
            <a:pPr marL="0" indent="0" algn="ctr" defTabSz="457200">
              <a:lnSpc>
                <a:spcPct val="100000"/>
              </a:lnSpc>
              <a:spcBef>
                <a:spcPts val="0"/>
              </a:spcBef>
              <a:spcAft>
                <a:spcPts val="0"/>
              </a:spcAft>
              <a:buSzPct val="100000"/>
            </a:pPr>
            <a:r>
              <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rPr>
              <a:t>生产</a:t>
            </a:r>
            <a:endPar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endParaRPr>
          </a:p>
        </p:txBody>
      </p:sp>
      <p:sp>
        <p:nvSpPr>
          <p:cNvPr id="151" name="文本框 150"/>
          <p:cNvSpPr txBox="1"/>
          <p:nvPr>
            <p:custDataLst>
              <p:tags r:id="rId8"/>
            </p:custDataLst>
          </p:nvPr>
        </p:nvSpPr>
        <p:spPr>
          <a:xfrm>
            <a:off x="761342" y="2743650"/>
            <a:ext cx="2328037" cy="605756"/>
          </a:xfrm>
          <a:prstGeom prst="rect">
            <a:avLst/>
          </a:prstGeom>
          <a:noFill/>
        </p:spPr>
        <p:txBody>
          <a:bodyPr wrap="square" rtlCol="0">
            <a:normAutofit/>
          </a:bodyPr>
          <a:p>
            <a:pPr algn="ctr" defTabSz="457200"/>
            <a:r>
              <a:rPr kumimoji="1" lang="en-US" altLang="zh-CN" sz="2400" dirty="0">
                <a:solidFill>
                  <a:srgbClr val="FFFFFF"/>
                </a:solidFill>
                <a:latin typeface="微软雅黑" panose="020B0503020204020204" charset="-122"/>
                <a:ea typeface="微软雅黑" panose="020B0503020204020204" charset="-122"/>
              </a:rPr>
              <a:t>01</a:t>
            </a:r>
            <a:endParaRPr kumimoji="1" lang="zh-CN" altLang="en-US" sz="2400" dirty="0">
              <a:solidFill>
                <a:srgbClr val="FFFFFF"/>
              </a:solidFill>
              <a:latin typeface="微软雅黑" panose="020B0503020204020204" charset="-122"/>
              <a:ea typeface="微软雅黑" panose="020B0503020204020204" charset="-122"/>
            </a:endParaRPr>
          </a:p>
        </p:txBody>
      </p:sp>
      <p:sp>
        <p:nvSpPr>
          <p:cNvPr id="152" name="文本框 151"/>
          <p:cNvSpPr txBox="1"/>
          <p:nvPr>
            <p:custDataLst>
              <p:tags r:id="rId9"/>
            </p:custDataLst>
          </p:nvPr>
        </p:nvSpPr>
        <p:spPr>
          <a:xfrm>
            <a:off x="3528489" y="3352739"/>
            <a:ext cx="2378031" cy="605756"/>
          </a:xfrm>
          <a:prstGeom prst="rect">
            <a:avLst/>
          </a:prstGeom>
          <a:noFill/>
        </p:spPr>
        <p:txBody>
          <a:bodyPr wrap="square" bIns="0" rtlCol="0" anchor="ctr">
            <a:normAutofit/>
          </a:bodyPr>
          <a:p>
            <a:pPr marL="0" indent="0" algn="ctr" defTabSz="457200">
              <a:lnSpc>
                <a:spcPct val="100000"/>
              </a:lnSpc>
              <a:spcBef>
                <a:spcPts val="0"/>
              </a:spcBef>
              <a:spcAft>
                <a:spcPts val="0"/>
              </a:spcAft>
              <a:buSzPct val="100000"/>
            </a:pPr>
            <a:r>
              <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rPr>
              <a:t>生态</a:t>
            </a:r>
            <a:endPar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endParaRPr>
          </a:p>
        </p:txBody>
      </p:sp>
      <p:sp>
        <p:nvSpPr>
          <p:cNvPr id="153" name="文本框 152"/>
          <p:cNvSpPr txBox="1"/>
          <p:nvPr>
            <p:custDataLst>
              <p:tags r:id="rId10"/>
            </p:custDataLst>
          </p:nvPr>
        </p:nvSpPr>
        <p:spPr>
          <a:xfrm>
            <a:off x="3530989" y="2743650"/>
            <a:ext cx="2370532" cy="605756"/>
          </a:xfrm>
          <a:prstGeom prst="rect">
            <a:avLst/>
          </a:prstGeom>
          <a:noFill/>
        </p:spPr>
        <p:txBody>
          <a:bodyPr wrap="square" rtlCol="0">
            <a:normAutofit/>
          </a:bodyPr>
          <a:p>
            <a:pPr algn="ctr" defTabSz="457200"/>
            <a:r>
              <a:rPr kumimoji="1" lang="en-US" altLang="zh-CN" sz="2400" dirty="0">
                <a:solidFill>
                  <a:srgbClr val="FFFFFF"/>
                </a:solidFill>
                <a:latin typeface="微软雅黑" panose="020B0503020204020204" charset="-122"/>
                <a:ea typeface="微软雅黑" panose="020B0503020204020204" charset="-122"/>
              </a:rPr>
              <a:t>02</a:t>
            </a:r>
            <a:endParaRPr kumimoji="1" lang="zh-CN" altLang="en-US" sz="2400" dirty="0">
              <a:solidFill>
                <a:srgbClr val="FFFFFF"/>
              </a:solidFill>
              <a:latin typeface="微软雅黑" panose="020B0503020204020204" charset="-122"/>
              <a:ea typeface="微软雅黑" panose="020B0503020204020204" charset="-122"/>
            </a:endParaRPr>
          </a:p>
        </p:txBody>
      </p:sp>
      <p:sp>
        <p:nvSpPr>
          <p:cNvPr id="154" name="文本框 153"/>
          <p:cNvSpPr txBox="1"/>
          <p:nvPr>
            <p:custDataLst>
              <p:tags r:id="rId11"/>
            </p:custDataLst>
          </p:nvPr>
        </p:nvSpPr>
        <p:spPr>
          <a:xfrm>
            <a:off x="6338132" y="3352739"/>
            <a:ext cx="2378031" cy="605756"/>
          </a:xfrm>
          <a:prstGeom prst="rect">
            <a:avLst/>
          </a:prstGeom>
          <a:noFill/>
        </p:spPr>
        <p:txBody>
          <a:bodyPr wrap="square" bIns="0" rtlCol="0" anchor="ctr">
            <a:normAutofit/>
          </a:bodyPr>
          <a:p>
            <a:pPr marL="0" indent="0" algn="ctr" defTabSz="457200">
              <a:lnSpc>
                <a:spcPct val="100000"/>
              </a:lnSpc>
              <a:spcBef>
                <a:spcPts val="0"/>
              </a:spcBef>
              <a:spcAft>
                <a:spcPts val="0"/>
              </a:spcAft>
              <a:buSzPct val="100000"/>
            </a:pPr>
            <a:r>
              <a:rPr lang="zh-CN" altLang="zh-CN" sz="3200" b="1" spc="300">
                <a:solidFill>
                  <a:srgbClr val="FFFFFF"/>
                </a:solidFill>
                <a:uFillTx/>
                <a:latin typeface="微软雅黑" panose="020B0503020204020204" charset="-122"/>
                <a:ea typeface="微软雅黑" panose="020B0503020204020204" charset="-122"/>
                <a:sym typeface="Arial" panose="020B0604020202020204" pitchFamily="34" charset="0"/>
              </a:rPr>
              <a:t>生活</a:t>
            </a:r>
            <a:endParaRPr lang="zh-CN" altLang="zh-CN" sz="3200" b="1" spc="300">
              <a:solidFill>
                <a:srgbClr val="FFFFFF"/>
              </a:solidFill>
              <a:uFillTx/>
              <a:latin typeface="微软雅黑" panose="020B0503020204020204" charset="-122"/>
              <a:ea typeface="微软雅黑" panose="020B0503020204020204" charset="-122"/>
              <a:sym typeface="Arial" panose="020B0604020202020204" pitchFamily="34" charset="0"/>
            </a:endParaRPr>
          </a:p>
        </p:txBody>
      </p:sp>
      <p:sp>
        <p:nvSpPr>
          <p:cNvPr id="155" name="文本框 154"/>
          <p:cNvSpPr txBox="1"/>
          <p:nvPr>
            <p:custDataLst>
              <p:tags r:id="rId12"/>
            </p:custDataLst>
          </p:nvPr>
        </p:nvSpPr>
        <p:spPr>
          <a:xfrm>
            <a:off x="6338132" y="2743650"/>
            <a:ext cx="2375531" cy="605756"/>
          </a:xfrm>
          <a:prstGeom prst="rect">
            <a:avLst/>
          </a:prstGeom>
          <a:noFill/>
        </p:spPr>
        <p:txBody>
          <a:bodyPr wrap="square" rtlCol="0">
            <a:normAutofit/>
          </a:bodyPr>
          <a:p>
            <a:pPr algn="ctr" defTabSz="457200"/>
            <a:r>
              <a:rPr kumimoji="1" lang="en-US" altLang="zh-CN" sz="2400" dirty="0">
                <a:solidFill>
                  <a:srgbClr val="FFFFFF"/>
                </a:solidFill>
                <a:latin typeface="微软雅黑" panose="020B0503020204020204" charset="-122"/>
                <a:ea typeface="微软雅黑" panose="020B0503020204020204" charset="-122"/>
              </a:rPr>
              <a:t>03</a:t>
            </a:r>
            <a:endParaRPr kumimoji="1" lang="zh-CN" altLang="en-US" sz="2400" dirty="0">
              <a:solidFill>
                <a:srgbClr val="FFFFFF"/>
              </a:solidFill>
              <a:latin typeface="微软雅黑" panose="020B0503020204020204" charset="-122"/>
              <a:ea typeface="微软雅黑" panose="020B0503020204020204" charset="-122"/>
            </a:endParaRPr>
          </a:p>
        </p:txBody>
      </p:sp>
      <p:sp>
        <p:nvSpPr>
          <p:cNvPr id="156" name="文本框 155"/>
          <p:cNvSpPr txBox="1"/>
          <p:nvPr>
            <p:custDataLst>
              <p:tags r:id="rId13"/>
            </p:custDataLst>
          </p:nvPr>
        </p:nvSpPr>
        <p:spPr>
          <a:xfrm>
            <a:off x="9198601" y="3358572"/>
            <a:ext cx="2328037" cy="605756"/>
          </a:xfrm>
          <a:prstGeom prst="rect">
            <a:avLst/>
          </a:prstGeom>
          <a:noFill/>
        </p:spPr>
        <p:txBody>
          <a:bodyPr wrap="square" bIns="0" rtlCol="0" anchor="ctr">
            <a:normAutofit/>
          </a:bodyPr>
          <a:p>
            <a:pPr marL="0" indent="0" algn="ctr" defTabSz="457200">
              <a:lnSpc>
                <a:spcPct val="100000"/>
              </a:lnSpc>
              <a:spcBef>
                <a:spcPts val="0"/>
              </a:spcBef>
              <a:spcAft>
                <a:spcPts val="0"/>
              </a:spcAft>
              <a:buSzPct val="100000"/>
            </a:pPr>
            <a:r>
              <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rPr>
              <a:t>文化</a:t>
            </a:r>
            <a:endParaRPr lang="zh-CN" altLang="en-US" sz="3200" b="1" spc="300">
              <a:solidFill>
                <a:srgbClr val="FFFFFF"/>
              </a:solidFill>
              <a:uFillTx/>
              <a:latin typeface="微软雅黑" panose="020B0503020204020204" charset="-122"/>
              <a:ea typeface="微软雅黑" panose="020B0503020204020204" charset="-122"/>
              <a:sym typeface="Arial" panose="020B0604020202020204" pitchFamily="34" charset="0"/>
            </a:endParaRPr>
          </a:p>
        </p:txBody>
      </p:sp>
      <p:sp>
        <p:nvSpPr>
          <p:cNvPr id="157" name="文本框 156"/>
          <p:cNvSpPr txBox="1"/>
          <p:nvPr>
            <p:custDataLst>
              <p:tags r:id="rId14"/>
            </p:custDataLst>
          </p:nvPr>
        </p:nvSpPr>
        <p:spPr>
          <a:xfrm>
            <a:off x="9198601" y="2737817"/>
            <a:ext cx="2328037" cy="605756"/>
          </a:xfrm>
          <a:prstGeom prst="rect">
            <a:avLst/>
          </a:prstGeom>
          <a:noFill/>
        </p:spPr>
        <p:txBody>
          <a:bodyPr wrap="square" rtlCol="0">
            <a:normAutofit/>
          </a:bodyPr>
          <a:p>
            <a:pPr algn="ctr" defTabSz="457200"/>
            <a:r>
              <a:rPr kumimoji="1" lang="en-US" altLang="zh-CN" sz="2400" dirty="0">
                <a:solidFill>
                  <a:srgbClr val="FFFFFF"/>
                </a:solidFill>
                <a:latin typeface="微软雅黑" panose="020B0503020204020204" charset="-122"/>
                <a:ea typeface="微软雅黑" panose="020B0503020204020204" charset="-122"/>
              </a:rPr>
              <a:t>04</a:t>
            </a:r>
            <a:endParaRPr kumimoji="1" lang="zh-CN" altLang="en-US" sz="2400" dirty="0">
              <a:solidFill>
                <a:srgbClr val="FFFFFF"/>
              </a:solidFill>
              <a:latin typeface="微软雅黑" panose="020B0503020204020204" charset="-122"/>
              <a:ea typeface="微软雅黑" panose="020B0503020204020204" charset="-122"/>
            </a:endParaRPr>
          </a:p>
        </p:txBody>
      </p:sp>
      <p:sp>
        <p:nvSpPr>
          <p:cNvPr id="158" name="文本框 157"/>
          <p:cNvSpPr txBox="1"/>
          <p:nvPr>
            <p:custDataLst>
              <p:tags r:id="rId15"/>
            </p:custDataLst>
          </p:nvPr>
        </p:nvSpPr>
        <p:spPr>
          <a:xfrm>
            <a:off x="12010743" y="3352739"/>
            <a:ext cx="2325537" cy="605756"/>
          </a:xfrm>
          <a:prstGeom prst="rect">
            <a:avLst/>
          </a:prstGeom>
          <a:noFill/>
        </p:spPr>
        <p:txBody>
          <a:bodyPr wrap="square" bIns="0" rtlCol="0" anchor="ctr">
            <a:normAutofit/>
          </a:bodyPr>
          <a:p>
            <a:pPr algn="ctr" defTabSz="457200"/>
            <a:r>
              <a:rPr lang="zh-CN" altLang="en-US" sz="3200" b="1" spc="300" dirty="0">
                <a:solidFill>
                  <a:srgbClr val="FFFFFF"/>
                </a:solidFill>
                <a:latin typeface="微软雅黑" panose="020B0503020204020204" charset="-122"/>
                <a:ea typeface="微软雅黑" panose="020B0503020204020204" charset="-122"/>
              </a:rPr>
              <a:t>资源</a:t>
            </a:r>
            <a:endParaRPr lang="zh-CN" altLang="en-US" sz="3200" b="1" spc="300" dirty="0">
              <a:solidFill>
                <a:srgbClr val="FFFFFF"/>
              </a:solidFill>
              <a:latin typeface="微软雅黑" panose="020B0503020204020204" charset="-122"/>
              <a:ea typeface="微软雅黑" panose="020B0503020204020204" charset="-122"/>
            </a:endParaRPr>
          </a:p>
        </p:txBody>
      </p:sp>
      <p:sp>
        <p:nvSpPr>
          <p:cNvPr id="159" name="文本框 158"/>
          <p:cNvSpPr txBox="1"/>
          <p:nvPr>
            <p:custDataLst>
              <p:tags r:id="rId16"/>
            </p:custDataLst>
          </p:nvPr>
        </p:nvSpPr>
        <p:spPr>
          <a:xfrm>
            <a:off x="12010743" y="2743650"/>
            <a:ext cx="2325537" cy="605756"/>
          </a:xfrm>
          <a:prstGeom prst="rect">
            <a:avLst/>
          </a:prstGeom>
          <a:noFill/>
        </p:spPr>
        <p:txBody>
          <a:bodyPr wrap="square" rtlCol="0">
            <a:normAutofit/>
          </a:bodyPr>
          <a:p>
            <a:pPr algn="ctr" defTabSz="457200"/>
            <a:r>
              <a:rPr kumimoji="1" lang="en-US" altLang="zh-CN" sz="2400" dirty="0">
                <a:solidFill>
                  <a:srgbClr val="FFFFFF"/>
                </a:solidFill>
                <a:latin typeface="微软雅黑" panose="020B0503020204020204" charset="-122"/>
                <a:ea typeface="微软雅黑" panose="020B0503020204020204" charset="-122"/>
              </a:rPr>
              <a:t>05</a:t>
            </a:r>
            <a:endParaRPr kumimoji="1" lang="zh-CN" altLang="en-US" sz="2400" dirty="0">
              <a:solidFill>
                <a:srgbClr val="FFFFFF"/>
              </a:solidFill>
              <a:latin typeface="微软雅黑" panose="020B0503020204020204" charset="-122"/>
              <a:ea typeface="微软雅黑" panose="020B0503020204020204" charset="-122"/>
            </a:endParaRPr>
          </a:p>
        </p:txBody>
      </p:sp>
      <p:sp>
        <p:nvSpPr>
          <p:cNvPr id="160" name="文本框 159"/>
          <p:cNvSpPr txBox="1"/>
          <p:nvPr>
            <p:custDataLst>
              <p:tags r:id="rId17"/>
            </p:custDataLst>
          </p:nvPr>
        </p:nvSpPr>
        <p:spPr>
          <a:xfrm>
            <a:off x="534035" y="4524375"/>
            <a:ext cx="2712085" cy="4632325"/>
          </a:xfrm>
          <a:prstGeom prst="rect">
            <a:avLst/>
          </a:prstGeom>
          <a:noFill/>
          <a:ln>
            <a:solidFill>
              <a:schemeClr val="tx1"/>
            </a:solidFill>
          </a:ln>
        </p:spPr>
        <p:txBody>
          <a:bodyPr wrap="square" tIns="0" rtlCol="0">
            <a:noAutofit/>
          </a:bodyPr>
          <a:p>
            <a:pPr lvl="0" indent="273050" algn="l" fontAlgn="ctr">
              <a:lnSpc>
                <a:spcPct val="130000"/>
              </a:lnSpc>
              <a:spcBef>
                <a:spcPts val="1000"/>
              </a:spcBef>
              <a:spcAft>
                <a:spcPts val="0"/>
              </a:spcAft>
              <a:buSzPct val="100000"/>
              <a:buFont typeface="Wingdings" panose="05000000000000000000" charset="0"/>
              <a:buNone/>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SzPct val="100000"/>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1、传统的种业模式仍占很大比重，优势特色产业的主导地位尚未出现。</a:t>
            </a:r>
            <a:endPar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SzPct val="100000"/>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2、村民的主要收入来源是外出打工和务农为主。</a:t>
            </a:r>
            <a:endParaRPr lang="zh-CN" altLang="en-US"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161" name="文本框 160"/>
          <p:cNvSpPr txBox="1"/>
          <p:nvPr>
            <p:custDataLst>
              <p:tags r:id="rId18"/>
            </p:custDataLst>
          </p:nvPr>
        </p:nvSpPr>
        <p:spPr>
          <a:xfrm>
            <a:off x="3345815" y="4537710"/>
            <a:ext cx="2731135" cy="4618990"/>
          </a:xfrm>
          <a:prstGeom prst="rect">
            <a:avLst/>
          </a:prstGeom>
          <a:noFill/>
          <a:ln>
            <a:solidFill>
              <a:schemeClr val="tx1"/>
            </a:solidFill>
          </a:ln>
        </p:spPr>
        <p:txBody>
          <a:bodyPr wrap="square" tIns="0" rtlCol="0">
            <a:noAutofit/>
          </a:bodyPr>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endPar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1、村域</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局部</a:t>
            </a: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环境较差。</a:t>
            </a:r>
            <a:endPar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a:t>
            </a: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、河流两岸处于自发状态，缺乏梳理和利用。</a:t>
            </a: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mn-ea"/>
            </a:endParaRPr>
          </a:p>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mn-ea"/>
            </a:endParaRPr>
          </a:p>
        </p:txBody>
      </p:sp>
      <p:sp>
        <p:nvSpPr>
          <p:cNvPr id="162" name="文本框 161"/>
          <p:cNvSpPr txBox="1"/>
          <p:nvPr>
            <p:custDataLst>
              <p:tags r:id="rId19"/>
            </p:custDataLst>
          </p:nvPr>
        </p:nvSpPr>
        <p:spPr>
          <a:xfrm>
            <a:off x="6157595" y="4537710"/>
            <a:ext cx="2731135" cy="4619625"/>
          </a:xfrm>
          <a:prstGeom prst="rect">
            <a:avLst/>
          </a:prstGeom>
          <a:noFill/>
          <a:ln>
            <a:solidFill>
              <a:schemeClr val="tx1"/>
            </a:solidFill>
          </a:ln>
        </p:spPr>
        <p:txBody>
          <a:bodyPr wrap="square" tIns="0" rtlCol="0">
            <a:noAutofit/>
          </a:bodyPr>
          <a:p>
            <a:pPr lvl="0" indent="2476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1、道路宽度狭窄</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  </a:t>
            </a:r>
            <a:endParaRPr lang="zh-CN" altLang="en-US" b="1" spc="150" dirty="0">
              <a:solidFill>
                <a:srgbClr val="222222">
                  <a:lumMod val="75000"/>
                  <a:lumOff val="25000"/>
                </a:srgbClr>
              </a:solidFill>
              <a:latin typeface="微软雅黑" panose="020B0503020204020204" charset="-122"/>
              <a:ea typeface="微软雅黑" panose="020B0503020204020204" charset="-122"/>
              <a:sym typeface="+mn-ea"/>
            </a:endParaRPr>
          </a:p>
          <a:p>
            <a:pPr lvl="0" indent="2476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2、公共服务设施：主要是健身广场位置偏僻利用率不高</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a:t>
            </a:r>
            <a:endPar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3</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、基础设施：污水直排有污染。</a:t>
            </a:r>
            <a:endPar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 </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4</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、缺乏良性交往空间，公共绿地和公共活动空间不足。</a:t>
            </a:r>
            <a:endPar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3297363546"/>
                </a:ext>
              </a:extLst>
            </a:pP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5</a:t>
            </a:r>
            <a:r>
              <a:rPr lang="zh-CN" altLang="en-US"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、村庄缺乏可识别性，街道景观有待完善。</a:t>
            </a:r>
            <a:endParaRPr lang="en-US" altLang="zh-CN" b="1" spc="150" dirty="0">
              <a:solidFill>
                <a:srgbClr val="222222">
                  <a:lumMod val="75000"/>
                  <a:lumOff val="25000"/>
                </a:srgbClr>
              </a:solidFill>
              <a:latin typeface="微软雅黑" panose="020B0503020204020204" charset="-122"/>
              <a:ea typeface="微软雅黑" panose="020B0503020204020204" charset="-122"/>
              <a:sym typeface="+mn-ea"/>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endParaRPr lang="en-US" altLang="zh-CN" b="1" spc="150" dirty="0">
              <a:solidFill>
                <a:srgbClr val="222222">
                  <a:lumMod val="75000"/>
                  <a:lumOff val="25000"/>
                </a:srgbClr>
              </a:solidFill>
              <a:latin typeface="微软雅黑" panose="020B0503020204020204" charset="-122"/>
              <a:ea typeface="微软雅黑" panose="020B0503020204020204" charset="-122"/>
              <a:sym typeface="+mn-ea"/>
            </a:endParaRPr>
          </a:p>
        </p:txBody>
      </p:sp>
      <p:sp>
        <p:nvSpPr>
          <p:cNvPr id="163" name="文本框 162"/>
          <p:cNvSpPr txBox="1"/>
          <p:nvPr>
            <p:custDataLst>
              <p:tags r:id="rId20"/>
            </p:custDataLst>
          </p:nvPr>
        </p:nvSpPr>
        <p:spPr>
          <a:xfrm>
            <a:off x="8969375" y="4537710"/>
            <a:ext cx="2731135" cy="4619625"/>
          </a:xfrm>
          <a:prstGeom prst="rect">
            <a:avLst/>
          </a:prstGeom>
          <a:noFill/>
          <a:ln>
            <a:solidFill>
              <a:schemeClr val="tx1"/>
            </a:solidFill>
          </a:ln>
        </p:spPr>
        <p:txBody>
          <a:bodyPr wrap="square" tIns="0" rtlCol="0">
            <a:noAutofit/>
          </a:bodyPr>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endParaRPr lang="en-US" altLang="zh-CN"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r>
              <a:rPr lang="en-US" altLang="zh-CN"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rPr>
              <a:t>1</a:t>
            </a:r>
            <a:r>
              <a:rPr lang="en-US" altLang="zh-CN"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rPr>
              <a:t>、文化资源利用不足。</a:t>
            </a:r>
            <a:endParaRPr lang="en-US" altLang="zh-CN"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a:t>
            </a: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、文化服务设施较为匮乏，村民文化需求不能得到满足。</a:t>
            </a:r>
            <a:endPar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164" name="文本框 163"/>
          <p:cNvSpPr txBox="1"/>
          <p:nvPr>
            <p:custDataLst>
              <p:tags r:id="rId21"/>
            </p:custDataLst>
          </p:nvPr>
        </p:nvSpPr>
        <p:spPr>
          <a:xfrm>
            <a:off x="11781790" y="4537710"/>
            <a:ext cx="2731135" cy="4619625"/>
          </a:xfrm>
          <a:prstGeom prst="rect">
            <a:avLst/>
          </a:prstGeom>
          <a:noFill/>
          <a:ln>
            <a:solidFill>
              <a:schemeClr val="tx1"/>
            </a:solidFill>
          </a:ln>
        </p:spPr>
        <p:txBody>
          <a:bodyPr wrap="square" tIns="0" rtlCol="0">
            <a:noAutofit/>
          </a:bodyPr>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730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251238156"/>
                </a:ext>
              </a:extLst>
            </a:pPr>
            <a:endParaRPr lang="en-US" altLang="zh-CN" sz="2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3297363546"/>
                </a:ext>
              </a:extLst>
            </a:pPr>
            <a:r>
              <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资源组合度不错，但保护、开发和利用不足。</a:t>
            </a:r>
            <a:endParaRPr lang="en-US" altLang="zh-CN"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417560" y="3081020"/>
            <a:ext cx="4884420"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Part 1 </a:t>
            </a:r>
            <a:r>
              <a:rPr lang="zh-CN" sz="4800" u="none" spc="-5" dirty="0">
                <a:solidFill>
                  <a:schemeClr val="bg1">
                    <a:lumMod val="50000"/>
                  </a:schemeClr>
                </a:solidFill>
                <a:ea typeface="微软雅黑" panose="020B0503020204020204" charset="-122"/>
                <a:cs typeface="微软雅黑" panose="020B0503020204020204" charset="-122"/>
              </a:rPr>
              <a:t>规划概况</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3582670"/>
          </a:xfrm>
          <a:prstGeom prst="rect">
            <a:avLst/>
          </a:prstGeom>
        </p:spPr>
        <p:txBody>
          <a:bodyPr vert="horz" wrap="square" lIns="0" tIns="12700" rIns="0" bIns="0" rtlCol="0">
            <a:spAutoFit/>
          </a:bodyPr>
          <a:lstStyle/>
          <a:p>
            <a:pPr marL="469900" indent="-457200" algn="l">
              <a:lnSpc>
                <a:spcPct val="100000"/>
              </a:lnSpc>
              <a:spcBef>
                <a:spcPts val="2160"/>
              </a:spcBef>
              <a:buClrTx/>
              <a:buSzTx/>
              <a:buFont typeface="Arial" panose="020B0604020202020204" pitchFamily="34" charset="0"/>
              <a:buChar char="•"/>
            </a:pPr>
            <a:r>
              <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规划背景</a:t>
            </a:r>
            <a:endPar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ClrTx/>
              <a:buSzTx/>
              <a:buFont typeface="Arial" panose="020B0604020202020204" pitchFamily="34" charset="0"/>
              <a:buChar char="•"/>
            </a:pPr>
            <a:r>
              <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区位分析</a:t>
            </a:r>
            <a:endPar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现状概况</a:t>
            </a:r>
            <a:endPar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altLang="en-US" sz="3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相关规划</a:t>
            </a:r>
            <a:endParaRPr sz="3200" b="1">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规划总则</a:t>
            </a:r>
            <a:endParaRPr lang="zh-CN" sz="32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1085" y="3081020"/>
            <a:ext cx="7186295"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Part 3 </a:t>
            </a:r>
            <a:r>
              <a:rPr lang="zh-CN" sz="4800" u="none" spc="-5" dirty="0">
                <a:solidFill>
                  <a:schemeClr val="bg1">
                    <a:lumMod val="50000"/>
                  </a:schemeClr>
                </a:solidFill>
                <a:ea typeface="微软雅黑" panose="020B0503020204020204" charset="-122"/>
                <a:cs typeface="微软雅黑" panose="020B0503020204020204" charset="-122"/>
              </a:rPr>
              <a:t>发展分析与定位</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5829300"/>
          </a:xfrm>
          <a:prstGeom prst="rect">
            <a:avLst/>
          </a:prstGeom>
        </p:spPr>
        <p:txBody>
          <a:bodyPr vert="horz" wrap="square" lIns="0" tIns="12700" rIns="0" bIns="0" rtlCol="0">
            <a:spAutoFit/>
          </a:bodyPr>
          <a:lstStyle/>
          <a:p>
            <a:pPr marL="469900" indent="-457200" algn="l">
              <a:lnSpc>
                <a:spcPct val="100000"/>
              </a:lnSpc>
              <a:spcBef>
                <a:spcPts val="2160"/>
              </a:spcBef>
              <a:buClrTx/>
              <a:buSzTx/>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村庄分类</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发展分析</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发展策略</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发展目标</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发展阶段</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发展定位</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205485" y="1277780"/>
            <a:ext cx="571522" cy="357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bject 2"/>
          <p:cNvSpPr txBox="1">
            <a:spLocks noGrp="1"/>
          </p:cNvSpPr>
          <p:nvPr>
            <p:ph type="title"/>
          </p:nvPr>
        </p:nvSpPr>
        <p:spPr>
          <a:xfrm>
            <a:off x="400685" y="274955"/>
            <a:ext cx="3957320"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3</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发展</a:t>
            </a:r>
            <a:r>
              <a:rPr lang="zh-CN" sz="2800" u="none" spc="-5" dirty="0">
                <a:ea typeface="微软雅黑" panose="020B0503020204020204" charset="-122"/>
              </a:rPr>
              <a:t>分析与定位</a:t>
            </a:r>
            <a:endParaRPr lang="zh-CN" sz="2800" u="none" spc="-5" dirty="0">
              <a:ea typeface="微软雅黑" panose="020B0503020204020204" charset="-122"/>
              <a:cs typeface="Calibri" panose="020F0502020204030204"/>
            </a:endParaRPr>
          </a:p>
        </p:txBody>
      </p:sp>
      <p:sp>
        <p:nvSpPr>
          <p:cNvPr id="2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41"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p/>
        </p:txBody>
      </p:sp>
      <p:sp>
        <p:nvSpPr>
          <p:cNvPr id="43"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3</a:t>
            </a:r>
            <a:r>
              <a:rPr sz="2000" b="1" dirty="0">
                <a:latin typeface="微软雅黑" panose="020B0503020204020204" charset="-122"/>
                <a:ea typeface="微软雅黑" panose="020B0503020204020204" charset="-122"/>
                <a:cs typeface="微软雅黑" panose="020B0503020204020204" charset="-122"/>
              </a:rPr>
              <a:t>.</a:t>
            </a:r>
            <a:r>
              <a:rPr lang="en-US" sz="2000" b="1" dirty="0">
                <a:latin typeface="微软雅黑" panose="020B0503020204020204" charset="-122"/>
                <a:ea typeface="微软雅黑" panose="020B0503020204020204" charset="-122"/>
                <a:cs typeface="微软雅黑" panose="020B0503020204020204" charset="-122"/>
              </a:rPr>
              <a:t>1 </a:t>
            </a:r>
            <a:r>
              <a:rPr lang="zh-CN" sz="2000" b="1" spc="-65" dirty="0">
                <a:latin typeface="微软雅黑" panose="020B0503020204020204" charset="-122"/>
                <a:ea typeface="微软雅黑" panose="020B0503020204020204" charset="-122"/>
                <a:cs typeface="微软雅黑" panose="020B0503020204020204" charset="-122"/>
              </a:rPr>
              <a:t>村庄分类</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2062480" y="1937385"/>
            <a:ext cx="10831830" cy="534035"/>
          </a:xfrm>
          <a:prstGeom prst="rect">
            <a:avLst/>
          </a:prstGeom>
          <a:noFill/>
        </p:spPr>
        <p:txBody>
          <a:bodyPr wrap="none" rtlCol="0" anchor="t">
            <a:spAutoFit/>
          </a:bodyPr>
          <a:p>
            <a:pPr marL="285750" indent="-285750">
              <a:lnSpc>
                <a:spcPct val="120000"/>
              </a:lnSpc>
              <a:buFont typeface="Wingdings" panose="05000000000000000000" pitchFamily="2" charset="2"/>
              <a:buChar char="Ø"/>
            </a:pPr>
            <a:r>
              <a:rPr lang="zh-CN" altLang="en-US" sz="2400">
                <a:latin typeface="微软雅黑" panose="020B0503020204020204" charset="-122"/>
                <a:ea typeface="微软雅黑" panose="020B0503020204020204" charset="-122"/>
                <a:cs typeface="+mn-ea"/>
                <a:sym typeface="+mn-lt"/>
              </a:rPr>
              <a:t>通过上位规划及现状分析，确定村庄规划类型为</a:t>
            </a:r>
            <a:r>
              <a:rPr lang="zh-CN" altLang="en-US" sz="2400" b="1">
                <a:solidFill>
                  <a:srgbClr val="C00000"/>
                </a:solidFill>
                <a:latin typeface="微软雅黑" panose="020B0503020204020204" charset="-122"/>
                <a:ea typeface="微软雅黑" panose="020B0503020204020204" charset="-122"/>
                <a:cs typeface="+mn-ea"/>
                <a:sym typeface="+mn-lt"/>
              </a:rPr>
              <a:t>集聚提升类中的存续提升型。</a:t>
            </a:r>
            <a:endParaRPr lang="zh-CN" altLang="en-US" sz="2400">
              <a:latin typeface="微软雅黑" panose="020B0503020204020204" charset="-122"/>
              <a:ea typeface="微软雅黑" panose="020B0503020204020204" charset="-122"/>
            </a:endParaRPr>
          </a:p>
        </p:txBody>
      </p:sp>
      <p:graphicFrame>
        <p:nvGraphicFramePr>
          <p:cNvPr id="8" name="表格 7"/>
          <p:cNvGraphicFramePr>
            <a:graphicFrameLocks noGrp="1"/>
          </p:cNvGraphicFramePr>
          <p:nvPr>
            <p:custDataLst>
              <p:tags r:id="rId2"/>
            </p:custDataLst>
          </p:nvPr>
        </p:nvGraphicFramePr>
        <p:xfrm>
          <a:off x="1404620" y="2675255"/>
          <a:ext cx="11234420" cy="7412355"/>
        </p:xfrm>
        <a:graphic>
          <a:graphicData uri="http://schemas.openxmlformats.org/drawingml/2006/table">
            <a:tbl>
              <a:tblPr firstRow="1" bandRow="1">
                <a:tableStyleId>{5C22544A-7EE6-4342-B048-85BDC9FD1C3A}</a:tableStyleId>
              </a:tblPr>
              <a:tblGrid>
                <a:gridCol w="3482975"/>
                <a:gridCol w="1003300"/>
                <a:gridCol w="1029970"/>
                <a:gridCol w="1297940"/>
                <a:gridCol w="1392555"/>
                <a:gridCol w="1391285"/>
                <a:gridCol w="1636395"/>
              </a:tblGrid>
              <a:tr h="440055">
                <a:tc rowSpan="2">
                  <a:txBody>
                    <a:bodyPr/>
                    <a:p>
                      <a:pPr algn="ctr"/>
                      <a:r>
                        <a:rPr lang="zh-CN" altLang="en-US" sz="1200">
                          <a:latin typeface="+mn-lt"/>
                          <a:ea typeface="+mn-ea"/>
                          <a:cs typeface="+mn-ea"/>
                          <a:sym typeface="+mn-lt"/>
                        </a:rPr>
                        <a:t>规划内容</a:t>
                      </a:r>
                      <a:endParaRPr lang="zh-CN" altLang="en-US" sz="1200">
                        <a:latin typeface="+mn-lt"/>
                        <a:ea typeface="+mn-ea"/>
                        <a:cs typeface="+mn-ea"/>
                        <a:sym typeface="+mn-lt"/>
                      </a:endParaRPr>
                    </a:p>
                  </a:txBody>
                  <a:tcPr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gridSpan="2">
                  <a:txBody>
                    <a:bodyPr/>
                    <a:p>
                      <a:pPr algn="ctr"/>
                      <a:r>
                        <a:rPr lang="zh-CN" altLang="en-US" sz="1200">
                          <a:latin typeface="+mn-lt"/>
                          <a:ea typeface="+mn-ea"/>
                          <a:cs typeface="+mn-ea"/>
                          <a:sym typeface="+mn-lt"/>
                        </a:rPr>
                        <a:t>集聚提升类</a:t>
                      </a:r>
                      <a:endParaRPr lang="zh-CN" altLang="en-US" sz="1200">
                        <a:latin typeface="+mn-lt"/>
                        <a:ea typeface="+mn-ea"/>
                        <a:cs typeface="+mn-ea"/>
                        <a:sym typeface="+mn-lt"/>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hMerge="1">
                  <a:tcPr/>
                </a:tc>
                <a:tc rowSpan="2">
                  <a:txBody>
                    <a:bodyPr/>
                    <a:p>
                      <a:pPr algn="ctr"/>
                      <a:r>
                        <a:rPr lang="zh-CN" altLang="en-US" sz="1200">
                          <a:latin typeface="+mn-lt"/>
                          <a:ea typeface="+mn-ea"/>
                          <a:cs typeface="+mn-ea"/>
                          <a:sym typeface="+mn-lt"/>
                        </a:rPr>
                        <a:t>城郊融合类</a:t>
                      </a:r>
                      <a:endParaRPr lang="zh-CN" altLang="en-US" sz="1200">
                        <a:latin typeface="+mn-lt"/>
                        <a:ea typeface="+mn-ea"/>
                        <a:cs typeface="+mn-ea"/>
                        <a:sym typeface="+mn-lt"/>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rowSpan="2">
                  <a:txBody>
                    <a:bodyPr/>
                    <a:p>
                      <a:pPr algn="ctr"/>
                      <a:r>
                        <a:rPr lang="zh-CN" altLang="en-US" sz="1200">
                          <a:latin typeface="+mn-lt"/>
                          <a:ea typeface="+mn-ea"/>
                          <a:cs typeface="+mn-ea"/>
                          <a:sym typeface="+mn-lt"/>
                        </a:rPr>
                        <a:t>特色保护类</a:t>
                      </a:r>
                      <a:endParaRPr lang="zh-CN" altLang="en-US" sz="1200">
                        <a:latin typeface="+mn-lt"/>
                        <a:ea typeface="+mn-ea"/>
                        <a:cs typeface="+mn-ea"/>
                        <a:sym typeface="+mn-lt"/>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rowSpan="2">
                  <a:txBody>
                    <a:bodyPr/>
                    <a:p>
                      <a:pPr algn="ctr"/>
                      <a:r>
                        <a:rPr lang="zh-CN" altLang="en-US" sz="1200">
                          <a:latin typeface="+mn-lt"/>
                          <a:ea typeface="+mn-ea"/>
                          <a:cs typeface="+mn-ea"/>
                          <a:sym typeface="+mn-lt"/>
                        </a:rPr>
                        <a:t>搬迁撤并类</a:t>
                      </a:r>
                      <a:endParaRPr lang="zh-CN" altLang="en-US" sz="1200">
                        <a:latin typeface="+mn-lt"/>
                        <a:ea typeface="+mn-ea"/>
                        <a:cs typeface="+mn-ea"/>
                        <a:sym typeface="+mn-lt"/>
                      </a:endParaRPr>
                    </a:p>
                  </a:txBody>
                  <a:tcPr anchor="ct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rowSpan="2">
                  <a:txBody>
                    <a:bodyPr/>
                    <a:p>
                      <a:pPr algn="ctr"/>
                      <a:r>
                        <a:rPr lang="zh-CN" altLang="en-US" sz="1200">
                          <a:latin typeface="+mn-lt"/>
                          <a:ea typeface="+mn-ea"/>
                          <a:cs typeface="+mn-ea"/>
                          <a:sym typeface="+mn-lt"/>
                        </a:rPr>
                        <a:t>其他类</a:t>
                      </a:r>
                      <a:endParaRPr lang="zh-CN" altLang="en-US" sz="1200">
                        <a:latin typeface="+mn-lt"/>
                        <a:ea typeface="+mn-ea"/>
                        <a:cs typeface="+mn-ea"/>
                        <a:sym typeface="+mn-lt"/>
                      </a:endParaRPr>
                    </a:p>
                  </a:txBody>
                  <a:tcPr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r>
              <a:tr h="663575">
                <a:tc vMerge="1">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100" b="1" i="0" kern="1200">
                          <a:solidFill>
                            <a:schemeClr val="bg1"/>
                          </a:solidFill>
                          <a:effectLst/>
                          <a:latin typeface="+mn-lt"/>
                          <a:ea typeface="+mn-ea"/>
                          <a:cs typeface="+mn-ea"/>
                          <a:sym typeface="+mn-lt"/>
                        </a:rPr>
                        <a:t>集聚发展</a:t>
                      </a:r>
                      <a:endParaRPr lang="zh-CN" altLang="en-US" sz="1100" b="1" i="0" kern="1200">
                        <a:solidFill>
                          <a:schemeClr val="bg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a:txBody>
                    <a:bodyPr/>
                    <a:p>
                      <a:pPr marL="0" algn="ctr" defTabSz="914400" rtl="0" eaLnBrk="1" latinLnBrk="0" hangingPunct="1"/>
                      <a:r>
                        <a:rPr lang="zh-CN" altLang="en-US" sz="1100" b="1" i="0" kern="1200">
                          <a:solidFill>
                            <a:schemeClr val="bg1"/>
                          </a:solidFill>
                          <a:effectLst/>
                          <a:latin typeface="+mn-lt"/>
                          <a:ea typeface="+mn-ea"/>
                          <a:cs typeface="+mn-ea"/>
                          <a:sym typeface="+mn-lt"/>
                        </a:rPr>
                        <a:t>存续提升</a:t>
                      </a:r>
                      <a:endParaRPr lang="zh-CN" altLang="en-US" sz="1100" b="1" i="0" kern="1200">
                        <a:solidFill>
                          <a:schemeClr val="bg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869A4"/>
                    </a:solidFill>
                  </a:tcPr>
                </a:tc>
                <a:tc vMerge="1">
                  <a:tcPr/>
                </a:tc>
                <a:tc vMerge="1">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vMerge="1">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vMerge="1">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8950">
                <a:tc>
                  <a:txBody>
                    <a:bodyPr/>
                    <a:p>
                      <a:pPr algn="ctr"/>
                      <a:r>
                        <a:rPr lang="zh-CN" altLang="en-US" sz="1200" b="1">
                          <a:solidFill>
                            <a:schemeClr val="bg2">
                              <a:lumMod val="25000"/>
                            </a:schemeClr>
                          </a:solidFill>
                          <a:latin typeface="+mn-lt"/>
                          <a:ea typeface="+mn-ea"/>
                          <a:cs typeface="+mn-ea"/>
                          <a:sym typeface="+mn-lt"/>
                        </a:rPr>
                        <a:t>发展分析与定位</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algn="ctr"/>
                      <a:endParaRPr lang="zh-CN" altLang="en-US" sz="1200">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algn="ctr"/>
                      <a:endParaRPr lang="zh-CN" altLang="en-US" sz="1200">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9585">
                <a:tc>
                  <a:txBody>
                    <a:bodyPr/>
                    <a:p>
                      <a:pPr algn="ctr"/>
                      <a:r>
                        <a:rPr lang="zh-CN" altLang="en-US" sz="1200" b="1">
                          <a:solidFill>
                            <a:schemeClr val="bg2">
                              <a:lumMod val="25000"/>
                            </a:schemeClr>
                          </a:solidFill>
                          <a:latin typeface="+mn-lt"/>
                          <a:ea typeface="+mn-ea"/>
                          <a:cs typeface="+mn-ea"/>
                          <a:sym typeface="+mn-lt"/>
                        </a:rPr>
                        <a:t>生态保护与修复</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r>
              <a:tr h="488950">
                <a:tc>
                  <a:txBody>
                    <a:bodyPr/>
                    <a:p>
                      <a:pPr algn="ctr"/>
                      <a:r>
                        <a:rPr lang="zh-CN" altLang="en-US" sz="1200" b="1">
                          <a:solidFill>
                            <a:schemeClr val="bg2">
                              <a:lumMod val="25000"/>
                            </a:schemeClr>
                          </a:solidFill>
                          <a:latin typeface="+mn-lt"/>
                          <a:ea typeface="+mn-ea"/>
                          <a:cs typeface="+mn-ea"/>
                          <a:sym typeface="+mn-lt"/>
                        </a:rPr>
                        <a:t>农田保护与土地整治规划</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r>
              <a:tr h="488950">
                <a:tc>
                  <a:txBody>
                    <a:bodyPr/>
                    <a:p>
                      <a:pPr algn="ctr"/>
                      <a:r>
                        <a:rPr lang="zh-CN" altLang="en-US" sz="1200" b="1">
                          <a:solidFill>
                            <a:schemeClr val="bg2">
                              <a:lumMod val="25000"/>
                            </a:schemeClr>
                          </a:solidFill>
                          <a:latin typeface="+mn-lt"/>
                          <a:ea typeface="+mn-ea"/>
                          <a:cs typeface="+mn-ea"/>
                          <a:sym typeface="+mn-lt"/>
                        </a:rPr>
                        <a:t>产业发展与布局</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8950">
                <a:tc>
                  <a:txBody>
                    <a:bodyPr/>
                    <a:p>
                      <a:pPr algn="ctr"/>
                      <a:r>
                        <a:rPr lang="zh-CN" altLang="en-US" sz="1200" b="1">
                          <a:solidFill>
                            <a:schemeClr val="bg2">
                              <a:lumMod val="25000"/>
                            </a:schemeClr>
                          </a:solidFill>
                          <a:latin typeface="+mn-lt"/>
                          <a:ea typeface="+mn-ea"/>
                          <a:cs typeface="+mn-ea"/>
                          <a:sym typeface="+mn-lt"/>
                        </a:rPr>
                        <a:t>道路交通</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8950">
                <a:tc>
                  <a:txBody>
                    <a:bodyPr/>
                    <a:p>
                      <a:pPr algn="ctr"/>
                      <a:r>
                        <a:rPr lang="zh-CN" altLang="en-US" sz="1200" b="1">
                          <a:solidFill>
                            <a:schemeClr val="bg2">
                              <a:lumMod val="25000"/>
                            </a:schemeClr>
                          </a:solidFill>
                          <a:latin typeface="+mn-lt"/>
                          <a:ea typeface="+mn-ea"/>
                          <a:cs typeface="+mn-ea"/>
                          <a:sym typeface="+mn-lt"/>
                        </a:rPr>
                        <a:t>基础设施</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8950">
                <a:tc>
                  <a:txBody>
                    <a:bodyPr/>
                    <a:p>
                      <a:pPr algn="ctr"/>
                      <a:r>
                        <a:rPr lang="zh-CN" altLang="en-US" sz="1200" b="1">
                          <a:solidFill>
                            <a:schemeClr val="bg2">
                              <a:lumMod val="25000"/>
                            </a:schemeClr>
                          </a:solidFill>
                          <a:latin typeface="+mn-lt"/>
                          <a:ea typeface="+mn-ea"/>
                          <a:cs typeface="+mn-ea"/>
                          <a:sym typeface="+mn-lt"/>
                        </a:rPr>
                        <a:t>公共服务设施</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9585">
                <a:tc>
                  <a:txBody>
                    <a:bodyPr/>
                    <a:p>
                      <a:pPr algn="ctr"/>
                      <a:r>
                        <a:rPr lang="zh-CN" altLang="en-US" sz="1200" b="1">
                          <a:solidFill>
                            <a:schemeClr val="bg2">
                              <a:lumMod val="25000"/>
                            </a:schemeClr>
                          </a:solidFill>
                          <a:latin typeface="+mn-lt"/>
                          <a:ea typeface="+mn-ea"/>
                          <a:cs typeface="+mn-ea"/>
                          <a:sym typeface="+mn-lt"/>
                        </a:rPr>
                        <a:t>农房建设</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r>
              <a:tr h="488315">
                <a:tc>
                  <a:txBody>
                    <a:bodyPr/>
                    <a:p>
                      <a:pPr algn="ctr"/>
                      <a:r>
                        <a:rPr lang="zh-CN" altLang="en-US" sz="1200" b="1">
                          <a:solidFill>
                            <a:schemeClr val="bg2">
                              <a:lumMod val="25000"/>
                            </a:schemeClr>
                          </a:solidFill>
                          <a:latin typeface="+mn-lt"/>
                          <a:ea typeface="+mn-ea"/>
                          <a:cs typeface="+mn-ea"/>
                          <a:sym typeface="+mn-lt"/>
                        </a:rPr>
                        <a:t>绿化景观</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DD7EE"/>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9585">
                <a:tc>
                  <a:txBody>
                    <a:bodyPr/>
                    <a:p>
                      <a:pPr algn="ctr"/>
                      <a:r>
                        <a:rPr lang="zh-CN" altLang="en-US" sz="1200" b="1">
                          <a:solidFill>
                            <a:schemeClr val="bg2">
                              <a:lumMod val="25000"/>
                            </a:schemeClr>
                          </a:solidFill>
                          <a:latin typeface="+mn-lt"/>
                          <a:ea typeface="+mn-ea"/>
                          <a:cs typeface="+mn-ea"/>
                          <a:sym typeface="+mn-lt"/>
                        </a:rPr>
                        <a:t>历史文化保护</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r>
              <a:tr h="488315">
                <a:tc>
                  <a:txBody>
                    <a:bodyPr/>
                    <a:p>
                      <a:pPr algn="ctr"/>
                      <a:r>
                        <a:rPr lang="zh-CN" altLang="en-US" sz="1200" b="1">
                          <a:solidFill>
                            <a:schemeClr val="bg2">
                              <a:lumMod val="25000"/>
                            </a:schemeClr>
                          </a:solidFill>
                          <a:latin typeface="+mn-lt"/>
                          <a:ea typeface="+mn-ea"/>
                          <a:cs typeface="+mn-ea"/>
                          <a:sym typeface="+mn-lt"/>
                        </a:rPr>
                        <a:t>防灾减灾</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r>
              <a:tr h="489585">
                <a:tc>
                  <a:txBody>
                    <a:bodyPr/>
                    <a:p>
                      <a:pPr algn="ctr"/>
                      <a:r>
                        <a:rPr lang="zh-CN" altLang="en-US" sz="1200" b="1">
                          <a:solidFill>
                            <a:schemeClr val="bg2">
                              <a:lumMod val="25000"/>
                            </a:schemeClr>
                          </a:solidFill>
                          <a:latin typeface="+mn-lt"/>
                          <a:ea typeface="+mn-ea"/>
                          <a:cs typeface="+mn-ea"/>
                          <a:sym typeface="+mn-lt"/>
                        </a:rPr>
                        <a:t>近期建设项目表</a:t>
                      </a:r>
                      <a:endParaRPr lang="zh-CN" altLang="en-US" sz="1200" b="1">
                        <a:solidFill>
                          <a:schemeClr val="bg2">
                            <a:lumMod val="25000"/>
                          </a:schemeClr>
                        </a:solidFill>
                        <a:latin typeface="+mn-lt"/>
                        <a:ea typeface="+mn-ea"/>
                        <a:cs typeface="+mn-ea"/>
                        <a:sym typeface="+mn-lt"/>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p>
                      <a:pPr marL="0" algn="ctr" defTabSz="914400" rtl="0" eaLnBrk="1" latinLnBrk="0" hangingPunct="1"/>
                      <a:r>
                        <a:rPr lang="zh-CN" altLang="en-US" sz="1400" b="0" i="0" kern="1200">
                          <a:solidFill>
                            <a:schemeClr val="dk1"/>
                          </a:solidFill>
                          <a:effectLst/>
                          <a:latin typeface="+mn-lt"/>
                          <a:ea typeface="+mn-ea"/>
                          <a:cs typeface="+mn-ea"/>
                          <a:sym typeface="+mn-lt"/>
                        </a:rPr>
                        <a:t>●</a:t>
                      </a:r>
                      <a:endParaRPr lang="zh-CN" altLang="en-US" sz="1400" b="0" i="0" kern="1200">
                        <a:solidFill>
                          <a:schemeClr val="dk1"/>
                        </a:solidFill>
                        <a:effectLst/>
                        <a:latin typeface="+mn-lt"/>
                        <a:ea typeface="+mn-ea"/>
                        <a:cs typeface="+mn-ea"/>
                        <a:sym typeface="+mn-lt"/>
                      </a:endParaRPr>
                    </a:p>
                  </a:txBody>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440055">
                <a:tc>
                  <a:txBody>
                    <a:bodyPr/>
                    <a:p>
                      <a:pPr algn="ctr"/>
                      <a:r>
                        <a:rPr lang="zh-CN" altLang="en-US" sz="1200" b="1">
                          <a:solidFill>
                            <a:schemeClr val="bg2">
                              <a:lumMod val="25000"/>
                            </a:schemeClr>
                          </a:solidFill>
                          <a:latin typeface="+mn-lt"/>
                          <a:ea typeface="+mn-ea"/>
                          <a:cs typeface="+mn-ea"/>
                          <a:sym typeface="+mn-lt"/>
                        </a:rPr>
                        <a:t>注：</a:t>
                      </a:r>
                      <a:endParaRPr lang="zh-CN" altLang="en-US" sz="1200" b="1">
                        <a:solidFill>
                          <a:schemeClr val="bg2">
                            <a:lumMod val="25000"/>
                          </a:schemeClr>
                        </a:solidFill>
                        <a:latin typeface="+mn-lt"/>
                        <a:ea typeface="+mn-ea"/>
                        <a:cs typeface="+mn-ea"/>
                        <a:sym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p>
                      <a:pPr algn="ctr"/>
                      <a:endParaRPr lang="zh-CN" altLang="en-US" sz="1200">
                        <a:latin typeface="+mn-lt"/>
                        <a:ea typeface="+mn-ea"/>
                        <a:cs typeface="+mn-ea"/>
                        <a:sym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tc>
                <a:tc>
                  <a:txBody>
                    <a:bodyPr/>
                    <a:p>
                      <a:pPr algn="ctr"/>
                      <a:endParaRPr lang="zh-CN" altLang="en-US" sz="1200">
                        <a:latin typeface="+mn-lt"/>
                        <a:ea typeface="+mn-ea"/>
                        <a:cs typeface="+mn-ea"/>
                        <a:sym typeface="+mn-lt"/>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p>
                      <a:pPr algn="ctr"/>
                      <a:endParaRPr lang="zh-CN" altLang="en-US" sz="1200">
                        <a:latin typeface="+mn-lt"/>
                        <a:ea typeface="+mn-ea"/>
                        <a:cs typeface="+mn-ea"/>
                        <a:sym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cP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hMerge="1">
                  <a:tcP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r>
            </a:tbl>
          </a:graphicData>
        </a:graphic>
      </p:graphicFrame>
      <p:sp>
        <p:nvSpPr>
          <p:cNvPr id="12" name="矩形 11"/>
          <p:cNvSpPr/>
          <p:nvPr/>
        </p:nvSpPr>
        <p:spPr>
          <a:xfrm>
            <a:off x="5800725" y="3033395"/>
            <a:ext cx="1254760" cy="6724015"/>
          </a:xfrm>
          <a:prstGeom prst="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100" name="组合 49"/>
          <p:cNvGrpSpPr/>
          <p:nvPr/>
        </p:nvGrpSpPr>
        <p:grpSpPr bwMode="auto">
          <a:xfrm rot="0">
            <a:off x="2920710" y="1927860"/>
            <a:ext cx="11725910" cy="7920355"/>
            <a:chOff x="1757293" y="1137088"/>
            <a:chExt cx="11723942" cy="7919109"/>
          </a:xfrm>
        </p:grpSpPr>
        <p:sp>
          <p:nvSpPr>
            <p:cNvPr id="5" name="矩形 4"/>
            <p:cNvSpPr/>
            <p:nvPr/>
          </p:nvSpPr>
          <p:spPr>
            <a:xfrm>
              <a:off x="1800121" y="1137088"/>
              <a:ext cx="2232285" cy="649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生产</a:t>
              </a:r>
              <a:endParaRPr lang="zh-CN" altLang="en-US" b="1" dirty="0">
                <a:latin typeface="微软雅黑" panose="020B0503020204020204" charset="-122"/>
                <a:ea typeface="微软雅黑" panose="020B0503020204020204" charset="-122"/>
              </a:endParaRPr>
            </a:p>
          </p:txBody>
        </p:sp>
        <p:sp>
          <p:nvSpPr>
            <p:cNvPr id="132122" name="TextBox 19"/>
            <p:cNvSpPr txBox="1">
              <a:spLocks noChangeArrowheads="1"/>
            </p:cNvSpPr>
            <p:nvPr/>
          </p:nvSpPr>
          <p:spPr bwMode="auto">
            <a:xfrm>
              <a:off x="3771828" y="1779369"/>
              <a:ext cx="1800001" cy="859020"/>
            </a:xfrm>
            <a:prstGeom prst="rect">
              <a:avLst/>
            </a:prstGeom>
            <a:noFill/>
            <a:ln w="9525">
              <a:noFill/>
              <a:miter lim="800000"/>
            </a:ln>
          </p:spPr>
          <p:txBody>
            <a:bodyPr>
              <a:spAutoFit/>
            </a:bodyPr>
            <a:lstStyle/>
            <a:p>
              <a:pPr lvl="0" indent="247650" algn="l" fontAlgn="ctr">
                <a:lnSpc>
                  <a:spcPct val="130000"/>
                </a:lnSpc>
                <a:spcBef>
                  <a:spcPts val="1000"/>
                </a:spcBef>
                <a:spcAft>
                  <a:spcPts val="0"/>
                </a:spcAft>
                <a:buClrTx/>
                <a:buSzTx/>
                <a:buFont typeface="Wingdings" panose="05000000000000000000" charset="0"/>
              </a:pPr>
              <a:endParaRPr lang="en-US" altLang="zh-CN" sz="16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73050" algn="l" fontAlgn="ctr">
                <a:lnSpc>
                  <a:spcPct val="130000"/>
                </a:lnSpc>
                <a:spcBef>
                  <a:spcPts val="1000"/>
                </a:spcBef>
                <a:spcAft>
                  <a:spcPts val="0"/>
                </a:spcAft>
                <a:buClrTx/>
                <a:buSzTx/>
                <a:buFont typeface="Wingdings" panose="05000000000000000000" charset="0"/>
              </a:pPr>
              <a:endParaRPr lang="zh-CN" altLang="en-US" sz="1600">
                <a:latin typeface="微软雅黑" panose="020B0503020204020204" charset="-122"/>
                <a:ea typeface="微软雅黑" panose="020B0503020204020204" charset="-122"/>
              </a:endParaRPr>
            </a:p>
          </p:txBody>
        </p:sp>
        <p:sp>
          <p:nvSpPr>
            <p:cNvPr id="132124" name="TextBox 21"/>
            <p:cNvSpPr txBox="1">
              <a:spLocks noChangeArrowheads="1"/>
            </p:cNvSpPr>
            <p:nvPr/>
          </p:nvSpPr>
          <p:spPr bwMode="auto">
            <a:xfrm>
              <a:off x="1800756" y="1786590"/>
              <a:ext cx="2028485" cy="410780"/>
            </a:xfrm>
            <a:prstGeom prst="rect">
              <a:avLst/>
            </a:prstGeom>
            <a:noFill/>
            <a:ln w="9525">
              <a:noFill/>
              <a:miter lim="800000"/>
            </a:ln>
          </p:spPr>
          <p:txBody>
            <a:bodyPr wrap="square">
              <a:spAutoFit/>
            </a:bodyPr>
            <a:lstStyle/>
            <a:p>
              <a:pPr marL="285750" lvl="0" indent="-285750" algn="l" fontAlgn="ctr">
                <a:lnSpc>
                  <a:spcPct val="130000"/>
                </a:lnSpc>
                <a:spcBef>
                  <a:spcPts val="1000"/>
                </a:spcBef>
                <a:spcAft>
                  <a:spcPts val="0"/>
                </a:spcAft>
                <a:buSzPct val="100000"/>
                <a:buFont typeface="Wingdings" panose="05000000000000000000" charset="0"/>
                <a:buChar char="l"/>
              </a:pPr>
              <a:endParaRPr lang="zh-CN" altLang="en-US" sz="1600">
                <a:latin typeface="微软雅黑" panose="020B0503020204020204" charset="-122"/>
                <a:ea typeface="微软雅黑" panose="020B0503020204020204" charset="-122"/>
              </a:endParaRPr>
            </a:p>
          </p:txBody>
        </p:sp>
        <p:sp>
          <p:nvSpPr>
            <p:cNvPr id="26" name="矩形 25"/>
            <p:cNvSpPr/>
            <p:nvPr/>
          </p:nvSpPr>
          <p:spPr>
            <a:xfrm>
              <a:off x="1799486" y="3669069"/>
              <a:ext cx="2232920" cy="647598"/>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产业兴旺</a:t>
              </a:r>
              <a:endParaRPr lang="zh-CN" altLang="en-US" b="1" dirty="0">
                <a:latin typeface="微软雅黑" panose="020B0503020204020204" charset="-122"/>
                <a:ea typeface="微软雅黑" panose="020B0503020204020204" charset="-122"/>
              </a:endParaRPr>
            </a:p>
          </p:txBody>
        </p:sp>
        <p:sp>
          <p:nvSpPr>
            <p:cNvPr id="34" name="下箭头 33"/>
            <p:cNvSpPr/>
            <p:nvPr/>
          </p:nvSpPr>
          <p:spPr>
            <a:xfrm>
              <a:off x="2454751" y="4240762"/>
              <a:ext cx="720742" cy="720783"/>
            </a:xfrm>
            <a:prstGeom prst="down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endParaRPr lang="zh-CN" altLang="en-US"/>
            </a:p>
          </p:txBody>
        </p:sp>
        <p:cxnSp>
          <p:nvCxnSpPr>
            <p:cNvPr id="40" name="直接箭头连接符 39"/>
            <p:cNvCxnSpPr/>
            <p:nvPr/>
          </p:nvCxnSpPr>
          <p:spPr>
            <a:xfrm>
              <a:off x="3600389" y="7598745"/>
              <a:ext cx="3816441" cy="48263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p:nvPr/>
          </p:nvCxnSpPr>
          <p:spPr>
            <a:xfrm>
              <a:off x="7445405" y="7570168"/>
              <a:ext cx="0" cy="479464"/>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stCxn id="38" idx="2"/>
            </p:cNvCxnSpPr>
            <p:nvPr/>
          </p:nvCxnSpPr>
          <p:spPr>
            <a:xfrm flipH="1">
              <a:off x="7445405" y="7598745"/>
              <a:ext cx="3967257" cy="482639"/>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矩形 45"/>
            <p:cNvSpPr/>
            <p:nvPr/>
          </p:nvSpPr>
          <p:spPr>
            <a:xfrm>
              <a:off x="1757293" y="8119719"/>
              <a:ext cx="11723942" cy="936478"/>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sz="2400" b="1" dirty="0">
                  <a:solidFill>
                    <a:srgbClr val="FFFF00"/>
                  </a:solidFill>
                  <a:latin typeface="微软雅黑" panose="020B0503020204020204" charset="-122"/>
                  <a:ea typeface="微软雅黑" panose="020B0503020204020204" charset="-122"/>
                </a:rPr>
                <a:t>村庄优化提升策略</a:t>
              </a:r>
              <a:endParaRPr lang="zh-CN" altLang="en-US" sz="2400" b="1" dirty="0">
                <a:solidFill>
                  <a:srgbClr val="FFFF00"/>
                </a:solidFill>
                <a:latin typeface="微软雅黑" panose="020B0503020204020204" charset="-122"/>
                <a:ea typeface="微软雅黑" panose="020B0503020204020204" charset="-122"/>
              </a:endParaRPr>
            </a:p>
          </p:txBody>
        </p:sp>
      </p:grpSp>
      <p:sp>
        <p:nvSpPr>
          <p:cNvPr id="52" name="矩形 51"/>
          <p:cNvSpPr/>
          <p:nvPr/>
        </p:nvSpPr>
        <p:spPr>
          <a:xfrm>
            <a:off x="732155" y="1942465"/>
            <a:ext cx="2027555" cy="589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大北庄</a:t>
            </a:r>
            <a:r>
              <a:rPr lang="zh-CN" altLang="en-US" b="1" dirty="0">
                <a:latin typeface="微软雅黑" panose="020B0503020204020204" charset="-122"/>
                <a:ea typeface="微软雅黑" panose="020B0503020204020204" charset="-122"/>
              </a:rPr>
              <a:t>村五大问题</a:t>
            </a:r>
            <a:endParaRPr lang="zh-CN" altLang="en-US" b="1" dirty="0">
              <a:latin typeface="微软雅黑" panose="020B0503020204020204" charset="-122"/>
              <a:ea typeface="微软雅黑" panose="020B0503020204020204" charset="-122"/>
            </a:endParaRPr>
          </a:p>
        </p:txBody>
      </p:sp>
      <p:sp>
        <p:nvSpPr>
          <p:cNvPr id="53" name="矩形 52"/>
          <p:cNvSpPr/>
          <p:nvPr/>
        </p:nvSpPr>
        <p:spPr>
          <a:xfrm>
            <a:off x="716280" y="4442460"/>
            <a:ext cx="1800860" cy="589280"/>
          </a:xfrm>
          <a:prstGeom prst="rec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乡村振兴五大战略目标</a:t>
            </a:r>
            <a:endParaRPr lang="zh-CN" altLang="en-US" b="1" dirty="0">
              <a:latin typeface="微软雅黑" panose="020B0503020204020204" charset="-122"/>
              <a:ea typeface="微软雅黑" panose="020B0503020204020204" charset="-122"/>
            </a:endParaRPr>
          </a:p>
        </p:txBody>
      </p:sp>
      <p:sp>
        <p:nvSpPr>
          <p:cNvPr id="54" name="矩形 53"/>
          <p:cNvSpPr/>
          <p:nvPr/>
        </p:nvSpPr>
        <p:spPr>
          <a:xfrm>
            <a:off x="748030" y="6488430"/>
            <a:ext cx="1800860" cy="58928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defTabSz="1473200">
              <a:spcBef>
                <a:spcPts val="0"/>
              </a:spcBef>
              <a:spcAft>
                <a:spcPts val="0"/>
              </a:spcAft>
              <a:buClrTx/>
              <a:buSzTx/>
              <a:buFontTx/>
              <a:defRPr/>
            </a:pPr>
            <a:r>
              <a:rPr lang="zh-CN" altLang="en-US" b="1" dirty="0">
                <a:latin typeface="微软雅黑" panose="020B0503020204020204" charset="-122"/>
                <a:ea typeface="微软雅黑" panose="020B0503020204020204" charset="-122"/>
                <a:sym typeface="+mn-ea"/>
              </a:rPr>
              <a:t>五大策略</a:t>
            </a:r>
            <a:endParaRPr lang="zh-CN" altLang="en-US" b="1" dirty="0">
              <a:latin typeface="微软雅黑" panose="020B0503020204020204" charset="-122"/>
              <a:ea typeface="微软雅黑" panose="020B0503020204020204" charset="-122"/>
              <a:sym typeface="+mn-ea"/>
            </a:endParaRPr>
          </a:p>
        </p:txBody>
      </p:sp>
      <p:sp>
        <p:nvSpPr>
          <p:cNvPr id="55" name="矩形 54"/>
          <p:cNvSpPr/>
          <p:nvPr/>
        </p:nvSpPr>
        <p:spPr>
          <a:xfrm>
            <a:off x="748030" y="8947785"/>
            <a:ext cx="1800860" cy="863600"/>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核心聚焦</a:t>
            </a:r>
            <a:endParaRPr lang="zh-CN" altLang="en-US" b="1" dirty="0">
              <a:latin typeface="微软雅黑" panose="020B0503020204020204" charset="-122"/>
              <a:ea typeface="微软雅黑" panose="020B0503020204020204" charset="-122"/>
            </a:endParaRPr>
          </a:p>
        </p:txBody>
      </p:sp>
      <p:sp>
        <p:nvSpPr>
          <p:cNvPr id="22" name="object 2"/>
          <p:cNvSpPr txBox="1">
            <a:spLocks noGrp="1"/>
          </p:cNvSpPr>
          <p:nvPr>
            <p:ph type="title"/>
          </p:nvPr>
        </p:nvSpPr>
        <p:spPr>
          <a:xfrm>
            <a:off x="400685" y="274955"/>
            <a:ext cx="3957320"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3</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发展</a:t>
            </a:r>
            <a:r>
              <a:rPr lang="zh-CN" sz="2800" u="none" spc="-5" dirty="0">
                <a:ea typeface="微软雅黑" panose="020B0503020204020204" charset="-122"/>
              </a:rPr>
              <a:t>分析与定位</a:t>
            </a:r>
            <a:endParaRPr lang="zh-CN" sz="2800" u="none" spc="-5" dirty="0">
              <a:ea typeface="微软雅黑" panose="020B0503020204020204" charset="-122"/>
              <a:cs typeface="Calibri" panose="020F0502020204030204"/>
            </a:endParaRPr>
          </a:p>
        </p:txBody>
      </p:sp>
      <p:sp>
        <p:nvSpPr>
          <p:cNvPr id="2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41"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p/>
        </p:txBody>
      </p:sp>
      <p:sp>
        <p:nvSpPr>
          <p:cNvPr id="43"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44" name="object 8"/>
          <p:cNvSpPr txBox="1"/>
          <p:nvPr/>
        </p:nvSpPr>
        <p:spPr>
          <a:xfrm>
            <a:off x="417195" y="1372870"/>
            <a:ext cx="2834005"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3</a:t>
            </a:r>
            <a:r>
              <a:rPr sz="2000" b="1" dirty="0">
                <a:latin typeface="微软雅黑" panose="020B0503020204020204" charset="-122"/>
                <a:ea typeface="微软雅黑" panose="020B0503020204020204" charset="-122"/>
                <a:cs typeface="微软雅黑" panose="020B0503020204020204" charset="-122"/>
              </a:rPr>
              <a:t>.</a:t>
            </a:r>
            <a:r>
              <a:rPr lang="en-US" sz="2000" b="1" dirty="0">
                <a:latin typeface="微软雅黑" panose="020B0503020204020204" charset="-122"/>
                <a:ea typeface="微软雅黑" panose="020B0503020204020204" charset="-122"/>
                <a:cs typeface="微软雅黑" panose="020B0503020204020204" charset="-122"/>
              </a:rPr>
              <a:t>2</a:t>
            </a:r>
            <a:r>
              <a:rPr sz="2000" b="1" spc="-65" dirty="0">
                <a:latin typeface="微软雅黑" panose="020B0503020204020204" charset="-122"/>
                <a:ea typeface="微软雅黑" panose="020B0503020204020204" charset="-122"/>
                <a:cs typeface="微软雅黑" panose="020B0503020204020204" charset="-122"/>
              </a:rPr>
              <a:t> </a:t>
            </a:r>
            <a:r>
              <a:rPr lang="zh-CN" sz="2000" b="1" spc="-65" dirty="0">
                <a:latin typeface="微软雅黑" panose="020B0503020204020204" charset="-122"/>
                <a:ea typeface="微软雅黑" panose="020B0503020204020204" charset="-122"/>
                <a:cs typeface="微软雅黑" panose="020B0503020204020204" charset="-122"/>
              </a:rPr>
              <a:t>发展分析</a:t>
            </a:r>
            <a:endParaRPr lang="zh-CN" sz="2000" b="1" spc="-65" dirty="0">
              <a:latin typeface="微软雅黑" panose="020B0503020204020204" charset="-122"/>
              <a:ea typeface="微软雅黑" panose="020B0503020204020204" charset="-122"/>
              <a:cs typeface="微软雅黑" panose="020B0503020204020204" charset="-122"/>
            </a:endParaRPr>
          </a:p>
        </p:txBody>
      </p:sp>
      <p:sp>
        <p:nvSpPr>
          <p:cNvPr id="48" name="矩形 47"/>
          <p:cNvSpPr/>
          <p:nvPr/>
        </p:nvSpPr>
        <p:spPr>
          <a:xfrm>
            <a:off x="5276215" y="4460240"/>
            <a:ext cx="2233295" cy="6477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生态宜居</a:t>
            </a:r>
            <a:endParaRPr lang="zh-CN" altLang="en-US" b="1" dirty="0">
              <a:latin typeface="微软雅黑" panose="020B0503020204020204" charset="-122"/>
              <a:ea typeface="微软雅黑" panose="020B0503020204020204" charset="-122"/>
            </a:endParaRPr>
          </a:p>
        </p:txBody>
      </p:sp>
      <p:sp>
        <p:nvSpPr>
          <p:cNvPr id="49" name="矩形 48"/>
          <p:cNvSpPr/>
          <p:nvPr/>
        </p:nvSpPr>
        <p:spPr>
          <a:xfrm>
            <a:off x="7593965" y="4460240"/>
            <a:ext cx="2233295" cy="6477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乡风文明</a:t>
            </a:r>
            <a:endParaRPr lang="zh-CN" altLang="en-US" b="1" dirty="0">
              <a:latin typeface="微软雅黑" panose="020B0503020204020204" charset="-122"/>
              <a:ea typeface="微软雅黑" panose="020B0503020204020204" charset="-122"/>
            </a:endParaRPr>
          </a:p>
        </p:txBody>
      </p:sp>
      <p:sp>
        <p:nvSpPr>
          <p:cNvPr id="50" name="矩形 49"/>
          <p:cNvSpPr/>
          <p:nvPr/>
        </p:nvSpPr>
        <p:spPr>
          <a:xfrm>
            <a:off x="9980295" y="4460240"/>
            <a:ext cx="2233295" cy="6477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治理有效</a:t>
            </a:r>
            <a:endParaRPr lang="zh-CN" altLang="en-US" b="1" dirty="0">
              <a:latin typeface="微软雅黑" panose="020B0503020204020204" charset="-122"/>
              <a:ea typeface="微软雅黑" panose="020B0503020204020204" charset="-122"/>
            </a:endParaRPr>
          </a:p>
        </p:txBody>
      </p:sp>
      <p:sp>
        <p:nvSpPr>
          <p:cNvPr id="51" name="矩形 50"/>
          <p:cNvSpPr/>
          <p:nvPr/>
        </p:nvSpPr>
        <p:spPr>
          <a:xfrm>
            <a:off x="12369165" y="4460240"/>
            <a:ext cx="2233295" cy="6477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生活富裕</a:t>
            </a:r>
            <a:endParaRPr lang="zh-CN" altLang="en-US" b="1" dirty="0">
              <a:latin typeface="微软雅黑" panose="020B0503020204020204" charset="-122"/>
              <a:ea typeface="微软雅黑" panose="020B0503020204020204" charset="-122"/>
            </a:endParaRPr>
          </a:p>
        </p:txBody>
      </p:sp>
      <p:sp>
        <p:nvSpPr>
          <p:cNvPr id="56" name="矩形 55"/>
          <p:cNvSpPr/>
          <p:nvPr/>
        </p:nvSpPr>
        <p:spPr>
          <a:xfrm>
            <a:off x="5252720" y="1921510"/>
            <a:ext cx="2232660" cy="64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生态</a:t>
            </a:r>
            <a:endParaRPr lang="zh-CN" altLang="en-US" b="1" dirty="0">
              <a:latin typeface="微软雅黑" panose="020B0503020204020204" charset="-122"/>
              <a:ea typeface="微软雅黑" panose="020B0503020204020204" charset="-122"/>
            </a:endParaRPr>
          </a:p>
        </p:txBody>
      </p:sp>
      <p:sp>
        <p:nvSpPr>
          <p:cNvPr id="57" name="矩形 56"/>
          <p:cNvSpPr/>
          <p:nvPr/>
        </p:nvSpPr>
        <p:spPr>
          <a:xfrm>
            <a:off x="7593965" y="1921510"/>
            <a:ext cx="2232660" cy="64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生活</a:t>
            </a:r>
            <a:endParaRPr lang="zh-CN" altLang="en-US" b="1" dirty="0">
              <a:latin typeface="微软雅黑" panose="020B0503020204020204" charset="-122"/>
              <a:ea typeface="微软雅黑" panose="020B0503020204020204" charset="-122"/>
            </a:endParaRPr>
          </a:p>
        </p:txBody>
      </p:sp>
      <p:sp>
        <p:nvSpPr>
          <p:cNvPr id="58" name="矩形 57"/>
          <p:cNvSpPr/>
          <p:nvPr/>
        </p:nvSpPr>
        <p:spPr>
          <a:xfrm>
            <a:off x="9980930" y="1882140"/>
            <a:ext cx="2232660" cy="64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文化</a:t>
            </a:r>
            <a:endParaRPr lang="zh-CN" altLang="en-US" b="1" dirty="0">
              <a:latin typeface="微软雅黑" panose="020B0503020204020204" charset="-122"/>
              <a:ea typeface="微软雅黑" panose="020B0503020204020204" charset="-122"/>
            </a:endParaRPr>
          </a:p>
        </p:txBody>
      </p:sp>
      <p:sp>
        <p:nvSpPr>
          <p:cNvPr id="59" name="矩形 58"/>
          <p:cNvSpPr/>
          <p:nvPr/>
        </p:nvSpPr>
        <p:spPr>
          <a:xfrm>
            <a:off x="12369165" y="1882140"/>
            <a:ext cx="2232660" cy="6496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r>
              <a:rPr lang="zh-CN" altLang="en-US" b="1" dirty="0">
                <a:latin typeface="微软雅黑" panose="020B0503020204020204" charset="-122"/>
                <a:ea typeface="微软雅黑" panose="020B0503020204020204" charset="-122"/>
              </a:rPr>
              <a:t>资源</a:t>
            </a:r>
            <a:endParaRPr lang="zh-CN" altLang="en-US" b="1" dirty="0">
              <a:latin typeface="微软雅黑" panose="020B0503020204020204" charset="-122"/>
              <a:ea typeface="微软雅黑" panose="020B0503020204020204" charset="-122"/>
            </a:endParaRPr>
          </a:p>
        </p:txBody>
      </p:sp>
      <p:sp>
        <p:nvSpPr>
          <p:cNvPr id="160" name="文本框 159"/>
          <p:cNvSpPr txBox="1"/>
          <p:nvPr>
            <p:custDataLst>
              <p:tags r:id="rId2"/>
            </p:custDataLst>
          </p:nvPr>
        </p:nvSpPr>
        <p:spPr>
          <a:xfrm>
            <a:off x="2964815" y="2577465"/>
            <a:ext cx="2231390" cy="1397635"/>
          </a:xfrm>
          <a:prstGeom prst="rect">
            <a:avLst/>
          </a:prstGeom>
        </p:spPr>
        <p:style>
          <a:lnRef idx="1">
            <a:schemeClr val="accent1"/>
          </a:lnRef>
          <a:fillRef idx="2">
            <a:schemeClr val="accent1"/>
          </a:fillRef>
          <a:effectRef idx="1">
            <a:schemeClr val="accent1"/>
          </a:effectRef>
          <a:fontRef idx="minor">
            <a:schemeClr val="dk1"/>
          </a:fontRef>
        </p:style>
        <p:txBody>
          <a:bodyPr wrap="square" tIns="0" rtlCol="0">
            <a:noAutofit/>
          </a:bodyPr>
          <a:p>
            <a:pPr lvl="0" indent="146050" algn="l" fontAlgn="ctr">
              <a:lnSpc>
                <a:spcPct val="130000"/>
              </a:lnSpc>
              <a:spcBef>
                <a:spcPts val="0"/>
              </a:spcBef>
              <a:spcAft>
                <a:spcPts val="0"/>
              </a:spcAft>
              <a:buSzPct val="100000"/>
              <a:buFont typeface="Wingdings" panose="05000000000000000000" charset="0"/>
              <a:buNone/>
              <a:extLst>
                <a:ext uri="{35155182-B16C-46BC-9424-99874614C6A1}">
                  <wpsdc:indentchars xmlns:wpsdc="http://www.wps.cn/officeDocument/2017/drawingmlCustomData" val="100" checksum="1453384661"/>
                </a:ext>
              </a:extLst>
            </a:pPr>
            <a:r>
              <a:rPr lang="en-US" altLang="zh-CN"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a:t>
            </a: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、传统的种业模式仍占很大比重，优势特色产业的主导地位尚未出现。</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146050" algn="l" fontAlgn="ctr">
              <a:lnSpc>
                <a:spcPct val="130000"/>
              </a:lnSpc>
              <a:spcBef>
                <a:spcPts val="0"/>
              </a:spcBef>
              <a:spcAft>
                <a:spcPts val="0"/>
              </a:spcAft>
              <a:buSzPct val="100000"/>
              <a:buFont typeface="Wingdings" panose="05000000000000000000" charset="0"/>
              <a:buNone/>
              <a:extLst>
                <a:ext uri="{35155182-B16C-46BC-9424-99874614C6A1}">
                  <wpsdc:indentchars xmlns:wpsdc="http://www.wps.cn/officeDocument/2017/drawingmlCustomData" val="100" checksum="1453384661"/>
                </a:ext>
              </a:extLst>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2、村民的主要收入来源是外出打工和务农为主。</a:t>
            </a: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61" name="文本框 60"/>
          <p:cNvSpPr txBox="1"/>
          <p:nvPr>
            <p:custDataLst>
              <p:tags r:id="rId3"/>
            </p:custDataLst>
          </p:nvPr>
        </p:nvSpPr>
        <p:spPr>
          <a:xfrm>
            <a:off x="5227955" y="2577465"/>
            <a:ext cx="2280920" cy="1397635"/>
          </a:xfrm>
          <a:prstGeom prst="rect">
            <a:avLst/>
          </a:prstGeom>
        </p:spPr>
        <p:style>
          <a:lnRef idx="1">
            <a:schemeClr val="accent1"/>
          </a:lnRef>
          <a:fillRef idx="2">
            <a:schemeClr val="accent1"/>
          </a:fillRef>
          <a:effectRef idx="1">
            <a:schemeClr val="accent1"/>
          </a:effectRef>
          <a:fontRef idx="minor">
            <a:schemeClr val="dk1"/>
          </a:fontRef>
        </p:style>
        <p:txBody>
          <a:bodyPr wrap="square" tIns="0" rtlCol="0">
            <a:noAutofit/>
          </a:bodyPr>
          <a:p>
            <a:pPr lvl="0" indent="1714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010768444"/>
                </a:ext>
              </a:extLst>
            </a:pP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171450" algn="l" fontAlgn="ctr">
              <a:lnSpc>
                <a:spcPct val="130000"/>
              </a:lnSpc>
              <a:spcBef>
                <a:spcPts val="1000"/>
              </a:spcBef>
              <a:spcAft>
                <a:spcPts val="0"/>
              </a:spcAft>
              <a:buClrTx/>
              <a:buSzTx/>
              <a:buFont typeface="Wingdings" panose="05000000000000000000" charset="0"/>
              <a:extLst>
                <a:ext uri="{35155182-B16C-46BC-9424-99874614C6A1}">
                  <wpsdc:indentchars xmlns:wpsdc="http://www.wps.cn/officeDocument/2017/drawingmlCustomData" val="100" checksum="1010768444"/>
                </a:ext>
              </a:extLst>
            </a:pPr>
            <a:r>
              <a:rPr lang="en-US" altLang="zh-CN"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1、村域局部环境较差。      2、河流两岸处于自发状态，缺乏梳理和利用。</a:t>
            </a:r>
            <a:endParaRPr lang="en-US" altLang="zh-CN"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171450" algn="l" fontAlgn="ctr">
              <a:lnSpc>
                <a:spcPct val="130000"/>
              </a:lnSpc>
              <a:spcBef>
                <a:spcPts val="1000"/>
              </a:spcBef>
              <a:spcAft>
                <a:spcPts val="0"/>
              </a:spcAft>
              <a:buSzPct val="100000"/>
              <a:buFont typeface="Wingdings" panose="05000000000000000000" charset="0"/>
              <a:buNone/>
              <a:extLst>
                <a:ext uri="{35155182-B16C-46BC-9424-99874614C6A1}">
                  <wpsdc:indentchars xmlns:wpsdc="http://www.wps.cn/officeDocument/2017/drawingmlCustomData" val="100" checksum="1010768444"/>
                </a:ext>
              </a:extLst>
            </a:pP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62" name="文本框 61"/>
          <p:cNvSpPr txBox="1"/>
          <p:nvPr>
            <p:custDataLst>
              <p:tags r:id="rId4"/>
            </p:custDataLst>
          </p:nvPr>
        </p:nvSpPr>
        <p:spPr>
          <a:xfrm>
            <a:off x="7593965" y="2552065"/>
            <a:ext cx="2251710" cy="1397635"/>
          </a:xfrm>
          <a:prstGeom prst="rect">
            <a:avLst/>
          </a:prstGeom>
        </p:spPr>
        <p:style>
          <a:lnRef idx="1">
            <a:schemeClr val="accent1"/>
          </a:lnRef>
          <a:fillRef idx="2">
            <a:schemeClr val="accent1"/>
          </a:fillRef>
          <a:effectRef idx="1">
            <a:schemeClr val="accent1"/>
          </a:effectRef>
          <a:fontRef idx="minor">
            <a:schemeClr val="dk1"/>
          </a:fontRef>
        </p:style>
        <p:txBody>
          <a:bodyPr wrap="square" tIns="0" rtlCol="0">
            <a:noAutofit/>
          </a:bodyPr>
          <a:p>
            <a:pPr lvl="0" indent="0" algn="l" fontAlgn="ctr">
              <a:lnSpc>
                <a:spcPct val="100000"/>
              </a:lnSpc>
              <a:spcBef>
                <a:spcPts val="0"/>
              </a:spcBef>
              <a:spcAft>
                <a:spcPts val="0"/>
              </a:spcAft>
              <a:buClrTx/>
              <a:buSzTx/>
              <a:buFont typeface="Wingdings" panose="05000000000000000000" charset="0"/>
              <a:buNone/>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1、道路宽度较为狭窄</a:t>
            </a: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  </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mn-ea"/>
            </a:endParaRPr>
          </a:p>
          <a:p>
            <a:pPr lvl="0" indent="0" algn="l" fontAlgn="ctr">
              <a:lnSpc>
                <a:spcPct val="100000"/>
              </a:lnSpc>
              <a:spcBef>
                <a:spcPts val="0"/>
              </a:spcBef>
              <a:spcAft>
                <a:spcPts val="0"/>
              </a:spcAft>
              <a:buClrTx/>
              <a:buSzTx/>
              <a:buFont typeface="Wingdings" panose="05000000000000000000" charset="0"/>
              <a:buNone/>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2、公共服务设施：主要是健身广场位置偏僻利用率不高</a:t>
            </a: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0" algn="l" fontAlgn="ctr">
              <a:lnSpc>
                <a:spcPct val="100000"/>
              </a:lnSpc>
              <a:spcBef>
                <a:spcPts val="0"/>
              </a:spcBef>
              <a:spcAft>
                <a:spcPts val="0"/>
              </a:spcAft>
              <a:buClrTx/>
              <a:buSzTx/>
              <a:buFont typeface="Wingdings" panose="05000000000000000000" charset="0"/>
              <a:buNone/>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3、基础设施：污水直排有污染。</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0" algn="l" fontAlgn="ctr">
              <a:lnSpc>
                <a:spcPct val="100000"/>
              </a:lnSpc>
              <a:spcBef>
                <a:spcPts val="0"/>
              </a:spcBef>
              <a:spcAft>
                <a:spcPts val="0"/>
              </a:spcAft>
              <a:buClrTx/>
              <a:buSzTx/>
              <a:buFont typeface="Wingdings" panose="05000000000000000000" charset="0"/>
              <a:buNone/>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 4、缺乏良性交往空间，公共绿地和公共活动空间不足。</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0" algn="l" fontAlgn="ctr">
              <a:lnSpc>
                <a:spcPct val="100000"/>
              </a:lnSpc>
              <a:spcBef>
                <a:spcPts val="0"/>
              </a:spcBef>
              <a:spcAft>
                <a:spcPts val="0"/>
              </a:spcAft>
              <a:buClrTx/>
              <a:buSzTx/>
              <a:buFont typeface="Wingdings" panose="05000000000000000000" charset="0"/>
              <a:buNone/>
            </a:pPr>
            <a:r>
              <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5、村庄缺乏可识别性，街道景观有待完善。</a:t>
            </a: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endParaRPr lang="zh-CN" altLang="en-US" sz="10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63" name="文本框 62"/>
          <p:cNvSpPr txBox="1"/>
          <p:nvPr>
            <p:custDataLst>
              <p:tags r:id="rId5"/>
            </p:custDataLst>
          </p:nvPr>
        </p:nvSpPr>
        <p:spPr>
          <a:xfrm>
            <a:off x="9980295" y="2552065"/>
            <a:ext cx="2233930" cy="1397635"/>
          </a:xfrm>
          <a:prstGeom prst="rect">
            <a:avLst/>
          </a:prstGeom>
        </p:spPr>
        <p:style>
          <a:lnRef idx="1">
            <a:schemeClr val="accent1"/>
          </a:lnRef>
          <a:fillRef idx="2">
            <a:schemeClr val="accent1"/>
          </a:fillRef>
          <a:effectRef idx="1">
            <a:schemeClr val="accent1"/>
          </a:effectRef>
          <a:fontRef idx="minor">
            <a:schemeClr val="dk1"/>
          </a:fontRef>
        </p:style>
        <p:txBody>
          <a:bodyPr wrap="square" tIns="0" rtlCol="0">
            <a:noAutofit/>
          </a:bodyPr>
          <a:p>
            <a:pPr lvl="0" indent="1714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1010768444"/>
                </a:ext>
              </a:extLst>
            </a:pPr>
            <a:r>
              <a:rPr lang="zh-CN" altLang="en-US" sz="1200"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rPr>
              <a:t>1、文化资源利用不足。</a:t>
            </a: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Arial" panose="020B0604020202020204" pitchFamily="34" charset="0"/>
            </a:endParaRPr>
          </a:p>
          <a:p>
            <a:pPr lvl="0" indent="171450" algn="l" fontAlgn="ctr">
              <a:lnSpc>
                <a:spcPct val="130000"/>
              </a:lnSpc>
              <a:spcBef>
                <a:spcPts val="1000"/>
              </a:spcBef>
              <a:spcAft>
                <a:spcPts val="0"/>
              </a:spcAft>
              <a:buClrTx/>
              <a:buSzTx/>
              <a:buFont typeface="Wingdings" panose="05000000000000000000" charset="0"/>
              <a:buNone/>
              <a:extLst>
                <a:ext uri="{35155182-B16C-46BC-9424-99874614C6A1}">
                  <wpsdc:indentchars xmlns:wpsdc="http://www.wps.cn/officeDocument/2017/drawingmlCustomData" val="100" checksum="1010768444"/>
                </a:ext>
              </a:extLst>
            </a:pPr>
            <a:r>
              <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2、文化服务设施较为匮乏，村民文化需求不能得到满足。</a:t>
            </a: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marL="285750" lvl="0" indent="-285750" algn="l" fontAlgn="ctr">
              <a:lnSpc>
                <a:spcPct val="130000"/>
              </a:lnSpc>
              <a:spcBef>
                <a:spcPts val="1000"/>
              </a:spcBef>
              <a:spcAft>
                <a:spcPts val="0"/>
              </a:spcAft>
              <a:buSzPct val="100000"/>
              <a:buFont typeface="Wingdings" panose="05000000000000000000" charset="0"/>
              <a:buChar char="l"/>
            </a:pP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64" name="文本框 63"/>
          <p:cNvSpPr txBox="1"/>
          <p:nvPr>
            <p:custDataLst>
              <p:tags r:id="rId6"/>
            </p:custDataLst>
          </p:nvPr>
        </p:nvSpPr>
        <p:spPr>
          <a:xfrm>
            <a:off x="12369800" y="2526665"/>
            <a:ext cx="2232660" cy="1397635"/>
          </a:xfrm>
          <a:prstGeom prst="rect">
            <a:avLst/>
          </a:prstGeom>
        </p:spPr>
        <p:style>
          <a:lnRef idx="1">
            <a:schemeClr val="accent1"/>
          </a:lnRef>
          <a:fillRef idx="2">
            <a:schemeClr val="accent1"/>
          </a:fillRef>
          <a:effectRef idx="1">
            <a:schemeClr val="accent1"/>
          </a:effectRef>
          <a:fontRef idx="minor">
            <a:schemeClr val="dk1"/>
          </a:fontRef>
        </p:style>
        <p:txBody>
          <a:bodyPr wrap="square" tIns="0" rtlCol="0">
            <a:noAutofit/>
          </a:bodyPr>
          <a:p>
            <a:pPr lvl="0" indent="247650" algn="l" fontAlgn="ctr">
              <a:lnSpc>
                <a:spcPct val="130000"/>
              </a:lnSpc>
              <a:spcBef>
                <a:spcPts val="1000"/>
              </a:spcBef>
              <a:spcAft>
                <a:spcPts val="0"/>
              </a:spcAft>
              <a:buClrTx/>
              <a:buSzTx/>
              <a:buFont typeface="Wingdings" panose="05000000000000000000" charset="0"/>
            </a:pPr>
            <a:endParaRPr lang="en-US" altLang="zh-CN"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a:p>
            <a:pPr lvl="0" indent="247650" algn="l" fontAlgn="ctr">
              <a:lnSpc>
                <a:spcPct val="130000"/>
              </a:lnSpc>
              <a:spcBef>
                <a:spcPts val="1000"/>
              </a:spcBef>
              <a:spcAft>
                <a:spcPts val="0"/>
              </a:spcAft>
              <a:buClrTx/>
              <a:buSzTx/>
              <a:buFont typeface="Wingdings" panose="05000000000000000000" charset="0"/>
            </a:pPr>
            <a:r>
              <a:rPr lang="en-US" altLang="zh-CN"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rPr>
              <a:t>资源组合度不错，但保护、开发和利用不足。</a:t>
            </a:r>
            <a:endParaRPr lang="zh-CN" altLang="en-US" sz="1200" b="1" spc="150" dirty="0">
              <a:solidFill>
                <a:srgbClr val="222222">
                  <a:lumMod val="75000"/>
                  <a:lumOff val="25000"/>
                </a:srgbClr>
              </a:solidFill>
              <a:latin typeface="微软雅黑" panose="020B0503020204020204" charset="-122"/>
              <a:ea typeface="微软雅黑" panose="020B0503020204020204" charset="-122"/>
              <a:sym typeface="微软雅黑" panose="020B0503020204020204" charset="-122"/>
            </a:endParaRPr>
          </a:p>
        </p:txBody>
      </p:sp>
      <p:sp>
        <p:nvSpPr>
          <p:cNvPr id="73" name="矩形 1"/>
          <p:cNvSpPr>
            <a:spLocks noChangeArrowheads="1"/>
          </p:cNvSpPr>
          <p:nvPr>
            <p:custDataLst>
              <p:tags r:id="rId7"/>
            </p:custDataLst>
          </p:nvPr>
        </p:nvSpPr>
        <p:spPr bwMode="auto">
          <a:xfrm>
            <a:off x="7486015" y="5636260"/>
            <a:ext cx="2337435" cy="171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p>
            <a:pPr algn="ctr">
              <a:lnSpc>
                <a:spcPct val="140000"/>
              </a:lnSpc>
              <a:spcBef>
                <a:spcPts val="0"/>
              </a:spcBef>
              <a:spcAft>
                <a:spcPts val="0"/>
              </a:spcAft>
            </a:pPr>
            <a:r>
              <a:rPr lang="zh-CN" altLang="en-US" sz="2000" b="1">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以舒适宜居为导向，保障基本生存前提，补齐设施短板。</a:t>
            </a:r>
            <a:endParaRPr lang="zh-CN" altLang="en-US" sz="2000" b="1">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76" name="矩形 1"/>
          <p:cNvSpPr>
            <a:spLocks noChangeArrowheads="1"/>
          </p:cNvSpPr>
          <p:nvPr>
            <p:custDataLst>
              <p:tags r:id="rId8"/>
            </p:custDataLst>
          </p:nvPr>
        </p:nvSpPr>
        <p:spPr bwMode="auto">
          <a:xfrm>
            <a:off x="10168890" y="5636260"/>
            <a:ext cx="2337435" cy="171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Autofit/>
          </a:bodyPr>
          <a:p>
            <a:pPr algn="ctr">
              <a:lnSpc>
                <a:spcPct val="140000"/>
              </a:lnSpc>
              <a:spcBef>
                <a:spcPts val="0"/>
              </a:spcBef>
              <a:spcAft>
                <a:spcPts val="0"/>
              </a:spcAft>
            </a:pPr>
            <a:r>
              <a:rPr lang="zh-CN" altLang="en-US" sz="2000" b="1">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以彰显文化为导向，创造人居意境，提出村庄景观风貌和乡村建筑设计方案</a:t>
            </a:r>
            <a:r>
              <a:rPr lang="zh-CN" altLang="en-US" sz="200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a:t>
            </a:r>
            <a:endParaRPr lang="zh-CN" altLang="en-US" sz="2000">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79" name="矩形 1"/>
          <p:cNvSpPr>
            <a:spLocks noChangeArrowheads="1"/>
          </p:cNvSpPr>
          <p:nvPr>
            <p:custDataLst>
              <p:tags r:id="rId9"/>
            </p:custDataLst>
          </p:nvPr>
        </p:nvSpPr>
        <p:spPr bwMode="auto">
          <a:xfrm>
            <a:off x="12850495" y="5636260"/>
            <a:ext cx="2337435" cy="171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chorCtr="0">
            <a:normAutofit/>
          </a:bodyPr>
          <a:p>
            <a:pPr algn="ctr">
              <a:lnSpc>
                <a:spcPct val="140000"/>
              </a:lnSpc>
              <a:spcBef>
                <a:spcPts val="0"/>
              </a:spcBef>
              <a:spcAft>
                <a:spcPts val="0"/>
              </a:spcAft>
            </a:pPr>
            <a:r>
              <a:rPr lang="zh-CN" altLang="en-US" sz="2000" b="1">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rPr>
              <a:t>以治理有效为导向，指定村庄规划实施方案。</a:t>
            </a:r>
            <a:endParaRPr lang="zh-CN" altLang="en-US" sz="2000" b="1">
              <a:solidFill>
                <a:schemeClr val="bg1"/>
              </a:solidFill>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0" name="矩形 1"/>
          <p:cNvSpPr>
            <a:spLocks noChangeArrowheads="1"/>
          </p:cNvSpPr>
          <p:nvPr>
            <p:custDataLst>
              <p:tags r:id="rId10"/>
            </p:custDataLst>
          </p:nvPr>
        </p:nvSpPr>
        <p:spPr bwMode="auto">
          <a:xfrm>
            <a:off x="2962910" y="5908675"/>
            <a:ext cx="2269490" cy="2405380"/>
          </a:xfrm>
          <a:prstGeom prst="rect">
            <a:avLst/>
          </a:prstGeom>
          <a:solidFill>
            <a:schemeClr val="accent6">
              <a:lumMod val="60000"/>
              <a:lumOff val="40000"/>
            </a:schemeClr>
          </a:solidFill>
          <a:ln w="12700" cmpd="sng">
            <a:solidFill>
              <a:schemeClr val="accent1">
                <a:shade val="50000"/>
              </a:schemeClr>
            </a:solidFill>
            <a:prstDash val="solid"/>
          </a:ln>
        </p:spPr>
        <p:txBody>
          <a:bodyPr wrap="square" anchor="ctr" anchorCtr="0">
            <a:noAutofit/>
          </a:bodyPr>
          <a:p>
            <a:pPr lvl="0" algn="ctr">
              <a:lnSpc>
                <a:spcPct val="140000"/>
              </a:lnSpc>
              <a:spcBef>
                <a:spcPts val="0"/>
              </a:spcBef>
              <a:spcAft>
                <a:spcPts val="0"/>
              </a:spcAft>
              <a:buClrTx/>
              <a:buSzTx/>
              <a:buFontTx/>
            </a:pP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以经济发展为导向，关注产业规划和村民就业，提出乡村产业发展和村民收入提升策略。</a:t>
            </a:r>
            <a:endPar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1" name="下箭头 80"/>
          <p:cNvSpPr/>
          <p:nvPr/>
        </p:nvSpPr>
        <p:spPr>
          <a:xfrm>
            <a:off x="6031285" y="5082823"/>
            <a:ext cx="720863" cy="720896"/>
          </a:xfrm>
          <a:prstGeom prst="down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endParaRPr lang="zh-CN" altLang="en-US"/>
          </a:p>
        </p:txBody>
      </p:sp>
      <p:sp>
        <p:nvSpPr>
          <p:cNvPr id="82" name="下箭头 81"/>
          <p:cNvSpPr/>
          <p:nvPr/>
        </p:nvSpPr>
        <p:spPr>
          <a:xfrm>
            <a:off x="8444285" y="5057423"/>
            <a:ext cx="720863" cy="720896"/>
          </a:xfrm>
          <a:prstGeom prst="down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endParaRPr lang="zh-CN" altLang="en-US"/>
          </a:p>
        </p:txBody>
      </p:sp>
      <p:sp>
        <p:nvSpPr>
          <p:cNvPr id="83" name="下箭头 82"/>
          <p:cNvSpPr/>
          <p:nvPr/>
        </p:nvSpPr>
        <p:spPr>
          <a:xfrm>
            <a:off x="10704885" y="5108223"/>
            <a:ext cx="720863" cy="720896"/>
          </a:xfrm>
          <a:prstGeom prst="down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endParaRPr lang="zh-CN" altLang="en-US"/>
          </a:p>
        </p:txBody>
      </p:sp>
      <p:sp>
        <p:nvSpPr>
          <p:cNvPr id="84" name="下箭头 83"/>
          <p:cNvSpPr/>
          <p:nvPr/>
        </p:nvSpPr>
        <p:spPr>
          <a:xfrm>
            <a:off x="13194085" y="5082823"/>
            <a:ext cx="720863" cy="720896"/>
          </a:xfrm>
          <a:prstGeom prst="downArrow">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1473200" fontAlgn="auto">
              <a:spcBef>
                <a:spcPts val="0"/>
              </a:spcBef>
              <a:spcAft>
                <a:spcPts val="0"/>
              </a:spcAft>
              <a:defRPr/>
            </a:pPr>
            <a:endParaRPr lang="zh-CN" altLang="en-US"/>
          </a:p>
        </p:txBody>
      </p:sp>
      <p:sp>
        <p:nvSpPr>
          <p:cNvPr id="85" name="矩形 1"/>
          <p:cNvSpPr>
            <a:spLocks noChangeArrowheads="1"/>
          </p:cNvSpPr>
          <p:nvPr>
            <p:custDataLst>
              <p:tags r:id="rId11"/>
            </p:custDataLst>
          </p:nvPr>
        </p:nvSpPr>
        <p:spPr bwMode="auto">
          <a:xfrm>
            <a:off x="5386070" y="5930900"/>
            <a:ext cx="2269490" cy="2405380"/>
          </a:xfrm>
          <a:prstGeom prst="rect">
            <a:avLst/>
          </a:prstGeom>
          <a:solidFill>
            <a:schemeClr val="accent6">
              <a:lumMod val="60000"/>
              <a:lumOff val="40000"/>
            </a:schemeClr>
          </a:solidFill>
          <a:ln w="12700" cmpd="sng">
            <a:solidFill>
              <a:schemeClr val="accent1">
                <a:shade val="50000"/>
              </a:schemeClr>
            </a:solidFill>
            <a:prstDash val="solid"/>
          </a:ln>
        </p:spPr>
        <p:txBody>
          <a:bodyPr wrap="square" anchor="ctr" anchorCtr="0">
            <a:noAutofit/>
          </a:bodyPr>
          <a:p>
            <a:pPr lvl="0" algn="ctr">
              <a:lnSpc>
                <a:spcPct val="140000"/>
              </a:lnSpc>
              <a:spcBef>
                <a:spcPts val="0"/>
              </a:spcBef>
              <a:spcAft>
                <a:spcPts val="0"/>
              </a:spcAft>
              <a:buClrTx/>
              <a:buSzTx/>
              <a:buFontTx/>
            </a:pP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以生态保护为导向，加强村域生态环境保护，明确乡村管控空间和减量空间。</a:t>
            </a:r>
            <a:endPar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6" name="矩形 1"/>
          <p:cNvSpPr>
            <a:spLocks noChangeArrowheads="1"/>
          </p:cNvSpPr>
          <p:nvPr>
            <p:custDataLst>
              <p:tags r:id="rId12"/>
            </p:custDataLst>
          </p:nvPr>
        </p:nvSpPr>
        <p:spPr bwMode="auto">
          <a:xfrm>
            <a:off x="7711440" y="5919470"/>
            <a:ext cx="2269490" cy="2405380"/>
          </a:xfrm>
          <a:prstGeom prst="rect">
            <a:avLst/>
          </a:prstGeom>
          <a:solidFill>
            <a:schemeClr val="accent6">
              <a:lumMod val="60000"/>
              <a:lumOff val="40000"/>
            </a:schemeClr>
          </a:solidFill>
          <a:ln w="12700" cmpd="sng">
            <a:solidFill>
              <a:schemeClr val="accent1">
                <a:shade val="50000"/>
              </a:schemeClr>
            </a:solidFill>
            <a:prstDash val="solid"/>
          </a:ln>
        </p:spPr>
        <p:txBody>
          <a:bodyPr wrap="square" anchor="ctr" anchorCtr="0">
            <a:noAutofit/>
          </a:bodyPr>
          <a:p>
            <a:pPr lvl="0" algn="ctr">
              <a:lnSpc>
                <a:spcPct val="140000"/>
              </a:lnSpc>
              <a:spcBef>
                <a:spcPts val="0"/>
              </a:spcBef>
              <a:spcAft>
                <a:spcPts val="0"/>
              </a:spcAft>
              <a:buClrTx/>
              <a:buSzTx/>
              <a:buFontTx/>
            </a:pP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以生态保护为导向，加强村域生态环境保护，明确乡村管控空间和减量空间。</a:t>
            </a:r>
            <a:endPar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7" name="矩形 1"/>
          <p:cNvSpPr>
            <a:spLocks noChangeArrowheads="1"/>
          </p:cNvSpPr>
          <p:nvPr>
            <p:custDataLst>
              <p:tags r:id="rId13"/>
            </p:custDataLst>
          </p:nvPr>
        </p:nvSpPr>
        <p:spPr bwMode="auto">
          <a:xfrm>
            <a:off x="10048240" y="5894070"/>
            <a:ext cx="2269490" cy="2405380"/>
          </a:xfrm>
          <a:prstGeom prst="rect">
            <a:avLst/>
          </a:prstGeom>
          <a:solidFill>
            <a:schemeClr val="accent6">
              <a:lumMod val="60000"/>
              <a:lumOff val="40000"/>
            </a:schemeClr>
          </a:solidFill>
          <a:ln w="12700" cmpd="sng">
            <a:solidFill>
              <a:schemeClr val="accent1">
                <a:shade val="50000"/>
              </a:schemeClr>
            </a:solidFill>
            <a:prstDash val="solid"/>
          </a:ln>
        </p:spPr>
        <p:txBody>
          <a:bodyPr wrap="square" anchor="ctr" anchorCtr="0">
            <a:noAutofit/>
          </a:bodyPr>
          <a:p>
            <a:pPr lvl="0" algn="ctr">
              <a:lnSpc>
                <a:spcPct val="140000"/>
              </a:lnSpc>
              <a:spcBef>
                <a:spcPts val="0"/>
              </a:spcBef>
              <a:spcAft>
                <a:spcPts val="0"/>
              </a:spcAft>
              <a:buClrTx/>
              <a:buSzTx/>
              <a:buFontTx/>
            </a:pP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以彰显文化为导向，创造人居意境，提出村庄景观风貌和乡村建筑设计方案</a:t>
            </a: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a:t>
            </a:r>
            <a:endPar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88" name="矩形 1"/>
          <p:cNvSpPr>
            <a:spLocks noChangeArrowheads="1"/>
          </p:cNvSpPr>
          <p:nvPr>
            <p:custDataLst>
              <p:tags r:id="rId14"/>
            </p:custDataLst>
          </p:nvPr>
        </p:nvSpPr>
        <p:spPr bwMode="auto">
          <a:xfrm>
            <a:off x="12461240" y="5868670"/>
            <a:ext cx="2140585" cy="2405380"/>
          </a:xfrm>
          <a:prstGeom prst="rect">
            <a:avLst/>
          </a:prstGeom>
          <a:solidFill>
            <a:schemeClr val="accent6">
              <a:lumMod val="60000"/>
              <a:lumOff val="40000"/>
            </a:schemeClr>
          </a:solidFill>
          <a:ln w="12700" cmpd="sng">
            <a:solidFill>
              <a:schemeClr val="accent1">
                <a:shade val="50000"/>
              </a:schemeClr>
            </a:solidFill>
            <a:prstDash val="solid"/>
          </a:ln>
        </p:spPr>
        <p:txBody>
          <a:bodyPr wrap="square" anchor="ctr" anchorCtr="0">
            <a:noAutofit/>
          </a:bodyPr>
          <a:p>
            <a:pPr lvl="0" algn="ctr">
              <a:lnSpc>
                <a:spcPct val="140000"/>
              </a:lnSpc>
              <a:spcBef>
                <a:spcPts val="0"/>
              </a:spcBef>
              <a:spcAft>
                <a:spcPts val="0"/>
              </a:spcAft>
              <a:buClrTx/>
              <a:buSzTx/>
              <a:buFontTx/>
            </a:pP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以治理有效为导向，</a:t>
            </a: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制定</a:t>
            </a:r>
            <a:r>
              <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rPr>
              <a:t>村庄规划实施方案。</a:t>
            </a:r>
            <a:endParaRPr lang="zh-CN" altLang="en-US" sz="2000" b="1" dirty="0">
              <a:latin typeface="Arial" panose="020B0604020202020204" pitchFamily="34" charset="0"/>
              <a:ea typeface="微软雅黑" panose="020B0503020204020204" charset="-122"/>
              <a:cs typeface="微软雅黑" panose="020B0503020204020204" charset="-122"/>
              <a:sym typeface="Arial" panose="020B0604020202020204" pitchFamily="34" charset="0"/>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000000"/>
                </a:solidFill>
                <a:latin typeface="Calibri" panose="020F0502020204030204"/>
                <a:cs typeface="Calibri" panose="020F0502020204030204"/>
              </a:rPr>
              <a:t>3</a:t>
            </a:r>
            <a:r>
              <a:rPr sz="7200" u="none" baseline="13000" dirty="0">
                <a:solidFill>
                  <a:srgbClr val="000000"/>
                </a:solidFill>
                <a:latin typeface="Calibri" panose="020F0502020204030204"/>
                <a:cs typeface="Calibri" panose="020F0502020204030204"/>
              </a:rPr>
              <a:t>	</a:t>
            </a:r>
            <a:r>
              <a:rPr lang="zh-CN" sz="2800" u="none" spc="-5" dirty="0">
                <a:solidFill>
                  <a:srgbClr val="000000"/>
                </a:solidFill>
                <a:ea typeface="微软雅黑" panose="020B0503020204020204" charset="-122"/>
              </a:rPr>
              <a:t>发展分析与定位</a:t>
            </a:r>
            <a:endParaRPr lang="zh-CN" altLang="zh-CN" sz="2800" u="none" spc="-5" dirty="0">
              <a:solidFill>
                <a:srgbClr val="000000"/>
              </a:solidFill>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7" name="object 15"/>
          <p:cNvSpPr txBox="1"/>
          <p:nvPr/>
        </p:nvSpPr>
        <p:spPr>
          <a:xfrm>
            <a:off x="417372" y="1372615"/>
            <a:ext cx="11640820" cy="320040"/>
          </a:xfrm>
          <a:prstGeom prst="rect">
            <a:avLst/>
          </a:prstGeom>
        </p:spPr>
        <p:txBody>
          <a:bodyPr vert="horz" wrap="square" lIns="0" tIns="12700" rIns="0" bIns="0" rtlCol="0">
            <a:spAutoFit/>
          </a:bodyPr>
          <a:p>
            <a:pPr marL="12700">
              <a:lnSpc>
                <a:spcPct val="100000"/>
              </a:lnSpc>
              <a:spcBef>
                <a:spcPts val="100"/>
              </a:spcBef>
            </a:pPr>
            <a:r>
              <a:rPr sz="2000" b="1" dirty="0">
                <a:solidFill>
                  <a:schemeClr val="tx1"/>
                </a:solidFill>
                <a:latin typeface="微软雅黑" panose="020B0503020204020204" charset="-122"/>
                <a:ea typeface="微软雅黑" panose="020B0503020204020204" charset="-122"/>
                <a:cs typeface="微软雅黑" panose="020B0503020204020204" charset="-122"/>
              </a:rPr>
              <a:t>3.</a:t>
            </a:r>
            <a:r>
              <a:rPr lang="en-US" sz="2000" b="1" dirty="0">
                <a:solidFill>
                  <a:schemeClr val="tx1"/>
                </a:solidFill>
                <a:latin typeface="微软雅黑" panose="020B0503020204020204" charset="-122"/>
                <a:ea typeface="微软雅黑" panose="020B0503020204020204" charset="-122"/>
                <a:cs typeface="微软雅黑" panose="020B0503020204020204" charset="-122"/>
              </a:rPr>
              <a:t>3</a:t>
            </a:r>
            <a:r>
              <a:rPr sz="2000" b="1" dirty="0">
                <a:solidFill>
                  <a:schemeClr val="tx1"/>
                </a:solidFill>
                <a:latin typeface="微软雅黑" panose="020B0503020204020204" charset="-122"/>
                <a:ea typeface="微软雅黑" panose="020B0503020204020204" charset="-122"/>
                <a:cs typeface="微软雅黑" panose="020B0503020204020204" charset="-122"/>
              </a:rPr>
              <a:t> </a:t>
            </a:r>
            <a:r>
              <a:rPr lang="zh-CN" sz="2000" b="1" dirty="0">
                <a:solidFill>
                  <a:schemeClr val="tx1"/>
                </a:solidFill>
                <a:latin typeface="微软雅黑" panose="020B0503020204020204" charset="-122"/>
                <a:ea typeface="微软雅黑" panose="020B0503020204020204" charset="-122"/>
                <a:cs typeface="微软雅黑" panose="020B0503020204020204" charset="-122"/>
              </a:rPr>
              <a:t>村庄优化提升策略</a:t>
            </a:r>
            <a:endParaRPr lang="zh-CN" sz="2000" b="1"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grpSp>
        <p:nvGrpSpPr>
          <p:cNvPr id="25" name="组合 24"/>
          <p:cNvGrpSpPr/>
          <p:nvPr>
            <p:custDataLst>
              <p:tags r:id="rId2"/>
            </p:custDataLst>
          </p:nvPr>
        </p:nvGrpSpPr>
        <p:grpSpPr>
          <a:xfrm rot="0">
            <a:off x="4785360" y="1947545"/>
            <a:ext cx="1042035" cy="1011555"/>
            <a:chOff x="3771" y="458"/>
            <a:chExt cx="1505" cy="1326"/>
          </a:xfrm>
        </p:grpSpPr>
        <p:sp>
          <p:nvSpPr>
            <p:cNvPr id="5" name="剪去对角的矩形 4"/>
            <p:cNvSpPr/>
            <p:nvPr>
              <p:custDataLst>
                <p:tags r:id="rId3"/>
              </p:custDataLst>
            </p:nvPr>
          </p:nvSpPr>
          <p:spPr>
            <a:xfrm>
              <a:off x="3771" y="458"/>
              <a:ext cx="1503" cy="1326"/>
            </a:xfrm>
            <a:prstGeom prst="snip2Diag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235"/>
            </a:p>
          </p:txBody>
        </p:sp>
        <p:sp>
          <p:nvSpPr>
            <p:cNvPr id="19" name="文本框 18"/>
            <p:cNvSpPr txBox="1"/>
            <p:nvPr>
              <p:custDataLst>
                <p:tags r:id="rId4"/>
              </p:custDataLst>
            </p:nvPr>
          </p:nvSpPr>
          <p:spPr>
            <a:xfrm>
              <a:off x="4044" y="587"/>
              <a:ext cx="1233" cy="1144"/>
            </a:xfrm>
            <a:prstGeom prst="rect">
              <a:avLst/>
            </a:prstGeom>
            <a:noFill/>
          </p:spPr>
          <p:txBody>
            <a:bodyPr vert="horz" wrap="square" lIns="0" tIns="0" rIns="0" bIns="0" rtlCol="0" anchor="t" anchorCtr="0">
              <a:normAutofit/>
            </a:bodyPr>
            <a:p>
              <a:pPr fontAlgn="auto">
                <a:lnSpc>
                  <a:spcPct val="130000"/>
                </a:lnSpc>
              </a:pPr>
              <a:r>
                <a:rPr lang="en-US" altLang="zh-CN" sz="3970" b="1" spc="150" dirty="0">
                  <a:solidFill>
                    <a:schemeClr val="bg1"/>
                  </a:solidFill>
                  <a:uFillTx/>
                  <a:latin typeface="微软雅黑" panose="020B0503020204020204" charset="-122"/>
                  <a:ea typeface="微软雅黑" panose="020B0503020204020204" charset="-122"/>
                </a:rPr>
                <a:t>01</a:t>
              </a:r>
              <a:endParaRPr lang="en-US" altLang="zh-CN" sz="3970" b="1" spc="150" dirty="0">
                <a:solidFill>
                  <a:schemeClr val="bg1"/>
                </a:solidFill>
                <a:uFillTx/>
                <a:latin typeface="微软雅黑" panose="020B0503020204020204" charset="-122"/>
                <a:ea typeface="微软雅黑" panose="020B0503020204020204" charset="-122"/>
              </a:endParaRPr>
            </a:p>
          </p:txBody>
        </p:sp>
      </p:grpSp>
      <p:sp>
        <p:nvSpPr>
          <p:cNvPr id="8" name="矩形 7"/>
          <p:cNvSpPr/>
          <p:nvPr>
            <p:custDataLst>
              <p:tags r:id="rId5"/>
            </p:custDataLst>
          </p:nvPr>
        </p:nvSpPr>
        <p:spPr>
          <a:xfrm>
            <a:off x="5952490" y="1699895"/>
            <a:ext cx="5054600" cy="1480820"/>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35">
              <a:solidFill>
                <a:schemeClr val="tx1"/>
              </a:solidFill>
            </a:endParaRPr>
          </a:p>
        </p:txBody>
      </p:sp>
      <p:sp>
        <p:nvSpPr>
          <p:cNvPr id="16" name="文本框 15"/>
          <p:cNvSpPr txBox="1"/>
          <p:nvPr>
            <p:custDataLst>
              <p:tags r:id="rId6"/>
            </p:custDataLst>
          </p:nvPr>
        </p:nvSpPr>
        <p:spPr>
          <a:xfrm>
            <a:off x="6015355" y="1829435"/>
            <a:ext cx="4933315" cy="1243965"/>
          </a:xfrm>
          <a:prstGeom prst="rect">
            <a:avLst/>
          </a:prstGeom>
          <a:noFill/>
        </p:spPr>
        <p:txBody>
          <a:bodyPr wrap="square" rtlCol="0" anchor="ctr" anchorCtr="0">
            <a:normAutofit/>
          </a:bodyPr>
          <a:p>
            <a:pPr marL="0" indent="0" algn="l">
              <a:lnSpc>
                <a:spcPct val="130000"/>
              </a:lnSpc>
              <a:spcBef>
                <a:spcPts val="0"/>
              </a:spcBef>
              <a:spcAft>
                <a:spcPts val="0"/>
              </a:spcAft>
              <a:buSzPct val="100000"/>
            </a:pPr>
            <a:r>
              <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以经济发展为导向，关注产业规划和村民就业，提出乡村产业发展和村民收入提升策略。</a:t>
            </a:r>
            <a:endPar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9" name="组合 8"/>
          <p:cNvGrpSpPr/>
          <p:nvPr>
            <p:custDataLst>
              <p:tags r:id="rId7"/>
            </p:custDataLst>
          </p:nvPr>
        </p:nvGrpSpPr>
        <p:grpSpPr>
          <a:xfrm rot="0">
            <a:off x="4799330" y="8508365"/>
            <a:ext cx="1042035" cy="1009650"/>
            <a:chOff x="3642" y="6719"/>
            <a:chExt cx="1505" cy="1324"/>
          </a:xfrm>
        </p:grpSpPr>
        <p:sp>
          <p:nvSpPr>
            <p:cNvPr id="45" name="剪去对角的矩形 44"/>
            <p:cNvSpPr/>
            <p:nvPr>
              <p:custDataLst>
                <p:tags r:id="rId8"/>
              </p:custDataLst>
            </p:nvPr>
          </p:nvSpPr>
          <p:spPr>
            <a:xfrm>
              <a:off x="3642" y="6719"/>
              <a:ext cx="1503" cy="1325"/>
            </a:xfrm>
            <a:prstGeom prst="snip2Diag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235"/>
            </a:p>
          </p:txBody>
        </p:sp>
        <p:sp>
          <p:nvSpPr>
            <p:cNvPr id="48" name="文本框 47"/>
            <p:cNvSpPr txBox="1"/>
            <p:nvPr>
              <p:custDataLst>
                <p:tags r:id="rId9"/>
              </p:custDataLst>
            </p:nvPr>
          </p:nvSpPr>
          <p:spPr>
            <a:xfrm>
              <a:off x="3915" y="6850"/>
              <a:ext cx="1233" cy="1143"/>
            </a:xfrm>
            <a:prstGeom prst="rect">
              <a:avLst/>
            </a:prstGeom>
            <a:noFill/>
          </p:spPr>
          <p:txBody>
            <a:bodyPr vert="horz" wrap="square" lIns="0" tIns="0" rIns="0" bIns="0" rtlCol="0" anchor="t" anchorCtr="0">
              <a:normAutofit/>
            </a:bodyPr>
            <a:p>
              <a:pPr fontAlgn="auto">
                <a:lnSpc>
                  <a:spcPct val="130000"/>
                </a:lnSpc>
              </a:pPr>
              <a:r>
                <a:rPr lang="en-US" altLang="zh-CN" sz="3970" b="1" spc="150" dirty="0">
                  <a:solidFill>
                    <a:schemeClr val="bg1"/>
                  </a:solidFill>
                  <a:uFillTx/>
                  <a:latin typeface="微软雅黑" panose="020B0503020204020204" charset="-122"/>
                  <a:ea typeface="微软雅黑" panose="020B0503020204020204" charset="-122"/>
                </a:rPr>
                <a:t>05</a:t>
              </a:r>
              <a:endParaRPr lang="en-US" altLang="zh-CN" sz="3970" b="1" spc="150" dirty="0">
                <a:solidFill>
                  <a:schemeClr val="bg1"/>
                </a:solidFill>
                <a:uFillTx/>
                <a:latin typeface="微软雅黑" panose="020B0503020204020204" charset="-122"/>
                <a:ea typeface="微软雅黑" panose="020B0503020204020204" charset="-122"/>
              </a:endParaRPr>
            </a:p>
          </p:txBody>
        </p:sp>
      </p:grpSp>
      <p:sp>
        <p:nvSpPr>
          <p:cNvPr id="46" name="矩形 45"/>
          <p:cNvSpPr/>
          <p:nvPr>
            <p:custDataLst>
              <p:tags r:id="rId10"/>
            </p:custDataLst>
          </p:nvPr>
        </p:nvSpPr>
        <p:spPr>
          <a:xfrm>
            <a:off x="5967095" y="8260080"/>
            <a:ext cx="5054600" cy="1479550"/>
          </a:xfrm>
          <a:prstGeom prst="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35">
              <a:solidFill>
                <a:schemeClr val="tx1"/>
              </a:solidFill>
            </a:endParaRPr>
          </a:p>
        </p:txBody>
      </p:sp>
      <p:sp>
        <p:nvSpPr>
          <p:cNvPr id="47" name="文本框 46"/>
          <p:cNvSpPr txBox="1"/>
          <p:nvPr>
            <p:custDataLst>
              <p:tags r:id="rId11"/>
            </p:custDataLst>
          </p:nvPr>
        </p:nvSpPr>
        <p:spPr>
          <a:xfrm>
            <a:off x="6029325" y="8388985"/>
            <a:ext cx="4933315" cy="1243965"/>
          </a:xfrm>
          <a:prstGeom prst="rect">
            <a:avLst/>
          </a:prstGeom>
          <a:noFill/>
        </p:spPr>
        <p:txBody>
          <a:bodyPr wrap="square" rtlCol="0" anchor="ctr" anchorCtr="0">
            <a:normAutofit/>
          </a:bodyPr>
          <a:p>
            <a:pPr marL="0" indent="0" algn="l">
              <a:lnSpc>
                <a:spcPct val="130000"/>
              </a:lnSpc>
              <a:spcBef>
                <a:spcPts val="0"/>
              </a:spcBef>
              <a:spcAft>
                <a:spcPts val="0"/>
              </a:spcAft>
              <a:buSzPct val="100000"/>
            </a:pPr>
            <a:r>
              <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以治理有效为导向，制定村庄规划实施方案。</a:t>
            </a:r>
            <a:endPar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10" name="组合 9"/>
          <p:cNvGrpSpPr/>
          <p:nvPr>
            <p:custDataLst>
              <p:tags r:id="rId12"/>
            </p:custDataLst>
          </p:nvPr>
        </p:nvGrpSpPr>
        <p:grpSpPr>
          <a:xfrm rot="0">
            <a:off x="4799330" y="5227955"/>
            <a:ext cx="1042035" cy="1011555"/>
            <a:chOff x="3642" y="3588"/>
            <a:chExt cx="1505" cy="1326"/>
          </a:xfrm>
        </p:grpSpPr>
        <p:sp>
          <p:nvSpPr>
            <p:cNvPr id="49" name="剪去对角的矩形 48"/>
            <p:cNvSpPr/>
            <p:nvPr>
              <p:custDataLst>
                <p:tags r:id="rId13"/>
              </p:custDataLst>
            </p:nvPr>
          </p:nvSpPr>
          <p:spPr>
            <a:xfrm>
              <a:off x="3642" y="3588"/>
              <a:ext cx="1503" cy="1326"/>
            </a:xfrm>
            <a:prstGeom prst="snip2Diag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235"/>
            </a:p>
          </p:txBody>
        </p:sp>
        <p:sp>
          <p:nvSpPr>
            <p:cNvPr id="52" name="文本框 51"/>
            <p:cNvSpPr txBox="1"/>
            <p:nvPr>
              <p:custDataLst>
                <p:tags r:id="rId14"/>
              </p:custDataLst>
            </p:nvPr>
          </p:nvSpPr>
          <p:spPr>
            <a:xfrm>
              <a:off x="3915" y="3717"/>
              <a:ext cx="1233" cy="1144"/>
            </a:xfrm>
            <a:prstGeom prst="rect">
              <a:avLst/>
            </a:prstGeom>
            <a:noFill/>
          </p:spPr>
          <p:txBody>
            <a:bodyPr vert="horz" wrap="square" lIns="0" tIns="0" rIns="0" bIns="0" rtlCol="0" anchor="t" anchorCtr="0">
              <a:normAutofit/>
            </a:bodyPr>
            <a:p>
              <a:pPr fontAlgn="auto">
                <a:lnSpc>
                  <a:spcPct val="130000"/>
                </a:lnSpc>
              </a:pPr>
              <a:r>
                <a:rPr lang="en-US" altLang="zh-CN" sz="3970" b="1" spc="150" dirty="0">
                  <a:solidFill>
                    <a:schemeClr val="bg1"/>
                  </a:solidFill>
                  <a:uFillTx/>
                  <a:latin typeface="微软雅黑" panose="020B0503020204020204" charset="-122"/>
                  <a:ea typeface="微软雅黑" panose="020B0503020204020204" charset="-122"/>
                </a:rPr>
                <a:t>03</a:t>
              </a:r>
              <a:endParaRPr lang="en-US" altLang="zh-CN" sz="3970" b="1" spc="150" dirty="0">
                <a:solidFill>
                  <a:schemeClr val="bg1"/>
                </a:solidFill>
                <a:uFillTx/>
                <a:latin typeface="微软雅黑" panose="020B0503020204020204" charset="-122"/>
                <a:ea typeface="微软雅黑" panose="020B0503020204020204" charset="-122"/>
              </a:endParaRPr>
            </a:p>
          </p:txBody>
        </p:sp>
      </p:grpSp>
      <p:sp>
        <p:nvSpPr>
          <p:cNvPr id="50" name="矩形 49"/>
          <p:cNvSpPr/>
          <p:nvPr>
            <p:custDataLst>
              <p:tags r:id="rId15"/>
            </p:custDataLst>
          </p:nvPr>
        </p:nvSpPr>
        <p:spPr>
          <a:xfrm>
            <a:off x="5967095" y="4980305"/>
            <a:ext cx="5054600" cy="148082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35">
              <a:solidFill>
                <a:schemeClr val="tx1"/>
              </a:solidFill>
            </a:endParaRPr>
          </a:p>
        </p:txBody>
      </p:sp>
      <p:sp>
        <p:nvSpPr>
          <p:cNvPr id="51" name="文本框 50"/>
          <p:cNvSpPr txBox="1"/>
          <p:nvPr>
            <p:custDataLst>
              <p:tags r:id="rId16"/>
            </p:custDataLst>
          </p:nvPr>
        </p:nvSpPr>
        <p:spPr>
          <a:xfrm>
            <a:off x="6029325" y="5109210"/>
            <a:ext cx="4933315" cy="1243965"/>
          </a:xfrm>
          <a:prstGeom prst="rect">
            <a:avLst/>
          </a:prstGeom>
          <a:noFill/>
        </p:spPr>
        <p:txBody>
          <a:bodyPr wrap="square" rtlCol="0" anchor="ctr" anchorCtr="0">
            <a:normAutofit/>
          </a:bodyPr>
          <a:p>
            <a:pPr marL="0" indent="0" algn="l">
              <a:lnSpc>
                <a:spcPct val="130000"/>
              </a:lnSpc>
              <a:spcBef>
                <a:spcPts val="0"/>
              </a:spcBef>
              <a:spcAft>
                <a:spcPts val="0"/>
              </a:spcAft>
              <a:buSzPct val="100000"/>
            </a:pPr>
            <a:r>
              <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以舒适宜居为导向，保障基本生存前提，补齐设施短板。</a:t>
            </a:r>
            <a:endPar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11" name="组合 10"/>
          <p:cNvGrpSpPr/>
          <p:nvPr>
            <p:custDataLst>
              <p:tags r:id="rId17"/>
            </p:custDataLst>
          </p:nvPr>
        </p:nvGrpSpPr>
        <p:grpSpPr>
          <a:xfrm rot="0">
            <a:off x="4799330" y="3589020"/>
            <a:ext cx="1042035" cy="1009650"/>
            <a:chOff x="3642" y="2022"/>
            <a:chExt cx="1505" cy="1324"/>
          </a:xfrm>
        </p:grpSpPr>
        <p:sp>
          <p:nvSpPr>
            <p:cNvPr id="53" name="剪去对角的矩形 52"/>
            <p:cNvSpPr/>
            <p:nvPr>
              <p:custDataLst>
                <p:tags r:id="rId18"/>
              </p:custDataLst>
            </p:nvPr>
          </p:nvSpPr>
          <p:spPr>
            <a:xfrm>
              <a:off x="3642" y="2022"/>
              <a:ext cx="1503" cy="1325"/>
            </a:xfrm>
            <a:prstGeom prst="snip2Diag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235"/>
            </a:p>
          </p:txBody>
        </p:sp>
        <p:sp>
          <p:nvSpPr>
            <p:cNvPr id="56" name="文本框 55"/>
            <p:cNvSpPr txBox="1"/>
            <p:nvPr>
              <p:custDataLst>
                <p:tags r:id="rId19"/>
              </p:custDataLst>
            </p:nvPr>
          </p:nvSpPr>
          <p:spPr>
            <a:xfrm>
              <a:off x="3915" y="2151"/>
              <a:ext cx="1233" cy="1143"/>
            </a:xfrm>
            <a:prstGeom prst="rect">
              <a:avLst/>
            </a:prstGeom>
            <a:noFill/>
          </p:spPr>
          <p:txBody>
            <a:bodyPr vert="horz" wrap="square" lIns="0" tIns="0" rIns="0" bIns="0" rtlCol="0" anchor="t" anchorCtr="0">
              <a:normAutofit/>
            </a:bodyPr>
            <a:p>
              <a:pPr fontAlgn="auto">
                <a:lnSpc>
                  <a:spcPct val="130000"/>
                </a:lnSpc>
              </a:pPr>
              <a:r>
                <a:rPr lang="en-US" altLang="zh-CN" sz="3970" b="1" spc="150" dirty="0">
                  <a:solidFill>
                    <a:schemeClr val="bg1"/>
                  </a:solidFill>
                  <a:uFillTx/>
                  <a:latin typeface="微软雅黑" panose="020B0503020204020204" charset="-122"/>
                  <a:ea typeface="微软雅黑" panose="020B0503020204020204" charset="-122"/>
                </a:rPr>
                <a:t>02</a:t>
              </a:r>
              <a:endParaRPr lang="en-US" altLang="zh-CN" sz="3970" b="1" spc="150" dirty="0">
                <a:solidFill>
                  <a:schemeClr val="bg1"/>
                </a:solidFill>
                <a:uFillTx/>
                <a:latin typeface="微软雅黑" panose="020B0503020204020204" charset="-122"/>
                <a:ea typeface="微软雅黑" panose="020B0503020204020204" charset="-122"/>
              </a:endParaRPr>
            </a:p>
          </p:txBody>
        </p:sp>
      </p:grpSp>
      <p:sp>
        <p:nvSpPr>
          <p:cNvPr id="54" name="矩形 53"/>
          <p:cNvSpPr/>
          <p:nvPr>
            <p:custDataLst>
              <p:tags r:id="rId20"/>
            </p:custDataLst>
          </p:nvPr>
        </p:nvSpPr>
        <p:spPr>
          <a:xfrm>
            <a:off x="5967095" y="3340735"/>
            <a:ext cx="5054600" cy="1479550"/>
          </a:xfrm>
          <a:prstGeom prst="rect">
            <a:avLst/>
          </a:prstGeom>
          <a:noFill/>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35">
              <a:solidFill>
                <a:schemeClr val="tx1"/>
              </a:solidFill>
            </a:endParaRPr>
          </a:p>
        </p:txBody>
      </p:sp>
      <p:sp>
        <p:nvSpPr>
          <p:cNvPr id="55" name="文本框 54"/>
          <p:cNvSpPr txBox="1"/>
          <p:nvPr>
            <p:custDataLst>
              <p:tags r:id="rId21"/>
            </p:custDataLst>
          </p:nvPr>
        </p:nvSpPr>
        <p:spPr>
          <a:xfrm>
            <a:off x="6029325" y="3469005"/>
            <a:ext cx="4933315" cy="1243965"/>
          </a:xfrm>
          <a:prstGeom prst="rect">
            <a:avLst/>
          </a:prstGeom>
          <a:noFill/>
        </p:spPr>
        <p:txBody>
          <a:bodyPr wrap="square" rtlCol="0" anchor="ctr" anchorCtr="0">
            <a:normAutofit/>
          </a:bodyPr>
          <a:p>
            <a:pPr marL="0" indent="0" algn="l">
              <a:lnSpc>
                <a:spcPct val="130000"/>
              </a:lnSpc>
              <a:spcBef>
                <a:spcPts val="0"/>
              </a:spcBef>
              <a:spcAft>
                <a:spcPts val="0"/>
              </a:spcAft>
              <a:buSzPct val="100000"/>
            </a:pPr>
            <a:r>
              <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以生态保护为导向，加强村域生态环境保护，明确乡村管控空间和减量空间。</a:t>
            </a:r>
            <a:endPar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grpSp>
        <p:nvGrpSpPr>
          <p:cNvPr id="12" name="组合 11"/>
          <p:cNvGrpSpPr/>
          <p:nvPr>
            <p:custDataLst>
              <p:tags r:id="rId22"/>
            </p:custDataLst>
          </p:nvPr>
        </p:nvGrpSpPr>
        <p:grpSpPr>
          <a:xfrm rot="0">
            <a:off x="4799330" y="6869430"/>
            <a:ext cx="1042035" cy="1009650"/>
            <a:chOff x="3642" y="5153"/>
            <a:chExt cx="1505" cy="1324"/>
          </a:xfrm>
        </p:grpSpPr>
        <p:sp>
          <p:nvSpPr>
            <p:cNvPr id="57" name="剪去对角的矩形 56"/>
            <p:cNvSpPr/>
            <p:nvPr>
              <p:custDataLst>
                <p:tags r:id="rId23"/>
              </p:custDataLst>
            </p:nvPr>
          </p:nvSpPr>
          <p:spPr>
            <a:xfrm>
              <a:off x="3642" y="5153"/>
              <a:ext cx="1503" cy="1325"/>
            </a:xfrm>
            <a:prstGeom prst="snip2Diag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235"/>
            </a:p>
          </p:txBody>
        </p:sp>
        <p:sp>
          <p:nvSpPr>
            <p:cNvPr id="60" name="文本框 59"/>
            <p:cNvSpPr txBox="1"/>
            <p:nvPr>
              <p:custDataLst>
                <p:tags r:id="rId24"/>
              </p:custDataLst>
            </p:nvPr>
          </p:nvSpPr>
          <p:spPr>
            <a:xfrm>
              <a:off x="3915" y="5284"/>
              <a:ext cx="1233" cy="1143"/>
            </a:xfrm>
            <a:prstGeom prst="rect">
              <a:avLst/>
            </a:prstGeom>
            <a:noFill/>
          </p:spPr>
          <p:txBody>
            <a:bodyPr vert="horz" wrap="square" lIns="0" tIns="0" rIns="0" bIns="0" rtlCol="0" anchor="t" anchorCtr="0">
              <a:normAutofit/>
            </a:bodyPr>
            <a:p>
              <a:pPr fontAlgn="auto">
                <a:lnSpc>
                  <a:spcPct val="130000"/>
                </a:lnSpc>
              </a:pPr>
              <a:r>
                <a:rPr lang="en-US" altLang="zh-CN" sz="3970" b="1" spc="150" dirty="0">
                  <a:solidFill>
                    <a:schemeClr val="bg1"/>
                  </a:solidFill>
                  <a:uFillTx/>
                  <a:latin typeface="微软雅黑" panose="020B0503020204020204" charset="-122"/>
                  <a:ea typeface="微软雅黑" panose="020B0503020204020204" charset="-122"/>
                </a:rPr>
                <a:t>04</a:t>
              </a:r>
              <a:endParaRPr lang="en-US" altLang="zh-CN" sz="3970" b="1" spc="150" dirty="0">
                <a:solidFill>
                  <a:schemeClr val="bg1"/>
                </a:solidFill>
                <a:uFillTx/>
                <a:latin typeface="微软雅黑" panose="020B0503020204020204" charset="-122"/>
                <a:ea typeface="微软雅黑" panose="020B0503020204020204" charset="-122"/>
              </a:endParaRPr>
            </a:p>
          </p:txBody>
        </p:sp>
      </p:grpSp>
      <p:sp>
        <p:nvSpPr>
          <p:cNvPr id="58" name="矩形 57"/>
          <p:cNvSpPr/>
          <p:nvPr>
            <p:custDataLst>
              <p:tags r:id="rId25"/>
            </p:custDataLst>
          </p:nvPr>
        </p:nvSpPr>
        <p:spPr>
          <a:xfrm>
            <a:off x="5967095" y="6621145"/>
            <a:ext cx="5054600" cy="1479550"/>
          </a:xfrm>
          <a:prstGeom prst="rect">
            <a:avLst/>
          </a:prstGeom>
          <a:noFill/>
          <a:ln w="63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235">
              <a:solidFill>
                <a:schemeClr val="tx1"/>
              </a:solidFill>
            </a:endParaRPr>
          </a:p>
        </p:txBody>
      </p:sp>
      <p:sp>
        <p:nvSpPr>
          <p:cNvPr id="59" name="文本框 58"/>
          <p:cNvSpPr txBox="1"/>
          <p:nvPr>
            <p:custDataLst>
              <p:tags r:id="rId26"/>
            </p:custDataLst>
          </p:nvPr>
        </p:nvSpPr>
        <p:spPr>
          <a:xfrm>
            <a:off x="6029325" y="6749415"/>
            <a:ext cx="4933315" cy="1243965"/>
          </a:xfrm>
          <a:prstGeom prst="rect">
            <a:avLst/>
          </a:prstGeom>
          <a:noFill/>
        </p:spPr>
        <p:txBody>
          <a:bodyPr wrap="square" rtlCol="0" anchor="ctr" anchorCtr="0">
            <a:normAutofit/>
          </a:bodyPr>
          <a:p>
            <a:pPr marL="0" indent="0" algn="l">
              <a:lnSpc>
                <a:spcPct val="130000"/>
              </a:lnSpc>
              <a:spcBef>
                <a:spcPts val="0"/>
              </a:spcBef>
              <a:spcAft>
                <a:spcPts val="0"/>
              </a:spcAft>
              <a:buSzPct val="100000"/>
            </a:pPr>
            <a:r>
              <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以彰显文化为导向，创造人居意境，提出村庄景观风貌和乡村建筑设计方案。</a:t>
            </a:r>
            <a:endParaRPr lang="zh-CN" altLang="en-US" sz="1735" spc="150" dirty="0">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endParaRPr>
          </a:p>
        </p:txBody>
      </p:sp>
    </p:spTree>
    <p:custDataLst>
      <p:tags r:id="rId27"/>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3</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发展</a:t>
            </a:r>
            <a:r>
              <a:rPr lang="zh-CN" sz="2800" u="none" spc="-5" dirty="0">
                <a:ea typeface="微软雅黑" panose="020B0503020204020204" charset="-122"/>
              </a:rPr>
              <a:t>分析</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定位</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7" name="object 8"/>
          <p:cNvSpPr/>
          <p:nvPr/>
        </p:nvSpPr>
        <p:spPr>
          <a:xfrm>
            <a:off x="5611240" y="6235610"/>
            <a:ext cx="3886200" cy="778510"/>
          </a:xfrm>
          <a:custGeom>
            <a:avLst/>
            <a:gdLst/>
            <a:ahLst/>
            <a:cxnLst/>
            <a:rect l="l" t="t" r="r" b="b"/>
            <a:pathLst>
              <a:path w="3886200" h="778509">
                <a:moveTo>
                  <a:pt x="0" y="777963"/>
                </a:moveTo>
                <a:lnTo>
                  <a:pt x="3886199" y="777963"/>
                </a:lnTo>
                <a:lnTo>
                  <a:pt x="3886199" y="0"/>
                </a:lnTo>
                <a:lnTo>
                  <a:pt x="0" y="0"/>
                </a:lnTo>
                <a:lnTo>
                  <a:pt x="0" y="777963"/>
                </a:lnTo>
                <a:close/>
              </a:path>
            </a:pathLst>
          </a:custGeom>
          <a:solidFill>
            <a:srgbClr val="57BC75">
              <a:alpha val="59999"/>
            </a:srgbClr>
          </a:solidFill>
        </p:spPr>
        <p:txBody>
          <a:bodyPr wrap="square" lIns="0" tIns="0" rIns="0" bIns="0" rtlCol="0"/>
          <a:p/>
        </p:txBody>
      </p:sp>
      <p:sp>
        <p:nvSpPr>
          <p:cNvPr id="19" name="object 9"/>
          <p:cNvSpPr txBox="1"/>
          <p:nvPr/>
        </p:nvSpPr>
        <p:spPr>
          <a:xfrm>
            <a:off x="9497441" y="5455195"/>
            <a:ext cx="3870325" cy="778510"/>
          </a:xfrm>
          <a:prstGeom prst="rect">
            <a:avLst/>
          </a:prstGeom>
          <a:solidFill>
            <a:srgbClr val="43BDB8">
              <a:alpha val="59999"/>
            </a:srgbClr>
          </a:solidFill>
        </p:spPr>
        <p:txBody>
          <a:bodyPr vert="horz" wrap="square" lIns="0" tIns="82550" rIns="0" bIns="0" rtlCol="0">
            <a:spAutoFit/>
          </a:bodyPr>
          <a:p>
            <a:pPr marR="7620" algn="ctr">
              <a:lnSpc>
                <a:spcPct val="100000"/>
              </a:lnSpc>
              <a:spcBef>
                <a:spcPts val="650"/>
              </a:spcBef>
            </a:pPr>
            <a:r>
              <a:rPr sz="3800" b="1" dirty="0">
                <a:solidFill>
                  <a:srgbClr val="FFFFFF"/>
                </a:solidFill>
                <a:latin typeface="微软雅黑" panose="020B0503020204020204" charset="-122"/>
                <a:cs typeface="微软雅黑" panose="020B0503020204020204" charset="-122"/>
              </a:rPr>
              <a:t>建设最美乡村</a:t>
            </a:r>
            <a:endParaRPr sz="3800">
              <a:latin typeface="微软雅黑" panose="020B0503020204020204" charset="-122"/>
              <a:cs typeface="微软雅黑" panose="020B0503020204020204" charset="-122"/>
            </a:endParaRPr>
          </a:p>
        </p:txBody>
      </p:sp>
      <p:sp>
        <p:nvSpPr>
          <p:cNvPr id="20" name="object 10"/>
          <p:cNvSpPr/>
          <p:nvPr/>
        </p:nvSpPr>
        <p:spPr>
          <a:xfrm>
            <a:off x="887361" y="6826250"/>
            <a:ext cx="730885" cy="962025"/>
          </a:xfrm>
          <a:custGeom>
            <a:avLst/>
            <a:gdLst/>
            <a:ahLst/>
            <a:cxnLst/>
            <a:rect l="l" t="t" r="r" b="b"/>
            <a:pathLst>
              <a:path w="730885" h="962025">
                <a:moveTo>
                  <a:pt x="0" y="0"/>
                </a:moveTo>
                <a:lnTo>
                  <a:pt x="0" y="962024"/>
                </a:lnTo>
                <a:lnTo>
                  <a:pt x="730618" y="962024"/>
                </a:lnTo>
                <a:lnTo>
                  <a:pt x="730618" y="185292"/>
                </a:lnTo>
                <a:lnTo>
                  <a:pt x="0" y="0"/>
                </a:lnTo>
                <a:close/>
              </a:path>
            </a:pathLst>
          </a:custGeom>
          <a:solidFill>
            <a:srgbClr val="6FAC46"/>
          </a:solidFill>
        </p:spPr>
        <p:txBody>
          <a:bodyPr wrap="square" lIns="0" tIns="0" rIns="0" bIns="0" rtlCol="0"/>
          <a:p/>
        </p:txBody>
      </p:sp>
      <p:sp>
        <p:nvSpPr>
          <p:cNvPr id="21" name="object 11"/>
          <p:cNvSpPr/>
          <p:nvPr/>
        </p:nvSpPr>
        <p:spPr>
          <a:xfrm>
            <a:off x="4888610" y="6049263"/>
            <a:ext cx="730885" cy="962660"/>
          </a:xfrm>
          <a:custGeom>
            <a:avLst/>
            <a:gdLst/>
            <a:ahLst/>
            <a:cxnLst/>
            <a:rect l="l" t="t" r="r" b="b"/>
            <a:pathLst>
              <a:path w="730885" h="962659">
                <a:moveTo>
                  <a:pt x="0" y="0"/>
                </a:moveTo>
                <a:lnTo>
                  <a:pt x="0" y="962152"/>
                </a:lnTo>
                <a:lnTo>
                  <a:pt x="730630" y="962152"/>
                </a:lnTo>
                <a:lnTo>
                  <a:pt x="730630" y="185420"/>
                </a:lnTo>
                <a:lnTo>
                  <a:pt x="0" y="0"/>
                </a:lnTo>
                <a:close/>
              </a:path>
            </a:pathLst>
          </a:custGeom>
          <a:solidFill>
            <a:srgbClr val="57BC75"/>
          </a:solidFill>
        </p:spPr>
        <p:txBody>
          <a:bodyPr wrap="square" lIns="0" tIns="0" rIns="0" bIns="0" rtlCol="0"/>
          <a:p/>
        </p:txBody>
      </p:sp>
      <p:sp>
        <p:nvSpPr>
          <p:cNvPr id="22" name="object 12"/>
          <p:cNvSpPr/>
          <p:nvPr/>
        </p:nvSpPr>
        <p:spPr>
          <a:xfrm>
            <a:off x="8758935" y="5275198"/>
            <a:ext cx="730885" cy="962660"/>
          </a:xfrm>
          <a:custGeom>
            <a:avLst/>
            <a:gdLst/>
            <a:ahLst/>
            <a:cxnLst/>
            <a:rect l="l" t="t" r="r" b="b"/>
            <a:pathLst>
              <a:path w="730884" h="962660">
                <a:moveTo>
                  <a:pt x="0" y="0"/>
                </a:moveTo>
                <a:lnTo>
                  <a:pt x="0" y="962151"/>
                </a:lnTo>
                <a:lnTo>
                  <a:pt x="730631" y="962151"/>
                </a:lnTo>
                <a:lnTo>
                  <a:pt x="730631" y="185420"/>
                </a:lnTo>
                <a:lnTo>
                  <a:pt x="0" y="0"/>
                </a:lnTo>
                <a:close/>
              </a:path>
            </a:pathLst>
          </a:custGeom>
          <a:solidFill>
            <a:srgbClr val="43BDB8"/>
          </a:solidFill>
        </p:spPr>
        <p:txBody>
          <a:bodyPr wrap="square" lIns="0" tIns="0" rIns="0" bIns="0" rtlCol="0"/>
          <a:p/>
        </p:txBody>
      </p:sp>
      <p:graphicFrame>
        <p:nvGraphicFramePr>
          <p:cNvPr id="23" name="object 13"/>
          <p:cNvGraphicFramePr>
            <a:graphicFrameLocks noGrp="1"/>
          </p:cNvGraphicFramePr>
          <p:nvPr>
            <p:custDataLst>
              <p:tags r:id="rId2"/>
            </p:custDataLst>
          </p:nvPr>
        </p:nvGraphicFramePr>
        <p:xfrm>
          <a:off x="1581613" y="6233159"/>
          <a:ext cx="11847830" cy="2467610"/>
        </p:xfrm>
        <a:graphic>
          <a:graphicData uri="http://schemas.openxmlformats.org/drawingml/2006/table">
            <a:tbl>
              <a:tblPr firstRow="1" bandRow="1">
                <a:tableStyleId>{2D5ABB26-0587-4C30-8999-92F81FD0307C}</a:tableStyleId>
              </a:tblPr>
              <a:tblGrid>
                <a:gridCol w="3813175"/>
                <a:gridCol w="106679"/>
                <a:gridCol w="4038600"/>
                <a:gridCol w="3790950"/>
              </a:tblGrid>
              <a:tr h="781538">
                <a:tc gridSpan="3">
                  <a:txBody>
                    <a:bodyPr/>
                    <a:p>
                      <a:pPr marL="4490085">
                        <a:lnSpc>
                          <a:spcPct val="100000"/>
                        </a:lnSpc>
                        <a:spcBef>
                          <a:spcPts val="410"/>
                        </a:spcBef>
                      </a:pPr>
                      <a:r>
                        <a:rPr sz="3800" b="1" spc="5" dirty="0">
                          <a:solidFill>
                            <a:srgbClr val="FFFFFF"/>
                          </a:solidFill>
                          <a:latin typeface="微软雅黑" panose="020B0503020204020204" charset="-122"/>
                          <a:cs typeface="微软雅黑" panose="020B0503020204020204" charset="-122"/>
                        </a:rPr>
                        <a:t>治理村庄环境</a:t>
                      </a:r>
                      <a:endParaRPr sz="3800">
                        <a:latin typeface="微软雅黑" panose="020B0503020204020204" charset="-122"/>
                        <a:cs typeface="微软雅黑" panose="020B0503020204020204" charset="-122"/>
                      </a:endParaRPr>
                    </a:p>
                  </a:txBody>
                  <a:tcPr marL="0" marR="0" marT="52069" marB="0">
                    <a:lnR w="53975">
                      <a:solidFill>
                        <a:srgbClr val="FFFFFF"/>
                      </a:solidFill>
                      <a:prstDash val="solid"/>
                    </a:lnR>
                    <a:lnT w="76200">
                      <a:solidFill>
                        <a:srgbClr val="FFFFFF"/>
                      </a:solidFill>
                      <a:prstDash val="solid"/>
                    </a:lnT>
                    <a:lnB w="76200">
                      <a:solidFill>
                        <a:srgbClr val="FFFFFF"/>
                      </a:solidFill>
                      <a:prstDash val="solid"/>
                    </a:lnB>
                  </a:tcPr>
                </a:tc>
                <a:tc hMerge="1">
                  <a:tcPr marL="0" marR="0" marT="0" marB="0"/>
                </a:tc>
                <a:tc hMerge="1">
                  <a:tcPr marL="0" marR="0" marT="0" marB="0"/>
                </a:tc>
                <a:tc rowSpan="2">
                  <a:txBody>
                    <a:bodyPr/>
                    <a:p>
                      <a:pPr marL="506730" marR="477520" indent="126365">
                        <a:lnSpc>
                          <a:spcPct val="130000"/>
                        </a:lnSpc>
                        <a:spcBef>
                          <a:spcPts val="1165"/>
                        </a:spcBef>
                      </a:pPr>
                      <a:r>
                        <a:rPr sz="2000" b="1" dirty="0">
                          <a:latin typeface="微软雅黑" panose="020B0503020204020204" charset="-122"/>
                          <a:cs typeface="微软雅黑" panose="020B0503020204020204" charset="-122"/>
                        </a:rPr>
                        <a:t>发展特色产业、旅游业促进地方发展、农民增收</a:t>
                      </a:r>
                      <a:endParaRPr sz="2000">
                        <a:latin typeface="微软雅黑" panose="020B0503020204020204" charset="-122"/>
                        <a:cs typeface="微软雅黑" panose="020B0503020204020204" charset="-122"/>
                      </a:endParaRPr>
                    </a:p>
                  </a:txBody>
                  <a:tcPr marL="0" marR="0" marT="147955" marB="0">
                    <a:lnL w="53975">
                      <a:solidFill>
                        <a:srgbClr val="FFFFFF"/>
                      </a:solidFill>
                      <a:prstDash val="solid"/>
                    </a:lnL>
                    <a:lnT w="76200">
                      <a:solidFill>
                        <a:srgbClr val="FFFFFF"/>
                      </a:solidFill>
                      <a:prstDash val="solid"/>
                    </a:lnT>
                    <a:solidFill>
                      <a:srgbClr val="DCDEED"/>
                    </a:solidFill>
                  </a:tcPr>
                </a:tc>
              </a:tr>
              <a:tr h="339445">
                <a:tc rowSpan="2" gridSpan="2">
                  <a:txBody>
                    <a:bodyPr/>
                    <a:p>
                      <a:pPr marR="13335" algn="ctr">
                        <a:lnSpc>
                          <a:spcPct val="100000"/>
                        </a:lnSpc>
                        <a:spcBef>
                          <a:spcPts val="350"/>
                        </a:spcBef>
                      </a:pPr>
                      <a:r>
                        <a:rPr sz="3800" b="1" dirty="0">
                          <a:solidFill>
                            <a:srgbClr val="FFFFFF"/>
                          </a:solidFill>
                          <a:latin typeface="微软雅黑" panose="020B0503020204020204" charset="-122"/>
                          <a:cs typeface="微软雅黑" panose="020B0503020204020204" charset="-122"/>
                        </a:rPr>
                        <a:t>保证基本生活</a:t>
                      </a:r>
                      <a:endParaRPr sz="3800">
                        <a:latin typeface="微软雅黑" panose="020B0503020204020204" charset="-122"/>
                        <a:cs typeface="微软雅黑" panose="020B0503020204020204" charset="-122"/>
                      </a:endParaRPr>
                    </a:p>
                  </a:txBody>
                  <a:tcPr marL="0" marR="0" marT="44450" marB="0">
                    <a:lnR w="53975">
                      <a:solidFill>
                        <a:srgbClr val="FFFFFF"/>
                      </a:solidFill>
                      <a:prstDash val="solid"/>
                    </a:lnR>
                    <a:lnT w="76200">
                      <a:solidFill>
                        <a:srgbClr val="FFFFFF"/>
                      </a:solidFill>
                      <a:prstDash val="solid"/>
                    </a:lnT>
                    <a:lnB w="76200">
                      <a:solidFill>
                        <a:srgbClr val="FFFFFF"/>
                      </a:solidFill>
                      <a:prstDash val="solid"/>
                    </a:lnB>
                    <a:solidFill>
                      <a:srgbClr val="6FAC46">
                        <a:alpha val="59999"/>
                      </a:srgbClr>
                    </a:solidFill>
                  </a:tcPr>
                </a:tc>
                <a:tc rowSpan="2" hMerge="1">
                  <a:tcPr marL="0" marR="0" marT="0" marB="0"/>
                </a:tc>
                <a:tc rowSpan="3">
                  <a:txBody>
                    <a:bodyPr/>
                    <a:p>
                      <a:pPr>
                        <a:lnSpc>
                          <a:spcPct val="100000"/>
                        </a:lnSpc>
                        <a:spcBef>
                          <a:spcPts val="45"/>
                        </a:spcBef>
                      </a:pPr>
                      <a:endParaRPr sz="2250">
                        <a:latin typeface="Times New Roman" panose="02020603050405020304"/>
                        <a:cs typeface="Times New Roman" panose="02020603050405020304"/>
                      </a:endParaRPr>
                    </a:p>
                    <a:p>
                      <a:pPr marL="34925">
                        <a:lnSpc>
                          <a:spcPct val="100000"/>
                        </a:lnSpc>
                      </a:pPr>
                      <a:r>
                        <a:rPr sz="2000" b="1" dirty="0">
                          <a:latin typeface="微软雅黑" panose="020B0503020204020204" charset="-122"/>
                          <a:cs typeface="微软雅黑" panose="020B0503020204020204" charset="-122"/>
                        </a:rPr>
                        <a:t>提升村庄环境质量、改</a:t>
                      </a:r>
                      <a:r>
                        <a:rPr sz="2000" b="1" spc="-15" dirty="0">
                          <a:latin typeface="微软雅黑" panose="020B0503020204020204" charset="-122"/>
                          <a:cs typeface="微软雅黑" panose="020B0503020204020204" charset="-122"/>
                        </a:rPr>
                        <a:t>善</a:t>
                      </a:r>
                      <a:r>
                        <a:rPr sz="2000" b="1" dirty="0">
                          <a:latin typeface="微软雅黑" panose="020B0503020204020204" charset="-122"/>
                          <a:cs typeface="微软雅黑" panose="020B0503020204020204" charset="-122"/>
                        </a:rPr>
                        <a:t>人居</a:t>
                      </a:r>
                      <a:r>
                        <a:rPr sz="2000" b="1" spc="-15" dirty="0">
                          <a:latin typeface="微软雅黑" panose="020B0503020204020204" charset="-122"/>
                          <a:cs typeface="微软雅黑" panose="020B0503020204020204" charset="-122"/>
                        </a:rPr>
                        <a:t>环</a:t>
                      </a:r>
                      <a:r>
                        <a:rPr sz="2000" b="1" dirty="0">
                          <a:latin typeface="微软雅黑" panose="020B0503020204020204" charset="-122"/>
                          <a:cs typeface="微软雅黑" panose="020B0503020204020204" charset="-122"/>
                        </a:rPr>
                        <a:t>境</a:t>
                      </a:r>
                      <a:endParaRPr sz="2000">
                        <a:latin typeface="微软雅黑" panose="020B0503020204020204" charset="-122"/>
                        <a:cs typeface="微软雅黑" panose="020B0503020204020204" charset="-122"/>
                      </a:endParaRPr>
                    </a:p>
                  </a:txBody>
                  <a:tcPr marL="0" marR="0" marT="5715" marB="0">
                    <a:lnL w="53975">
                      <a:solidFill>
                        <a:srgbClr val="FFFFFF"/>
                      </a:solidFill>
                      <a:prstDash val="solid"/>
                    </a:lnL>
                    <a:lnR w="53975">
                      <a:solidFill>
                        <a:srgbClr val="FFFFFF"/>
                      </a:solidFill>
                      <a:prstDash val="solid"/>
                    </a:lnR>
                    <a:lnT w="76200">
                      <a:solidFill>
                        <a:srgbClr val="FFFFFF"/>
                      </a:solidFill>
                      <a:prstDash val="solid"/>
                    </a:lnT>
                    <a:solidFill>
                      <a:srgbClr val="DCDEED"/>
                    </a:solidFill>
                  </a:tcPr>
                </a:tc>
                <a:tc vMerge="1">
                  <a:tcPr marL="0" marR="0" marT="147955" marB="0">
                    <a:lnL w="53975">
                      <a:solidFill>
                        <a:srgbClr val="FFFFFF"/>
                      </a:solidFill>
                      <a:prstDash val="solid"/>
                    </a:lnL>
                    <a:lnT w="76200">
                      <a:solidFill>
                        <a:srgbClr val="FFFFFF"/>
                      </a:solidFill>
                      <a:prstDash val="solid"/>
                    </a:lnT>
                    <a:solidFill>
                      <a:srgbClr val="DCDEED"/>
                    </a:solidFill>
                  </a:tcPr>
                </a:tc>
              </a:tr>
              <a:tr h="429920">
                <a:tc vMerge="1" gridSpan="2">
                  <a:tcPr marL="0" marR="0" marT="44450" marB="0">
                    <a:lnR w="53975">
                      <a:solidFill>
                        <a:srgbClr val="FFFFFF"/>
                      </a:solidFill>
                      <a:prstDash val="solid"/>
                    </a:lnR>
                    <a:lnT w="76200">
                      <a:solidFill>
                        <a:srgbClr val="FFFFFF"/>
                      </a:solidFill>
                      <a:prstDash val="solid"/>
                    </a:lnT>
                    <a:lnB w="76200">
                      <a:solidFill>
                        <a:srgbClr val="FFFFFF"/>
                      </a:solidFill>
                      <a:prstDash val="solid"/>
                    </a:lnB>
                    <a:solidFill>
                      <a:srgbClr val="6FAC46">
                        <a:alpha val="59999"/>
                      </a:srgbClr>
                    </a:solidFill>
                  </a:tcPr>
                </a:tc>
                <a:tc vMerge="1" hMerge="1">
                  <a:tcPr marL="0" marR="0" marT="0" marB="0"/>
                </a:tc>
                <a:tc vMerge="1">
                  <a:tcPr marL="0" marR="0" marT="5715" marB="0">
                    <a:lnL w="53975">
                      <a:solidFill>
                        <a:srgbClr val="FFFFFF"/>
                      </a:solidFill>
                      <a:prstDash val="solid"/>
                    </a:lnL>
                    <a:lnR w="53975">
                      <a:solidFill>
                        <a:srgbClr val="FFFFFF"/>
                      </a:solidFill>
                      <a:prstDash val="solid"/>
                    </a:lnR>
                    <a:lnT w="76200">
                      <a:solidFill>
                        <a:srgbClr val="FFFFFF"/>
                      </a:solidFill>
                      <a:prstDash val="solid"/>
                    </a:lnT>
                    <a:solidFill>
                      <a:srgbClr val="DCDEED"/>
                    </a:solidFill>
                  </a:tcPr>
                </a:tc>
                <a:tc rowSpan="2">
                  <a:txBody>
                    <a:bodyPr/>
                    <a:p>
                      <a:pPr>
                        <a:lnSpc>
                          <a:spcPct val="100000"/>
                        </a:lnSpc>
                      </a:pPr>
                      <a:endParaRPr sz="2000">
                        <a:latin typeface="Times New Roman" panose="02020603050405020304"/>
                        <a:cs typeface="Times New Roman" panose="02020603050405020304"/>
                      </a:endParaRPr>
                    </a:p>
                  </a:txBody>
                  <a:tcPr marL="0" marR="0" marT="0" marB="0">
                    <a:lnL w="53975">
                      <a:solidFill>
                        <a:srgbClr val="FFFFFF"/>
                      </a:solidFill>
                      <a:prstDash val="solid"/>
                    </a:lnL>
                  </a:tcPr>
                </a:tc>
              </a:tr>
              <a:tr h="157073">
                <a:tc rowSpan="2">
                  <a:txBody>
                    <a:bodyPr/>
                    <a:p>
                      <a:pPr>
                        <a:lnSpc>
                          <a:spcPct val="100000"/>
                        </a:lnSpc>
                        <a:spcBef>
                          <a:spcPts val="30"/>
                        </a:spcBef>
                      </a:pPr>
                      <a:endParaRPr sz="2100">
                        <a:latin typeface="Times New Roman" panose="02020603050405020304"/>
                        <a:cs typeface="Times New Roman" panose="02020603050405020304"/>
                      </a:endParaRPr>
                    </a:p>
                    <a:p>
                      <a:pPr marL="224155">
                        <a:lnSpc>
                          <a:spcPct val="100000"/>
                        </a:lnSpc>
                        <a:spcBef>
                          <a:spcPts val="5"/>
                        </a:spcBef>
                      </a:pPr>
                      <a:r>
                        <a:rPr sz="2000" b="1" dirty="0">
                          <a:latin typeface="微软雅黑" panose="020B0503020204020204" charset="-122"/>
                          <a:cs typeface="微软雅黑" panose="020B0503020204020204" charset="-122"/>
                        </a:rPr>
                        <a:t>统筹完善村内的基础设</a:t>
                      </a:r>
                      <a:r>
                        <a:rPr sz="2000" b="1" spc="-15" dirty="0">
                          <a:latin typeface="微软雅黑" panose="020B0503020204020204" charset="-122"/>
                          <a:cs typeface="微软雅黑" panose="020B0503020204020204" charset="-122"/>
                        </a:rPr>
                        <a:t>施</a:t>
                      </a:r>
                      <a:r>
                        <a:rPr sz="2000" b="1" dirty="0">
                          <a:latin typeface="微软雅黑" panose="020B0503020204020204" charset="-122"/>
                          <a:cs typeface="微软雅黑" panose="020B0503020204020204" charset="-122"/>
                        </a:rPr>
                        <a:t>建设</a:t>
                      </a:r>
                      <a:endParaRPr sz="2000">
                        <a:latin typeface="微软雅黑" panose="020B0503020204020204" charset="-122"/>
                        <a:cs typeface="微软雅黑" panose="020B0503020204020204" charset="-122"/>
                      </a:endParaRPr>
                    </a:p>
                  </a:txBody>
                  <a:tcPr marL="0" marR="0" marT="3810" marB="0">
                    <a:lnT w="76200">
                      <a:solidFill>
                        <a:srgbClr val="FFFFFF"/>
                      </a:solidFill>
                      <a:prstDash val="solid"/>
                    </a:lnT>
                    <a:solidFill>
                      <a:srgbClr val="DCDEED"/>
                    </a:solidFill>
                  </a:tcPr>
                </a:tc>
                <a:tc>
                  <a:txBody>
                    <a:bodyPr/>
                    <a:p>
                      <a:pPr>
                        <a:lnSpc>
                          <a:spcPct val="100000"/>
                        </a:lnSpc>
                      </a:pPr>
                      <a:endParaRPr sz="900">
                        <a:latin typeface="Times New Roman" panose="02020603050405020304"/>
                        <a:cs typeface="Times New Roman" panose="02020603050405020304"/>
                      </a:endParaRPr>
                    </a:p>
                  </a:txBody>
                  <a:tcPr marL="0" marR="0" marT="0" marB="0">
                    <a:lnR w="53975">
                      <a:solidFill>
                        <a:srgbClr val="FFFFFF"/>
                      </a:solidFill>
                      <a:prstDash val="solid"/>
                    </a:lnR>
                    <a:lnT w="76200">
                      <a:solidFill>
                        <a:srgbClr val="FFFFFF"/>
                      </a:solidFill>
                      <a:prstDash val="solid"/>
                    </a:lnT>
                  </a:tcPr>
                </a:tc>
                <a:tc vMerge="1">
                  <a:tcPr marL="0" marR="0" marT="5715" marB="0">
                    <a:lnL w="53975">
                      <a:solidFill>
                        <a:srgbClr val="FFFFFF"/>
                      </a:solidFill>
                      <a:prstDash val="solid"/>
                    </a:lnL>
                    <a:lnR w="53975">
                      <a:solidFill>
                        <a:srgbClr val="FFFFFF"/>
                      </a:solidFill>
                      <a:prstDash val="solid"/>
                    </a:lnR>
                    <a:lnT w="76200">
                      <a:solidFill>
                        <a:srgbClr val="FFFFFF"/>
                      </a:solidFill>
                      <a:prstDash val="solid"/>
                    </a:lnT>
                    <a:solidFill>
                      <a:srgbClr val="DCDEED"/>
                    </a:solidFill>
                  </a:tcPr>
                </a:tc>
                <a:tc vMerge="1">
                  <a:tcPr marL="0" marR="0" marT="0" marB="0">
                    <a:lnL w="53975">
                      <a:solidFill>
                        <a:srgbClr val="FFFFFF"/>
                      </a:solidFill>
                      <a:prstDash val="solid"/>
                    </a:lnL>
                  </a:tcPr>
                </a:tc>
              </a:tr>
              <a:tr h="726694">
                <a:tc vMerge="1">
                  <a:tcPr marL="0" marR="0" marT="3810" marB="0">
                    <a:lnT w="76200">
                      <a:solidFill>
                        <a:srgbClr val="FFFFFF"/>
                      </a:solidFill>
                      <a:prstDash val="solid"/>
                    </a:lnT>
                    <a:solidFill>
                      <a:srgbClr val="DCDEED"/>
                    </a:solidFill>
                  </a:tcPr>
                </a:tc>
                <a:tc gridSpan="3">
                  <a:txBody>
                    <a:bodyPr/>
                    <a:p>
                      <a:pPr>
                        <a:lnSpc>
                          <a:spcPct val="100000"/>
                        </a:lnSpc>
                      </a:pPr>
                      <a:endParaRPr sz="2000">
                        <a:latin typeface="Times New Roman" panose="02020603050405020304"/>
                        <a:cs typeface="Times New Roman" panose="02020603050405020304"/>
                      </a:endParaRPr>
                    </a:p>
                  </a:txBody>
                  <a:tcPr marL="0" marR="0" marT="0" marB="0"/>
                </a:tc>
                <a:tc hMerge="1">
                  <a:tcPr marL="0" marR="0" marT="0" marB="0"/>
                </a:tc>
                <a:tc hMerge="1">
                  <a:tcPr marL="0" marR="0" marT="0" marB="0"/>
                </a:tc>
              </a:tr>
            </a:tbl>
          </a:graphicData>
        </a:graphic>
      </p:graphicFrame>
      <p:sp>
        <p:nvSpPr>
          <p:cNvPr id="24" name="object 14"/>
          <p:cNvSpPr/>
          <p:nvPr/>
        </p:nvSpPr>
        <p:spPr>
          <a:xfrm>
            <a:off x="13367765" y="5455157"/>
            <a:ext cx="890269" cy="776605"/>
          </a:xfrm>
          <a:custGeom>
            <a:avLst/>
            <a:gdLst/>
            <a:ahLst/>
            <a:cxnLst/>
            <a:rect l="l" t="t" r="r" b="b"/>
            <a:pathLst>
              <a:path w="890269" h="776604">
                <a:moveTo>
                  <a:pt x="0" y="0"/>
                </a:moveTo>
                <a:lnTo>
                  <a:pt x="0" y="776351"/>
                </a:lnTo>
                <a:lnTo>
                  <a:pt x="890270" y="388112"/>
                </a:lnTo>
                <a:lnTo>
                  <a:pt x="0" y="0"/>
                </a:lnTo>
                <a:close/>
              </a:path>
            </a:pathLst>
          </a:custGeom>
          <a:solidFill>
            <a:srgbClr val="43BDB8">
              <a:alpha val="59999"/>
            </a:srgbClr>
          </a:solidFill>
        </p:spPr>
        <p:txBody>
          <a:bodyPr wrap="square" lIns="0" tIns="0" rIns="0" bIns="0" rtlCol="0"/>
          <a:p/>
        </p:txBody>
      </p:sp>
      <p:sp>
        <p:nvSpPr>
          <p:cNvPr id="25" name="object 15"/>
          <p:cNvSpPr txBox="1"/>
          <p:nvPr/>
        </p:nvSpPr>
        <p:spPr>
          <a:xfrm>
            <a:off x="417372" y="1372615"/>
            <a:ext cx="11640820" cy="3364865"/>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3.</a:t>
            </a:r>
            <a:r>
              <a:rPr lang="en-US" sz="2000" b="1" dirty="0">
                <a:latin typeface="微软雅黑" panose="020B0503020204020204" charset="-122"/>
                <a:ea typeface="微软雅黑" panose="020B0503020204020204" charset="-122"/>
                <a:cs typeface="微软雅黑" panose="020B0503020204020204" charset="-122"/>
              </a:rPr>
              <a:t>5</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发展阶段</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r>
              <a:rPr sz="2400" b="1" dirty="0">
                <a:latin typeface="微软雅黑" panose="020B0503020204020204" charset="-122"/>
                <a:ea typeface="微软雅黑" panose="020B0503020204020204" charset="-122"/>
                <a:cs typeface="微软雅黑" panose="020B0503020204020204" charset="-122"/>
              </a:rPr>
              <a:t>乡村建设发展战略</a:t>
            </a:r>
            <a:r>
              <a:rPr sz="2400" b="1" spc="-5" dirty="0">
                <a:latin typeface="微软雅黑" panose="020B0503020204020204" charset="-122"/>
                <a:ea typeface="微软雅黑" panose="020B0503020204020204" charset="-122"/>
                <a:cs typeface="微软雅黑" panose="020B0503020204020204" charset="-122"/>
              </a:rPr>
              <a:t>——</a:t>
            </a:r>
            <a:r>
              <a:rPr sz="2400" b="1" dirty="0">
                <a:latin typeface="微软雅黑" panose="020B0503020204020204" charset="-122"/>
                <a:ea typeface="微软雅黑" panose="020B0503020204020204" charset="-122"/>
                <a:cs typeface="微软雅黑" panose="020B0503020204020204" charset="-122"/>
              </a:rPr>
              <a:t>分阶段三步走</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3600">
              <a:latin typeface="微软雅黑" panose="020B0503020204020204" charset="-122"/>
              <a:ea typeface="微软雅黑" panose="020B0503020204020204" charset="-122"/>
              <a:cs typeface="微软雅黑" panose="020B0503020204020204" charset="-122"/>
            </a:endParaRPr>
          </a:p>
          <a:p>
            <a:pPr marL="955040">
              <a:lnSpc>
                <a:spcPct val="100000"/>
              </a:lnSpc>
            </a:pPr>
            <a:r>
              <a:rPr sz="2000" b="1" dirty="0">
                <a:latin typeface="微软雅黑" panose="020B0503020204020204" charset="-122"/>
                <a:ea typeface="微软雅黑" panose="020B0503020204020204" charset="-122"/>
                <a:cs typeface="微软雅黑" panose="020B0503020204020204" charset="-122"/>
              </a:rPr>
              <a:t>经验借鉴：</a:t>
            </a:r>
            <a:r>
              <a:rPr lang="zh-CN" sz="2000" b="1" dirty="0">
                <a:latin typeface="微软雅黑" panose="020B0503020204020204" charset="-122"/>
                <a:ea typeface="微软雅黑" panose="020B0503020204020204" charset="-122"/>
                <a:cs typeface="微软雅黑" panose="020B0503020204020204" charset="-122"/>
              </a:rPr>
              <a:t>国内</a:t>
            </a:r>
            <a:r>
              <a:rPr sz="2000" b="1" dirty="0">
                <a:latin typeface="微软雅黑" panose="020B0503020204020204" charset="-122"/>
                <a:ea typeface="微软雅黑" panose="020B0503020204020204" charset="-122"/>
                <a:cs typeface="微软雅黑" panose="020B0503020204020204" charset="-122"/>
              </a:rPr>
              <a:t>美丽乡</a:t>
            </a:r>
            <a:r>
              <a:rPr sz="2000" b="1" spc="-15" dirty="0">
                <a:latin typeface="微软雅黑" panose="020B0503020204020204" charset="-122"/>
                <a:ea typeface="微软雅黑" panose="020B0503020204020204" charset="-122"/>
                <a:cs typeface="微软雅黑" panose="020B0503020204020204" charset="-122"/>
              </a:rPr>
              <a:t>村</a:t>
            </a:r>
            <a:r>
              <a:rPr sz="2000" b="1" dirty="0">
                <a:latin typeface="微软雅黑" panose="020B0503020204020204" charset="-122"/>
                <a:ea typeface="微软雅黑" panose="020B0503020204020204" charset="-122"/>
                <a:cs typeface="微软雅黑" panose="020B0503020204020204" charset="-122"/>
              </a:rPr>
              <a:t>建设</a:t>
            </a:r>
            <a:r>
              <a:rPr sz="2000" b="1" spc="-15" dirty="0">
                <a:latin typeface="微软雅黑" panose="020B0503020204020204" charset="-122"/>
                <a:ea typeface="微软雅黑" panose="020B0503020204020204" charset="-122"/>
                <a:cs typeface="微软雅黑" panose="020B0503020204020204" charset="-122"/>
              </a:rPr>
              <a:t>的</a:t>
            </a:r>
            <a:r>
              <a:rPr sz="2000" b="1" dirty="0">
                <a:latin typeface="微软雅黑" panose="020B0503020204020204" charset="-122"/>
                <a:ea typeface="微软雅黑" panose="020B0503020204020204" charset="-122"/>
                <a:cs typeface="微软雅黑" panose="020B0503020204020204" charset="-122"/>
              </a:rPr>
              <a:t>三个</a:t>
            </a:r>
            <a:r>
              <a:rPr sz="2000" b="1" spc="-15" dirty="0">
                <a:latin typeface="微软雅黑" panose="020B0503020204020204" charset="-122"/>
                <a:ea typeface="微软雅黑" panose="020B0503020204020204" charset="-122"/>
                <a:cs typeface="微软雅黑" panose="020B0503020204020204" charset="-122"/>
              </a:rPr>
              <a:t>阶</a:t>
            </a:r>
            <a:r>
              <a:rPr sz="2000" b="1" dirty="0">
                <a:latin typeface="微软雅黑" panose="020B0503020204020204" charset="-122"/>
                <a:ea typeface="微软雅黑" panose="020B0503020204020204" charset="-122"/>
                <a:cs typeface="微软雅黑" panose="020B0503020204020204" charset="-122"/>
              </a:rPr>
              <a:t>段</a:t>
            </a:r>
            <a:endParaRPr sz="2000">
              <a:latin typeface="微软雅黑" panose="020B0503020204020204" charset="-122"/>
              <a:ea typeface="微软雅黑" panose="020B0503020204020204" charset="-122"/>
              <a:cs typeface="微软雅黑" panose="020B0503020204020204" charset="-122"/>
            </a:endParaRPr>
          </a:p>
          <a:p>
            <a:pPr marL="955040" marR="5080">
              <a:lnSpc>
                <a:spcPct val="150000"/>
              </a:lnSpc>
            </a:pPr>
            <a:r>
              <a:rPr sz="2000" dirty="0">
                <a:latin typeface="微软雅黑" panose="020B0503020204020204" charset="-122"/>
                <a:ea typeface="微软雅黑" panose="020B0503020204020204" charset="-122"/>
                <a:cs typeface="微软雅黑" panose="020B0503020204020204" charset="-122"/>
              </a:rPr>
              <a:t>第一</a:t>
            </a:r>
            <a:r>
              <a:rPr lang="zh-CN" sz="2000" dirty="0">
                <a:latin typeface="微软雅黑" panose="020B0503020204020204" charset="-122"/>
                <a:ea typeface="微软雅黑" panose="020B0503020204020204" charset="-122"/>
                <a:cs typeface="微软雅黑" panose="020B0503020204020204" charset="-122"/>
              </a:rPr>
              <a:t>阶段</a:t>
            </a:r>
            <a:r>
              <a:rPr sz="2000" dirty="0">
                <a:latin typeface="微软雅黑" panose="020B0503020204020204" charset="-122"/>
                <a:ea typeface="微软雅黑" panose="020B0503020204020204" charset="-122"/>
                <a:cs typeface="微软雅黑" panose="020B0503020204020204" charset="-122"/>
              </a:rPr>
              <a:t>：统筹完善</a:t>
            </a:r>
            <a:r>
              <a:rPr lang="zh-CN" sz="2000" dirty="0">
                <a:latin typeface="微软雅黑" panose="020B0503020204020204" charset="-122"/>
                <a:ea typeface="微软雅黑" panose="020B0503020204020204" charset="-122"/>
                <a:cs typeface="微软雅黑" panose="020B0503020204020204" charset="-122"/>
              </a:rPr>
              <a:t>村内</a:t>
            </a:r>
            <a:r>
              <a:rPr sz="2000" b="1" dirty="0">
                <a:solidFill>
                  <a:srgbClr val="C00000"/>
                </a:solidFill>
                <a:latin typeface="微软雅黑" panose="020B0503020204020204" charset="-122"/>
                <a:ea typeface="微软雅黑" panose="020B0503020204020204" charset="-122"/>
                <a:cs typeface="微软雅黑" panose="020B0503020204020204" charset="-122"/>
              </a:rPr>
              <a:t>基础</a:t>
            </a:r>
            <a:r>
              <a:rPr sz="2000" b="1" spc="-15" dirty="0">
                <a:solidFill>
                  <a:srgbClr val="C00000"/>
                </a:solidFill>
                <a:latin typeface="微软雅黑" panose="020B0503020204020204" charset="-122"/>
                <a:ea typeface="微软雅黑" panose="020B0503020204020204" charset="-122"/>
                <a:cs typeface="微软雅黑" panose="020B0503020204020204" charset="-122"/>
              </a:rPr>
              <a:t>设</a:t>
            </a:r>
            <a:r>
              <a:rPr sz="2000" b="1" dirty="0">
                <a:solidFill>
                  <a:srgbClr val="C00000"/>
                </a:solidFill>
                <a:latin typeface="微软雅黑" panose="020B0503020204020204" charset="-122"/>
                <a:ea typeface="微软雅黑" panose="020B0503020204020204" charset="-122"/>
                <a:cs typeface="微软雅黑" panose="020B0503020204020204" charset="-122"/>
              </a:rPr>
              <a:t>施建</a:t>
            </a:r>
            <a:r>
              <a:rPr sz="2000" b="1" spc="-15" dirty="0">
                <a:solidFill>
                  <a:srgbClr val="C00000"/>
                </a:solidFill>
                <a:latin typeface="微软雅黑" panose="020B0503020204020204" charset="-122"/>
                <a:ea typeface="微软雅黑" panose="020B0503020204020204" charset="-122"/>
                <a:cs typeface="微软雅黑" panose="020B0503020204020204" charset="-122"/>
              </a:rPr>
              <a:t>设</a:t>
            </a:r>
            <a:r>
              <a:rPr sz="2000" dirty="0">
                <a:latin typeface="微软雅黑" panose="020B0503020204020204" charset="-122"/>
                <a:ea typeface="微软雅黑" panose="020B0503020204020204" charset="-122"/>
                <a:cs typeface="微软雅黑" panose="020B0503020204020204" charset="-122"/>
              </a:rPr>
              <a:t>，保</a:t>
            </a:r>
            <a:r>
              <a:rPr sz="2000" spc="-15" dirty="0">
                <a:latin typeface="微软雅黑" panose="020B0503020204020204" charset="-122"/>
                <a:ea typeface="微软雅黑" panose="020B0503020204020204" charset="-122"/>
                <a:cs typeface="微软雅黑" panose="020B0503020204020204" charset="-122"/>
              </a:rPr>
              <a:t>证</a:t>
            </a:r>
            <a:r>
              <a:rPr lang="zh-CN" sz="2000" spc="-15" dirty="0">
                <a:latin typeface="微软雅黑" panose="020B0503020204020204" charset="-122"/>
                <a:ea typeface="微软雅黑" panose="020B0503020204020204" charset="-122"/>
                <a:cs typeface="微软雅黑" panose="020B0503020204020204" charset="-122"/>
              </a:rPr>
              <a:t>村民</a:t>
            </a:r>
            <a:r>
              <a:rPr sz="2000" spc="-15" dirty="0">
                <a:latin typeface="微软雅黑" panose="020B0503020204020204" charset="-122"/>
                <a:ea typeface="微软雅黑" panose="020B0503020204020204" charset="-122"/>
                <a:cs typeface="微软雅黑" panose="020B0503020204020204" charset="-122"/>
              </a:rPr>
              <a:t>基</a:t>
            </a:r>
            <a:r>
              <a:rPr sz="2000" dirty="0">
                <a:latin typeface="微软雅黑" panose="020B0503020204020204" charset="-122"/>
                <a:ea typeface="微软雅黑" panose="020B0503020204020204" charset="-122"/>
                <a:cs typeface="微软雅黑" panose="020B0503020204020204" charset="-122"/>
              </a:rPr>
              <a:t>本的</a:t>
            </a:r>
            <a:r>
              <a:rPr sz="2000" spc="-15" dirty="0">
                <a:latin typeface="微软雅黑" panose="020B0503020204020204" charset="-122"/>
                <a:ea typeface="微软雅黑" panose="020B0503020204020204" charset="-122"/>
                <a:cs typeface="微软雅黑" panose="020B0503020204020204" charset="-122"/>
              </a:rPr>
              <a:t>生</a:t>
            </a:r>
            <a:r>
              <a:rPr sz="2000" dirty="0">
                <a:latin typeface="微软雅黑" panose="020B0503020204020204" charset="-122"/>
                <a:ea typeface="微软雅黑" panose="020B0503020204020204" charset="-122"/>
                <a:cs typeface="微软雅黑" panose="020B0503020204020204" charset="-122"/>
              </a:rPr>
              <a:t>产生</a:t>
            </a:r>
            <a:r>
              <a:rPr sz="2000" spc="-15" dirty="0">
                <a:latin typeface="微软雅黑" panose="020B0503020204020204" charset="-122"/>
                <a:ea typeface="微软雅黑" panose="020B0503020204020204" charset="-122"/>
                <a:cs typeface="微软雅黑" panose="020B0503020204020204" charset="-122"/>
              </a:rPr>
              <a:t>活</a:t>
            </a:r>
            <a:r>
              <a:rPr sz="2000" dirty="0">
                <a:latin typeface="微软雅黑" panose="020B0503020204020204" charset="-122"/>
                <a:ea typeface="微软雅黑" panose="020B0503020204020204" charset="-122"/>
                <a:cs typeface="微软雅黑" panose="020B0503020204020204" charset="-122"/>
              </a:rPr>
              <a:t>需求</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达到</a:t>
            </a:r>
            <a:r>
              <a:rPr sz="2000" spc="-15" dirty="0">
                <a:latin typeface="微软雅黑" panose="020B0503020204020204" charset="-122"/>
                <a:ea typeface="微软雅黑" panose="020B0503020204020204" charset="-122"/>
                <a:cs typeface="微软雅黑" panose="020B0503020204020204" charset="-122"/>
              </a:rPr>
              <a:t>脱</a:t>
            </a:r>
            <a:r>
              <a:rPr sz="2000" dirty="0">
                <a:latin typeface="微软雅黑" panose="020B0503020204020204" charset="-122"/>
                <a:ea typeface="微软雅黑" panose="020B0503020204020204" charset="-122"/>
                <a:cs typeface="微软雅黑" panose="020B0503020204020204" charset="-122"/>
              </a:rPr>
              <a:t>贫</a:t>
            </a:r>
            <a:r>
              <a:rPr lang="zh-CN" sz="2000" dirty="0">
                <a:latin typeface="微软雅黑" panose="020B0503020204020204" charset="-122"/>
                <a:ea typeface="微软雅黑" panose="020B0503020204020204" charset="-122"/>
                <a:cs typeface="微软雅黑" panose="020B0503020204020204" charset="-122"/>
              </a:rPr>
              <a:t>小康</a:t>
            </a:r>
            <a:r>
              <a:rPr sz="2000" dirty="0">
                <a:latin typeface="微软雅黑" panose="020B0503020204020204" charset="-122"/>
                <a:ea typeface="微软雅黑" panose="020B0503020204020204" charset="-122"/>
                <a:cs typeface="微软雅黑" panose="020B0503020204020204" charset="-122"/>
              </a:rPr>
              <a:t>的水</a:t>
            </a:r>
            <a:r>
              <a:rPr sz="2000" spc="-15" dirty="0">
                <a:latin typeface="微软雅黑" panose="020B0503020204020204" charset="-122"/>
                <a:ea typeface="微软雅黑" panose="020B0503020204020204" charset="-122"/>
                <a:cs typeface="微软雅黑" panose="020B0503020204020204" charset="-122"/>
              </a:rPr>
              <a:t>平</a:t>
            </a:r>
            <a:r>
              <a:rPr sz="2000" dirty="0">
                <a:latin typeface="微软雅黑" panose="020B0503020204020204" charset="-122"/>
                <a:ea typeface="微软雅黑" panose="020B0503020204020204" charset="-122"/>
                <a:cs typeface="微软雅黑" panose="020B0503020204020204" charset="-122"/>
              </a:rPr>
              <a:t>。 第二</a:t>
            </a:r>
            <a:r>
              <a:rPr lang="zh-CN" sz="2000" dirty="0">
                <a:latin typeface="微软雅黑" panose="020B0503020204020204" charset="-122"/>
                <a:ea typeface="微软雅黑" panose="020B0503020204020204" charset="-122"/>
                <a:cs typeface="微软雅黑" panose="020B0503020204020204" charset="-122"/>
              </a:rPr>
              <a:t>阶段</a:t>
            </a:r>
            <a:r>
              <a:rPr sz="2000" dirty="0">
                <a:latin typeface="微软雅黑" panose="020B0503020204020204" charset="-122"/>
                <a:ea typeface="微软雅黑" panose="020B0503020204020204" charset="-122"/>
                <a:cs typeface="微软雅黑" panose="020B0503020204020204" charset="-122"/>
              </a:rPr>
              <a:t>：</a:t>
            </a:r>
            <a:r>
              <a:rPr lang="zh-CN" sz="2000" dirty="0">
                <a:latin typeface="微软雅黑" panose="020B0503020204020204" charset="-122"/>
                <a:ea typeface="微软雅黑" panose="020B0503020204020204" charset="-122"/>
                <a:cs typeface="微软雅黑" panose="020B0503020204020204" charset="-122"/>
              </a:rPr>
              <a:t>治</a:t>
            </a:r>
            <a:r>
              <a:rPr sz="2000" dirty="0">
                <a:latin typeface="微软雅黑" panose="020B0503020204020204" charset="-122"/>
                <a:ea typeface="微软雅黑" panose="020B0503020204020204" charset="-122"/>
                <a:cs typeface="微软雅黑" panose="020B0503020204020204" charset="-122"/>
              </a:rPr>
              <a:t>理保护生</a:t>
            </a:r>
            <a:r>
              <a:rPr sz="2000" spc="-15" dirty="0">
                <a:latin typeface="微软雅黑" panose="020B0503020204020204" charset="-122"/>
                <a:ea typeface="微软雅黑" panose="020B0503020204020204" charset="-122"/>
                <a:cs typeface="微软雅黑" panose="020B0503020204020204" charset="-122"/>
              </a:rPr>
              <a:t>态</a:t>
            </a:r>
            <a:r>
              <a:rPr sz="2000" dirty="0">
                <a:latin typeface="微软雅黑" panose="020B0503020204020204" charset="-122"/>
                <a:ea typeface="微软雅黑" panose="020B0503020204020204" charset="-122"/>
                <a:cs typeface="微软雅黑" panose="020B0503020204020204" charset="-122"/>
              </a:rPr>
              <a:t>资源</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提升</a:t>
            </a:r>
            <a:r>
              <a:rPr lang="zh-CN" sz="2000" dirty="0">
                <a:latin typeface="微软雅黑" panose="020B0503020204020204" charset="-122"/>
                <a:ea typeface="微软雅黑" panose="020B0503020204020204" charset="-122"/>
                <a:cs typeface="微软雅黑" panose="020B0503020204020204" charset="-122"/>
              </a:rPr>
              <a:t>村庄</a:t>
            </a:r>
            <a:r>
              <a:rPr sz="2000" dirty="0">
                <a:latin typeface="微软雅黑" panose="020B0503020204020204" charset="-122"/>
                <a:ea typeface="微软雅黑" panose="020B0503020204020204" charset="-122"/>
                <a:cs typeface="微软雅黑" panose="020B0503020204020204" charset="-122"/>
              </a:rPr>
              <a:t>环</a:t>
            </a:r>
            <a:r>
              <a:rPr sz="2000" spc="-15" dirty="0">
                <a:latin typeface="微软雅黑" panose="020B0503020204020204" charset="-122"/>
                <a:ea typeface="微软雅黑" panose="020B0503020204020204" charset="-122"/>
                <a:cs typeface="微软雅黑" panose="020B0503020204020204" charset="-122"/>
              </a:rPr>
              <a:t>境</a:t>
            </a:r>
            <a:r>
              <a:rPr sz="2000" dirty="0">
                <a:latin typeface="微软雅黑" panose="020B0503020204020204" charset="-122"/>
                <a:ea typeface="微软雅黑" panose="020B0503020204020204" charset="-122"/>
                <a:cs typeface="微软雅黑" panose="020B0503020204020204" charset="-122"/>
              </a:rPr>
              <a:t>质量</a:t>
            </a:r>
            <a:r>
              <a:rPr sz="2000" spc="-15" dirty="0">
                <a:latin typeface="微软雅黑" panose="020B0503020204020204" charset="-122"/>
                <a:ea typeface="微软雅黑" panose="020B0503020204020204" charset="-122"/>
                <a:cs typeface="微软雅黑" panose="020B0503020204020204" charset="-122"/>
              </a:rPr>
              <a:t>，</a:t>
            </a:r>
            <a:r>
              <a:rPr sz="2000" dirty="0">
                <a:latin typeface="微软雅黑" panose="020B0503020204020204" charset="-122"/>
                <a:ea typeface="微软雅黑" panose="020B0503020204020204" charset="-122"/>
                <a:cs typeface="微软雅黑" panose="020B0503020204020204" charset="-122"/>
              </a:rPr>
              <a:t>改</a:t>
            </a:r>
            <a:r>
              <a:rPr sz="2000" spc="5" dirty="0">
                <a:latin typeface="微软雅黑" panose="020B0503020204020204" charset="-122"/>
                <a:ea typeface="微软雅黑" panose="020B0503020204020204" charset="-122"/>
                <a:cs typeface="微软雅黑" panose="020B0503020204020204" charset="-122"/>
              </a:rPr>
              <a:t>善</a:t>
            </a:r>
            <a:r>
              <a:rPr sz="2000" b="1" spc="-15" dirty="0">
                <a:solidFill>
                  <a:srgbClr val="C00000"/>
                </a:solidFill>
                <a:latin typeface="微软雅黑" panose="020B0503020204020204" charset="-122"/>
                <a:ea typeface="微软雅黑" panose="020B0503020204020204" charset="-122"/>
                <a:cs typeface="微软雅黑" panose="020B0503020204020204" charset="-122"/>
              </a:rPr>
              <a:t>人</a:t>
            </a:r>
            <a:r>
              <a:rPr sz="2000" b="1" dirty="0">
                <a:solidFill>
                  <a:srgbClr val="C00000"/>
                </a:solidFill>
                <a:latin typeface="微软雅黑" panose="020B0503020204020204" charset="-122"/>
                <a:ea typeface="微软雅黑" panose="020B0503020204020204" charset="-122"/>
                <a:cs typeface="微软雅黑" panose="020B0503020204020204" charset="-122"/>
              </a:rPr>
              <a:t>居生</a:t>
            </a:r>
            <a:r>
              <a:rPr sz="2000" b="1" spc="-15" dirty="0">
                <a:solidFill>
                  <a:srgbClr val="C00000"/>
                </a:solidFill>
                <a:latin typeface="微软雅黑" panose="020B0503020204020204" charset="-122"/>
                <a:ea typeface="微软雅黑" panose="020B0503020204020204" charset="-122"/>
                <a:cs typeface="微软雅黑" panose="020B0503020204020204" charset="-122"/>
              </a:rPr>
              <a:t>活</a:t>
            </a:r>
            <a:r>
              <a:rPr sz="2000" b="1" dirty="0">
                <a:solidFill>
                  <a:srgbClr val="C00000"/>
                </a:solidFill>
                <a:latin typeface="微软雅黑" panose="020B0503020204020204" charset="-122"/>
                <a:ea typeface="微软雅黑" panose="020B0503020204020204" charset="-122"/>
                <a:cs typeface="微软雅黑" panose="020B0503020204020204" charset="-122"/>
              </a:rPr>
              <a:t>环境</a:t>
            </a:r>
            <a:r>
              <a:rPr sz="2000" spc="-15" dirty="0">
                <a:latin typeface="微软雅黑" panose="020B0503020204020204" charset="-122"/>
                <a:ea typeface="微软雅黑" panose="020B0503020204020204" charset="-122"/>
                <a:cs typeface="微软雅黑" panose="020B0503020204020204" charset="-122"/>
              </a:rPr>
              <a:t>，</a:t>
            </a:r>
            <a:r>
              <a:rPr lang="zh-CN" sz="2000" spc="-15" dirty="0">
                <a:latin typeface="微软雅黑" panose="020B0503020204020204" charset="-122"/>
                <a:ea typeface="微软雅黑" panose="020B0503020204020204" charset="-122"/>
                <a:cs typeface="微软雅黑" panose="020B0503020204020204" charset="-122"/>
              </a:rPr>
              <a:t>建设</a:t>
            </a:r>
            <a:r>
              <a:rPr sz="2000" spc="-15" dirty="0">
                <a:latin typeface="微软雅黑" panose="020B0503020204020204" charset="-122"/>
                <a:ea typeface="微软雅黑" panose="020B0503020204020204" charset="-122"/>
                <a:cs typeface="微软雅黑" panose="020B0503020204020204" charset="-122"/>
              </a:rPr>
              <a:t>美</a:t>
            </a:r>
            <a:r>
              <a:rPr sz="2000" dirty="0">
                <a:latin typeface="微软雅黑" panose="020B0503020204020204" charset="-122"/>
                <a:ea typeface="微软雅黑" panose="020B0503020204020204" charset="-122"/>
                <a:cs typeface="微软雅黑" panose="020B0503020204020204" charset="-122"/>
              </a:rPr>
              <a:t>丽</a:t>
            </a:r>
            <a:r>
              <a:rPr lang="zh-CN" sz="2000" dirty="0">
                <a:latin typeface="微软雅黑" panose="020B0503020204020204" charset="-122"/>
                <a:ea typeface="微软雅黑" panose="020B0503020204020204" charset="-122"/>
                <a:cs typeface="微软雅黑" panose="020B0503020204020204" charset="-122"/>
              </a:rPr>
              <a:t>乡村</a:t>
            </a:r>
            <a:r>
              <a:rPr sz="2000" dirty="0">
                <a:latin typeface="微软雅黑" panose="020B0503020204020204" charset="-122"/>
                <a:ea typeface="微软雅黑" panose="020B0503020204020204" charset="-122"/>
                <a:cs typeface="微软雅黑" panose="020B0503020204020204" charset="-122"/>
              </a:rPr>
              <a:t>。</a:t>
            </a:r>
            <a:endParaRPr sz="2000">
              <a:latin typeface="微软雅黑" panose="020B0503020204020204" charset="-122"/>
              <a:ea typeface="微软雅黑" panose="020B0503020204020204" charset="-122"/>
              <a:cs typeface="微软雅黑" panose="020B0503020204020204" charset="-122"/>
            </a:endParaRPr>
          </a:p>
          <a:p>
            <a:pPr marL="955040">
              <a:lnSpc>
                <a:spcPct val="100000"/>
              </a:lnSpc>
              <a:spcBef>
                <a:spcPts val="1200"/>
              </a:spcBef>
            </a:pPr>
            <a:r>
              <a:rPr sz="2000" dirty="0">
                <a:latin typeface="微软雅黑" panose="020B0503020204020204" charset="-122"/>
                <a:ea typeface="微软雅黑" panose="020B0503020204020204" charset="-122"/>
                <a:cs typeface="微软雅黑" panose="020B0503020204020204" charset="-122"/>
              </a:rPr>
              <a:t>第三</a:t>
            </a:r>
            <a:r>
              <a:rPr lang="zh-CN" sz="2000" dirty="0">
                <a:latin typeface="微软雅黑" panose="020B0503020204020204" charset="-122"/>
                <a:ea typeface="微软雅黑" panose="020B0503020204020204" charset="-122"/>
                <a:cs typeface="微软雅黑" panose="020B0503020204020204" charset="-122"/>
              </a:rPr>
              <a:t>阶段</a:t>
            </a:r>
            <a:r>
              <a:rPr sz="2000" dirty="0">
                <a:latin typeface="微软雅黑" panose="020B0503020204020204" charset="-122"/>
                <a:ea typeface="微软雅黑" panose="020B0503020204020204" charset="-122"/>
                <a:cs typeface="微软雅黑" panose="020B0503020204020204" charset="-122"/>
              </a:rPr>
              <a:t>：</a:t>
            </a:r>
            <a:r>
              <a:rPr lang="zh-CN" sz="2000" dirty="0">
                <a:latin typeface="微软雅黑" panose="020B0503020204020204" charset="-122"/>
                <a:ea typeface="微软雅黑" panose="020B0503020204020204" charset="-122"/>
                <a:cs typeface="微软雅黑" panose="020B0503020204020204" charset="-122"/>
              </a:rPr>
              <a:t>发展</a:t>
            </a:r>
            <a:r>
              <a:rPr sz="2000" b="1" dirty="0">
                <a:solidFill>
                  <a:srgbClr val="C00000"/>
                </a:solidFill>
                <a:latin typeface="微软雅黑" panose="020B0503020204020204" charset="-122"/>
                <a:ea typeface="微软雅黑" panose="020B0503020204020204" charset="-122"/>
                <a:cs typeface="微软雅黑" panose="020B0503020204020204" charset="-122"/>
              </a:rPr>
              <a:t>特色产</a:t>
            </a:r>
            <a:r>
              <a:rPr sz="2000" b="1" spc="-15" dirty="0">
                <a:solidFill>
                  <a:srgbClr val="C00000"/>
                </a:solidFill>
                <a:latin typeface="微软雅黑" panose="020B0503020204020204" charset="-122"/>
                <a:ea typeface="微软雅黑" panose="020B0503020204020204" charset="-122"/>
                <a:cs typeface="微软雅黑" panose="020B0503020204020204" charset="-122"/>
              </a:rPr>
              <a:t>业</a:t>
            </a:r>
            <a:r>
              <a:rPr sz="2000" b="1" dirty="0">
                <a:solidFill>
                  <a:srgbClr val="C00000"/>
                </a:solidFill>
                <a:latin typeface="微软雅黑" panose="020B0503020204020204" charset="-122"/>
                <a:ea typeface="微软雅黑" panose="020B0503020204020204" charset="-122"/>
                <a:cs typeface="微软雅黑" panose="020B0503020204020204" charset="-122"/>
              </a:rPr>
              <a:t>、旅</a:t>
            </a:r>
            <a:r>
              <a:rPr sz="2000" b="1" spc="-15" dirty="0">
                <a:solidFill>
                  <a:srgbClr val="C00000"/>
                </a:solidFill>
                <a:latin typeface="微软雅黑" panose="020B0503020204020204" charset="-122"/>
                <a:ea typeface="微软雅黑" panose="020B0503020204020204" charset="-122"/>
                <a:cs typeface="微软雅黑" panose="020B0503020204020204" charset="-122"/>
              </a:rPr>
              <a:t>游</a:t>
            </a:r>
            <a:r>
              <a:rPr sz="2000" b="1" dirty="0">
                <a:solidFill>
                  <a:srgbClr val="C00000"/>
                </a:solidFill>
                <a:latin typeface="微软雅黑" panose="020B0503020204020204" charset="-122"/>
                <a:ea typeface="微软雅黑" panose="020B0503020204020204" charset="-122"/>
                <a:cs typeface="微软雅黑" panose="020B0503020204020204" charset="-122"/>
              </a:rPr>
              <a:t>业</a:t>
            </a:r>
            <a:r>
              <a:rPr sz="2000" dirty="0">
                <a:latin typeface="微软雅黑" panose="020B0503020204020204" charset="-122"/>
                <a:ea typeface="微软雅黑" panose="020B0503020204020204" charset="-122"/>
                <a:cs typeface="微软雅黑" panose="020B0503020204020204" charset="-122"/>
              </a:rPr>
              <a:t>，</a:t>
            </a:r>
            <a:r>
              <a:rPr sz="2000" spc="-15" dirty="0">
                <a:latin typeface="微软雅黑" panose="020B0503020204020204" charset="-122"/>
                <a:ea typeface="微软雅黑" panose="020B0503020204020204" charset="-122"/>
                <a:cs typeface="微软雅黑" panose="020B0503020204020204" charset="-122"/>
              </a:rPr>
              <a:t>为</a:t>
            </a:r>
            <a:r>
              <a:rPr lang="zh-CN" sz="2000" spc="-15" dirty="0">
                <a:latin typeface="微软雅黑" panose="020B0503020204020204" charset="-122"/>
                <a:ea typeface="微软雅黑" panose="020B0503020204020204" charset="-122"/>
                <a:cs typeface="微软雅黑" panose="020B0503020204020204" charset="-122"/>
              </a:rPr>
              <a:t>乡村</a:t>
            </a:r>
            <a:r>
              <a:rPr sz="2000" spc="-15" dirty="0">
                <a:latin typeface="微软雅黑" panose="020B0503020204020204" charset="-122"/>
                <a:ea typeface="微软雅黑" panose="020B0503020204020204" charset="-122"/>
                <a:cs typeface="微软雅黑" panose="020B0503020204020204" charset="-122"/>
              </a:rPr>
              <a:t>注</a:t>
            </a:r>
            <a:r>
              <a:rPr sz="2000" dirty="0">
                <a:latin typeface="微软雅黑" panose="020B0503020204020204" charset="-122"/>
                <a:ea typeface="微软雅黑" panose="020B0503020204020204" charset="-122"/>
                <a:cs typeface="微软雅黑" panose="020B0503020204020204" charset="-122"/>
              </a:rPr>
              <a:t>入新</a:t>
            </a:r>
            <a:r>
              <a:rPr sz="2000" spc="-15" dirty="0">
                <a:latin typeface="微软雅黑" panose="020B0503020204020204" charset="-122"/>
                <a:ea typeface="微软雅黑" panose="020B0503020204020204" charset="-122"/>
                <a:cs typeface="微软雅黑" panose="020B0503020204020204" charset="-122"/>
              </a:rPr>
              <a:t>鲜</a:t>
            </a:r>
            <a:r>
              <a:rPr sz="2000" dirty="0">
                <a:latin typeface="微软雅黑" panose="020B0503020204020204" charset="-122"/>
                <a:ea typeface="微软雅黑" panose="020B0503020204020204" charset="-122"/>
                <a:cs typeface="微软雅黑" panose="020B0503020204020204" charset="-122"/>
              </a:rPr>
              <a:t>活力</a:t>
            </a:r>
            <a:r>
              <a:rPr sz="2000" spc="-15" dirty="0">
                <a:latin typeface="微软雅黑" panose="020B0503020204020204" charset="-122"/>
                <a:ea typeface="微软雅黑" panose="020B0503020204020204" charset="-122"/>
                <a:cs typeface="微软雅黑" panose="020B0503020204020204" charset="-122"/>
              </a:rPr>
              <a:t>，</a:t>
            </a:r>
            <a:r>
              <a:rPr lang="zh-CN" sz="2000" spc="-15" dirty="0">
                <a:latin typeface="微软雅黑" panose="020B0503020204020204" charset="-122"/>
                <a:ea typeface="微软雅黑" panose="020B0503020204020204" charset="-122"/>
                <a:cs typeface="微软雅黑" panose="020B0503020204020204" charset="-122"/>
              </a:rPr>
              <a:t>推动</a:t>
            </a:r>
            <a:r>
              <a:rPr sz="2000" spc="-15" dirty="0">
                <a:latin typeface="微软雅黑" panose="020B0503020204020204" charset="-122"/>
                <a:ea typeface="微软雅黑" panose="020B0503020204020204" charset="-122"/>
                <a:cs typeface="微软雅黑" panose="020B0503020204020204" charset="-122"/>
              </a:rPr>
              <a:t>地</a:t>
            </a:r>
            <a:r>
              <a:rPr sz="2000" dirty="0">
                <a:latin typeface="微软雅黑" panose="020B0503020204020204" charset="-122"/>
                <a:ea typeface="微软雅黑" panose="020B0503020204020204" charset="-122"/>
                <a:cs typeface="微软雅黑" panose="020B0503020204020204" charset="-122"/>
              </a:rPr>
              <a:t>区</a:t>
            </a:r>
            <a:r>
              <a:rPr lang="zh-CN" sz="2000" dirty="0">
                <a:latin typeface="微软雅黑" panose="020B0503020204020204" charset="-122"/>
                <a:ea typeface="微软雅黑" panose="020B0503020204020204" charset="-122"/>
                <a:cs typeface="微软雅黑" panose="020B0503020204020204" charset="-122"/>
              </a:rPr>
              <a:t>发展</a:t>
            </a:r>
            <a:r>
              <a:rPr sz="2000" dirty="0">
                <a:latin typeface="微软雅黑" panose="020B0503020204020204" charset="-122"/>
                <a:ea typeface="微软雅黑" panose="020B0503020204020204" charset="-122"/>
                <a:cs typeface="微软雅黑" panose="020B0503020204020204" charset="-122"/>
              </a:rPr>
              <a:t>，实</a:t>
            </a:r>
            <a:r>
              <a:rPr sz="2000" spc="-15" dirty="0">
                <a:latin typeface="微软雅黑" panose="020B0503020204020204" charset="-122"/>
                <a:ea typeface="微软雅黑" panose="020B0503020204020204" charset="-122"/>
                <a:cs typeface="微软雅黑" panose="020B0503020204020204" charset="-122"/>
              </a:rPr>
              <a:t>现</a:t>
            </a:r>
            <a:r>
              <a:rPr sz="2000" dirty="0">
                <a:latin typeface="微软雅黑" panose="020B0503020204020204" charset="-122"/>
                <a:ea typeface="微软雅黑" panose="020B0503020204020204" charset="-122"/>
                <a:cs typeface="微软雅黑" panose="020B0503020204020204" charset="-122"/>
              </a:rPr>
              <a:t>经济</a:t>
            </a:r>
            <a:r>
              <a:rPr sz="2000" spc="-15" dirty="0">
                <a:latin typeface="微软雅黑" panose="020B0503020204020204" charset="-122"/>
                <a:ea typeface="微软雅黑" panose="020B0503020204020204" charset="-122"/>
                <a:cs typeface="微软雅黑" panose="020B0503020204020204" charset="-122"/>
              </a:rPr>
              <a:t>价</a:t>
            </a:r>
            <a:r>
              <a:rPr sz="2000" dirty="0">
                <a:latin typeface="微软雅黑" panose="020B0503020204020204" charset="-122"/>
                <a:ea typeface="微软雅黑" panose="020B0503020204020204" charset="-122"/>
                <a:cs typeface="微软雅黑" panose="020B0503020204020204" charset="-122"/>
              </a:rPr>
              <a:t>值。</a:t>
            </a:r>
            <a:endParaRPr sz="2000">
              <a:latin typeface="微软雅黑" panose="020B0503020204020204" charset="-122"/>
              <a:ea typeface="微软雅黑" panose="020B0503020204020204" charset="-122"/>
              <a:cs typeface="微软雅黑" panose="020B0503020204020204" charset="-122"/>
            </a:endParaRPr>
          </a:p>
        </p:txBody>
      </p:sp>
      <p:sp>
        <p:nvSpPr>
          <p:cNvPr id="26" name="object 16"/>
          <p:cNvSpPr txBox="1"/>
          <p:nvPr/>
        </p:nvSpPr>
        <p:spPr>
          <a:xfrm>
            <a:off x="2698242" y="9045066"/>
            <a:ext cx="1647189"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20</a:t>
            </a: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25</a:t>
            </a:r>
            <a:r>
              <a:rPr sz="2000" b="1" dirty="0">
                <a:latin typeface="微软雅黑" panose="020B0503020204020204" charset="-122"/>
                <a:cs typeface="微软雅黑" panose="020B0503020204020204" charset="-122"/>
              </a:rPr>
              <a:t>年</a:t>
            </a:r>
            <a:endParaRPr sz="2000">
              <a:latin typeface="微软雅黑" panose="020B0503020204020204" charset="-122"/>
              <a:cs typeface="微软雅黑" panose="020B0503020204020204" charset="-122"/>
            </a:endParaRPr>
          </a:p>
        </p:txBody>
      </p:sp>
      <p:sp>
        <p:nvSpPr>
          <p:cNvPr id="27" name="object 17"/>
          <p:cNvSpPr txBox="1"/>
          <p:nvPr/>
        </p:nvSpPr>
        <p:spPr>
          <a:xfrm>
            <a:off x="6627621" y="9045066"/>
            <a:ext cx="1647189"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26</a:t>
            </a: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30</a:t>
            </a:r>
            <a:r>
              <a:rPr sz="2000" b="1" dirty="0">
                <a:latin typeface="微软雅黑" panose="020B0503020204020204" charset="-122"/>
                <a:cs typeface="微软雅黑" panose="020B0503020204020204" charset="-122"/>
              </a:rPr>
              <a:t>年</a:t>
            </a:r>
            <a:endParaRPr sz="2000">
              <a:latin typeface="微软雅黑" panose="020B0503020204020204" charset="-122"/>
              <a:cs typeface="微软雅黑" panose="020B0503020204020204" charset="-122"/>
            </a:endParaRPr>
          </a:p>
        </p:txBody>
      </p:sp>
      <p:sp>
        <p:nvSpPr>
          <p:cNvPr id="28" name="object 18"/>
          <p:cNvSpPr txBox="1"/>
          <p:nvPr/>
        </p:nvSpPr>
        <p:spPr>
          <a:xfrm>
            <a:off x="10721085" y="9045066"/>
            <a:ext cx="1647189"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31</a:t>
            </a:r>
            <a:r>
              <a:rPr sz="2000" b="1" dirty="0">
                <a:latin typeface="微软雅黑" panose="020B0503020204020204" charset="-122"/>
                <a:cs typeface="微软雅黑" panose="020B0503020204020204" charset="-122"/>
              </a:rPr>
              <a:t>-20</a:t>
            </a:r>
            <a:r>
              <a:rPr lang="en-US" sz="2000" b="1" dirty="0">
                <a:latin typeface="微软雅黑" panose="020B0503020204020204" charset="-122"/>
                <a:cs typeface="微软雅黑" panose="020B0503020204020204" charset="-122"/>
              </a:rPr>
              <a:t>3</a:t>
            </a:r>
            <a:r>
              <a:rPr sz="2000" b="1" dirty="0">
                <a:latin typeface="微软雅黑" panose="020B0503020204020204" charset="-122"/>
                <a:cs typeface="微软雅黑" panose="020B0503020204020204" charset="-122"/>
              </a:rPr>
              <a:t>5年</a:t>
            </a:r>
            <a:endParaRPr sz="2000">
              <a:latin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1"/>
          <p:cNvPicPr>
            <a:picLocks noChangeAspect="1"/>
          </p:cNvPicPr>
          <p:nvPr/>
        </p:nvPicPr>
        <p:blipFill>
          <a:blip r:embed="rId1"/>
          <a:srcRect/>
          <a:stretch>
            <a:fillRect/>
          </a:stretch>
        </p:blipFill>
        <p:spPr>
          <a:xfrm>
            <a:off x="635" y="2343150"/>
            <a:ext cx="15105380" cy="6220460"/>
          </a:xfrm>
          <a:prstGeom prst="rect">
            <a:avLst/>
          </a:prstGeom>
        </p:spPr>
      </p:pic>
      <p:sp>
        <p:nvSpPr>
          <p:cNvPr id="4" name="矩形 3"/>
          <p:cNvSpPr/>
          <p:nvPr/>
        </p:nvSpPr>
        <p:spPr>
          <a:xfrm>
            <a:off x="-635" y="4206875"/>
            <a:ext cx="15106650" cy="20574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object 6"/>
          <p:cNvSpPr/>
          <p:nvPr/>
        </p:nvSpPr>
        <p:spPr>
          <a:xfrm flipV="1">
            <a:off x="0" y="955040"/>
            <a:ext cx="9811385" cy="107315"/>
          </a:xfrm>
          <a:prstGeom prst="rect">
            <a:avLst/>
          </a:prstGeom>
          <a:blipFill>
            <a:blip r:embed="rId2"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0" name="object 10"/>
          <p:cNvSpPr txBox="1"/>
          <p:nvPr/>
        </p:nvSpPr>
        <p:spPr>
          <a:xfrm>
            <a:off x="417372" y="1372615"/>
            <a:ext cx="2016125" cy="320040"/>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3.</a:t>
            </a:r>
            <a:r>
              <a:rPr lang="en-US" sz="2000" b="1" dirty="0">
                <a:latin typeface="微软雅黑" panose="020B0503020204020204" charset="-122"/>
                <a:ea typeface="微软雅黑" panose="020B0503020204020204" charset="-122"/>
                <a:cs typeface="微软雅黑" panose="020B0503020204020204" charset="-122"/>
              </a:rPr>
              <a:t>6</a:t>
            </a:r>
            <a:r>
              <a:rPr sz="2000" b="1" spc="-55" dirty="0">
                <a:latin typeface="微软雅黑" panose="020B0503020204020204" charset="-122"/>
                <a:ea typeface="微软雅黑" panose="020B0503020204020204" charset="-122"/>
                <a:cs typeface="微软雅黑" panose="020B0503020204020204" charset="-122"/>
              </a:rPr>
              <a:t> </a:t>
            </a:r>
            <a:r>
              <a:rPr sz="2000" b="1" dirty="0">
                <a:latin typeface="微软雅黑" panose="020B0503020204020204" charset="-122"/>
                <a:ea typeface="微软雅黑" panose="020B0503020204020204" charset="-122"/>
                <a:cs typeface="微软雅黑" panose="020B0503020204020204" charset="-122"/>
              </a:rPr>
              <a:t>发</a:t>
            </a:r>
            <a:r>
              <a:rPr sz="2000" b="1" spc="-5" dirty="0">
                <a:latin typeface="微软雅黑" panose="020B0503020204020204" charset="-122"/>
                <a:ea typeface="微软雅黑" panose="020B0503020204020204" charset="-122"/>
                <a:cs typeface="微软雅黑" panose="020B0503020204020204" charset="-122"/>
              </a:rPr>
              <a:t>展</a:t>
            </a:r>
            <a:r>
              <a:rPr sz="2000" b="1" dirty="0">
                <a:latin typeface="微软雅黑" panose="020B0503020204020204" charset="-122"/>
                <a:ea typeface="微软雅黑" panose="020B0503020204020204" charset="-122"/>
                <a:cs typeface="微软雅黑" panose="020B0503020204020204" charset="-122"/>
              </a:rPr>
              <a:t>定位</a:t>
            </a:r>
            <a:endParaRPr sz="2000" b="1">
              <a:latin typeface="微软雅黑" panose="020B0503020204020204" charset="-122"/>
              <a:ea typeface="微软雅黑" panose="020B0503020204020204" charset="-122"/>
              <a:cs typeface="微软雅黑" panose="020B0503020204020204" charset="-122"/>
            </a:endParaRPr>
          </a:p>
        </p:txBody>
      </p:sp>
      <p:sp>
        <p:nvSpPr>
          <p:cNvPr id="1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3</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发展</a:t>
            </a:r>
            <a:r>
              <a:rPr lang="zh-CN" sz="2800" u="none" spc="-5" dirty="0">
                <a:ea typeface="微软雅黑" panose="020B0503020204020204" charset="-122"/>
              </a:rPr>
              <a:t>分析</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定位</a:t>
            </a:r>
            <a:endParaRPr lang="zh-CN" sz="2800" u="none" spc="-5" dirty="0">
              <a:ea typeface="微软雅黑" panose="020B0503020204020204" charset="-122"/>
              <a:cs typeface="Calibri" panose="020F0502020204030204"/>
            </a:endParaRPr>
          </a:p>
        </p:txBody>
      </p:sp>
      <p:sp>
        <p:nvSpPr>
          <p:cNvPr id="1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7" name="文本框 6"/>
          <p:cNvSpPr txBox="1"/>
          <p:nvPr>
            <p:custDataLst>
              <p:tags r:id="rId3"/>
            </p:custDataLst>
          </p:nvPr>
        </p:nvSpPr>
        <p:spPr>
          <a:xfrm>
            <a:off x="405765" y="5024120"/>
            <a:ext cx="14390370" cy="473075"/>
          </a:xfrm>
          <a:prstGeom prst="rect">
            <a:avLst/>
          </a:prstGeom>
        </p:spPr>
        <p:txBody>
          <a:bodyPr wrap="square" lIns="54408" tIns="28292" rIns="54408" bIns="28292" anchor="ctr" anchorCtr="0">
            <a:noAutofit/>
          </a:bodyPr>
          <a:lstStyle>
            <a:defPPr>
              <a:defRPr lang="zh-CN"/>
            </a:defPPr>
            <a:lvl1pPr>
              <a:defRPr sz="1400">
                <a:solidFill>
                  <a:prstClr val="white"/>
                </a:solidFill>
              </a:defRPr>
            </a:lvl1pPr>
          </a:lstStyle>
          <a:p>
            <a:pPr indent="0">
              <a:lnSpc>
                <a:spcPct val="120000"/>
              </a:lnSpc>
              <a:buSzPct val="100000"/>
              <a:buFont typeface="Wingdings" panose="05000000000000000000" pitchFamily="2" charset="2"/>
              <a:buNone/>
            </a:pPr>
            <a:r>
              <a:rPr lang="en-US" altLang="zh-CN" sz="3000" b="1" spc="60" dirty="0">
                <a:solidFill>
                  <a:schemeClr val="tx1"/>
                </a:solidFill>
                <a:latin typeface="微软雅黑" panose="020B0503020204020204" charset="-122"/>
                <a:ea typeface="微软雅黑" panose="020B0503020204020204" charset="-122"/>
                <a:cs typeface="+mn-ea"/>
                <a:sym typeface="+mn-lt"/>
              </a:rPr>
              <a:t>      </a:t>
            </a:r>
            <a:r>
              <a:rPr lang="zh-CN" altLang="en-US" sz="3200" b="1" spc="60" dirty="0">
                <a:solidFill>
                  <a:schemeClr val="tx1"/>
                </a:solidFill>
                <a:latin typeface="微软雅黑" panose="020B0503020204020204" charset="-122"/>
                <a:ea typeface="微软雅黑" panose="020B0503020204020204" charset="-122"/>
                <a:cs typeface="+mn-ea"/>
                <a:sym typeface="+mn-lt"/>
              </a:rPr>
              <a:t>以乡村振兴为契机、以乡村农业发展为基底，以乡村生态宜居为目标，将大北庄村建设成为产业发展与生态环境和谐为一体的美丽村居</a:t>
            </a:r>
            <a:endParaRPr lang="zh-CN" altLang="en-US" sz="3200" b="1" spc="60" dirty="0">
              <a:solidFill>
                <a:schemeClr val="tx1"/>
              </a:solidFill>
              <a:latin typeface="微软雅黑" panose="020B0503020204020204" charset="-122"/>
              <a:ea typeface="微软雅黑" panose="020B0503020204020204" charset="-122"/>
              <a:cs typeface="+mn-ea"/>
              <a:sym typeface="+mn-lt"/>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1085" y="3081020"/>
            <a:ext cx="7186295"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    Part 4 </a:t>
            </a:r>
            <a:r>
              <a:rPr lang="zh-CN" sz="4800" u="none" spc="-5" dirty="0">
                <a:solidFill>
                  <a:schemeClr val="bg1">
                    <a:lumMod val="50000"/>
                  </a:schemeClr>
                </a:solidFill>
                <a:ea typeface="微软雅黑" panose="020B0503020204020204" charset="-122"/>
                <a:cs typeface="微软雅黑" panose="020B0503020204020204" charset="-122"/>
              </a:rPr>
              <a:t>产业发展与布局</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3797935"/>
          </a:xfrm>
          <a:prstGeom prst="rect">
            <a:avLst/>
          </a:prstGeom>
        </p:spPr>
        <p:txBody>
          <a:bodyPr vert="horz" wrap="square" lIns="0" tIns="12700" rIns="0" bIns="0" rtlCol="0">
            <a:spAutoFit/>
          </a:bodyPr>
          <a:lstStyle/>
          <a:p>
            <a:pPr marL="469900" indent="-457200" algn="l">
              <a:lnSpc>
                <a:spcPct val="100000"/>
              </a:lnSpc>
              <a:spcBef>
                <a:spcPts val="2160"/>
              </a:spcBef>
              <a:buClrTx/>
              <a:buSzTx/>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总体发展战略</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产业发展布局</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12700" indent="0" algn="l">
              <a:lnSpc>
                <a:spcPct val="100000"/>
              </a:lnSpc>
              <a:spcBef>
                <a:spcPts val="2160"/>
              </a:spcBef>
              <a:buFont typeface="Arial" panose="020B0604020202020204" pitchFamily="34" charset="0"/>
              <a:buNone/>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139190" y="387350"/>
            <a:ext cx="13625195" cy="553085"/>
          </a:xfrm>
          <a:prstGeom prst="rect">
            <a:avLst/>
          </a:prstGeom>
          <a:noFill/>
        </p:spPr>
        <p:txBody>
          <a:bodyPr wrap="square" rtlCol="0">
            <a:spAutoFit/>
          </a:bodyPr>
          <a:p>
            <a:r>
              <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rPr>
              <a:t>以经济发展为导向，提出乡村产业发展和村民收入提升策略</a:t>
            </a:r>
            <a:endPar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布局</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4.1</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产业</a:t>
            </a:r>
            <a:r>
              <a:rPr sz="2000" b="1" dirty="0">
                <a:latin typeface="微软雅黑" panose="020B0503020204020204" charset="-122"/>
                <a:ea typeface="微软雅黑" panose="020B0503020204020204" charset="-122"/>
                <a:cs typeface="微软雅黑" panose="020B0503020204020204" charset="-122"/>
              </a:rPr>
              <a:t>总体发</a:t>
            </a:r>
            <a:r>
              <a:rPr sz="2000" b="1" spc="-5" dirty="0">
                <a:latin typeface="微软雅黑" panose="020B0503020204020204" charset="-122"/>
                <a:ea typeface="微软雅黑" panose="020B0503020204020204" charset="-122"/>
                <a:cs typeface="微软雅黑" panose="020B0503020204020204" charset="-122"/>
              </a:rPr>
              <a:t>展</a:t>
            </a:r>
            <a:r>
              <a:rPr sz="2000" b="1" dirty="0">
                <a:latin typeface="微软雅黑" panose="020B0503020204020204" charset="-122"/>
                <a:ea typeface="微软雅黑" panose="020B0503020204020204" charset="-122"/>
                <a:cs typeface="微软雅黑" panose="020B0503020204020204" charset="-122"/>
              </a:rPr>
              <a:t>战略</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7" name="object 10"/>
          <p:cNvSpPr txBox="1"/>
          <p:nvPr/>
        </p:nvSpPr>
        <p:spPr>
          <a:xfrm>
            <a:off x="783590" y="2884170"/>
            <a:ext cx="13190855" cy="3256915"/>
          </a:xfrm>
          <a:prstGeom prst="rect">
            <a:avLst/>
          </a:prstGeom>
        </p:spPr>
        <p:txBody>
          <a:bodyPr vert="horz" wrap="square" lIns="0" tIns="12700" rIns="0" bIns="0" rtlCol="0">
            <a:spAutoFit/>
          </a:bodyPr>
          <a:p>
            <a:pPr marR="5080" indent="0" fontAlgn="auto">
              <a:lnSpc>
                <a:spcPct val="150000"/>
              </a:lnSpc>
              <a:spcBef>
                <a:spcPts val="100"/>
              </a:spcBef>
            </a:pPr>
            <a:r>
              <a:rPr lang="en-US" sz="2000" b="1" spc="20" dirty="0">
                <a:latin typeface="微软雅黑" panose="020B0503020204020204" charset="-122"/>
                <a:ea typeface="微软雅黑" panose="020B0503020204020204" charset="-122"/>
                <a:cs typeface="微软雅黑" panose="020B0503020204020204" charset="-122"/>
              </a:rPr>
              <a:t>     </a:t>
            </a:r>
            <a:r>
              <a:rPr lang="en-US" sz="2800" b="1" spc="20" dirty="0">
                <a:latin typeface="微软雅黑" panose="020B0503020204020204" charset="-122"/>
                <a:ea typeface="微软雅黑" panose="020B0503020204020204" charset="-122"/>
                <a:cs typeface="微软雅黑" panose="020B0503020204020204" charset="-122"/>
              </a:rPr>
              <a:t>    </a:t>
            </a:r>
            <a:r>
              <a:rPr lang="zh-CN" altLang="en-US" sz="2800" spc="20" dirty="0">
                <a:latin typeface="微软雅黑" panose="020B0503020204020204" charset="-122"/>
                <a:ea typeface="微软雅黑" panose="020B0503020204020204" charset="-122"/>
                <a:cs typeface="微软雅黑" panose="020B0503020204020204" charset="-122"/>
              </a:rPr>
              <a:t>综合考虑大北庄</a:t>
            </a:r>
            <a:r>
              <a:rPr lang="zh-CN" altLang="en-US" sz="2800" spc="20" dirty="0">
                <a:latin typeface="微软雅黑" panose="020B0503020204020204" charset="-122"/>
                <a:ea typeface="微软雅黑" panose="020B0503020204020204" charset="-122"/>
                <a:cs typeface="微软雅黑" panose="020B0503020204020204" charset="-122"/>
              </a:rPr>
              <a:t>村政策背景、区位条件、资源禀赋、经济基础、发展定位等因素，提出：</a:t>
            </a:r>
            <a:endParaRPr lang="zh-CN" altLang="en-US" sz="2800" spc="20" dirty="0">
              <a:latin typeface="微软雅黑" panose="020B0503020204020204" charset="-122"/>
              <a:ea typeface="微软雅黑" panose="020B0503020204020204" charset="-122"/>
              <a:cs typeface="微软雅黑" panose="020B0503020204020204" charset="-122"/>
            </a:endParaRPr>
          </a:p>
          <a:p>
            <a:pPr marR="5080" indent="0" fontAlgn="auto">
              <a:lnSpc>
                <a:spcPct val="150000"/>
              </a:lnSpc>
              <a:spcBef>
                <a:spcPts val="100"/>
              </a:spcBef>
            </a:pPr>
            <a:r>
              <a:rPr lang="zh-CN" altLang="en-US" sz="2800" b="1" spc="20" dirty="0">
                <a:latin typeface="微软雅黑" panose="020B0503020204020204" charset="-122"/>
                <a:ea typeface="微软雅黑" panose="020B0503020204020204" charset="-122"/>
                <a:cs typeface="微软雅黑" panose="020B0503020204020204" charset="-122"/>
              </a:rPr>
              <a:t>    </a:t>
            </a:r>
            <a:r>
              <a:rPr lang="zh-CN" altLang="en-US" sz="2800" spc="20" dirty="0">
                <a:latin typeface="微软雅黑" panose="020B0503020204020204" charset="-122"/>
                <a:ea typeface="微软雅黑" panose="020B0503020204020204" charset="-122"/>
                <a:cs typeface="微软雅黑" panose="020B0503020204020204" charset="-122"/>
              </a:rPr>
              <a:t>    </a:t>
            </a:r>
            <a:r>
              <a:rPr lang="zh-CN" altLang="en-US" sz="2800" b="1" spc="20" dirty="0">
                <a:solidFill>
                  <a:schemeClr val="tx1"/>
                </a:solidFill>
                <a:latin typeface="微软雅黑" panose="020B0503020204020204" charset="-122"/>
                <a:ea typeface="微软雅黑" panose="020B0503020204020204" charset="-122"/>
                <a:cs typeface="微软雅黑" panose="020B0503020204020204" charset="-122"/>
              </a:rPr>
              <a:t>构建</a:t>
            </a:r>
            <a:r>
              <a:rPr lang="zh-CN" altLang="en-US" sz="2800" b="1" spc="20" dirty="0">
                <a:solidFill>
                  <a:srgbClr val="C00000"/>
                </a:solidFill>
                <a:latin typeface="微软雅黑" panose="020B0503020204020204" charset="-122"/>
                <a:ea typeface="微软雅黑" panose="020B0503020204020204" charset="-122"/>
                <a:cs typeface="微软雅黑" panose="020B0503020204020204" charset="-122"/>
              </a:rPr>
              <a:t>以现代农业为基础</a:t>
            </a:r>
            <a:r>
              <a:rPr lang="zh-CN" altLang="en-US" sz="2800" b="1" spc="20" dirty="0">
                <a:solidFill>
                  <a:schemeClr val="tx1"/>
                </a:solidFill>
                <a:latin typeface="微软雅黑" panose="020B0503020204020204" charset="-122"/>
                <a:ea typeface="微软雅黑" panose="020B0503020204020204" charset="-122"/>
                <a:cs typeface="微软雅黑" panose="020B0503020204020204" charset="-122"/>
              </a:rPr>
              <a:t>，</a:t>
            </a:r>
            <a:r>
              <a:rPr lang="zh-CN" altLang="en-US" sz="2800" b="1" spc="20" dirty="0">
                <a:solidFill>
                  <a:srgbClr val="C00000"/>
                </a:solidFill>
                <a:latin typeface="微软雅黑" panose="020B0503020204020204" charset="-122"/>
                <a:ea typeface="微软雅黑" panose="020B0503020204020204" charset="-122"/>
                <a:cs typeface="微软雅黑" panose="020B0503020204020204" charset="-122"/>
                <a:sym typeface="+mn-ea"/>
              </a:rPr>
              <a:t>以生态农业为</a:t>
            </a:r>
            <a:r>
              <a:rPr lang="zh-CN" altLang="en-US" sz="2800" b="1" spc="20" dirty="0">
                <a:solidFill>
                  <a:srgbClr val="C00000"/>
                </a:solidFill>
                <a:latin typeface="微软雅黑" panose="020B0503020204020204" charset="-122"/>
                <a:ea typeface="微软雅黑" panose="020B0503020204020204" charset="-122"/>
                <a:cs typeface="微软雅黑" panose="020B0503020204020204" charset="-122"/>
                <a:sym typeface="+mn-ea"/>
              </a:rPr>
              <a:t>特色</a:t>
            </a:r>
            <a:r>
              <a:rPr lang="zh-CN" sz="2800" b="1" spc="-1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800" b="1" spc="20" dirty="0">
                <a:solidFill>
                  <a:srgbClr val="C00000"/>
                </a:solidFill>
                <a:latin typeface="微软雅黑" panose="020B0503020204020204" charset="-122"/>
                <a:ea typeface="微软雅黑" panose="020B0503020204020204" charset="-122"/>
                <a:cs typeface="微软雅黑" panose="020B0503020204020204" charset="-122"/>
                <a:sym typeface="+mn-ea"/>
              </a:rPr>
              <a:t>以发展乡村旅游</a:t>
            </a:r>
            <a:r>
              <a:rPr sz="2800" b="1" dirty="0">
                <a:solidFill>
                  <a:schemeClr val="tx1"/>
                </a:solidFill>
                <a:latin typeface="微软雅黑" panose="020B0503020204020204" charset="-122"/>
                <a:ea typeface="微软雅黑" panose="020B0503020204020204" charset="-122"/>
                <a:cs typeface="微软雅黑" panose="020B0503020204020204" charset="-122"/>
                <a:sym typeface="+mn-ea"/>
              </a:rPr>
              <a:t>为</a:t>
            </a:r>
            <a:r>
              <a:rPr lang="zh-CN" sz="2800" b="1" dirty="0">
                <a:solidFill>
                  <a:schemeClr val="tx1"/>
                </a:solidFill>
                <a:latin typeface="微软雅黑" panose="020B0503020204020204" charset="-122"/>
                <a:ea typeface="微软雅黑" panose="020B0503020204020204" charset="-122"/>
                <a:cs typeface="微软雅黑" panose="020B0503020204020204" charset="-122"/>
                <a:sym typeface="+mn-ea"/>
              </a:rPr>
              <a:t>补充，改良提升第一产业，创新发展第二产业，大力发展第三产业，三者相互转换融合，形成多种新业态、新产品的产业联动发展体系。</a:t>
            </a:r>
            <a:endParaRPr lang="zh-CN" sz="28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pic>
        <p:nvPicPr>
          <p:cNvPr id="2" name="图片 1"/>
          <p:cNvPicPr>
            <a:picLocks noChangeAspect="1"/>
          </p:cNvPicPr>
          <p:nvPr/>
        </p:nvPicPr>
        <p:blipFill>
          <a:blip r:embed="rId2"/>
          <a:srcRect/>
          <a:stretch>
            <a:fillRect/>
          </a:stretch>
        </p:blipFill>
        <p:spPr>
          <a:xfrm>
            <a:off x="8475345" y="3127375"/>
            <a:ext cx="5008245" cy="4914265"/>
          </a:xfrm>
          <a:prstGeom prst="rect">
            <a:avLst/>
          </a:prstGeom>
        </p:spPr>
      </p:pic>
      <p:sp>
        <p:nvSpPr>
          <p:cNvPr id="8" name="object 10"/>
          <p:cNvSpPr txBox="1"/>
          <p:nvPr/>
        </p:nvSpPr>
        <p:spPr>
          <a:xfrm>
            <a:off x="768985" y="2392045"/>
            <a:ext cx="7022465" cy="6606540"/>
          </a:xfrm>
          <a:prstGeom prst="rect">
            <a:avLst/>
          </a:prstGeom>
        </p:spPr>
        <p:txBody>
          <a:bodyPr vert="horz" wrap="square" lIns="0" tIns="12700" rIns="0" bIns="0" rtlCol="0">
            <a:spAutoFit/>
          </a:bodyPr>
          <a:p>
            <a:pPr marR="5080" algn="ctr" fontAlgn="auto">
              <a:lnSpc>
                <a:spcPct val="150000"/>
              </a:lnSpc>
              <a:spcBef>
                <a:spcPts val="100"/>
              </a:spcBef>
              <a:buClrTx/>
              <a:buSzTx/>
              <a:buFontTx/>
            </a:pPr>
            <a:r>
              <a:rPr lang="zh-CN" altLang="en-US" sz="2400" b="1" spc="20" dirty="0">
                <a:solidFill>
                  <a:srgbClr val="C00000"/>
                </a:solidFill>
                <a:latin typeface="微软雅黑" panose="020B0503020204020204" charset="-122"/>
                <a:ea typeface="微软雅黑" panose="020B0503020204020204" charset="-122"/>
                <a:cs typeface="微软雅黑" panose="020B0503020204020204" charset="-122"/>
              </a:rPr>
              <a:t> 构建互联网格局，振兴乡村产业活力</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513080" algn="l" fontAlgn="auto">
              <a:lnSpc>
                <a:spcPct val="150000"/>
              </a:lnSpc>
              <a:spcBef>
                <a:spcPts val="100"/>
              </a:spcBef>
              <a:buClrTx/>
              <a:buSzTx/>
              <a:buFontTx/>
              <a:extLst>
                <a:ext uri="{35155182-B16C-46BC-9424-99874614C6A1}">
                  <wpsdc:indentchars xmlns:wpsdc="http://www.wps.cn/officeDocument/2017/drawingmlCustomData" val="200" checksum="3697263780"/>
                </a:ext>
              </a:extLst>
            </a:pPr>
            <a:r>
              <a:rPr lang="zh-CN" altLang="en-US" sz="2000" spc="20" dirty="0">
                <a:latin typeface="微软雅黑" panose="020B0503020204020204" charset="-122"/>
                <a:ea typeface="微软雅黑" panose="020B0503020204020204" charset="-122"/>
                <a:cs typeface="微软雅黑" panose="020B0503020204020204" charset="-122"/>
              </a:rPr>
              <a:t>乡村产业发展是乡村复兴的动力之所在，但原有乡村产业结构单一，生产水平低下，导致乡村发展缺乏动力。因此，</a:t>
            </a:r>
            <a:r>
              <a:rPr lang="zh-CN" altLang="en-US" sz="2000" b="1" spc="20" dirty="0">
                <a:latin typeface="微软雅黑" panose="020B0503020204020204" charset="-122"/>
                <a:ea typeface="微软雅黑" panose="020B0503020204020204" charset="-122"/>
                <a:cs typeface="微软雅黑" panose="020B0503020204020204" charset="-122"/>
              </a:rPr>
              <a:t>在新的时代背景下振兴乡村产业活力，应充分运用互联网创新、跨界、融合的特点，</a:t>
            </a:r>
            <a:r>
              <a:rPr lang="zh-CN" altLang="en-US" sz="2000" b="1" spc="20" dirty="0">
                <a:solidFill>
                  <a:schemeClr val="tx1"/>
                </a:solidFill>
                <a:latin typeface="微软雅黑" panose="020B0503020204020204" charset="-122"/>
                <a:ea typeface="微软雅黑" panose="020B0503020204020204" charset="-122"/>
                <a:cs typeface="微软雅黑" panose="020B0503020204020204" charset="-122"/>
              </a:rPr>
              <a:t>推动互联网与乡村产业深度融合。</a:t>
            </a:r>
            <a:endParaRPr lang="zh-CN" altLang="en-US" sz="2000" b="1" spc="20" dirty="0">
              <a:latin typeface="微软雅黑" panose="020B0503020204020204" charset="-122"/>
              <a:ea typeface="微软雅黑" panose="020B0503020204020204" charset="-122"/>
              <a:cs typeface="微软雅黑" panose="020B0503020204020204" charset="-122"/>
            </a:endParaRPr>
          </a:p>
          <a:p>
            <a:pPr marR="5080" indent="513080" algn="l" fontAlgn="auto">
              <a:lnSpc>
                <a:spcPct val="150000"/>
              </a:lnSpc>
              <a:spcBef>
                <a:spcPts val="100"/>
              </a:spcBef>
              <a:buClrTx/>
              <a:buSzTx/>
              <a:buFontTx/>
              <a:extLst>
                <a:ext uri="{35155182-B16C-46BC-9424-99874614C6A1}">
                  <wpsdc:indentchars xmlns:wpsdc="http://www.wps.cn/officeDocument/2017/drawingmlCustomData" val="200" checksum="3697263780"/>
                </a:ext>
              </a:extLst>
            </a:pPr>
            <a:r>
              <a:rPr lang="zh-CN" altLang="en-US" sz="2000" spc="20" dirty="0">
                <a:latin typeface="微软雅黑" panose="020B0503020204020204" charset="-122"/>
                <a:ea typeface="微软雅黑" panose="020B0503020204020204" charset="-122"/>
                <a:cs typeface="微软雅黑" panose="020B0503020204020204" charset="-122"/>
              </a:rPr>
              <a:t>大力推进农业物联网，农业大数据的运用，</a:t>
            </a:r>
            <a:r>
              <a:rPr lang="zh-CN" altLang="en-US" sz="2000" b="1" spc="20" dirty="0">
                <a:solidFill>
                  <a:schemeClr val="tx1"/>
                </a:solidFill>
                <a:latin typeface="微软雅黑" panose="020B0503020204020204" charset="-122"/>
                <a:ea typeface="微软雅黑" panose="020B0503020204020204" charset="-122"/>
                <a:cs typeface="微软雅黑" panose="020B0503020204020204" charset="-122"/>
              </a:rPr>
              <a:t>加快发展农业农村电子商务</a:t>
            </a:r>
            <a:r>
              <a:rPr lang="zh-CN" altLang="en-US" sz="2000" spc="20" dirty="0">
                <a:latin typeface="微软雅黑" panose="020B0503020204020204" charset="-122"/>
                <a:ea typeface="微软雅黑" panose="020B0503020204020204" charset="-122"/>
                <a:cs typeface="微软雅黑" panose="020B0503020204020204" charset="-122"/>
              </a:rPr>
              <a:t>，推动农业产业链的延伸，提升农业生产智能化、经营网络化水平，在农业生产、流通、营销、服务方面加入互联网因素，改变原有农业的生产方式，提升农业发展水平。</a:t>
            </a:r>
            <a:endParaRPr lang="zh-CN" altLang="en-US" sz="2000" spc="20" dirty="0">
              <a:latin typeface="微软雅黑" panose="020B0503020204020204" charset="-122"/>
              <a:ea typeface="微软雅黑" panose="020B0503020204020204" charset="-122"/>
              <a:cs typeface="微软雅黑" panose="020B0503020204020204" charset="-122"/>
            </a:endParaRPr>
          </a:p>
          <a:p>
            <a:pPr marR="5080" indent="513080" algn="l" fontAlgn="auto">
              <a:lnSpc>
                <a:spcPct val="150000"/>
              </a:lnSpc>
              <a:spcBef>
                <a:spcPts val="100"/>
              </a:spcBef>
              <a:buClrTx/>
              <a:buSzTx/>
              <a:buFontTx/>
              <a:extLst>
                <a:ext uri="{35155182-B16C-46BC-9424-99874614C6A1}">
                  <wpsdc:indentchars xmlns:wpsdc="http://www.wps.cn/officeDocument/2017/drawingmlCustomData" val="200" checksum="3697263780"/>
                </a:ext>
              </a:extLst>
            </a:pPr>
            <a:r>
              <a:rPr lang="zh-CN" altLang="en-US" sz="2000" spc="20" dirty="0">
                <a:latin typeface="微软雅黑" panose="020B0503020204020204" charset="-122"/>
                <a:ea typeface="微软雅黑" panose="020B0503020204020204" charset="-122"/>
                <a:cs typeface="微软雅黑" panose="020B0503020204020204" charset="-122"/>
              </a:rPr>
              <a:t>同时，利用乡村原有的生态资源因素，深入挖掘乡村旅游发展潜力，</a:t>
            </a:r>
            <a:r>
              <a:rPr lang="zh-CN" altLang="en-US" sz="2000" b="1" spc="20" dirty="0">
                <a:solidFill>
                  <a:schemeClr val="tx1"/>
                </a:solidFill>
                <a:latin typeface="微软雅黑" panose="020B0503020204020204" charset="-122"/>
                <a:ea typeface="微软雅黑" panose="020B0503020204020204" charset="-122"/>
                <a:cs typeface="微软雅黑" panose="020B0503020204020204" charset="-122"/>
              </a:rPr>
              <a:t>将乡村旅游、农业、互联网相互结合</a:t>
            </a:r>
            <a:r>
              <a:rPr lang="zh-CN" altLang="en-US" sz="2000" spc="20" dirty="0">
                <a:latin typeface="微软雅黑" panose="020B0503020204020204" charset="-122"/>
                <a:ea typeface="微软雅黑" panose="020B0503020204020204" charset="-122"/>
                <a:cs typeface="微软雅黑" panose="020B0503020204020204" charset="-122"/>
              </a:rPr>
              <a:t>，如民宿、生态农业，培育乡村新的经济增长点。</a:t>
            </a:r>
            <a:r>
              <a:rPr lang="zh-CN" altLang="en-US" sz="2000" b="1" spc="20" dirty="0">
                <a:latin typeface="微软雅黑" panose="020B0503020204020204" charset="-122"/>
                <a:ea typeface="微软雅黑" panose="020B0503020204020204" charset="-122"/>
                <a:cs typeface="微软雅黑" panose="020B0503020204020204" charset="-122"/>
              </a:rPr>
              <a:t>从传统农业生产模式转向</a:t>
            </a:r>
            <a:r>
              <a:rPr lang="zh-CN" altLang="en-US" sz="2000" b="1" spc="20" dirty="0">
                <a:solidFill>
                  <a:schemeClr val="tx1"/>
                </a:solidFill>
                <a:latin typeface="微软雅黑" panose="020B0503020204020204" charset="-122"/>
                <a:ea typeface="微软雅黑" panose="020B0503020204020204" charset="-122"/>
                <a:cs typeface="微软雅黑" panose="020B0503020204020204" charset="-122"/>
              </a:rPr>
              <a:t>三产与互联网融合</a:t>
            </a:r>
            <a:r>
              <a:rPr lang="zh-CN" altLang="en-US" sz="2000" b="1" spc="20" dirty="0">
                <a:latin typeface="微软雅黑" panose="020B0503020204020204" charset="-122"/>
                <a:ea typeface="微软雅黑" panose="020B0503020204020204" charset="-122"/>
                <a:cs typeface="微软雅黑" panose="020B0503020204020204" charset="-122"/>
              </a:rPr>
              <a:t>的多元产业发展形态，实现乡村产业持续发展。</a:t>
            </a:r>
            <a:endParaRPr lang="zh-CN" altLang="en-US" sz="2000" b="1" spc="20" dirty="0">
              <a:latin typeface="微软雅黑" panose="020B0503020204020204" charset="-122"/>
              <a:ea typeface="微软雅黑" panose="020B0503020204020204" charset="-122"/>
              <a:cs typeface="微软雅黑" panose="020B0503020204020204" charset="-122"/>
            </a:endParaRPr>
          </a:p>
        </p:txBody>
      </p:sp>
      <p:sp>
        <p:nvSpPr>
          <p:cNvPr id="25" name="object 15"/>
          <p:cNvSpPr txBox="1"/>
          <p:nvPr/>
        </p:nvSpPr>
        <p:spPr>
          <a:xfrm>
            <a:off x="417372" y="13726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4.2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产业</a:t>
            </a:r>
            <a:r>
              <a:rPr sz="2000" b="1" dirty="0">
                <a:latin typeface="微软雅黑" panose="020B0503020204020204" charset="-122"/>
                <a:ea typeface="微软雅黑" panose="020B0503020204020204" charset="-122"/>
                <a:cs typeface="微软雅黑" panose="020B0503020204020204" charset="-122"/>
              </a:rPr>
              <a:t>总体发</a:t>
            </a:r>
            <a:r>
              <a:rPr sz="2000" b="1" spc="-5" dirty="0">
                <a:latin typeface="微软雅黑" panose="020B0503020204020204" charset="-122"/>
                <a:ea typeface="微软雅黑" panose="020B0503020204020204" charset="-122"/>
                <a:cs typeface="微软雅黑" panose="020B0503020204020204" charset="-122"/>
              </a:rPr>
              <a:t>展</a:t>
            </a:r>
            <a:r>
              <a:rPr sz="2000" b="1" dirty="0">
                <a:latin typeface="微软雅黑" panose="020B0503020204020204" charset="-122"/>
                <a:ea typeface="微软雅黑" panose="020B0503020204020204" charset="-122"/>
                <a:cs typeface="微软雅黑" panose="020B0503020204020204" charset="-122"/>
              </a:rPr>
              <a:t>战略</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2" name="文本框 1"/>
          <p:cNvSpPr txBox="1"/>
          <p:nvPr/>
        </p:nvSpPr>
        <p:spPr>
          <a:xfrm>
            <a:off x="577850" y="1598295"/>
            <a:ext cx="6560820" cy="46037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4.2.1</a:t>
            </a:r>
            <a:r>
              <a:rPr lang="zh-CN" altLang="en-US" sz="2400" b="1">
                <a:latin typeface="微软雅黑" panose="020B0503020204020204" charset="-122"/>
                <a:ea typeface="微软雅黑" panose="020B0503020204020204" charset="-122"/>
                <a:cs typeface="微软雅黑" panose="020B0503020204020204" charset="-122"/>
              </a:rPr>
              <a:t>产业发展战略——区域协调，产业突破。</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742315" y="2353310"/>
            <a:ext cx="12911455" cy="1014730"/>
          </a:xfrm>
          <a:prstGeom prst="rect">
            <a:avLst/>
          </a:prstGeom>
          <a:noFill/>
        </p:spPr>
        <p:txBody>
          <a:bodyPr wrap="square" rtlCol="0" anchor="t">
            <a:spAutoFit/>
          </a:bodyPr>
          <a:p>
            <a:pPr fontAlgn="auto">
              <a:lnSpc>
                <a:spcPct val="150000"/>
              </a:lnSpc>
            </a:pPr>
            <a:r>
              <a:rPr lang="en-US" altLang="zh-CN" sz="2000">
                <a:latin typeface="微软雅黑" panose="020B0503020204020204" charset="-122"/>
                <a:ea typeface="微软雅黑" panose="020B0503020204020204" charset="-122"/>
              </a:rPr>
              <a:t>      </a:t>
            </a:r>
            <a:r>
              <a:rPr lang="zh-CN" altLang="en-US" sz="2000">
                <a:latin typeface="微软雅黑" panose="020B0503020204020204" charset="-122"/>
                <a:ea typeface="微软雅黑" panose="020B0503020204020204" charset="-122"/>
              </a:rPr>
              <a:t>充分挖掘本地发展潜力，发展特色农业与生态农业。立足现有产业基础，寻求新的突破，加强与周边区域的产业衔接与错位发展，谋求大发展。</a:t>
            </a:r>
            <a:endParaRPr lang="zh-CN" altLang="en-US" sz="2000">
              <a:latin typeface="微软雅黑" panose="020B0503020204020204" charset="-122"/>
              <a:ea typeface="微软雅黑" panose="020B0503020204020204" charset="-122"/>
            </a:endParaRPr>
          </a:p>
        </p:txBody>
      </p:sp>
      <p:sp>
        <p:nvSpPr>
          <p:cNvPr id="8" name="矩形 7"/>
          <p:cNvSpPr/>
          <p:nvPr/>
        </p:nvSpPr>
        <p:spPr>
          <a:xfrm>
            <a:off x="1257742" y="3340609"/>
            <a:ext cx="12843833" cy="1654810"/>
          </a:xfrm>
          <a:prstGeom prst="rect">
            <a:avLst/>
          </a:prstGeom>
          <a:ln w="44450">
            <a:noFill/>
            <a:prstDash val="sysDot"/>
          </a:ln>
        </p:spPr>
        <p:txBody>
          <a:bodyPr wrap="square" lIns="68462" tIns="34230" rIns="68462" bIns="34230">
            <a:spAutoFit/>
          </a:bodyPr>
          <a:p>
            <a:pPr marL="285750" indent="-285750">
              <a:lnSpc>
                <a:spcPct val="150000"/>
              </a:lnSpc>
              <a:buFont typeface="Wingdings" panose="05000000000000000000" pitchFamily="2" charset="2"/>
              <a:buChar char="l"/>
            </a:pPr>
            <a:r>
              <a:rPr lang="zh-CN" altLang="en-US" sz="2495" b="1" dirty="0">
                <a:solidFill>
                  <a:srgbClr val="C00000"/>
                </a:solidFill>
                <a:latin typeface="微软雅黑" panose="020B0503020204020204" charset="-122"/>
                <a:ea typeface="微软雅黑" panose="020B0503020204020204" charset="-122"/>
              </a:rPr>
              <a:t>强化农业设施装备建设：</a:t>
            </a:r>
            <a:endParaRPr lang="en-US" altLang="zh-CN" sz="2495" b="1" dirty="0">
              <a:solidFill>
                <a:srgbClr val="C00000"/>
              </a:solidFill>
              <a:latin typeface="微软雅黑" panose="020B0503020204020204" charset="-122"/>
              <a:ea typeface="微软雅黑" panose="020B0503020204020204" charset="-122"/>
            </a:endParaRPr>
          </a:p>
          <a:p>
            <a:pPr>
              <a:lnSpc>
                <a:spcPct val="150000"/>
              </a:lnSpc>
            </a:pPr>
            <a:r>
              <a:rPr lang="zh-CN" altLang="en-US" sz="2185" dirty="0">
                <a:latin typeface="微软雅黑" panose="020B0503020204020204" charset="-122"/>
                <a:ea typeface="微软雅黑" panose="020B0503020204020204" charset="-122"/>
              </a:rPr>
              <a:t>加大</a:t>
            </a:r>
            <a:r>
              <a:rPr lang="zh-CN" altLang="en-US" sz="2185" b="1" dirty="0">
                <a:solidFill>
                  <a:srgbClr val="C00000"/>
                </a:solidFill>
                <a:latin typeface="微软雅黑" panose="020B0503020204020204" charset="-122"/>
                <a:ea typeface="微软雅黑" panose="020B0503020204020204" charset="-122"/>
              </a:rPr>
              <a:t>栗子</a:t>
            </a:r>
            <a:r>
              <a:rPr lang="zh-CN" altLang="en-US" sz="2185" dirty="0">
                <a:latin typeface="微软雅黑" panose="020B0503020204020204" charset="-122"/>
                <a:ea typeface="微软雅黑" panose="020B0503020204020204" charset="-122"/>
              </a:rPr>
              <a:t>等特色产业种植；完善生产道路、水渠网络、蔬菜大棚等基础设施建设；加大农业机械化投入，推进</a:t>
            </a:r>
            <a:r>
              <a:rPr lang="zh-CN" altLang="en-US" sz="2185" b="1" dirty="0">
                <a:latin typeface="微软雅黑" panose="020B0503020204020204" charset="-122"/>
                <a:ea typeface="微软雅黑" panose="020B0503020204020204" charset="-122"/>
              </a:rPr>
              <a:t>栗子加工</a:t>
            </a:r>
            <a:r>
              <a:rPr lang="zh-CN" altLang="en-US" sz="2185" dirty="0">
                <a:latin typeface="微软雅黑" panose="020B0503020204020204" charset="-122"/>
                <a:ea typeface="微软雅黑" panose="020B0503020204020204" charset="-122"/>
              </a:rPr>
              <a:t>。</a:t>
            </a:r>
            <a:endParaRPr lang="en-US" altLang="zh-CN" sz="2185" dirty="0">
              <a:latin typeface="微软雅黑" panose="020B0503020204020204" charset="-122"/>
              <a:ea typeface="微软雅黑" panose="020B0503020204020204" charset="-122"/>
            </a:endParaRPr>
          </a:p>
        </p:txBody>
      </p:sp>
      <p:sp>
        <p:nvSpPr>
          <p:cNvPr id="13" name="矩形 12"/>
          <p:cNvSpPr/>
          <p:nvPr/>
        </p:nvSpPr>
        <p:spPr>
          <a:xfrm>
            <a:off x="1257742" y="4962130"/>
            <a:ext cx="12843850" cy="1654810"/>
          </a:xfrm>
          <a:prstGeom prst="rect">
            <a:avLst/>
          </a:prstGeom>
          <a:ln w="44450">
            <a:noFill/>
            <a:prstDash val="sysDot"/>
          </a:ln>
        </p:spPr>
        <p:txBody>
          <a:bodyPr wrap="square" lIns="68462" tIns="34230" rIns="68462" bIns="34230">
            <a:spAutoFit/>
          </a:bodyPr>
          <a:p>
            <a:pPr marL="285750" indent="-285750">
              <a:lnSpc>
                <a:spcPct val="150000"/>
              </a:lnSpc>
              <a:buFont typeface="Wingdings" panose="05000000000000000000" pitchFamily="2" charset="2"/>
              <a:buChar char="l"/>
            </a:pPr>
            <a:r>
              <a:rPr lang="zh-CN" altLang="en-US" sz="2495" b="1" dirty="0">
                <a:solidFill>
                  <a:srgbClr val="C00000"/>
                </a:solidFill>
                <a:latin typeface="微软雅黑" panose="020B0503020204020204" charset="-122"/>
                <a:ea typeface="微软雅黑" panose="020B0503020204020204" charset="-122"/>
              </a:rPr>
              <a:t>推进农业标准化生产：</a:t>
            </a:r>
            <a:endParaRPr lang="en-US" altLang="zh-CN" sz="2495" b="1" dirty="0">
              <a:solidFill>
                <a:srgbClr val="C00000"/>
              </a:solidFill>
              <a:latin typeface="微软雅黑" panose="020B0503020204020204" charset="-122"/>
              <a:ea typeface="微软雅黑" panose="020B0503020204020204" charset="-122"/>
            </a:endParaRPr>
          </a:p>
          <a:p>
            <a:pPr>
              <a:lnSpc>
                <a:spcPct val="150000"/>
              </a:lnSpc>
            </a:pPr>
            <a:r>
              <a:rPr lang="zh-CN" altLang="en-US" sz="2185" dirty="0">
                <a:latin typeface="微软雅黑" panose="020B0503020204020204" charset="-122"/>
                <a:ea typeface="微软雅黑" panose="020B0503020204020204" charset="-122"/>
              </a:rPr>
              <a:t>加快特色农作物标准化生产基地建设；建设有机农产品展销基地；切实推进农产品质量安全监督管理体系建设。</a:t>
            </a:r>
            <a:endParaRPr lang="en-US" altLang="zh-CN" sz="2185" dirty="0">
              <a:latin typeface="微软雅黑" panose="020B0503020204020204" charset="-122"/>
              <a:ea typeface="微软雅黑" panose="020B0503020204020204" charset="-122"/>
            </a:endParaRPr>
          </a:p>
        </p:txBody>
      </p:sp>
      <p:sp>
        <p:nvSpPr>
          <p:cNvPr id="16" name="矩形 15"/>
          <p:cNvSpPr/>
          <p:nvPr/>
        </p:nvSpPr>
        <p:spPr>
          <a:xfrm>
            <a:off x="1275533" y="6679679"/>
            <a:ext cx="12843841" cy="1654810"/>
          </a:xfrm>
          <a:prstGeom prst="rect">
            <a:avLst/>
          </a:prstGeom>
          <a:ln w="44450">
            <a:noFill/>
            <a:prstDash val="sysDot"/>
          </a:ln>
        </p:spPr>
        <p:txBody>
          <a:bodyPr wrap="square" lIns="68462" tIns="34230" rIns="68462" bIns="34230">
            <a:spAutoFit/>
          </a:bodyPr>
          <a:p>
            <a:pPr marL="285750" indent="-285750">
              <a:lnSpc>
                <a:spcPct val="150000"/>
              </a:lnSpc>
              <a:buFont typeface="Wingdings" panose="05000000000000000000" pitchFamily="2" charset="2"/>
              <a:buChar char="l"/>
            </a:pPr>
            <a:r>
              <a:rPr lang="zh-CN" altLang="en-US" sz="2495" b="1" dirty="0">
                <a:solidFill>
                  <a:srgbClr val="C00000"/>
                </a:solidFill>
                <a:latin typeface="微软雅黑" panose="020B0503020204020204" charset="-122"/>
                <a:ea typeface="微软雅黑" panose="020B0503020204020204" charset="-122"/>
              </a:rPr>
              <a:t>加强生态环境保护与治理：</a:t>
            </a:r>
            <a:endParaRPr lang="en-US" altLang="zh-CN" sz="2495" b="1" dirty="0">
              <a:solidFill>
                <a:srgbClr val="C00000"/>
              </a:solidFill>
              <a:latin typeface="微软雅黑" panose="020B0503020204020204" charset="-122"/>
              <a:ea typeface="微软雅黑" panose="020B0503020204020204" charset="-122"/>
            </a:endParaRPr>
          </a:p>
          <a:p>
            <a:pPr>
              <a:lnSpc>
                <a:spcPct val="150000"/>
              </a:lnSpc>
            </a:pPr>
            <a:r>
              <a:rPr lang="zh-CN" altLang="en-US" sz="2185" dirty="0">
                <a:latin typeface="微软雅黑" panose="020B0503020204020204" charset="-122"/>
                <a:ea typeface="微软雅黑" panose="020B0503020204020204" charset="-122"/>
              </a:rPr>
              <a:t>避免污水灌溉，减少农药化肥的使用；做好固体废弃物的回收处理和小流域治理工作；推行农业清洁生产，促进农业可持续发展。</a:t>
            </a:r>
            <a:endParaRPr lang="en-US" altLang="zh-CN" sz="2185" dirty="0">
              <a:latin typeface="微软雅黑" panose="020B0503020204020204" charset="-122"/>
              <a:ea typeface="微软雅黑" panose="020B0503020204020204" charset="-122"/>
            </a:endParaRPr>
          </a:p>
        </p:txBody>
      </p:sp>
      <p:sp>
        <p:nvSpPr>
          <p:cNvPr id="17" name="矩形 16"/>
          <p:cNvSpPr/>
          <p:nvPr/>
        </p:nvSpPr>
        <p:spPr>
          <a:xfrm>
            <a:off x="1275563" y="8383255"/>
            <a:ext cx="12843811" cy="1149350"/>
          </a:xfrm>
          <a:prstGeom prst="rect">
            <a:avLst/>
          </a:prstGeom>
          <a:ln w="44450">
            <a:noFill/>
            <a:prstDash val="sysDot"/>
          </a:ln>
        </p:spPr>
        <p:txBody>
          <a:bodyPr wrap="square" lIns="68462" tIns="34230" rIns="68462" bIns="34230">
            <a:spAutoFit/>
          </a:bodyPr>
          <a:p>
            <a:pPr marL="285750" indent="-285750">
              <a:lnSpc>
                <a:spcPct val="150000"/>
              </a:lnSpc>
              <a:buFont typeface="Wingdings" panose="05000000000000000000" pitchFamily="2" charset="2"/>
              <a:buChar char="l"/>
            </a:pPr>
            <a:r>
              <a:rPr lang="zh-CN" altLang="en-US" sz="2495" b="1" dirty="0">
                <a:solidFill>
                  <a:srgbClr val="C00000"/>
                </a:solidFill>
                <a:latin typeface="微软雅黑" panose="020B0503020204020204" charset="-122"/>
                <a:ea typeface="微软雅黑" panose="020B0503020204020204" charset="-122"/>
              </a:rPr>
              <a:t>推动农业科技创新：</a:t>
            </a:r>
            <a:endParaRPr lang="en-US" altLang="zh-CN" sz="2495" b="1" dirty="0">
              <a:solidFill>
                <a:srgbClr val="C00000"/>
              </a:solidFill>
              <a:latin typeface="微软雅黑" panose="020B0503020204020204" charset="-122"/>
              <a:ea typeface="微软雅黑" panose="020B0503020204020204" charset="-122"/>
            </a:endParaRPr>
          </a:p>
          <a:p>
            <a:pPr>
              <a:lnSpc>
                <a:spcPct val="150000"/>
              </a:lnSpc>
            </a:pPr>
            <a:r>
              <a:rPr lang="zh-CN" altLang="en-US" sz="2185" dirty="0">
                <a:latin typeface="微软雅黑" panose="020B0503020204020204" charset="-122"/>
                <a:ea typeface="微软雅黑" panose="020B0503020204020204" charset="-122"/>
              </a:rPr>
              <a:t>推进农业研发成果转化；开展“互联网</a:t>
            </a:r>
            <a:r>
              <a:rPr lang="en-US" altLang="zh-CN" sz="2185" dirty="0">
                <a:latin typeface="微软雅黑" panose="020B0503020204020204" charset="-122"/>
                <a:ea typeface="微软雅黑" panose="020B0503020204020204" charset="-122"/>
              </a:rPr>
              <a:t>+”</a:t>
            </a:r>
            <a:r>
              <a:rPr lang="zh-CN" altLang="en-US" sz="2185" dirty="0">
                <a:latin typeface="微软雅黑" panose="020B0503020204020204" charset="-122"/>
                <a:ea typeface="微软雅黑" panose="020B0503020204020204" charset="-122"/>
              </a:rPr>
              <a:t>现代农业行动，建设农业物联网和农业电子商务平台。</a:t>
            </a:r>
            <a:endParaRPr lang="en-US" altLang="zh-CN" sz="2185" dirty="0">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5"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9" name="object 9"/>
          <p:cNvSpPr txBox="1"/>
          <p:nvPr/>
        </p:nvSpPr>
        <p:spPr>
          <a:xfrm>
            <a:off x="417195" y="1372870"/>
            <a:ext cx="4257040" cy="1110615"/>
          </a:xfrm>
          <a:prstGeom prst="rect">
            <a:avLst/>
          </a:prstGeom>
        </p:spPr>
        <p:txBody>
          <a:bodyPr vert="horz" wrap="square" lIns="0" tIns="12700" rIns="0" bIns="0" rtlCol="0">
            <a:spAutoFit/>
          </a:bodyPr>
          <a:lstStyle/>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1.1 规划背景</a:t>
            </a:r>
            <a:endParaRPr sz="2000">
              <a:latin typeface="微软雅黑" panose="020B0503020204020204" charset="-122"/>
              <a:cs typeface="微软雅黑" panose="020B0503020204020204" charset="-122"/>
            </a:endParaRPr>
          </a:p>
          <a:p>
            <a:pPr>
              <a:lnSpc>
                <a:spcPct val="100000"/>
              </a:lnSpc>
              <a:spcBef>
                <a:spcPts val="45"/>
              </a:spcBef>
            </a:pPr>
            <a:endParaRPr sz="2700">
              <a:latin typeface="Times New Roman" panose="02020603050405020304"/>
              <a:cs typeface="Times New Roman" panose="02020603050405020304"/>
            </a:endParaRPr>
          </a:p>
          <a:p>
            <a:pPr marL="594995">
              <a:lnSpc>
                <a:spcPct val="100000"/>
              </a:lnSpc>
            </a:pPr>
            <a:endParaRPr sz="2400">
              <a:latin typeface="微软雅黑" panose="020B0503020204020204" charset="-122"/>
              <a:ea typeface="微软雅黑" panose="020B0503020204020204" charset="-122"/>
              <a:cs typeface="微软雅黑" panose="020B0503020204020204" charset="-122"/>
            </a:endParaRPr>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7" name="文本框 6"/>
          <p:cNvSpPr txBox="1"/>
          <p:nvPr/>
        </p:nvSpPr>
        <p:spPr>
          <a:xfrm>
            <a:off x="768985" y="1929130"/>
            <a:ext cx="1612900" cy="521970"/>
          </a:xfrm>
          <a:prstGeom prst="rect">
            <a:avLst/>
          </a:prstGeom>
          <a:noFill/>
        </p:spPr>
        <p:txBody>
          <a:bodyPr wrap="none" rtlCol="0" anchor="t">
            <a:spAutoFit/>
          </a:bodyPr>
          <a:p>
            <a:r>
              <a:rPr lang="zh-CN" altLang="en-US" sz="2800" b="1">
                <a:cs typeface="+mn-ea"/>
                <a:sym typeface="+mn-lt"/>
              </a:rPr>
              <a:t>国家层面</a:t>
            </a:r>
            <a:endParaRPr lang="zh-CN" altLang="en-US" sz="2800"/>
          </a:p>
        </p:txBody>
      </p:sp>
      <p:sp>
        <p:nvSpPr>
          <p:cNvPr id="10" name="文本框 9"/>
          <p:cNvSpPr txBox="1"/>
          <p:nvPr/>
        </p:nvSpPr>
        <p:spPr>
          <a:xfrm>
            <a:off x="2440940" y="1929765"/>
            <a:ext cx="7214870" cy="460375"/>
          </a:xfrm>
          <a:prstGeom prst="rect">
            <a:avLst/>
          </a:prstGeom>
          <a:noFill/>
        </p:spPr>
        <p:txBody>
          <a:bodyPr wrap="none" rtlCol="0" anchor="t">
            <a:spAutoFit/>
          </a:bodyPr>
          <a:p>
            <a:pPr marL="298450" indent="-285750">
              <a:lnSpc>
                <a:spcPct val="100000"/>
              </a:lnSpc>
              <a:spcBef>
                <a:spcPts val="100"/>
              </a:spcBef>
              <a:buFont typeface="Wingdings" panose="05000000000000000000" pitchFamily="2" charset="2"/>
              <a:buChar char="n"/>
            </a:pPr>
            <a:r>
              <a:rPr lang="zh-CN" altLang="en-US" sz="2400" b="1" dirty="0">
                <a:cs typeface="+mn-ea"/>
                <a:sym typeface="+mn-lt"/>
              </a:rPr>
              <a:t>“乡村振兴”战略，促进农村一二三产业融合发展</a:t>
            </a:r>
            <a:endParaRPr lang="zh-CN" altLang="en-US" sz="2400"/>
          </a:p>
        </p:txBody>
      </p:sp>
      <p:sp>
        <p:nvSpPr>
          <p:cNvPr id="11" name="文本框 10"/>
          <p:cNvSpPr txBox="1"/>
          <p:nvPr/>
        </p:nvSpPr>
        <p:spPr>
          <a:xfrm>
            <a:off x="982345" y="2432685"/>
            <a:ext cx="2976245" cy="2451100"/>
          </a:xfrm>
          <a:prstGeom prst="rect">
            <a:avLst/>
          </a:prstGeom>
          <a:noFill/>
        </p:spPr>
        <p:txBody>
          <a:bodyPr wrap="square" rtlCol="0" anchor="t">
            <a:spAutoFit/>
          </a:bodyPr>
          <a:p>
            <a:pPr marL="12700">
              <a:lnSpc>
                <a:spcPct val="120000"/>
              </a:lnSpc>
              <a:spcBef>
                <a:spcPts val="100"/>
              </a:spcBef>
            </a:pPr>
            <a:r>
              <a:rPr lang="en-US" altLang="zh-CN" sz="1600" dirty="0">
                <a:cs typeface="+mn-ea"/>
                <a:sym typeface="+mn-lt"/>
              </a:rPr>
              <a:t>2017</a:t>
            </a:r>
            <a:r>
              <a:rPr lang="zh-CN" altLang="en-US" sz="1600" dirty="0">
                <a:cs typeface="+mn-ea"/>
                <a:sym typeface="+mn-lt"/>
              </a:rPr>
              <a:t>年，党的十九大提出实施</a:t>
            </a:r>
            <a:r>
              <a:rPr lang="zh-CN" altLang="en-US" sz="1600" b="1" dirty="0">
                <a:cs typeface="+mn-ea"/>
                <a:sym typeface="+mn-lt"/>
              </a:rPr>
              <a:t>“乡村振兴”</a:t>
            </a:r>
            <a:r>
              <a:rPr lang="zh-CN" altLang="en-US" sz="1600" dirty="0">
                <a:cs typeface="+mn-ea"/>
                <a:sym typeface="+mn-lt"/>
              </a:rPr>
              <a:t>战略。要坚持农业农村优先发展，按照</a:t>
            </a:r>
            <a:r>
              <a:rPr lang="zh-CN" altLang="en-US" sz="1600" b="1" dirty="0">
                <a:solidFill>
                  <a:srgbClr val="C00000"/>
                </a:solidFill>
                <a:cs typeface="+mn-ea"/>
                <a:sym typeface="+mn-lt"/>
              </a:rPr>
              <a:t>产业兴旺、生态宜居、乡风文明、治理有效、生活富裕</a:t>
            </a:r>
            <a:r>
              <a:rPr lang="zh-CN" altLang="en-US" sz="1600" dirty="0">
                <a:cs typeface="+mn-ea"/>
                <a:sym typeface="+mn-lt"/>
              </a:rPr>
              <a:t>的总要求，建立健全城乡融合发展体制机制和政策体系，加快推进农业农村现代化。</a:t>
            </a:r>
            <a:endParaRPr lang="zh-CN" altLang="en-US" sz="1600"/>
          </a:p>
        </p:txBody>
      </p:sp>
      <p:pic>
        <p:nvPicPr>
          <p:cNvPr id="54" name="图片 53"/>
          <p:cNvPicPr>
            <a:picLocks noChangeAspect="1"/>
          </p:cNvPicPr>
          <p:nvPr/>
        </p:nvPicPr>
        <p:blipFill rotWithShape="1">
          <a:blip r:embed="rId2"/>
          <a:srcRect/>
          <a:stretch>
            <a:fillRect/>
          </a:stretch>
        </p:blipFill>
        <p:spPr>
          <a:xfrm>
            <a:off x="4245206" y="2431815"/>
            <a:ext cx="2259257" cy="2614424"/>
          </a:xfrm>
          <a:prstGeom prst="rect">
            <a:avLst/>
          </a:prstGeom>
        </p:spPr>
      </p:pic>
      <p:sp>
        <p:nvSpPr>
          <p:cNvPr id="14" name="矩形 13"/>
          <p:cNvSpPr/>
          <p:nvPr/>
        </p:nvSpPr>
        <p:spPr>
          <a:xfrm>
            <a:off x="6894981" y="2409640"/>
            <a:ext cx="6859980" cy="2292350"/>
          </a:xfrm>
          <a:prstGeom prst="rect">
            <a:avLst/>
          </a:prstGeom>
        </p:spPr>
        <p:txBody>
          <a:bodyPr wrap="square">
            <a:spAutoFit/>
          </a:bodyPr>
          <a:p>
            <a:pPr>
              <a:lnSpc>
                <a:spcPct val="150000"/>
              </a:lnSpc>
            </a:pPr>
            <a:r>
              <a:rPr lang="zh-CN" altLang="en-US" sz="2185" b="1" dirty="0">
                <a:cs typeface="+mn-ea"/>
                <a:sym typeface="+mn-lt"/>
              </a:rPr>
              <a:t>目标：</a:t>
            </a:r>
            <a:r>
              <a:rPr lang="zh-CN" altLang="en-US" sz="1870" b="1" dirty="0">
                <a:solidFill>
                  <a:srgbClr val="3E3E3E"/>
                </a:solidFill>
                <a:cs typeface="+mn-ea"/>
                <a:sym typeface="+mn-lt"/>
              </a:rPr>
              <a:t>产业兴旺、生态宜居、乡风文明、治理有效、生活富裕</a:t>
            </a:r>
            <a:endParaRPr lang="en-US" altLang="zh-CN" sz="1560" b="1" dirty="0">
              <a:solidFill>
                <a:srgbClr val="3E3E3E"/>
              </a:solidFill>
              <a:cs typeface="+mn-ea"/>
              <a:sym typeface="+mn-lt"/>
            </a:endParaRPr>
          </a:p>
          <a:p>
            <a:pPr>
              <a:lnSpc>
                <a:spcPct val="150000"/>
              </a:lnSpc>
            </a:pPr>
            <a:r>
              <a:rPr lang="zh-CN" altLang="en-US" sz="2185" b="1" dirty="0">
                <a:cs typeface="+mn-ea"/>
                <a:sym typeface="+mn-lt"/>
              </a:rPr>
              <a:t>目标任务：</a:t>
            </a:r>
            <a:endParaRPr lang="en-US" altLang="zh-CN" sz="2185" b="1" dirty="0">
              <a:cs typeface="+mn-ea"/>
              <a:sym typeface="+mn-lt"/>
            </a:endParaRPr>
          </a:p>
          <a:p>
            <a:pPr>
              <a:lnSpc>
                <a:spcPct val="150000"/>
              </a:lnSpc>
            </a:pPr>
            <a:r>
              <a:rPr lang="zh-CN" altLang="en-US" sz="1715" b="1" dirty="0">
                <a:solidFill>
                  <a:srgbClr val="C00000"/>
                </a:solidFill>
                <a:cs typeface="+mn-ea"/>
                <a:sym typeface="+mn-lt"/>
              </a:rPr>
              <a:t>到</a:t>
            </a:r>
            <a:r>
              <a:rPr lang="en-US" altLang="zh-CN" sz="1715" b="1" dirty="0">
                <a:solidFill>
                  <a:srgbClr val="C00000"/>
                </a:solidFill>
                <a:cs typeface="+mn-ea"/>
                <a:sym typeface="+mn-lt"/>
              </a:rPr>
              <a:t>2020</a:t>
            </a:r>
            <a:r>
              <a:rPr lang="zh-CN" altLang="en-US" sz="1715" b="1" dirty="0">
                <a:solidFill>
                  <a:srgbClr val="C00000"/>
                </a:solidFill>
                <a:cs typeface="+mn-ea"/>
                <a:sym typeface="+mn-lt"/>
              </a:rPr>
              <a:t>年</a:t>
            </a:r>
            <a:r>
              <a:rPr lang="zh-CN" altLang="en-US" sz="1560" dirty="0">
                <a:solidFill>
                  <a:srgbClr val="3E3E3E"/>
                </a:solidFill>
                <a:cs typeface="+mn-ea"/>
                <a:sym typeface="+mn-lt"/>
              </a:rPr>
              <a:t>，乡村振兴取得重要进展，</a:t>
            </a:r>
            <a:r>
              <a:rPr lang="zh-CN" altLang="en-US" sz="1715" b="1" dirty="0">
                <a:solidFill>
                  <a:srgbClr val="C00000"/>
                </a:solidFill>
                <a:cs typeface="+mn-ea"/>
                <a:sym typeface="+mn-lt"/>
              </a:rPr>
              <a:t>制度框架和政策体系</a:t>
            </a:r>
            <a:r>
              <a:rPr lang="zh-CN" altLang="en-US" sz="1560" dirty="0">
                <a:solidFill>
                  <a:srgbClr val="3E3E3E"/>
                </a:solidFill>
                <a:cs typeface="+mn-ea"/>
                <a:sym typeface="+mn-lt"/>
              </a:rPr>
              <a:t>基本形成。</a:t>
            </a:r>
            <a:endParaRPr lang="zh-CN" altLang="en-US" sz="1560" dirty="0">
              <a:solidFill>
                <a:srgbClr val="3E3E3E"/>
              </a:solidFill>
              <a:cs typeface="+mn-ea"/>
              <a:sym typeface="+mn-lt"/>
            </a:endParaRPr>
          </a:p>
          <a:p>
            <a:pPr>
              <a:lnSpc>
                <a:spcPct val="150000"/>
              </a:lnSpc>
            </a:pPr>
            <a:r>
              <a:rPr lang="zh-CN" altLang="en-US" sz="1715" b="1" dirty="0">
                <a:solidFill>
                  <a:srgbClr val="C00000"/>
                </a:solidFill>
                <a:cs typeface="+mn-ea"/>
                <a:sym typeface="+mn-lt"/>
              </a:rPr>
              <a:t>到</a:t>
            </a:r>
            <a:r>
              <a:rPr lang="en-US" altLang="zh-CN" sz="1715" b="1" dirty="0">
                <a:solidFill>
                  <a:srgbClr val="C00000"/>
                </a:solidFill>
                <a:cs typeface="+mn-ea"/>
                <a:sym typeface="+mn-lt"/>
              </a:rPr>
              <a:t>2035</a:t>
            </a:r>
            <a:r>
              <a:rPr lang="zh-CN" altLang="en-US" sz="1715" b="1" dirty="0">
                <a:solidFill>
                  <a:srgbClr val="C00000"/>
                </a:solidFill>
                <a:cs typeface="+mn-ea"/>
                <a:sym typeface="+mn-lt"/>
              </a:rPr>
              <a:t>年</a:t>
            </a:r>
            <a:r>
              <a:rPr lang="zh-CN" altLang="en-US" sz="1560" dirty="0">
                <a:solidFill>
                  <a:srgbClr val="3E3E3E"/>
                </a:solidFill>
                <a:cs typeface="+mn-ea"/>
                <a:sym typeface="+mn-lt"/>
              </a:rPr>
              <a:t>，乡村振兴取得决定性进展，</a:t>
            </a:r>
            <a:r>
              <a:rPr lang="zh-CN" altLang="en-US" sz="1715" b="1" dirty="0">
                <a:solidFill>
                  <a:srgbClr val="C00000"/>
                </a:solidFill>
                <a:cs typeface="+mn-ea"/>
                <a:sym typeface="+mn-lt"/>
              </a:rPr>
              <a:t>农业农村现代化基本实现</a:t>
            </a:r>
            <a:r>
              <a:rPr lang="zh-CN" altLang="en-US" sz="1560" dirty="0">
                <a:solidFill>
                  <a:srgbClr val="3E3E3E"/>
                </a:solidFill>
                <a:cs typeface="+mn-ea"/>
                <a:sym typeface="+mn-lt"/>
              </a:rPr>
              <a:t>。</a:t>
            </a:r>
            <a:endParaRPr lang="zh-CN" altLang="en-US" sz="1560" dirty="0">
              <a:solidFill>
                <a:srgbClr val="3E3E3E"/>
              </a:solidFill>
              <a:cs typeface="+mn-ea"/>
              <a:sym typeface="+mn-lt"/>
            </a:endParaRPr>
          </a:p>
          <a:p>
            <a:pPr>
              <a:lnSpc>
                <a:spcPct val="150000"/>
              </a:lnSpc>
            </a:pPr>
            <a:r>
              <a:rPr lang="zh-CN" altLang="en-US" sz="1715" b="1" dirty="0">
                <a:solidFill>
                  <a:srgbClr val="C00000"/>
                </a:solidFill>
                <a:cs typeface="+mn-ea"/>
                <a:sym typeface="+mn-lt"/>
              </a:rPr>
              <a:t>到</a:t>
            </a:r>
            <a:r>
              <a:rPr lang="en-US" altLang="zh-CN" sz="1715" b="1" dirty="0">
                <a:solidFill>
                  <a:srgbClr val="C00000"/>
                </a:solidFill>
                <a:cs typeface="+mn-ea"/>
                <a:sym typeface="+mn-lt"/>
              </a:rPr>
              <a:t>2050</a:t>
            </a:r>
            <a:r>
              <a:rPr lang="zh-CN" altLang="en-US" sz="1715" b="1" dirty="0">
                <a:solidFill>
                  <a:srgbClr val="C00000"/>
                </a:solidFill>
                <a:cs typeface="+mn-ea"/>
                <a:sym typeface="+mn-lt"/>
              </a:rPr>
              <a:t>年</a:t>
            </a:r>
            <a:r>
              <a:rPr lang="zh-CN" altLang="en-US" sz="1560" dirty="0">
                <a:solidFill>
                  <a:srgbClr val="3E3E3E"/>
                </a:solidFill>
                <a:cs typeface="+mn-ea"/>
                <a:sym typeface="+mn-lt"/>
              </a:rPr>
              <a:t>，乡村全面振兴，农业强、农村美、农民富</a:t>
            </a:r>
            <a:r>
              <a:rPr lang="zh-CN" altLang="en-US" sz="1715" b="1" dirty="0">
                <a:solidFill>
                  <a:srgbClr val="C00000"/>
                </a:solidFill>
                <a:cs typeface="+mn-ea"/>
                <a:sym typeface="+mn-lt"/>
              </a:rPr>
              <a:t>全面实现</a:t>
            </a:r>
            <a:r>
              <a:rPr lang="zh-CN" altLang="en-US" sz="1560" dirty="0">
                <a:solidFill>
                  <a:srgbClr val="3E3E3E"/>
                </a:solidFill>
                <a:cs typeface="+mn-ea"/>
                <a:sym typeface="+mn-lt"/>
              </a:rPr>
              <a:t>。 </a:t>
            </a:r>
            <a:r>
              <a:rPr lang="en-US" altLang="zh-CN" sz="1560" dirty="0">
                <a:solidFill>
                  <a:srgbClr val="3E3E3E"/>
                </a:solidFill>
                <a:cs typeface="+mn-ea"/>
                <a:sym typeface="+mn-lt"/>
              </a:rPr>
              <a:t> </a:t>
            </a:r>
            <a:endParaRPr lang="en-US" altLang="zh-CN" sz="1560" dirty="0">
              <a:solidFill>
                <a:srgbClr val="3E3E3E"/>
              </a:solidFill>
              <a:cs typeface="+mn-ea"/>
              <a:sym typeface="+mn-lt"/>
            </a:endParaRPr>
          </a:p>
        </p:txBody>
      </p:sp>
      <p:sp>
        <p:nvSpPr>
          <p:cNvPr id="49" name="箭头: 下 48"/>
          <p:cNvSpPr/>
          <p:nvPr/>
        </p:nvSpPr>
        <p:spPr>
          <a:xfrm rot="16200000">
            <a:off x="7397781" y="-1232628"/>
            <a:ext cx="313702" cy="14249898"/>
          </a:xfrm>
          <a:prstGeom prst="downArrow">
            <a:avLst/>
          </a:prstGeom>
          <a:solidFill>
            <a:srgbClr val="0869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sz="2810">
              <a:cs typeface="+mn-ea"/>
              <a:sym typeface="+mn-lt"/>
            </a:endParaRPr>
          </a:p>
        </p:txBody>
      </p:sp>
      <p:grpSp>
        <p:nvGrpSpPr>
          <p:cNvPr id="36" name="组合 35"/>
          <p:cNvGrpSpPr/>
          <p:nvPr/>
        </p:nvGrpSpPr>
        <p:grpSpPr>
          <a:xfrm>
            <a:off x="1590127" y="5702279"/>
            <a:ext cx="363484" cy="363484"/>
            <a:chOff x="4006516" y="2336800"/>
            <a:chExt cx="403369" cy="403369"/>
          </a:xfrm>
        </p:grpSpPr>
        <p:sp>
          <p:nvSpPr>
            <p:cNvPr id="34" name="椭圆 33"/>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35" name="椭圆 34"/>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37" name="组合 36"/>
          <p:cNvGrpSpPr/>
          <p:nvPr/>
        </p:nvGrpSpPr>
        <p:grpSpPr>
          <a:xfrm>
            <a:off x="3680819" y="5693388"/>
            <a:ext cx="363484" cy="363484"/>
            <a:chOff x="4006516" y="2336800"/>
            <a:chExt cx="403369" cy="403369"/>
          </a:xfrm>
        </p:grpSpPr>
        <p:sp>
          <p:nvSpPr>
            <p:cNvPr id="38" name="椭圆 37"/>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39" name="椭圆 38"/>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50" name="组合 49"/>
          <p:cNvGrpSpPr/>
          <p:nvPr/>
        </p:nvGrpSpPr>
        <p:grpSpPr>
          <a:xfrm>
            <a:off x="3959758" y="5196154"/>
            <a:ext cx="3427956" cy="1302337"/>
            <a:chOff x="3306289" y="917270"/>
            <a:chExt cx="2197147" cy="834732"/>
          </a:xfrm>
        </p:grpSpPr>
        <p:sp>
          <p:nvSpPr>
            <p:cNvPr id="20" name="ïşlïḋê"/>
            <p:cNvSpPr txBox="1"/>
            <p:nvPr/>
          </p:nvSpPr>
          <p:spPr>
            <a:xfrm>
              <a:off x="3306289" y="917270"/>
              <a:ext cx="2197147" cy="269051"/>
            </a:xfrm>
            <a:prstGeom prst="rect">
              <a:avLst/>
            </a:prstGeom>
          </p:spPr>
          <p:txBody>
            <a:bodyPr wrap="none" lIns="0" tIns="0" rIns="0" bIns="0" anchor="ctr" anchorCtr="0">
              <a:normAutofit lnSpcReduction="20000"/>
            </a:bodyPr>
            <a:p>
              <a:pPr algn="ctr" rtl="1">
                <a:spcBef>
                  <a:spcPct val="0"/>
                </a:spcBef>
                <a:defRPr/>
              </a:pPr>
              <a:r>
                <a:rPr lang="en-US" altLang="zh-CN" sz="2810" b="1">
                  <a:solidFill>
                    <a:schemeClr val="tx1">
                      <a:lumMod val="50000"/>
                      <a:lumOff val="50000"/>
                    </a:schemeClr>
                  </a:solidFill>
                  <a:cs typeface="+mn-ea"/>
                  <a:sym typeface="+mn-lt"/>
                </a:rPr>
                <a:t>2018.1</a:t>
              </a:r>
              <a:endParaRPr lang="en-US" sz="2810" b="1" dirty="0">
                <a:solidFill>
                  <a:schemeClr val="tx1">
                    <a:lumMod val="50000"/>
                    <a:lumOff val="50000"/>
                  </a:schemeClr>
                </a:solidFill>
                <a:cs typeface="+mn-ea"/>
                <a:sym typeface="+mn-lt"/>
              </a:endParaRPr>
            </a:p>
          </p:txBody>
        </p:sp>
        <p:sp>
          <p:nvSpPr>
            <p:cNvPr id="25" name="矩形 24"/>
            <p:cNvSpPr/>
            <p:nvPr/>
          </p:nvSpPr>
          <p:spPr>
            <a:xfrm>
              <a:off x="3957072" y="1509428"/>
              <a:ext cx="959713" cy="242574"/>
            </a:xfrm>
            <a:prstGeom prst="rect">
              <a:avLst/>
            </a:prstGeom>
            <a:ln>
              <a:solidFill>
                <a:schemeClr val="bg1">
                  <a:lumMod val="75000"/>
                </a:schemeClr>
              </a:solidFill>
            </a:ln>
          </p:spPr>
          <p:txBody>
            <a:bodyPr wrap="none">
              <a:spAutoFit/>
            </a:bodyPr>
            <a:p>
              <a:r>
                <a:rPr lang="zh-CN" altLang="en-US" sz="1870" b="1">
                  <a:cs typeface="+mn-ea"/>
                  <a:sym typeface="+mn-lt"/>
                </a:rPr>
                <a:t>中央</a:t>
              </a:r>
              <a:r>
                <a:rPr lang="en-US" altLang="zh-CN" sz="1870" b="1">
                  <a:cs typeface="+mn-ea"/>
                  <a:sym typeface="+mn-lt"/>
                </a:rPr>
                <a:t>1</a:t>
              </a:r>
              <a:r>
                <a:rPr lang="zh-CN" altLang="en-US" sz="1870" b="1">
                  <a:cs typeface="+mn-ea"/>
                  <a:sym typeface="+mn-lt"/>
                </a:rPr>
                <a:t>号文件</a:t>
              </a:r>
              <a:endParaRPr lang="zh-CN" altLang="en-US" sz="1870" b="1">
                <a:cs typeface="+mn-ea"/>
                <a:sym typeface="+mn-lt"/>
              </a:endParaRPr>
            </a:p>
          </p:txBody>
        </p:sp>
        <p:grpSp>
          <p:nvGrpSpPr>
            <p:cNvPr id="40" name="组合 39"/>
            <p:cNvGrpSpPr/>
            <p:nvPr/>
          </p:nvGrpSpPr>
          <p:grpSpPr>
            <a:xfrm>
              <a:off x="4288374" y="1217528"/>
              <a:ext cx="232975" cy="232975"/>
              <a:chOff x="4006516" y="2336800"/>
              <a:chExt cx="403369" cy="403369"/>
            </a:xfrm>
          </p:grpSpPr>
          <p:sp>
            <p:nvSpPr>
              <p:cNvPr id="41" name="椭圆 40"/>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42" name="椭圆 41"/>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grpSp>
        <p:nvGrpSpPr>
          <p:cNvPr id="43" name="组合 42"/>
          <p:cNvGrpSpPr/>
          <p:nvPr/>
        </p:nvGrpSpPr>
        <p:grpSpPr>
          <a:xfrm>
            <a:off x="8415251" y="5665401"/>
            <a:ext cx="363484" cy="363484"/>
            <a:chOff x="4006516" y="2336800"/>
            <a:chExt cx="403369" cy="403369"/>
          </a:xfrm>
        </p:grpSpPr>
        <p:sp>
          <p:nvSpPr>
            <p:cNvPr id="44" name="椭圆 43"/>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45" name="椭圆 44"/>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46" name="组合 45"/>
          <p:cNvGrpSpPr/>
          <p:nvPr/>
        </p:nvGrpSpPr>
        <p:grpSpPr>
          <a:xfrm>
            <a:off x="12197077" y="5645248"/>
            <a:ext cx="363484" cy="363484"/>
            <a:chOff x="4006516" y="2336800"/>
            <a:chExt cx="403369" cy="403369"/>
          </a:xfrm>
        </p:grpSpPr>
        <p:sp>
          <p:nvSpPr>
            <p:cNvPr id="47" name="椭圆 46"/>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48" name="椭圆 47"/>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sp>
        <p:nvSpPr>
          <p:cNvPr id="16" name="î$ḷîdé"/>
          <p:cNvSpPr txBox="1"/>
          <p:nvPr/>
        </p:nvSpPr>
        <p:spPr>
          <a:xfrm>
            <a:off x="135409" y="5217444"/>
            <a:ext cx="3427958" cy="419769"/>
          </a:xfrm>
          <a:prstGeom prst="rect">
            <a:avLst/>
          </a:prstGeom>
        </p:spPr>
        <p:txBody>
          <a:bodyPr wrap="none" lIns="0" tIns="0" rIns="0" bIns="0" anchor="ctr" anchorCtr="0">
            <a:normAutofit lnSpcReduction="20000"/>
          </a:bodyPr>
          <a:p>
            <a:pPr algn="ctr" rtl="1">
              <a:spcBef>
                <a:spcPct val="0"/>
              </a:spcBef>
              <a:defRPr/>
            </a:pPr>
            <a:r>
              <a:rPr lang="en-US" sz="2810" b="1">
                <a:solidFill>
                  <a:schemeClr val="tx1">
                    <a:lumMod val="50000"/>
                    <a:lumOff val="50000"/>
                  </a:schemeClr>
                </a:solidFill>
                <a:cs typeface="+mn-ea"/>
                <a:sym typeface="+mn-lt"/>
              </a:rPr>
              <a:t>2017.10</a:t>
            </a:r>
            <a:endParaRPr lang="en-US" sz="2810" b="1" dirty="0">
              <a:solidFill>
                <a:schemeClr val="tx1">
                  <a:lumMod val="50000"/>
                  <a:lumOff val="50000"/>
                </a:schemeClr>
              </a:solidFill>
              <a:cs typeface="+mn-ea"/>
              <a:sym typeface="+mn-lt"/>
            </a:endParaRPr>
          </a:p>
        </p:txBody>
      </p:sp>
      <p:sp>
        <p:nvSpPr>
          <p:cNvPr id="18" name="íṩlíďê"/>
          <p:cNvSpPr txBox="1"/>
          <p:nvPr/>
        </p:nvSpPr>
        <p:spPr>
          <a:xfrm>
            <a:off x="2148585" y="5216990"/>
            <a:ext cx="3427955" cy="419769"/>
          </a:xfrm>
          <a:prstGeom prst="rect">
            <a:avLst/>
          </a:prstGeom>
        </p:spPr>
        <p:txBody>
          <a:bodyPr wrap="none" lIns="0" tIns="0" rIns="0" bIns="0" anchor="ctr" anchorCtr="0">
            <a:normAutofit lnSpcReduction="20000"/>
          </a:bodyPr>
          <a:p>
            <a:pPr algn="ctr" rtl="1">
              <a:spcBef>
                <a:spcPct val="0"/>
              </a:spcBef>
              <a:defRPr/>
            </a:pPr>
            <a:r>
              <a:rPr lang="en-US" sz="2810" b="1">
                <a:solidFill>
                  <a:schemeClr val="tx1">
                    <a:lumMod val="50000"/>
                    <a:lumOff val="50000"/>
                  </a:schemeClr>
                </a:solidFill>
                <a:cs typeface="+mn-ea"/>
                <a:sym typeface="+mn-lt"/>
              </a:rPr>
              <a:t>2017.2</a:t>
            </a:r>
            <a:endParaRPr lang="en-US" sz="2810" b="1" dirty="0">
              <a:solidFill>
                <a:schemeClr val="tx1">
                  <a:lumMod val="50000"/>
                  <a:lumOff val="50000"/>
                </a:schemeClr>
              </a:solidFill>
              <a:cs typeface="+mn-ea"/>
              <a:sym typeface="+mn-lt"/>
            </a:endParaRPr>
          </a:p>
        </p:txBody>
      </p:sp>
      <p:sp>
        <p:nvSpPr>
          <p:cNvPr id="31" name="ïŝḷïḋé"/>
          <p:cNvSpPr txBox="1"/>
          <p:nvPr/>
        </p:nvSpPr>
        <p:spPr>
          <a:xfrm>
            <a:off x="6880101" y="5164603"/>
            <a:ext cx="3427956" cy="419769"/>
          </a:xfrm>
          <a:prstGeom prst="rect">
            <a:avLst/>
          </a:prstGeom>
        </p:spPr>
        <p:txBody>
          <a:bodyPr wrap="none" lIns="0" tIns="0" rIns="0" bIns="0" anchor="ctr" anchorCtr="0">
            <a:normAutofit lnSpcReduction="20000"/>
          </a:bodyPr>
          <a:p>
            <a:pPr algn="ctr" rtl="1">
              <a:spcBef>
                <a:spcPct val="0"/>
              </a:spcBef>
              <a:defRPr/>
            </a:pPr>
            <a:r>
              <a:rPr lang="en-US" sz="2810" b="1">
                <a:solidFill>
                  <a:schemeClr val="tx1">
                    <a:lumMod val="50000"/>
                    <a:lumOff val="50000"/>
                  </a:schemeClr>
                </a:solidFill>
                <a:cs typeface="+mn-ea"/>
                <a:sym typeface="+mn-lt"/>
              </a:rPr>
              <a:t>2018.9</a:t>
            </a:r>
            <a:endParaRPr lang="en-US" sz="2810" b="1" dirty="0">
              <a:solidFill>
                <a:schemeClr val="tx1">
                  <a:lumMod val="50000"/>
                  <a:lumOff val="50000"/>
                </a:schemeClr>
              </a:solidFill>
              <a:cs typeface="+mn-ea"/>
              <a:sym typeface="+mn-lt"/>
            </a:endParaRPr>
          </a:p>
        </p:txBody>
      </p:sp>
      <p:sp>
        <p:nvSpPr>
          <p:cNvPr id="22" name="ïŝḷïḋé"/>
          <p:cNvSpPr txBox="1"/>
          <p:nvPr/>
        </p:nvSpPr>
        <p:spPr>
          <a:xfrm>
            <a:off x="10479381" y="5164253"/>
            <a:ext cx="3427956" cy="419769"/>
          </a:xfrm>
          <a:prstGeom prst="rect">
            <a:avLst/>
          </a:prstGeom>
        </p:spPr>
        <p:txBody>
          <a:bodyPr wrap="none" lIns="0" tIns="0" rIns="0" bIns="0" anchor="ctr" anchorCtr="0">
            <a:normAutofit lnSpcReduction="20000"/>
          </a:bodyPr>
          <a:p>
            <a:pPr algn="ctr" rtl="1">
              <a:spcBef>
                <a:spcPct val="0"/>
              </a:spcBef>
              <a:defRPr/>
            </a:pPr>
            <a:r>
              <a:rPr lang="en-US" sz="2810" b="1">
                <a:solidFill>
                  <a:schemeClr val="tx1">
                    <a:lumMod val="50000"/>
                    <a:lumOff val="50000"/>
                  </a:schemeClr>
                </a:solidFill>
                <a:cs typeface="+mn-ea"/>
                <a:sym typeface="+mn-lt"/>
              </a:rPr>
              <a:t>2019.5</a:t>
            </a:r>
            <a:endParaRPr lang="en-US" sz="2810" b="1" dirty="0">
              <a:solidFill>
                <a:schemeClr val="tx1">
                  <a:lumMod val="50000"/>
                  <a:lumOff val="50000"/>
                </a:schemeClr>
              </a:solidFill>
              <a:cs typeface="+mn-ea"/>
              <a:sym typeface="+mn-lt"/>
            </a:endParaRPr>
          </a:p>
        </p:txBody>
      </p:sp>
      <p:sp>
        <p:nvSpPr>
          <p:cNvPr id="23" name="矩形 22"/>
          <p:cNvSpPr/>
          <p:nvPr/>
        </p:nvSpPr>
        <p:spPr>
          <a:xfrm>
            <a:off x="973001" y="6182591"/>
            <a:ext cx="1537464" cy="665480"/>
          </a:xfrm>
          <a:prstGeom prst="rect">
            <a:avLst/>
          </a:prstGeom>
          <a:ln>
            <a:solidFill>
              <a:schemeClr val="bg1">
                <a:lumMod val="75000"/>
              </a:schemeClr>
            </a:solidFill>
          </a:ln>
        </p:spPr>
        <p:txBody>
          <a:bodyPr wrap="square">
            <a:spAutoFit/>
          </a:bodyPr>
          <a:p>
            <a:pPr algn="ctr"/>
            <a:r>
              <a:rPr lang="zh-CN" altLang="en-US" sz="1870" b="1">
                <a:cs typeface="+mn-ea"/>
                <a:sym typeface="+mn-lt"/>
              </a:rPr>
              <a:t>乡村振兴战略写入党章</a:t>
            </a:r>
            <a:endParaRPr lang="zh-CN" altLang="en-US" sz="1870" b="1">
              <a:cs typeface="+mn-ea"/>
              <a:sym typeface="+mn-lt"/>
            </a:endParaRPr>
          </a:p>
        </p:txBody>
      </p:sp>
      <p:sp>
        <p:nvSpPr>
          <p:cNvPr id="24" name="矩形 23"/>
          <p:cNvSpPr/>
          <p:nvPr/>
        </p:nvSpPr>
        <p:spPr>
          <a:xfrm>
            <a:off x="2693443" y="6201157"/>
            <a:ext cx="2092960" cy="378460"/>
          </a:xfrm>
          <a:prstGeom prst="rect">
            <a:avLst/>
          </a:prstGeom>
          <a:ln>
            <a:solidFill>
              <a:schemeClr val="bg1">
                <a:lumMod val="75000"/>
              </a:schemeClr>
            </a:solidFill>
          </a:ln>
        </p:spPr>
        <p:txBody>
          <a:bodyPr wrap="none">
            <a:spAutoFit/>
          </a:bodyPr>
          <a:p>
            <a:r>
              <a:rPr lang="zh-CN" altLang="en-US" sz="1870" b="1">
                <a:cs typeface="+mn-ea"/>
                <a:sym typeface="+mn-lt"/>
              </a:rPr>
              <a:t>中央农村工作会议</a:t>
            </a:r>
            <a:endParaRPr lang="zh-CN" altLang="en-US" sz="1870" b="1">
              <a:cs typeface="+mn-ea"/>
              <a:sym typeface="+mn-lt"/>
            </a:endParaRPr>
          </a:p>
        </p:txBody>
      </p:sp>
      <p:sp>
        <p:nvSpPr>
          <p:cNvPr id="32" name="矩形 31"/>
          <p:cNvSpPr/>
          <p:nvPr/>
        </p:nvSpPr>
        <p:spPr>
          <a:xfrm>
            <a:off x="6709201" y="6175311"/>
            <a:ext cx="3770180" cy="665480"/>
          </a:xfrm>
          <a:prstGeom prst="rect">
            <a:avLst/>
          </a:prstGeom>
          <a:ln>
            <a:solidFill>
              <a:schemeClr val="bg1">
                <a:lumMod val="75000"/>
              </a:schemeClr>
            </a:solidFill>
          </a:ln>
        </p:spPr>
        <p:txBody>
          <a:bodyPr wrap="square">
            <a:spAutoFit/>
          </a:bodyPr>
          <a:p>
            <a:r>
              <a:rPr lang="zh-CN" altLang="en-US" sz="1870" b="1">
                <a:cs typeface="+mn-ea"/>
                <a:sym typeface="+mn-lt"/>
              </a:rPr>
              <a:t>中共中央、国务院印发</a:t>
            </a:r>
            <a:r>
              <a:rPr lang="en-US" altLang="zh-CN" sz="1870" b="1">
                <a:cs typeface="+mn-ea"/>
                <a:sym typeface="+mn-lt"/>
              </a:rPr>
              <a:t>《</a:t>
            </a:r>
            <a:r>
              <a:rPr lang="zh-CN" altLang="en-US" sz="1870" b="1">
                <a:cs typeface="+mn-ea"/>
                <a:sym typeface="+mn-lt"/>
              </a:rPr>
              <a:t>乡村振兴战略规划（</a:t>
            </a:r>
            <a:r>
              <a:rPr lang="en-US" altLang="zh-CN" sz="1870" b="1">
                <a:cs typeface="+mn-ea"/>
                <a:sym typeface="+mn-lt"/>
              </a:rPr>
              <a:t>2018—2022</a:t>
            </a:r>
            <a:r>
              <a:rPr lang="zh-CN" altLang="en-US" sz="1870" b="1">
                <a:cs typeface="+mn-ea"/>
                <a:sym typeface="+mn-lt"/>
              </a:rPr>
              <a:t>年）</a:t>
            </a:r>
            <a:r>
              <a:rPr lang="en-US" altLang="zh-CN" sz="1870" b="1">
                <a:cs typeface="+mn-ea"/>
                <a:sym typeface="+mn-lt"/>
              </a:rPr>
              <a:t>》</a:t>
            </a:r>
            <a:endParaRPr lang="zh-CN" altLang="en-US" sz="1870" b="1">
              <a:cs typeface="+mn-ea"/>
              <a:sym typeface="+mn-lt"/>
            </a:endParaRPr>
          </a:p>
        </p:txBody>
      </p:sp>
      <p:sp>
        <p:nvSpPr>
          <p:cNvPr id="26" name="矩形 25"/>
          <p:cNvSpPr/>
          <p:nvPr/>
        </p:nvSpPr>
        <p:spPr>
          <a:xfrm>
            <a:off x="10609558" y="6179224"/>
            <a:ext cx="3510270" cy="665480"/>
          </a:xfrm>
          <a:prstGeom prst="rect">
            <a:avLst/>
          </a:prstGeom>
          <a:ln>
            <a:solidFill>
              <a:schemeClr val="bg1">
                <a:lumMod val="75000"/>
              </a:schemeClr>
            </a:solidFill>
          </a:ln>
        </p:spPr>
        <p:txBody>
          <a:bodyPr wrap="square">
            <a:spAutoFit/>
          </a:bodyPr>
          <a:p>
            <a:r>
              <a:rPr lang="en-US" altLang="zh-CN" sz="1870" b="1" dirty="0">
                <a:solidFill>
                  <a:srgbClr val="0869A4"/>
                </a:solidFill>
                <a:cs typeface="+mn-ea"/>
                <a:sym typeface="+mn-lt"/>
              </a:rPr>
              <a:t>《</a:t>
            </a:r>
            <a:r>
              <a:rPr lang="zh-CN" altLang="en-US" sz="1870" b="1" dirty="0">
                <a:solidFill>
                  <a:srgbClr val="0869A4"/>
                </a:solidFill>
                <a:cs typeface="+mn-ea"/>
                <a:sym typeface="+mn-lt"/>
              </a:rPr>
              <a:t>自然资源部办公厅关于加强村庄规划促进乡村振兴的通知</a:t>
            </a:r>
            <a:r>
              <a:rPr lang="en-US" altLang="zh-CN" sz="1870" b="1" dirty="0">
                <a:solidFill>
                  <a:srgbClr val="0869A4"/>
                </a:solidFill>
                <a:cs typeface="+mn-ea"/>
                <a:sym typeface="+mn-lt"/>
              </a:rPr>
              <a:t>》</a:t>
            </a:r>
            <a:endParaRPr lang="zh-CN" altLang="en-US" sz="1870" b="1" dirty="0">
              <a:solidFill>
                <a:srgbClr val="0869A4"/>
              </a:solidFill>
              <a:cs typeface="+mn-ea"/>
              <a:sym typeface="+mn-lt"/>
            </a:endParaRPr>
          </a:p>
        </p:txBody>
      </p:sp>
      <p:grpSp>
        <p:nvGrpSpPr>
          <p:cNvPr id="17" name="组合 16"/>
          <p:cNvGrpSpPr/>
          <p:nvPr/>
        </p:nvGrpSpPr>
        <p:grpSpPr>
          <a:xfrm>
            <a:off x="1105740" y="7096533"/>
            <a:ext cx="13028578" cy="3265845"/>
            <a:chOff x="3488194" y="2770825"/>
            <a:chExt cx="5297033" cy="3786671"/>
          </a:xfrm>
        </p:grpSpPr>
        <p:sp>
          <p:nvSpPr>
            <p:cNvPr id="52" name="任意多边形: 形状 51"/>
            <p:cNvSpPr/>
            <p:nvPr/>
          </p:nvSpPr>
          <p:spPr>
            <a:xfrm>
              <a:off x="3488861" y="2770825"/>
              <a:ext cx="5277053" cy="276525"/>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algn="ctr" defTabSz="2178050">
                <a:lnSpc>
                  <a:spcPct val="90000"/>
                </a:lnSpc>
                <a:spcBef>
                  <a:spcPct val="0"/>
                </a:spcBef>
                <a:spcAft>
                  <a:spcPct val="35000"/>
                </a:spcAft>
              </a:pPr>
              <a:r>
                <a:rPr lang="en-US" altLang="zh-CN" sz="1715" b="1" dirty="0">
                  <a:cs typeface="+mn-ea"/>
                  <a:sym typeface="+mn-lt"/>
                </a:rPr>
                <a:t>1</a:t>
              </a:r>
              <a:r>
                <a:rPr lang="zh-CN" altLang="en-US" sz="1715" b="1" dirty="0">
                  <a:cs typeface="+mn-ea"/>
                  <a:sym typeface="+mn-lt"/>
                </a:rPr>
                <a:t>个明确</a:t>
              </a:r>
              <a:endParaRPr lang="zh-CN" altLang="en-US" sz="1715" b="1" dirty="0">
                <a:cs typeface="+mn-ea"/>
                <a:sym typeface="+mn-lt"/>
              </a:endParaRPr>
            </a:p>
          </p:txBody>
        </p:sp>
        <p:sp>
          <p:nvSpPr>
            <p:cNvPr id="53" name="任意多边形: 形状 52"/>
            <p:cNvSpPr/>
            <p:nvPr/>
          </p:nvSpPr>
          <p:spPr>
            <a:xfrm>
              <a:off x="3488195" y="3064212"/>
              <a:ext cx="5297032" cy="930649"/>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FDE4D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zh-CN" altLang="en-US" sz="1715" dirty="0">
                  <a:solidFill>
                    <a:schemeClr val="tx1"/>
                  </a:solidFill>
                  <a:cs typeface="+mn-ea"/>
                  <a:sym typeface="+mn-lt"/>
                </a:rPr>
                <a:t>       明确规划近期实施项目。</a:t>
              </a:r>
              <a:r>
                <a:rPr lang="zh-CN" altLang="en-US" sz="1715" b="1" dirty="0">
                  <a:solidFill>
                    <a:schemeClr val="tx1"/>
                  </a:solidFill>
                  <a:cs typeface="+mn-ea"/>
                  <a:sym typeface="+mn-lt"/>
                </a:rPr>
                <a:t>研究提出近期急需推进的</a:t>
              </a:r>
              <a:r>
                <a:rPr lang="zh-CN" altLang="en-US" sz="1715" b="1" dirty="0">
                  <a:solidFill>
                    <a:srgbClr val="C00000"/>
                  </a:solidFill>
                  <a:cs typeface="+mn-ea"/>
                  <a:sym typeface="+mn-lt"/>
                </a:rPr>
                <a:t>生态修复整治、农田整理、补充耕地、产业发展、基础设施和公共服务设施建设、人居环境整治、历史文化保护</a:t>
              </a:r>
              <a:r>
                <a:rPr lang="zh-CN" altLang="en-US" sz="1715" dirty="0">
                  <a:solidFill>
                    <a:schemeClr val="tx1"/>
                  </a:solidFill>
                  <a:cs typeface="+mn-ea"/>
                  <a:sym typeface="+mn-lt"/>
                </a:rPr>
                <a:t>等项目，</a:t>
              </a:r>
              <a:r>
                <a:rPr lang="zh-CN" altLang="en-US" sz="1715" b="1" dirty="0">
                  <a:solidFill>
                    <a:schemeClr val="tx1"/>
                  </a:solidFill>
                  <a:cs typeface="+mn-ea"/>
                  <a:sym typeface="+mn-lt"/>
                </a:rPr>
                <a:t>明确资金规模及筹措方式、建设主体和方式等。</a:t>
              </a:r>
              <a:endParaRPr lang="zh-CN" altLang="en-US" sz="1715" b="1" dirty="0">
                <a:solidFill>
                  <a:schemeClr val="tx1"/>
                </a:solidFill>
                <a:cs typeface="+mn-ea"/>
                <a:sym typeface="+mn-lt"/>
              </a:endParaRPr>
            </a:p>
          </p:txBody>
        </p:sp>
        <p:sp>
          <p:nvSpPr>
            <p:cNvPr id="55" name="任意多边形: 形状 54"/>
            <p:cNvSpPr/>
            <p:nvPr/>
          </p:nvSpPr>
          <p:spPr>
            <a:xfrm>
              <a:off x="3488194" y="4283584"/>
              <a:ext cx="5251227"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chemeClr val="tx1">
                <a:lumMod val="50000"/>
                <a:lumOff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algn="ctr" defTabSz="2178050">
                <a:lnSpc>
                  <a:spcPct val="90000"/>
                </a:lnSpc>
                <a:spcBef>
                  <a:spcPct val="0"/>
                </a:spcBef>
                <a:spcAft>
                  <a:spcPct val="35000"/>
                </a:spcAft>
              </a:pPr>
              <a:r>
                <a:rPr lang="en-US" altLang="zh-CN" sz="1715" b="1">
                  <a:cs typeface="+mn-ea"/>
                  <a:sym typeface="+mn-lt"/>
                </a:rPr>
                <a:t>8</a:t>
              </a:r>
              <a:r>
                <a:rPr lang="zh-CN" altLang="en-US" sz="1715" b="1">
                  <a:cs typeface="+mn-ea"/>
                  <a:sym typeface="+mn-lt"/>
                </a:rPr>
                <a:t>个统筹</a:t>
              </a:r>
              <a:endParaRPr lang="zh-CN" altLang="en-US" sz="1715" b="1" dirty="0">
                <a:cs typeface="+mn-ea"/>
                <a:sym typeface="+mn-lt"/>
              </a:endParaRPr>
            </a:p>
          </p:txBody>
        </p:sp>
        <p:sp>
          <p:nvSpPr>
            <p:cNvPr id="56" name="任意多边形: 形状 55"/>
            <p:cNvSpPr/>
            <p:nvPr/>
          </p:nvSpPr>
          <p:spPr>
            <a:xfrm>
              <a:off x="3488194" y="4755141"/>
              <a:ext cx="2300612"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1</a:t>
              </a:r>
              <a:r>
                <a:rPr lang="zh-CN" altLang="en-US" sz="1715" b="1">
                  <a:solidFill>
                    <a:schemeClr val="tx1"/>
                  </a:solidFill>
                  <a:cs typeface="+mn-ea"/>
                  <a:sym typeface="+mn-lt"/>
                </a:rPr>
                <a:t>、统筹村庄发展目标</a:t>
              </a:r>
              <a:endParaRPr lang="zh-CN" altLang="en-US" sz="1715" b="1">
                <a:solidFill>
                  <a:schemeClr val="tx1"/>
                </a:solidFill>
                <a:cs typeface="+mn-ea"/>
                <a:sym typeface="+mn-lt"/>
              </a:endParaRPr>
            </a:p>
          </p:txBody>
        </p:sp>
        <p:sp>
          <p:nvSpPr>
            <p:cNvPr id="57" name="任意多边形: 形状 56"/>
            <p:cNvSpPr/>
            <p:nvPr/>
          </p:nvSpPr>
          <p:spPr>
            <a:xfrm>
              <a:off x="3488194" y="5312157"/>
              <a:ext cx="2300612"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2</a:t>
              </a:r>
              <a:r>
                <a:rPr lang="zh-CN" altLang="en-US" sz="1715" b="1">
                  <a:solidFill>
                    <a:schemeClr val="tx1"/>
                  </a:solidFill>
                  <a:cs typeface="+mn-ea"/>
                  <a:sym typeface="+mn-lt"/>
                </a:rPr>
                <a:t>、统筹生态保护修复</a:t>
              </a:r>
              <a:endParaRPr lang="zh-CN" altLang="en-US" sz="1715" b="1">
                <a:solidFill>
                  <a:schemeClr val="tx1"/>
                </a:solidFill>
                <a:cs typeface="+mn-ea"/>
                <a:sym typeface="+mn-lt"/>
              </a:endParaRPr>
            </a:p>
          </p:txBody>
        </p:sp>
        <p:sp>
          <p:nvSpPr>
            <p:cNvPr id="58" name="任意多边形: 形状 57"/>
            <p:cNvSpPr/>
            <p:nvPr/>
          </p:nvSpPr>
          <p:spPr>
            <a:xfrm>
              <a:off x="3488194" y="5738544"/>
              <a:ext cx="2300612"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3</a:t>
              </a:r>
              <a:r>
                <a:rPr lang="zh-CN" altLang="en-US" sz="1715" b="1">
                  <a:solidFill>
                    <a:schemeClr val="tx1"/>
                  </a:solidFill>
                  <a:cs typeface="+mn-ea"/>
                  <a:sym typeface="+mn-lt"/>
                </a:rPr>
                <a:t>、统筹耕地和永久基本农田保护</a:t>
              </a:r>
              <a:endParaRPr lang="zh-CN" altLang="en-US" sz="1715" b="1">
                <a:solidFill>
                  <a:schemeClr val="tx1"/>
                </a:solidFill>
                <a:cs typeface="+mn-ea"/>
                <a:sym typeface="+mn-lt"/>
              </a:endParaRPr>
            </a:p>
          </p:txBody>
        </p:sp>
        <p:sp>
          <p:nvSpPr>
            <p:cNvPr id="59" name="任意多边形: 形状 58"/>
            <p:cNvSpPr/>
            <p:nvPr/>
          </p:nvSpPr>
          <p:spPr>
            <a:xfrm>
              <a:off x="3488194" y="6193959"/>
              <a:ext cx="2300612"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4</a:t>
              </a:r>
              <a:r>
                <a:rPr lang="zh-CN" altLang="en-US" sz="1715" b="1">
                  <a:solidFill>
                    <a:schemeClr val="tx1"/>
                  </a:solidFill>
                  <a:cs typeface="+mn-ea"/>
                  <a:sym typeface="+mn-lt"/>
                </a:rPr>
                <a:t>、统筹历史文化传承与保护</a:t>
              </a:r>
              <a:endParaRPr lang="zh-CN" altLang="en-US" sz="1715" b="1">
                <a:solidFill>
                  <a:schemeClr val="tx1"/>
                </a:solidFill>
                <a:cs typeface="+mn-ea"/>
                <a:sym typeface="+mn-lt"/>
              </a:endParaRPr>
            </a:p>
          </p:txBody>
        </p:sp>
        <p:sp>
          <p:nvSpPr>
            <p:cNvPr id="61" name="任意多边形: 形状 60"/>
            <p:cNvSpPr/>
            <p:nvPr/>
          </p:nvSpPr>
          <p:spPr>
            <a:xfrm>
              <a:off x="6552372" y="4755141"/>
              <a:ext cx="2113710" cy="441943"/>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5</a:t>
              </a:r>
              <a:r>
                <a:rPr lang="zh-CN" altLang="en-US" sz="1715" b="1">
                  <a:solidFill>
                    <a:schemeClr val="tx1"/>
                  </a:solidFill>
                  <a:cs typeface="+mn-ea"/>
                  <a:sym typeface="+mn-lt"/>
                </a:rPr>
                <a:t>、统筹基础设施和基本公共服务设施布局</a:t>
              </a:r>
              <a:endParaRPr lang="zh-CN" altLang="en-US" sz="1715" b="1">
                <a:solidFill>
                  <a:schemeClr val="tx1"/>
                </a:solidFill>
                <a:cs typeface="+mn-ea"/>
                <a:sym typeface="+mn-lt"/>
              </a:endParaRPr>
            </a:p>
          </p:txBody>
        </p:sp>
        <p:sp>
          <p:nvSpPr>
            <p:cNvPr id="62" name="任意多边形: 形状 61"/>
            <p:cNvSpPr/>
            <p:nvPr/>
          </p:nvSpPr>
          <p:spPr>
            <a:xfrm>
              <a:off x="6552371" y="5312157"/>
              <a:ext cx="2113711"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6</a:t>
              </a:r>
              <a:r>
                <a:rPr lang="zh-CN" altLang="en-US" sz="1715" b="1">
                  <a:solidFill>
                    <a:schemeClr val="tx1"/>
                  </a:solidFill>
                  <a:cs typeface="+mn-ea"/>
                  <a:sym typeface="+mn-lt"/>
                </a:rPr>
                <a:t>、统筹产业发展空间</a:t>
              </a:r>
              <a:endParaRPr lang="zh-CN" altLang="en-US" sz="1715" b="1">
                <a:solidFill>
                  <a:schemeClr val="tx1"/>
                </a:solidFill>
                <a:cs typeface="+mn-ea"/>
                <a:sym typeface="+mn-lt"/>
              </a:endParaRPr>
            </a:p>
          </p:txBody>
        </p:sp>
        <p:sp>
          <p:nvSpPr>
            <p:cNvPr id="63" name="任意多边形: 形状 62"/>
            <p:cNvSpPr/>
            <p:nvPr/>
          </p:nvSpPr>
          <p:spPr>
            <a:xfrm>
              <a:off x="6552371" y="5738544"/>
              <a:ext cx="2113711"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7</a:t>
              </a:r>
              <a:r>
                <a:rPr lang="zh-CN" altLang="en-US" sz="1715" b="1">
                  <a:solidFill>
                    <a:schemeClr val="tx1"/>
                  </a:solidFill>
                  <a:cs typeface="+mn-ea"/>
                  <a:sym typeface="+mn-lt"/>
                </a:rPr>
                <a:t>、统筹农村住房布局</a:t>
              </a:r>
              <a:endParaRPr lang="zh-CN" altLang="en-US" sz="1715" b="1">
                <a:solidFill>
                  <a:schemeClr val="tx1"/>
                </a:solidFill>
                <a:cs typeface="+mn-ea"/>
                <a:sym typeface="+mn-lt"/>
              </a:endParaRPr>
            </a:p>
          </p:txBody>
        </p:sp>
        <p:sp>
          <p:nvSpPr>
            <p:cNvPr id="64" name="任意多边形: 形状 63"/>
            <p:cNvSpPr/>
            <p:nvPr/>
          </p:nvSpPr>
          <p:spPr>
            <a:xfrm>
              <a:off x="6552371" y="6193959"/>
              <a:ext cx="2113711" cy="363537"/>
            </a:xfrm>
            <a:custGeom>
              <a:avLst/>
              <a:gdLst>
                <a:gd name="connsiteX0" fmla="*/ 0 w 2768203"/>
                <a:gd name="connsiteY0" fmla="*/ 0 h 844301"/>
                <a:gd name="connsiteX1" fmla="*/ 2768203 w 2768203"/>
                <a:gd name="connsiteY1" fmla="*/ 0 h 844301"/>
                <a:gd name="connsiteX2" fmla="*/ 2768203 w 2768203"/>
                <a:gd name="connsiteY2" fmla="*/ 844301 h 844301"/>
                <a:gd name="connsiteX3" fmla="*/ 0 w 2768203"/>
                <a:gd name="connsiteY3" fmla="*/ 844301 h 844301"/>
                <a:gd name="connsiteX4" fmla="*/ 0 w 2768203"/>
                <a:gd name="connsiteY4" fmla="*/ 0 h 8443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203" h="844301">
                  <a:moveTo>
                    <a:pt x="0" y="0"/>
                  </a:moveTo>
                  <a:lnTo>
                    <a:pt x="2768203" y="0"/>
                  </a:lnTo>
                  <a:lnTo>
                    <a:pt x="2768203" y="844301"/>
                  </a:lnTo>
                  <a:lnTo>
                    <a:pt x="0" y="844301"/>
                  </a:lnTo>
                  <a:lnTo>
                    <a:pt x="0" y="0"/>
                  </a:lnTo>
                  <a:close/>
                </a:path>
              </a:pathLst>
            </a:custGeom>
            <a:solidFill>
              <a:srgbClr val="E0E9F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545" tIns="48545" rIns="48545" bIns="48545" numCol="1" spcCol="1270" anchor="ctr" anchorCtr="0">
              <a:noAutofit/>
            </a:bodyPr>
            <a:p>
              <a:pPr defTabSz="2178050">
                <a:lnSpc>
                  <a:spcPct val="120000"/>
                </a:lnSpc>
                <a:spcBef>
                  <a:spcPct val="0"/>
                </a:spcBef>
                <a:spcAft>
                  <a:spcPct val="35000"/>
                </a:spcAft>
              </a:pPr>
              <a:r>
                <a:rPr lang="en-US" altLang="zh-CN" sz="1715" b="1">
                  <a:solidFill>
                    <a:schemeClr val="tx1"/>
                  </a:solidFill>
                  <a:cs typeface="+mn-ea"/>
                  <a:sym typeface="+mn-lt"/>
                </a:rPr>
                <a:t>8</a:t>
              </a:r>
              <a:r>
                <a:rPr lang="zh-CN" altLang="en-US" sz="1715" b="1">
                  <a:solidFill>
                    <a:schemeClr val="tx1"/>
                  </a:solidFill>
                  <a:cs typeface="+mn-ea"/>
                  <a:sym typeface="+mn-lt"/>
                </a:rPr>
                <a:t>、统筹村庄安全和防灾减灾</a:t>
              </a:r>
              <a:endParaRPr lang="zh-CN" altLang="en-US" sz="1715" b="1">
                <a:solidFill>
                  <a:schemeClr val="tx1"/>
                </a:solidFill>
                <a:cs typeface="+mn-ea"/>
                <a:sym typeface="+mn-lt"/>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7" name="文本框 6"/>
          <p:cNvSpPr txBox="1"/>
          <p:nvPr/>
        </p:nvSpPr>
        <p:spPr>
          <a:xfrm>
            <a:off x="577850" y="1598295"/>
            <a:ext cx="6560820" cy="460375"/>
          </a:xfrm>
          <a:prstGeom prst="rect">
            <a:avLst/>
          </a:prstGeom>
          <a:noFill/>
        </p:spPr>
        <p:txBody>
          <a:bodyPr wrap="square" rtlCol="0" anchor="t">
            <a:spAutoFit/>
          </a:bodyPr>
          <a:p>
            <a:r>
              <a:rPr lang="en-US" altLang="zh-CN" sz="2400" b="1">
                <a:latin typeface="微软雅黑" panose="020B0503020204020204" charset="-122"/>
                <a:ea typeface="微软雅黑" panose="020B0503020204020204" charset="-122"/>
                <a:cs typeface="微软雅黑" panose="020B0503020204020204" charset="-122"/>
              </a:rPr>
              <a:t>4.3</a:t>
            </a:r>
            <a:r>
              <a:rPr lang="zh-CN" altLang="en-US" sz="2400" b="1">
                <a:latin typeface="微软雅黑" panose="020B0503020204020204" charset="-122"/>
                <a:ea typeface="微软雅黑" panose="020B0503020204020204" charset="-122"/>
                <a:cs typeface="微软雅黑" panose="020B0503020204020204" charset="-122"/>
              </a:rPr>
              <a:t>上位规划解读</a:t>
            </a:r>
            <a:endParaRPr lang="zh-CN" altLang="en-US" sz="2400" b="1">
              <a:latin typeface="微软雅黑" panose="020B0503020204020204" charset="-122"/>
              <a:ea typeface="微软雅黑" panose="020B0503020204020204" charset="-122"/>
              <a:cs typeface="微软雅黑" panose="020B0503020204020204" charset="-122"/>
            </a:endParaRPr>
          </a:p>
        </p:txBody>
      </p:sp>
      <p:sp>
        <p:nvSpPr>
          <p:cNvPr id="10" name="object 7"/>
          <p:cNvSpPr txBox="1"/>
          <p:nvPr/>
        </p:nvSpPr>
        <p:spPr>
          <a:xfrm>
            <a:off x="560908" y="2143632"/>
            <a:ext cx="6851015" cy="2663825"/>
          </a:xfrm>
          <a:prstGeom prst="rect">
            <a:avLst/>
          </a:prstGeom>
        </p:spPr>
        <p:txBody>
          <a:bodyPr vert="horz" wrap="square" lIns="0" tIns="12700" rIns="0" bIns="0" rtlCol="0">
            <a:spAutoFit/>
          </a:bodyPr>
          <a:p>
            <a:pPr marL="230505">
              <a:lnSpc>
                <a:spcPct val="100000"/>
              </a:lnSpc>
              <a:spcBef>
                <a:spcPts val="2415"/>
              </a:spcBef>
            </a:pPr>
            <a:r>
              <a:rPr sz="2000" b="1" dirty="0">
                <a:latin typeface="微软雅黑" panose="020B0503020204020204" charset="-122"/>
                <a:cs typeface="微软雅黑" panose="020B0503020204020204" charset="-122"/>
              </a:rPr>
              <a:t>（1）《</a:t>
            </a:r>
            <a:r>
              <a:rPr lang="zh-CN" sz="2000" b="1" dirty="0">
                <a:latin typeface="微软雅黑" panose="020B0503020204020204" charset="-122"/>
                <a:cs typeface="微软雅黑" panose="020B0503020204020204" charset="-122"/>
              </a:rPr>
              <a:t>兰陵</a:t>
            </a:r>
            <a:r>
              <a:rPr sz="2000" b="1" dirty="0">
                <a:latin typeface="微软雅黑" panose="020B0503020204020204" charset="-122"/>
                <a:cs typeface="微软雅黑" panose="020B0503020204020204" charset="-122"/>
              </a:rPr>
              <a:t>县城市总体</a:t>
            </a:r>
            <a:r>
              <a:rPr sz="2000" b="1" spc="-15" dirty="0">
                <a:latin typeface="微软雅黑" panose="020B0503020204020204" charset="-122"/>
                <a:cs typeface="微软雅黑" panose="020B0503020204020204" charset="-122"/>
              </a:rPr>
              <a:t>规</a:t>
            </a:r>
            <a:r>
              <a:rPr sz="2000" b="1" dirty="0">
                <a:latin typeface="微软雅黑" panose="020B0503020204020204" charset="-122"/>
                <a:cs typeface="微软雅黑" panose="020B0503020204020204" charset="-122"/>
              </a:rPr>
              <a:t>划（201</a:t>
            </a:r>
            <a:r>
              <a:rPr lang="en-US" sz="2000" b="1" dirty="0">
                <a:latin typeface="微软雅黑" panose="020B0503020204020204" charset="-122"/>
                <a:cs typeface="微软雅黑" panose="020B0503020204020204" charset="-122"/>
              </a:rPr>
              <a:t>5</a:t>
            </a:r>
            <a:r>
              <a:rPr sz="2000" b="1" dirty="0">
                <a:latin typeface="微软雅黑" panose="020B0503020204020204" charset="-122"/>
                <a:cs typeface="微软雅黑" panose="020B0503020204020204" charset="-122"/>
              </a:rPr>
              <a:t>-203</a:t>
            </a:r>
            <a:r>
              <a:rPr lang="en-US" sz="2000" b="1" dirty="0">
                <a:latin typeface="微软雅黑" panose="020B0503020204020204" charset="-122"/>
                <a:cs typeface="微软雅黑" panose="020B0503020204020204" charset="-122"/>
              </a:rPr>
              <a:t>0</a:t>
            </a:r>
            <a:r>
              <a:rPr sz="2000" b="1" dirty="0">
                <a:latin typeface="微软雅黑" panose="020B0503020204020204" charset="-122"/>
                <a:cs typeface="微软雅黑" panose="020B0503020204020204" charset="-122"/>
              </a:rPr>
              <a:t>年》</a:t>
            </a:r>
            <a:endParaRPr sz="2000" dirty="0">
              <a:latin typeface="微软雅黑" panose="020B0503020204020204" charset="-122"/>
              <a:cs typeface="微软雅黑" panose="020B0503020204020204" charset="-122"/>
            </a:endParaRPr>
          </a:p>
          <a:p>
            <a:pPr marL="230505" marR="5080" indent="596900">
              <a:lnSpc>
                <a:spcPct val="150000"/>
              </a:lnSpc>
              <a:spcBef>
                <a:spcPts val="275"/>
              </a:spcBef>
            </a:pPr>
            <a:r>
              <a:rPr sz="2000" dirty="0">
                <a:latin typeface="微软雅黑" panose="020B0503020204020204" charset="-122"/>
                <a:cs typeface="微软雅黑" panose="020B0503020204020204" charset="-122"/>
              </a:rPr>
              <a:t>规划形成“一心三片、一区五园”的产业空间布局结构，以优化中心城区现代服务业核心、提升北部镇群旅游发展、引导南部镇群农业格局、强化中部 T 型工业带、着力发展一区五园为产业发展思路。</a:t>
            </a:r>
            <a:r>
              <a:rPr lang="zh-CN" sz="2000" b="1" dirty="0">
                <a:solidFill>
                  <a:srgbClr val="C00000"/>
                </a:solidFill>
                <a:latin typeface="微软雅黑" panose="020B0503020204020204" charset="-122"/>
                <a:ea typeface="微软雅黑" panose="020B0503020204020204" charset="-122"/>
                <a:cs typeface="微软雅黑" panose="020B0503020204020204" charset="-122"/>
              </a:rPr>
              <a:t>大北庄村</a:t>
            </a:r>
            <a:r>
              <a:rPr lang="zh-CN" sz="2000" b="1" dirty="0">
                <a:solidFill>
                  <a:srgbClr val="C00000"/>
                </a:solidFill>
                <a:latin typeface="微软雅黑" panose="020B0503020204020204" charset="-122"/>
                <a:ea typeface="微软雅黑" panose="020B0503020204020204" charset="-122"/>
                <a:cs typeface="微软雅黑" panose="020B0503020204020204" charset="-122"/>
              </a:rPr>
              <a:t>属于</a:t>
            </a:r>
            <a:r>
              <a:rPr lang="zh-CN" sz="2000" b="1" dirty="0">
                <a:solidFill>
                  <a:srgbClr val="C00000"/>
                </a:solidFill>
                <a:latin typeface="微软雅黑" panose="020B0503020204020204" charset="-122"/>
                <a:ea typeface="微软雅黑" panose="020B0503020204020204" charset="-122"/>
                <a:cs typeface="微软雅黑" panose="020B0503020204020204" charset="-122"/>
                <a:sym typeface="+mn-ea"/>
              </a:rPr>
              <a:t>北部山水生态文化片区。</a:t>
            </a:r>
            <a:endParaRPr sz="2000" b="1" dirty="0">
              <a:solidFill>
                <a:srgbClr val="C00000"/>
              </a:solidFill>
              <a:latin typeface="微软雅黑" panose="020B0503020204020204" charset="-122"/>
              <a:ea typeface="微软雅黑" panose="020B0503020204020204" charset="-122"/>
              <a:cs typeface="微软雅黑" panose="020B0503020204020204" charset="-122"/>
            </a:endParaRPr>
          </a:p>
        </p:txBody>
      </p:sp>
      <p:sp>
        <p:nvSpPr>
          <p:cNvPr id="12" name="object 8"/>
          <p:cNvSpPr/>
          <p:nvPr/>
        </p:nvSpPr>
        <p:spPr>
          <a:xfrm>
            <a:off x="8250555" y="5981700"/>
            <a:ext cx="5863590" cy="4176395"/>
          </a:xfrm>
          <a:prstGeom prst="rect">
            <a:avLst/>
          </a:prstGeom>
          <a:blipFill rotWithShape="1">
            <a:blip r:embed="rId2" cstate="print">
              <a:extLst>
                <a:ext uri="{28A0092B-C50C-407E-A947-70E740481C1C}">
                  <a14:useLocalDpi xmlns:a14="http://schemas.microsoft.com/office/drawing/2010/main" val="0"/>
                </a:ext>
              </a:extLst>
            </a:blip>
            <a:stretch>
              <a:fillRect/>
            </a:stretch>
          </a:blipFill>
          <a:ln>
            <a:solidFill>
              <a:schemeClr val="tx1"/>
            </a:solidFill>
            <a:prstDash val="sysDot"/>
          </a:ln>
        </p:spPr>
        <p:txBody>
          <a:bodyPr wrap="square" lIns="0" tIns="0" rIns="0" bIns="0" rtlCol="0"/>
          <a:p/>
        </p:txBody>
      </p:sp>
      <p:grpSp>
        <p:nvGrpSpPr>
          <p:cNvPr id="14" name="组合 13"/>
          <p:cNvGrpSpPr/>
          <p:nvPr/>
        </p:nvGrpSpPr>
        <p:grpSpPr>
          <a:xfrm>
            <a:off x="8293100" y="1685925"/>
            <a:ext cx="5820929" cy="4119245"/>
            <a:chOff x="12427" y="1457"/>
            <a:chExt cx="11225" cy="7944"/>
          </a:xfrm>
        </p:grpSpPr>
        <p:sp>
          <p:nvSpPr>
            <p:cNvPr id="18" name="object 10"/>
            <p:cNvSpPr/>
            <p:nvPr/>
          </p:nvSpPr>
          <p:spPr>
            <a:xfrm>
              <a:off x="12427" y="1457"/>
              <a:ext cx="11225" cy="7944"/>
            </a:xfrm>
            <a:prstGeom prst="rect">
              <a:avLst/>
            </a:prstGeom>
            <a:blipFill rotWithShape="1">
              <a:blip r:embed="rId3" cstate="print">
                <a:extLst>
                  <a:ext uri="{28A0092B-C50C-407E-A947-70E740481C1C}">
                    <a14:useLocalDpi xmlns:a14="http://schemas.microsoft.com/office/drawing/2010/main" val="0"/>
                  </a:ext>
                </a:extLst>
              </a:blip>
              <a:stretch>
                <a:fillRect/>
              </a:stretch>
            </a:blipFill>
            <a:ln>
              <a:solidFill>
                <a:schemeClr val="tx1"/>
              </a:solidFill>
              <a:prstDash val="sysDot"/>
            </a:ln>
          </p:spPr>
          <p:txBody>
            <a:bodyPr wrap="square" lIns="0" tIns="0" rIns="0" bIns="0" rtlCol="0"/>
            <a:p/>
          </p:txBody>
        </p:sp>
        <p:sp>
          <p:nvSpPr>
            <p:cNvPr id="19" name="文本框 18"/>
            <p:cNvSpPr txBox="1"/>
            <p:nvPr/>
          </p:nvSpPr>
          <p:spPr>
            <a:xfrm>
              <a:off x="14514" y="3438"/>
              <a:ext cx="4260" cy="591"/>
            </a:xfrm>
            <a:prstGeom prst="rect">
              <a:avLst/>
            </a:prstGeom>
            <a:noFill/>
          </p:spPr>
          <p:txBody>
            <a:bodyPr wrap="square" rtlCol="0">
              <a:spAutoFit/>
            </a:bodyPr>
            <a:p>
              <a:r>
                <a:rPr lang="zh-CN" altLang="en-US" sz="1400" b="1">
                  <a:latin typeface="微软雅黑" panose="020B0503020204020204" charset="-122"/>
                  <a:ea typeface="微软雅黑" panose="020B0503020204020204" charset="-122"/>
                </a:rPr>
                <a:t>北部山水生态文化片区</a:t>
              </a:r>
              <a:endParaRPr lang="zh-CN" altLang="en-US" sz="1400" b="1">
                <a:latin typeface="微软雅黑" panose="020B0503020204020204" charset="-122"/>
                <a:ea typeface="微软雅黑" panose="020B0503020204020204" charset="-122"/>
              </a:endParaRPr>
            </a:p>
          </p:txBody>
        </p:sp>
        <p:sp>
          <p:nvSpPr>
            <p:cNvPr id="20" name="文本框 19"/>
            <p:cNvSpPr txBox="1"/>
            <p:nvPr/>
          </p:nvSpPr>
          <p:spPr>
            <a:xfrm>
              <a:off x="17326" y="6169"/>
              <a:ext cx="4260" cy="591"/>
            </a:xfrm>
            <a:prstGeom prst="rect">
              <a:avLst/>
            </a:prstGeom>
            <a:noFill/>
          </p:spPr>
          <p:txBody>
            <a:bodyPr wrap="square" rtlCol="0">
              <a:spAutoFit/>
            </a:bodyPr>
            <a:p>
              <a:r>
                <a:rPr lang="zh-CN" altLang="en-US" sz="1400" b="1">
                  <a:latin typeface="微软雅黑" panose="020B0503020204020204" charset="-122"/>
                  <a:ea typeface="微软雅黑" panose="020B0503020204020204" charset="-122"/>
                </a:rPr>
                <a:t>中部重点发展协调片区</a:t>
              </a:r>
              <a:endParaRPr lang="zh-CN" altLang="en-US" sz="1400" b="1">
                <a:latin typeface="微软雅黑" panose="020B0503020204020204" charset="-122"/>
                <a:ea typeface="微软雅黑" panose="020B0503020204020204" charset="-122"/>
              </a:endParaRPr>
            </a:p>
          </p:txBody>
        </p:sp>
        <p:sp>
          <p:nvSpPr>
            <p:cNvPr id="21" name="文本框 20"/>
            <p:cNvSpPr txBox="1"/>
            <p:nvPr/>
          </p:nvSpPr>
          <p:spPr>
            <a:xfrm>
              <a:off x="16094" y="7649"/>
              <a:ext cx="4260" cy="1007"/>
            </a:xfrm>
            <a:prstGeom prst="rect">
              <a:avLst/>
            </a:prstGeom>
            <a:noFill/>
          </p:spPr>
          <p:txBody>
            <a:bodyPr wrap="square" rtlCol="0">
              <a:spAutoFit/>
            </a:bodyPr>
            <a:p>
              <a:r>
                <a:rPr lang="zh-CN" altLang="en-US" sz="1400" b="1">
                  <a:latin typeface="微软雅黑" panose="020B0503020204020204" charset="-122"/>
                  <a:ea typeface="微软雅黑" panose="020B0503020204020204" charset="-122"/>
                </a:rPr>
                <a:t>南部现代读书休闲农业片区</a:t>
              </a:r>
              <a:endParaRPr lang="zh-CN" altLang="en-US" sz="1400" b="1">
                <a:latin typeface="微软雅黑" panose="020B0503020204020204" charset="-122"/>
                <a:ea typeface="微软雅黑" panose="020B0503020204020204" charset="-122"/>
              </a:endParaRPr>
            </a:p>
          </p:txBody>
        </p:sp>
      </p:grpSp>
      <p:sp>
        <p:nvSpPr>
          <p:cNvPr id="22" name="object 14"/>
          <p:cNvSpPr/>
          <p:nvPr/>
        </p:nvSpPr>
        <p:spPr>
          <a:xfrm>
            <a:off x="7424546" y="4753482"/>
            <a:ext cx="683260" cy="615950"/>
          </a:xfrm>
          <a:custGeom>
            <a:avLst/>
            <a:gdLst/>
            <a:ahLst/>
            <a:cxnLst/>
            <a:rect l="l" t="t" r="r" b="b"/>
            <a:pathLst>
              <a:path w="683259" h="615950">
                <a:moveTo>
                  <a:pt x="374903" y="615696"/>
                </a:moveTo>
                <a:lnTo>
                  <a:pt x="374903" y="461772"/>
                </a:lnTo>
                <a:lnTo>
                  <a:pt x="0" y="461772"/>
                </a:lnTo>
                <a:lnTo>
                  <a:pt x="0" y="153924"/>
                </a:lnTo>
                <a:lnTo>
                  <a:pt x="374903" y="153924"/>
                </a:lnTo>
                <a:lnTo>
                  <a:pt x="374903" y="0"/>
                </a:lnTo>
                <a:lnTo>
                  <a:pt x="682751" y="307848"/>
                </a:lnTo>
                <a:lnTo>
                  <a:pt x="374903" y="615696"/>
                </a:lnTo>
              </a:path>
            </a:pathLst>
          </a:custGeom>
          <a:ln w="25400">
            <a:solidFill>
              <a:srgbClr val="385D89"/>
            </a:solidFill>
          </a:ln>
        </p:spPr>
        <p:txBody>
          <a:bodyPr wrap="square" lIns="0" tIns="0" rIns="0" bIns="0" rtlCol="0"/>
          <a:p/>
        </p:txBody>
      </p:sp>
      <p:sp>
        <p:nvSpPr>
          <p:cNvPr id="23" name="object 9"/>
          <p:cNvSpPr txBox="1"/>
          <p:nvPr/>
        </p:nvSpPr>
        <p:spPr>
          <a:xfrm>
            <a:off x="768985" y="6915150"/>
            <a:ext cx="6899275" cy="474345"/>
          </a:xfrm>
          <a:prstGeom prst="rect">
            <a:avLst/>
          </a:prstGeom>
        </p:spPr>
        <p:txBody>
          <a:bodyPr vert="horz" wrap="square" lIns="0" tIns="12700" rIns="0" bIns="0" rtlCol="0">
            <a:spAutoFit/>
          </a:bodyPr>
          <a:p>
            <a:pPr marL="12700" marR="5080" indent="522605">
              <a:lnSpc>
                <a:spcPct val="150000"/>
              </a:lnSpc>
              <a:spcBef>
                <a:spcPts val="100"/>
              </a:spcBef>
            </a:pPr>
            <a:r>
              <a:rPr sz="2000" dirty="0">
                <a:latin typeface="微软雅黑" panose="020B0503020204020204" charset="-122"/>
                <a:cs typeface="微软雅黑" panose="020B0503020204020204" charset="-122"/>
              </a:rPr>
              <a:t>在县域</a:t>
            </a:r>
            <a:r>
              <a:rPr lang="zh-CN" sz="2000" dirty="0">
                <a:latin typeface="微软雅黑" panose="020B0503020204020204" charset="-122"/>
                <a:cs typeface="微软雅黑" panose="020B0503020204020204" charset="-122"/>
              </a:rPr>
              <a:t>产业</a:t>
            </a:r>
            <a:r>
              <a:rPr sz="2000" dirty="0">
                <a:latin typeface="微软雅黑" panose="020B0503020204020204" charset="-122"/>
                <a:cs typeface="微软雅黑" panose="020B0503020204020204" charset="-122"/>
              </a:rPr>
              <a:t>规划中</a:t>
            </a:r>
            <a:r>
              <a:rPr sz="2000" spc="-5" dirty="0">
                <a:latin typeface="微软雅黑" panose="020B0503020204020204" charset="-122"/>
                <a:cs typeface="微软雅黑" panose="020B0503020204020204" charset="-122"/>
              </a:rPr>
              <a:t>，</a:t>
            </a:r>
            <a:r>
              <a:rPr lang="zh-CN" sz="2000" b="1" spc="-5" dirty="0">
                <a:solidFill>
                  <a:srgbClr val="C00000"/>
                </a:solidFill>
                <a:latin typeface="微软雅黑" panose="020B0503020204020204" charset="-122"/>
                <a:ea typeface="微软雅黑" panose="020B0503020204020204" charset="-122"/>
                <a:cs typeface="微软雅黑" panose="020B0503020204020204" charset="-122"/>
              </a:rPr>
              <a:t>大北庄村</a:t>
            </a:r>
            <a:r>
              <a:rPr sz="2000" b="1" spc="-15" dirty="0">
                <a:solidFill>
                  <a:srgbClr val="C00000"/>
                </a:solidFill>
                <a:latin typeface="微软雅黑" panose="020B0503020204020204" charset="-122"/>
                <a:ea typeface="微软雅黑" panose="020B0503020204020204" charset="-122"/>
                <a:cs typeface="微软雅黑" panose="020B0503020204020204" charset="-122"/>
              </a:rPr>
              <a:t>位</a:t>
            </a:r>
            <a:r>
              <a:rPr sz="2000" b="1" dirty="0">
                <a:solidFill>
                  <a:srgbClr val="C00000"/>
                </a:solidFill>
                <a:latin typeface="微软雅黑" panose="020B0503020204020204" charset="-122"/>
                <a:ea typeface="微软雅黑" panose="020B0503020204020204" charset="-122"/>
                <a:cs typeface="微软雅黑" panose="020B0503020204020204" charset="-122"/>
              </a:rPr>
              <a:t>于</a:t>
            </a:r>
            <a:r>
              <a:rPr lang="zh-CN" sz="2000" b="1" dirty="0">
                <a:solidFill>
                  <a:srgbClr val="C00000"/>
                </a:solidFill>
                <a:latin typeface="微软雅黑" panose="020B0503020204020204" charset="-122"/>
                <a:ea typeface="微软雅黑" panose="020B0503020204020204" charset="-122"/>
                <a:cs typeface="微软雅黑" panose="020B0503020204020204" charset="-122"/>
              </a:rPr>
              <a:t>北部生态产业区内。</a:t>
            </a:r>
            <a:endParaRPr lang="zh-CN" sz="2000" b="1" dirty="0">
              <a:solidFill>
                <a:srgbClr val="C00000"/>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9530076" y="2521350"/>
            <a:ext cx="1456002" cy="359142"/>
            <a:chOff x="5415759" y="6045830"/>
            <a:chExt cx="933224" cy="230192"/>
          </a:xfrm>
        </p:grpSpPr>
        <p:sp>
          <p:nvSpPr>
            <p:cNvPr id="5" name="星形: 五角 5"/>
            <p:cNvSpPr/>
            <p:nvPr/>
          </p:nvSpPr>
          <p:spPr>
            <a:xfrm>
              <a:off x="5415759" y="6045830"/>
              <a:ext cx="213360" cy="213360"/>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sp>
          <p:nvSpPr>
            <p:cNvPr id="8" name="文本框 7"/>
            <p:cNvSpPr txBox="1"/>
            <p:nvPr/>
          </p:nvSpPr>
          <p:spPr>
            <a:xfrm>
              <a:off x="5579327" y="6048100"/>
              <a:ext cx="769656" cy="227922"/>
            </a:xfrm>
            <a:prstGeom prst="rect">
              <a:avLst/>
            </a:prstGeom>
            <a:noFill/>
          </p:spPr>
          <p:txBody>
            <a:bodyPr wrap="square">
              <a:spAutoFit/>
            </a:bodyPr>
            <a:p>
              <a:endParaRPr lang="zh-CN" altLang="en-US" sz="1715" dirty="0"/>
            </a:p>
          </p:txBody>
        </p:sp>
      </p:grpSp>
      <p:grpSp>
        <p:nvGrpSpPr>
          <p:cNvPr id="11" name="组合 10"/>
          <p:cNvGrpSpPr/>
          <p:nvPr/>
        </p:nvGrpSpPr>
        <p:grpSpPr>
          <a:xfrm>
            <a:off x="9579606" y="6892690"/>
            <a:ext cx="1456002" cy="359142"/>
            <a:chOff x="5415759" y="6045830"/>
            <a:chExt cx="933224" cy="230192"/>
          </a:xfrm>
        </p:grpSpPr>
        <p:sp>
          <p:nvSpPr>
            <p:cNvPr id="13" name="星形: 五角 5"/>
            <p:cNvSpPr/>
            <p:nvPr/>
          </p:nvSpPr>
          <p:spPr>
            <a:xfrm>
              <a:off x="5415759" y="6045830"/>
              <a:ext cx="213360" cy="213360"/>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sp>
          <p:nvSpPr>
            <p:cNvPr id="16" name="文本框 15"/>
            <p:cNvSpPr txBox="1"/>
            <p:nvPr/>
          </p:nvSpPr>
          <p:spPr>
            <a:xfrm>
              <a:off x="5579327" y="6048100"/>
              <a:ext cx="769656" cy="227922"/>
            </a:xfrm>
            <a:prstGeom prst="rect">
              <a:avLst/>
            </a:prstGeom>
            <a:noFill/>
          </p:spPr>
          <p:txBody>
            <a:bodyPr wrap="square">
              <a:spAutoFit/>
            </a:bodyPr>
            <a:p>
              <a:endParaRPr lang="zh-CN" altLang="en-US" sz="1715" dirty="0"/>
            </a:p>
          </p:txBody>
        </p:sp>
      </p:grpSp>
      <p:grpSp>
        <p:nvGrpSpPr>
          <p:cNvPr id="17" name="组合 16"/>
          <p:cNvGrpSpPr/>
          <p:nvPr/>
        </p:nvGrpSpPr>
        <p:grpSpPr>
          <a:xfrm>
            <a:off x="8284206" y="9788290"/>
            <a:ext cx="1456002" cy="359142"/>
            <a:chOff x="5415759" y="6045830"/>
            <a:chExt cx="933224" cy="230192"/>
          </a:xfrm>
        </p:grpSpPr>
        <p:sp>
          <p:nvSpPr>
            <p:cNvPr id="24" name="星形: 五角 5"/>
            <p:cNvSpPr/>
            <p:nvPr/>
          </p:nvSpPr>
          <p:spPr>
            <a:xfrm>
              <a:off x="5415759" y="6045830"/>
              <a:ext cx="213360" cy="213360"/>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sp>
          <p:nvSpPr>
            <p:cNvPr id="25" name="文本框 24"/>
            <p:cNvSpPr txBox="1"/>
            <p:nvPr/>
          </p:nvSpPr>
          <p:spPr>
            <a:xfrm>
              <a:off x="5579327" y="6048100"/>
              <a:ext cx="769656" cy="227922"/>
            </a:xfrm>
            <a:prstGeom prst="rect">
              <a:avLst/>
            </a:prstGeom>
            <a:noFill/>
          </p:spPr>
          <p:txBody>
            <a:bodyPr wrap="square">
              <a:spAutoFit/>
            </a:bodyPr>
            <a:p>
              <a:r>
                <a:rPr lang="zh-CN" altLang="en-US" sz="1715" dirty="0"/>
                <a:t>大北庄村</a:t>
              </a:r>
              <a:endParaRPr lang="zh-CN" altLang="en-US" sz="1715" dirty="0"/>
            </a:p>
          </p:txBody>
        </p:sp>
      </p:grpSp>
      <p:grpSp>
        <p:nvGrpSpPr>
          <p:cNvPr id="26" name="组合 25"/>
          <p:cNvGrpSpPr/>
          <p:nvPr/>
        </p:nvGrpSpPr>
        <p:grpSpPr>
          <a:xfrm>
            <a:off x="8284206" y="5444890"/>
            <a:ext cx="1456002" cy="359142"/>
            <a:chOff x="5415759" y="6045830"/>
            <a:chExt cx="933224" cy="230192"/>
          </a:xfrm>
        </p:grpSpPr>
        <p:sp>
          <p:nvSpPr>
            <p:cNvPr id="27" name="星形: 五角 5"/>
            <p:cNvSpPr/>
            <p:nvPr/>
          </p:nvSpPr>
          <p:spPr>
            <a:xfrm>
              <a:off x="5415759" y="6045830"/>
              <a:ext cx="213360" cy="213360"/>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sp>
          <p:nvSpPr>
            <p:cNvPr id="28" name="文本框 27"/>
            <p:cNvSpPr txBox="1"/>
            <p:nvPr/>
          </p:nvSpPr>
          <p:spPr>
            <a:xfrm>
              <a:off x="5579327" y="6048100"/>
              <a:ext cx="769656" cy="227922"/>
            </a:xfrm>
            <a:prstGeom prst="rect">
              <a:avLst/>
            </a:prstGeom>
            <a:noFill/>
          </p:spPr>
          <p:txBody>
            <a:bodyPr wrap="square">
              <a:spAutoFit/>
            </a:bodyPr>
            <a:p>
              <a:r>
                <a:rPr lang="zh-CN" altLang="en-US" sz="1715" dirty="0"/>
                <a:t>大北庄村</a:t>
              </a:r>
              <a:endParaRPr lang="zh-CN" altLang="en-US" sz="1715" dirty="0"/>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11" name="矩形 10"/>
          <p:cNvSpPr/>
          <p:nvPr/>
        </p:nvSpPr>
        <p:spPr>
          <a:xfrm>
            <a:off x="859458" y="1403936"/>
            <a:ext cx="8407147" cy="645160"/>
          </a:xfrm>
          <a:prstGeom prst="rect">
            <a:avLst/>
          </a:prstGeom>
        </p:spPr>
        <p:txBody>
          <a:bodyPr wrap="square">
            <a:spAutoFit/>
          </a:bodyPr>
          <a:p>
            <a:pPr>
              <a:lnSpc>
                <a:spcPct val="150000"/>
              </a:lnSpc>
            </a:pPr>
            <a:r>
              <a:rPr lang="en-US" altLang="zh-CN" sz="2400" b="1" dirty="0"/>
              <a:t>4.3</a:t>
            </a:r>
            <a:r>
              <a:rPr lang="zh-CN" altLang="en-US" sz="2400" dirty="0"/>
              <a:t>村庄现状产业主要以农业和板栗</a:t>
            </a:r>
            <a:r>
              <a:rPr lang="zh-CN" altLang="en-US" sz="2400" dirty="0"/>
              <a:t>为主。</a:t>
            </a:r>
            <a:endParaRPr lang="zh-CN" altLang="en-US" sz="2400" dirty="0"/>
          </a:p>
        </p:txBody>
      </p:sp>
      <p:sp>
        <p:nvSpPr>
          <p:cNvPr id="7" name="矩形 6"/>
          <p:cNvSpPr/>
          <p:nvPr/>
        </p:nvSpPr>
        <p:spPr>
          <a:xfrm>
            <a:off x="1009015" y="2367915"/>
            <a:ext cx="6009005" cy="2617470"/>
          </a:xfrm>
          <a:prstGeom prst="rect">
            <a:avLst/>
          </a:prstGeom>
        </p:spPr>
        <p:txBody>
          <a:bodyPr wrap="square">
            <a:spAutoFit/>
          </a:bodyPr>
          <a:p>
            <a:pPr marL="285750" indent="-285750">
              <a:lnSpc>
                <a:spcPct val="150000"/>
              </a:lnSpc>
              <a:buFont typeface="Wingdings" panose="05000000000000000000" pitchFamily="2" charset="2"/>
              <a:buChar char="l"/>
            </a:pPr>
            <a:r>
              <a:rPr lang="zh-CN" altLang="en-US" sz="2185" dirty="0"/>
              <a:t>临沂板栗是山东省土特产之一，临沂市栽培板栗已有</a:t>
            </a:r>
            <a:r>
              <a:rPr lang="en-US" altLang="zh-CN" sz="2185" dirty="0"/>
              <a:t>1000</a:t>
            </a:r>
            <a:r>
              <a:rPr lang="zh-CN" altLang="en-US" sz="2185" dirty="0"/>
              <a:t>多年的历史，全市有栗树</a:t>
            </a:r>
            <a:r>
              <a:rPr lang="en-US" altLang="zh-CN" sz="2185" dirty="0"/>
              <a:t>560</a:t>
            </a:r>
            <a:r>
              <a:rPr lang="zh-CN" altLang="en-US" sz="2185" dirty="0"/>
              <a:t>万株，年产量</a:t>
            </a:r>
            <a:r>
              <a:rPr lang="en-US" altLang="zh-CN" sz="2185" dirty="0"/>
              <a:t>470</a:t>
            </a:r>
            <a:r>
              <a:rPr lang="zh-CN" altLang="en-US" sz="2185" dirty="0"/>
              <a:t>吨，居山东省第一位，主产费县、郯城、临沭、蒙阴、平邑、沂水等县。其中郯城县是我国板栗重点产区之一。</a:t>
            </a:r>
            <a:endParaRPr lang="zh-CN" altLang="en-US" sz="2185" dirty="0"/>
          </a:p>
        </p:txBody>
      </p:sp>
      <p:sp>
        <p:nvSpPr>
          <p:cNvPr id="23" name="矩形 22"/>
          <p:cNvSpPr/>
          <p:nvPr/>
        </p:nvSpPr>
        <p:spPr>
          <a:xfrm>
            <a:off x="1148715" y="5296535"/>
            <a:ext cx="5868670" cy="2112010"/>
          </a:xfrm>
          <a:prstGeom prst="rect">
            <a:avLst/>
          </a:prstGeom>
        </p:spPr>
        <p:txBody>
          <a:bodyPr wrap="square">
            <a:spAutoFit/>
          </a:bodyPr>
          <a:p>
            <a:pPr marL="285750" indent="-285750">
              <a:lnSpc>
                <a:spcPct val="150000"/>
              </a:lnSpc>
              <a:buFont typeface="Wingdings" panose="05000000000000000000" pitchFamily="2" charset="2"/>
              <a:buChar char="l"/>
            </a:pPr>
            <a:r>
              <a:rPr lang="en-US" altLang="zh-CN" sz="2185" dirty="0"/>
              <a:t>《</a:t>
            </a:r>
            <a:r>
              <a:rPr lang="zh-CN" altLang="en-US" sz="2185" dirty="0"/>
              <a:t>下村乡城市总体规划（</a:t>
            </a:r>
            <a:r>
              <a:rPr lang="en-US" altLang="zh-CN" sz="2185" dirty="0"/>
              <a:t>2013-2030</a:t>
            </a:r>
            <a:r>
              <a:rPr lang="zh-CN" altLang="en-US" sz="2185" dirty="0"/>
              <a:t>）</a:t>
            </a:r>
            <a:r>
              <a:rPr lang="en-US" altLang="zh-CN" sz="2185" dirty="0"/>
              <a:t>》</a:t>
            </a:r>
            <a:r>
              <a:rPr lang="zh-CN" altLang="en-US" sz="2185" dirty="0"/>
              <a:t>中，大北庄村位于林果旅游区和旅游服务区（发展以林果种植为主的第一产业和旅游业</a:t>
            </a:r>
            <a:r>
              <a:rPr lang="zh-CN" altLang="en-US" sz="2185" dirty="0"/>
              <a:t>）之间。</a:t>
            </a:r>
            <a:endParaRPr lang="zh-CN" altLang="en-US" sz="2185" dirty="0"/>
          </a:p>
        </p:txBody>
      </p:sp>
      <p:pic>
        <p:nvPicPr>
          <p:cNvPr id="21" name="图片 20"/>
          <p:cNvPicPr>
            <a:picLocks noChangeAspect="1"/>
          </p:cNvPicPr>
          <p:nvPr/>
        </p:nvPicPr>
        <p:blipFill>
          <a:blip r:embed="rId2"/>
          <a:stretch>
            <a:fillRect/>
          </a:stretch>
        </p:blipFill>
        <p:spPr>
          <a:xfrm>
            <a:off x="8095615" y="1374140"/>
            <a:ext cx="6203950" cy="8745220"/>
          </a:xfrm>
          <a:prstGeom prst="rect">
            <a:avLst/>
          </a:prstGeom>
        </p:spPr>
      </p:pic>
      <p:sp>
        <p:nvSpPr>
          <p:cNvPr id="24" name="星形: 五角 23"/>
          <p:cNvSpPr/>
          <p:nvPr/>
        </p:nvSpPr>
        <p:spPr>
          <a:xfrm>
            <a:off x="9581732" y="6462195"/>
            <a:ext cx="332881" cy="332881"/>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grpSp>
        <p:nvGrpSpPr>
          <p:cNvPr id="14" name="组合 13"/>
          <p:cNvGrpSpPr/>
          <p:nvPr/>
        </p:nvGrpSpPr>
        <p:grpSpPr>
          <a:xfrm>
            <a:off x="10113006" y="9331090"/>
            <a:ext cx="1456002" cy="359142"/>
            <a:chOff x="5415759" y="6045830"/>
            <a:chExt cx="933224" cy="230192"/>
          </a:xfrm>
        </p:grpSpPr>
        <p:sp>
          <p:nvSpPr>
            <p:cNvPr id="10" name="星形: 五角 5"/>
            <p:cNvSpPr/>
            <p:nvPr/>
          </p:nvSpPr>
          <p:spPr>
            <a:xfrm>
              <a:off x="5415759" y="6045830"/>
              <a:ext cx="213360" cy="213360"/>
            </a:xfrm>
            <a:prstGeom prst="star5">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p>
          </p:txBody>
        </p:sp>
        <p:sp>
          <p:nvSpPr>
            <p:cNvPr id="12" name="文本框 11"/>
            <p:cNvSpPr txBox="1"/>
            <p:nvPr/>
          </p:nvSpPr>
          <p:spPr>
            <a:xfrm>
              <a:off x="5579327" y="6048100"/>
              <a:ext cx="769656" cy="227922"/>
            </a:xfrm>
            <a:prstGeom prst="rect">
              <a:avLst/>
            </a:prstGeom>
            <a:noFill/>
          </p:spPr>
          <p:txBody>
            <a:bodyPr wrap="square">
              <a:spAutoFit/>
            </a:bodyPr>
            <a:p>
              <a:r>
                <a:rPr lang="zh-CN" altLang="en-US" sz="1715" dirty="0"/>
                <a:t>大北庄村</a:t>
              </a:r>
              <a:endParaRPr lang="zh-CN" altLang="en-US" sz="1715" dirty="0"/>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7" name="内容占位符 1"/>
          <p:cNvSpPr txBox="1"/>
          <p:nvPr/>
        </p:nvSpPr>
        <p:spPr>
          <a:xfrm>
            <a:off x="859264" y="1326125"/>
            <a:ext cx="5745126" cy="629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b="1" dirty="0">
                <a:latin typeface="微软雅黑" panose="020B0503020204020204" charset="-122"/>
                <a:ea typeface="微软雅黑" panose="020B0503020204020204" charset="-122"/>
                <a:cs typeface="微软雅黑" panose="020B0503020204020204" charset="-122"/>
                <a:sym typeface="+mn-lt"/>
              </a:rPr>
              <a:t>4.4  </a:t>
            </a:r>
            <a:r>
              <a:rPr lang="zh-CN" altLang="en-US" b="1" dirty="0">
                <a:latin typeface="微软雅黑" panose="020B0503020204020204" charset="-122"/>
                <a:ea typeface="微软雅黑" panose="020B0503020204020204" charset="-122"/>
                <a:cs typeface="微软雅黑" panose="020B0503020204020204" charset="-122"/>
                <a:sym typeface="+mn-lt"/>
              </a:rPr>
              <a:t>产业发展规划</a:t>
            </a:r>
            <a:r>
              <a:rPr lang="en-US" altLang="zh-CN" b="1" dirty="0">
                <a:latin typeface="微软雅黑" panose="020B0503020204020204" charset="-122"/>
                <a:ea typeface="微软雅黑" panose="020B0503020204020204" charset="-122"/>
                <a:cs typeface="微软雅黑" panose="020B0503020204020204" charset="-122"/>
                <a:sym typeface="+mn-lt"/>
              </a:rPr>
              <a:t>——</a:t>
            </a:r>
            <a:r>
              <a:rPr lang="zh-CN" altLang="en-US" b="1" dirty="0">
                <a:latin typeface="微软雅黑" panose="020B0503020204020204" charset="-122"/>
                <a:ea typeface="微软雅黑" panose="020B0503020204020204" charset="-122"/>
                <a:cs typeface="微软雅黑" panose="020B0503020204020204" charset="-122"/>
                <a:sym typeface="+mn-lt"/>
              </a:rPr>
              <a:t>旅游业</a:t>
            </a:r>
            <a:endParaRPr lang="zh-CN" altLang="en-US" b="1" dirty="0">
              <a:latin typeface="微软雅黑" panose="020B0503020204020204" charset="-122"/>
              <a:ea typeface="微软雅黑" panose="020B0503020204020204" charset="-122"/>
              <a:cs typeface="微软雅黑" panose="020B0503020204020204" charset="-122"/>
              <a:sym typeface="+mn-lt"/>
            </a:endParaRPr>
          </a:p>
        </p:txBody>
      </p:sp>
      <p:sp>
        <p:nvSpPr>
          <p:cNvPr id="10" name="矩形 9"/>
          <p:cNvSpPr/>
          <p:nvPr/>
        </p:nvSpPr>
        <p:spPr>
          <a:xfrm>
            <a:off x="1027899" y="2113635"/>
            <a:ext cx="3046054" cy="475615"/>
          </a:xfrm>
          <a:prstGeom prst="rect">
            <a:avLst/>
          </a:prstGeom>
        </p:spPr>
        <p:txBody>
          <a:bodyPr wrap="square">
            <a:spAutoFit/>
          </a:bodyPr>
          <a:p>
            <a:pPr marL="285750" indent="-285750">
              <a:buFont typeface="Wingdings" panose="05000000000000000000" pitchFamily="2" charset="2"/>
              <a:buChar char="n"/>
            </a:pPr>
            <a:r>
              <a:rPr lang="zh-CN" altLang="en-US" sz="2495" b="1" dirty="0">
                <a:latin typeface="微软雅黑" panose="020B0503020204020204" charset="-122"/>
                <a:ea typeface="微软雅黑" panose="020B0503020204020204" charset="-122"/>
                <a:cs typeface="+mn-ea"/>
                <a:sym typeface="+mn-lt"/>
              </a:rPr>
              <a:t>旅游区位背景</a:t>
            </a:r>
            <a:endParaRPr lang="en-US" altLang="zh-CN" sz="2495" b="1" dirty="0">
              <a:latin typeface="微软雅黑" panose="020B0503020204020204" charset="-122"/>
              <a:ea typeface="微软雅黑" panose="020B0503020204020204" charset="-122"/>
              <a:cs typeface="+mn-ea"/>
              <a:sym typeface="+mn-lt"/>
            </a:endParaRPr>
          </a:p>
        </p:txBody>
      </p:sp>
      <p:sp>
        <p:nvSpPr>
          <p:cNvPr id="11" name="文本框 10"/>
          <p:cNvSpPr txBox="1"/>
          <p:nvPr/>
        </p:nvSpPr>
        <p:spPr>
          <a:xfrm>
            <a:off x="615315" y="2790190"/>
            <a:ext cx="12685395" cy="3138170"/>
          </a:xfrm>
          <a:prstGeom prst="rect">
            <a:avLst/>
          </a:prstGeom>
          <a:noFill/>
        </p:spPr>
        <p:txBody>
          <a:bodyPr wrap="square" rtlCol="0" anchor="t">
            <a:spAutoFit/>
          </a:bodyPr>
          <a:p>
            <a:pPr fontAlgn="auto">
              <a:lnSpc>
                <a:spcPct val="150000"/>
              </a:lnSpc>
            </a:pPr>
            <a:r>
              <a:rPr lang="en-US" altLang="zh-CN" sz="2200">
                <a:latin typeface="微软雅黑" panose="020B0503020204020204" charset="-122"/>
                <a:ea typeface="微软雅黑" panose="020B0503020204020204" charset="-122"/>
              </a:rPr>
              <a:t>    </a:t>
            </a:r>
            <a:r>
              <a:rPr lang="en-US" altLang="zh-CN" sz="2200" b="1">
                <a:latin typeface="微软雅黑" panose="020B0503020204020204" charset="-122"/>
                <a:ea typeface="微软雅黑" panose="020B0503020204020204" charset="-122"/>
              </a:rPr>
              <a:t>  </a:t>
            </a:r>
            <a:r>
              <a:rPr lang="zh-CN" altLang="en-US" sz="2200" b="1">
                <a:latin typeface="微软雅黑" panose="020B0503020204020204" charset="-122"/>
                <a:ea typeface="微软雅黑" panose="020B0503020204020204" charset="-122"/>
              </a:rPr>
              <a:t>下村乡在鲁南经济带上，紧邻枣庄，为临沂兰陵与枣庄山亭旅游资源互动联系的节点。</a:t>
            </a:r>
            <a:r>
              <a:rPr lang="zh-CN" altLang="en-US" sz="2200">
                <a:latin typeface="微软雅黑" panose="020B0503020204020204" charset="-122"/>
                <a:ea typeface="微软雅黑" panose="020B0503020204020204" charset="-122"/>
              </a:rPr>
              <a:t>为枣庄入临沂的西北门户之一。因此可以利用自身区位条件，跨市综合发展，并融入区域产业整合中，获得更多的发展机遇。近年来，下村乡把全域旅游作为乡村振兴的主导产业，以兰陵县“后花园”为发展定位，积极践行“绿水青山就是金山银山”的发展理念，着力将下村打造成“春观花、夏听泉、秋品果、冬赏雪”的旅游胜地，精心培育了一批优质旅游项目，全域旅游发展格局已初步形成。</a:t>
            </a:r>
            <a:endParaRPr lang="zh-CN" altLang="en-US" sz="2200">
              <a:latin typeface="微软雅黑" panose="020B0503020204020204" charset="-122"/>
              <a:ea typeface="微软雅黑" panose="020B0503020204020204" charset="-122"/>
            </a:endParaRPr>
          </a:p>
          <a:p>
            <a:pPr fontAlgn="auto">
              <a:lnSpc>
                <a:spcPct val="150000"/>
              </a:lnSpc>
            </a:pPr>
            <a:endParaRPr lang="zh-CN" altLang="en-US" sz="2200">
              <a:latin typeface="微软雅黑" panose="020B0503020204020204" charset="-122"/>
              <a:ea typeface="微软雅黑" panose="020B0503020204020204" charset="-122"/>
            </a:endParaRPr>
          </a:p>
        </p:txBody>
      </p:sp>
      <p:sp>
        <p:nvSpPr>
          <p:cNvPr id="12" name="矩形 11"/>
          <p:cNvSpPr/>
          <p:nvPr/>
        </p:nvSpPr>
        <p:spPr>
          <a:xfrm>
            <a:off x="1114422" y="5708776"/>
            <a:ext cx="2874308" cy="475615"/>
          </a:xfrm>
          <a:prstGeom prst="rect">
            <a:avLst/>
          </a:prstGeom>
        </p:spPr>
        <p:txBody>
          <a:bodyPr wrap="square">
            <a:spAutoFit/>
          </a:bodyPr>
          <a:p>
            <a:pPr marL="285750" indent="-285750">
              <a:buFont typeface="Wingdings" panose="05000000000000000000" pitchFamily="2" charset="2"/>
              <a:buChar char="n"/>
            </a:pPr>
            <a:r>
              <a:rPr lang="zh-CN" altLang="en-US" sz="2500" b="1" dirty="0">
                <a:latin typeface="微软雅黑" panose="020B0503020204020204" charset="-122"/>
                <a:ea typeface="微软雅黑" panose="020B0503020204020204" charset="-122"/>
                <a:cs typeface="+mn-ea"/>
                <a:sym typeface="+mn-lt"/>
              </a:rPr>
              <a:t>旅游资源分析</a:t>
            </a:r>
            <a:endParaRPr lang="zh-CN" altLang="en-US" sz="2500" b="1" dirty="0">
              <a:latin typeface="微软雅黑" panose="020B0503020204020204" charset="-122"/>
              <a:ea typeface="微软雅黑" panose="020B0503020204020204" charset="-122"/>
              <a:cs typeface="+mn-ea"/>
              <a:sym typeface="+mn-lt"/>
            </a:endParaRPr>
          </a:p>
        </p:txBody>
      </p:sp>
      <p:sp>
        <p:nvSpPr>
          <p:cNvPr id="18" name="文本框 17"/>
          <p:cNvSpPr txBox="1"/>
          <p:nvPr/>
        </p:nvSpPr>
        <p:spPr>
          <a:xfrm>
            <a:off x="1280795" y="6369685"/>
            <a:ext cx="12767945" cy="429895"/>
          </a:xfrm>
          <a:prstGeom prst="rect">
            <a:avLst/>
          </a:prstGeom>
          <a:noFill/>
        </p:spPr>
        <p:txBody>
          <a:bodyPr wrap="square">
            <a:spAutoFit/>
          </a:bodyPr>
          <a:p>
            <a:r>
              <a:rPr lang="zh-CN" altLang="en-US" sz="2200" b="1" dirty="0">
                <a:latin typeface="微软雅黑" panose="020B0503020204020204" charset="-122"/>
                <a:ea typeface="微软雅黑" panose="020B0503020204020204" charset="-122"/>
              </a:rPr>
              <a:t>利用村庄现状资源，借势抱犊崮景区，积极发展红色旅游、乡村生态游。</a:t>
            </a:r>
            <a:endParaRPr lang="zh-CN" altLang="en-US" sz="2200" b="1" dirty="0">
              <a:latin typeface="微软雅黑" panose="020B0503020204020204" charset="-122"/>
              <a:ea typeface="微软雅黑" panose="020B0503020204020204"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195" y="1372870"/>
            <a:ext cx="5909310" cy="4765040"/>
          </a:xfrm>
          <a:prstGeom prst="rect">
            <a:avLst/>
          </a:prstGeom>
        </p:spPr>
        <p:txBody>
          <a:bodyPr vert="horz" wrap="square" lIns="0" tIns="12700" rIns="0" bIns="0" rtlCol="0">
            <a:spAutoFit/>
          </a:bodyPr>
          <a:p>
            <a:pPr marL="12700">
              <a:lnSpc>
                <a:spcPct val="100000"/>
              </a:lnSpc>
              <a:spcBef>
                <a:spcPts val="100"/>
              </a:spcBef>
            </a:pPr>
            <a:endParaRPr sz="2000">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endParaRPr sz="2000">
              <a:latin typeface="微软雅黑" panose="020B0503020204020204" charset="-122"/>
              <a:ea typeface="微软雅黑" panose="020B0503020204020204" charset="-122"/>
              <a:cs typeface="微软雅黑" panose="020B0503020204020204" charset="-122"/>
            </a:endParaRPr>
          </a:p>
          <a:p>
            <a:pPr marL="372110" indent="457200" fontAlgn="auto">
              <a:lnSpc>
                <a:spcPct val="150000"/>
              </a:lnSpc>
            </a:pPr>
            <a:r>
              <a:rPr sz="2000">
                <a:latin typeface="微软雅黑" panose="020B0503020204020204" charset="-122"/>
                <a:ea typeface="微软雅黑" panose="020B0503020204020204" charset="-122"/>
                <a:cs typeface="微软雅黑" panose="020B0503020204020204" charset="-122"/>
              </a:rPr>
              <a:t>按照精细化、标准化和品牌化的要求，结合生态休闲农场</a:t>
            </a:r>
            <a:r>
              <a:rPr lang="zh-CN" sz="2000">
                <a:latin typeface="微软雅黑" panose="020B0503020204020204" charset="-122"/>
                <a:ea typeface="微软雅黑" panose="020B0503020204020204" charset="-122"/>
                <a:cs typeface="微软雅黑" panose="020B0503020204020204" charset="-122"/>
              </a:rPr>
              <a:t>或者</a:t>
            </a:r>
            <a:r>
              <a:rPr sz="2000">
                <a:latin typeface="微软雅黑" panose="020B0503020204020204" charset="-122"/>
                <a:ea typeface="微软雅黑" panose="020B0503020204020204" charset="-122"/>
                <a:cs typeface="微软雅黑" panose="020B0503020204020204" charset="-122"/>
              </a:rPr>
              <a:t>农庄，建设现代化农业生态庄园。</a:t>
            </a:r>
            <a:endParaRPr sz="2000">
              <a:latin typeface="微软雅黑" panose="020B0503020204020204" charset="-122"/>
              <a:ea typeface="微软雅黑" panose="020B0503020204020204" charset="-122"/>
              <a:cs typeface="微软雅黑" panose="020B0503020204020204" charset="-122"/>
            </a:endParaRPr>
          </a:p>
          <a:p>
            <a:pPr marL="372110" indent="457200" fontAlgn="auto">
              <a:lnSpc>
                <a:spcPct val="150000"/>
              </a:lnSpc>
            </a:pPr>
            <a:r>
              <a:rPr sz="2000">
                <a:latin typeface="微软雅黑" panose="020B0503020204020204" charset="-122"/>
                <a:ea typeface="微软雅黑" panose="020B0503020204020204" charset="-122"/>
                <a:cs typeface="微软雅黑" panose="020B0503020204020204" charset="-122"/>
                <a:sym typeface="+mn-ea"/>
              </a:rPr>
              <a:t>在保持粮食生产力的基础上，优化生产模式，加快</a:t>
            </a:r>
            <a:r>
              <a:rPr lang="zh-CN" sz="2000" b="1">
                <a:solidFill>
                  <a:srgbClr val="FF0000"/>
                </a:solidFill>
                <a:latin typeface="微软雅黑" panose="020B0503020204020204" charset="-122"/>
                <a:ea typeface="微软雅黑" panose="020B0503020204020204" charset="-122"/>
                <a:cs typeface="微软雅黑" panose="020B0503020204020204" charset="-122"/>
                <a:sym typeface="+mn-ea"/>
              </a:rPr>
              <a:t>特色种植</a:t>
            </a:r>
            <a:r>
              <a:rPr sz="2000">
                <a:latin typeface="微软雅黑" panose="020B0503020204020204" charset="-122"/>
                <a:ea typeface="微软雅黑" panose="020B0503020204020204" charset="-122"/>
                <a:cs typeface="微软雅黑" panose="020B0503020204020204" charset="-122"/>
                <a:sym typeface="+mn-ea"/>
              </a:rPr>
              <a:t>、优化新品种引进</a:t>
            </a:r>
            <a:r>
              <a:rPr lang="zh-CN"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a:p>
            <a:pPr marL="372110" indent="457200" fontAlgn="auto">
              <a:lnSpc>
                <a:spcPct val="150000"/>
              </a:lnSpc>
            </a:pPr>
            <a:r>
              <a:rPr sz="2000">
                <a:latin typeface="微软雅黑" panose="020B0503020204020204" charset="-122"/>
                <a:ea typeface="微软雅黑" panose="020B0503020204020204" charset="-122"/>
                <a:cs typeface="微软雅黑" panose="020B0503020204020204" charset="-122"/>
              </a:rPr>
              <a:t>依托庄园设施，复合发展采摘体验、认租认养、研学旅行、文创休闲等功能，</a:t>
            </a:r>
            <a:r>
              <a:rPr sz="2000" b="1">
                <a:latin typeface="微软雅黑" panose="020B0503020204020204" charset="-122"/>
                <a:ea typeface="微软雅黑" panose="020B0503020204020204" charset="-122"/>
                <a:cs typeface="微软雅黑" panose="020B0503020204020204" charset="-122"/>
              </a:rPr>
              <a:t>改变单纯的种养经营模式，推动农业与二产、三产的融合发展，加快发展农业新六产。</a:t>
            </a:r>
            <a:endParaRPr sz="2000" b="1">
              <a:latin typeface="微软雅黑" panose="020B0503020204020204" charset="-122"/>
              <a:ea typeface="微软雅黑" panose="020B0503020204020204" charset="-122"/>
              <a:cs typeface="微软雅黑" panose="020B0503020204020204" charset="-122"/>
            </a:endParaRPr>
          </a:p>
          <a:p>
            <a:pPr marL="955040">
              <a:lnSpc>
                <a:spcPct val="100000"/>
              </a:lnSpc>
              <a:spcBef>
                <a:spcPts val="1200"/>
              </a:spcBef>
            </a:pPr>
            <a:r>
              <a:rPr>
                <a:latin typeface="微软雅黑" panose="020B0503020204020204" charset="-122"/>
                <a:ea typeface="微软雅黑" panose="020B0503020204020204" charset="-122"/>
                <a:cs typeface="微软雅黑" panose="020B0503020204020204" charset="-122"/>
              </a:rPr>
              <a:t>　</a:t>
            </a:r>
            <a:endParaRPr>
              <a:latin typeface="微软雅黑" panose="020B0503020204020204" charset="-122"/>
              <a:ea typeface="微软雅黑" panose="020B0503020204020204" charset="-122"/>
              <a:cs typeface="微软雅黑" panose="020B0503020204020204" charset="-122"/>
            </a:endParaRPr>
          </a:p>
        </p:txBody>
      </p:sp>
      <p:sp>
        <p:nvSpPr>
          <p:cNvPr id="9"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规划</a:t>
            </a:r>
            <a:endParaRPr lang="zh-CN" sz="2800" u="none" spc="-5" dirty="0">
              <a:ea typeface="微软雅黑" panose="020B0503020204020204" charset="-122"/>
              <a:cs typeface="Calibri" panose="020F0502020204030204"/>
            </a:endParaRPr>
          </a:p>
        </p:txBody>
      </p:sp>
      <p:pic>
        <p:nvPicPr>
          <p:cNvPr id="2" name="图片 1"/>
          <p:cNvPicPr>
            <a:picLocks noChangeAspect="1"/>
          </p:cNvPicPr>
          <p:nvPr/>
        </p:nvPicPr>
        <p:blipFill>
          <a:blip r:embed="rId2"/>
          <a:stretch>
            <a:fillRect/>
          </a:stretch>
        </p:blipFill>
        <p:spPr>
          <a:xfrm>
            <a:off x="1230630" y="6384290"/>
            <a:ext cx="11503660" cy="3580130"/>
          </a:xfrm>
          <a:prstGeom prst="rect">
            <a:avLst/>
          </a:prstGeom>
        </p:spPr>
      </p:pic>
      <p:pic>
        <p:nvPicPr>
          <p:cNvPr id="7" name="图片 6"/>
          <p:cNvPicPr>
            <a:picLocks noChangeAspect="1"/>
          </p:cNvPicPr>
          <p:nvPr/>
        </p:nvPicPr>
        <p:blipFill>
          <a:blip r:embed="rId3"/>
          <a:srcRect/>
          <a:stretch>
            <a:fillRect/>
          </a:stretch>
        </p:blipFill>
        <p:spPr>
          <a:xfrm>
            <a:off x="6937375" y="1828800"/>
            <a:ext cx="6546215" cy="4460875"/>
          </a:xfrm>
          <a:prstGeom prst="rect">
            <a:avLst/>
          </a:prstGeom>
        </p:spPr>
      </p:pic>
      <p:sp>
        <p:nvSpPr>
          <p:cNvPr id="8" name="object 15"/>
          <p:cNvSpPr txBox="1"/>
          <p:nvPr/>
        </p:nvSpPr>
        <p:spPr>
          <a:xfrm>
            <a:off x="417195" y="1372870"/>
            <a:ext cx="13896340" cy="219519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4.2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产业发展布局</a:t>
            </a:r>
            <a:endParaRPr sz="2700" b="1">
              <a:solidFill>
                <a:srgbClr val="FF0000"/>
              </a:solidFill>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3600">
              <a:latin typeface="微软雅黑" panose="020B0503020204020204" charset="-122"/>
              <a:ea typeface="微软雅黑" panose="020B0503020204020204" charset="-122"/>
              <a:cs typeface="微软雅黑" panose="020B0503020204020204" charset="-122"/>
            </a:endParaRPr>
          </a:p>
          <a:p>
            <a:pPr marL="955040">
              <a:lnSpc>
                <a:spcPct val="100000"/>
              </a:lnSpc>
              <a:spcBef>
                <a:spcPts val="1200"/>
              </a:spcBef>
            </a:pPr>
            <a:endParaRPr sz="2000">
              <a:latin typeface="微软雅黑" panose="020B0503020204020204" charset="-122"/>
              <a:ea typeface="微软雅黑" panose="020B0503020204020204" charset="-122"/>
              <a:cs typeface="微软雅黑" panose="020B0503020204020204" charset="-122"/>
            </a:endParaRPr>
          </a:p>
          <a:p>
            <a:pPr marL="955040">
              <a:lnSpc>
                <a:spcPct val="100000"/>
              </a:lnSpc>
              <a:spcBef>
                <a:spcPts val="1200"/>
              </a:spcBef>
            </a:pPr>
            <a:endParaRPr>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布局</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62801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4.2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产业发展布局</a:t>
            </a:r>
            <a:endParaRPr sz="20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pic>
        <p:nvPicPr>
          <p:cNvPr id="21" name="图片 20" descr="G:\2020\6.2兰陵大北庄\03成果\产业发展与布局规划图.jpg产业发展与布局规划图"/>
          <p:cNvPicPr>
            <a:picLocks noChangeAspect="1"/>
          </p:cNvPicPr>
          <p:nvPr/>
        </p:nvPicPr>
        <p:blipFill>
          <a:blip r:embed="rId2"/>
          <a:srcRect/>
          <a:stretch>
            <a:fillRect/>
          </a:stretch>
        </p:blipFill>
        <p:spPr>
          <a:xfrm>
            <a:off x="8025766" y="1123633"/>
            <a:ext cx="6508115" cy="920242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33" name="TextBox 14"/>
          <p:cNvSpPr txBox="1"/>
          <p:nvPr/>
        </p:nvSpPr>
        <p:spPr>
          <a:xfrm>
            <a:off x="576580" y="1315085"/>
            <a:ext cx="5652770" cy="7108825"/>
          </a:xfrm>
          <a:prstGeom prst="rect">
            <a:avLst/>
          </a:prstGeom>
          <a:noFill/>
          <a:ln w="9525">
            <a:noFill/>
          </a:ln>
        </p:spPr>
        <p:txBody>
          <a:bodyPr wrap="square">
            <a:spAutoFit/>
          </a:bodyPr>
          <a:p>
            <a:pPr>
              <a:lnSpc>
                <a:spcPct val="150000"/>
              </a:lnSpc>
            </a:pPr>
            <a:endParaRPr lang="en-US" altLang="zh-CN" noProof="1">
              <a:cs typeface="+mn-ea"/>
              <a:sym typeface="+mn-lt"/>
            </a:endParaRPr>
          </a:p>
          <a:p>
            <a:pPr marL="285750" indent="-285750">
              <a:lnSpc>
                <a:spcPct val="150000"/>
              </a:lnSpc>
              <a:buFont typeface="Wingdings" panose="05000000000000000000" pitchFamily="2" charset="2"/>
              <a:buChar char="n"/>
            </a:pPr>
            <a:r>
              <a:rPr lang="zh-CN" altLang="en-US" sz="2200" b="1" noProof="1">
                <a:solidFill>
                  <a:srgbClr val="FF4747"/>
                </a:solidFill>
                <a:cs typeface="+mn-ea"/>
                <a:sym typeface="+mn-lt"/>
              </a:rPr>
              <a:t>一轴：</a:t>
            </a:r>
            <a:endParaRPr lang="en-US" altLang="zh-CN" sz="2200" b="1" noProof="1">
              <a:solidFill>
                <a:srgbClr val="FF4747"/>
              </a:solidFill>
              <a:cs typeface="+mn-ea"/>
              <a:sym typeface="+mn-lt"/>
            </a:endParaRPr>
          </a:p>
          <a:p>
            <a:pPr marL="171450" indent="-171450">
              <a:lnSpc>
                <a:spcPct val="150000"/>
              </a:lnSpc>
              <a:buFont typeface="Wingdings" panose="05000000000000000000" pitchFamily="2" charset="2"/>
              <a:buChar char="ü"/>
            </a:pPr>
            <a:r>
              <a:rPr lang="zh-CN" altLang="en-US" sz="2200" b="1" noProof="1">
                <a:solidFill>
                  <a:srgbClr val="FF4747"/>
                </a:solidFill>
                <a:cs typeface="+mn-ea"/>
                <a:sym typeface="+mn-lt"/>
              </a:rPr>
              <a:t>村庄发展轴：</a:t>
            </a:r>
            <a:r>
              <a:rPr lang="zh-CN" altLang="en-US" sz="2200" noProof="1">
                <a:cs typeface="+mn-ea"/>
                <a:sym typeface="+mn-lt"/>
              </a:rPr>
              <a:t>以县道为依托，东西向发展。</a:t>
            </a:r>
            <a:endParaRPr lang="en-US" altLang="zh-CN" sz="2200" noProof="1">
              <a:cs typeface="+mn-ea"/>
              <a:sym typeface="+mn-lt"/>
            </a:endParaRPr>
          </a:p>
          <a:p>
            <a:pPr marL="285750" indent="-285750">
              <a:lnSpc>
                <a:spcPct val="150000"/>
              </a:lnSpc>
              <a:buFont typeface="Wingdings" panose="05000000000000000000" pitchFamily="2" charset="2"/>
              <a:buChar char="n"/>
            </a:pPr>
            <a:r>
              <a:rPr lang="zh-CN" altLang="en-US" sz="2200" b="1" noProof="1">
                <a:cs typeface="+mn-ea"/>
                <a:sym typeface="+mn-lt"/>
              </a:rPr>
              <a:t>四区：</a:t>
            </a:r>
            <a:endParaRPr lang="en-US" altLang="zh-CN" sz="2200" noProof="1">
              <a:cs typeface="+mn-ea"/>
              <a:sym typeface="+mn-lt"/>
            </a:endParaRPr>
          </a:p>
          <a:p>
            <a:pPr marL="171450" indent="-171450">
              <a:lnSpc>
                <a:spcPct val="150000"/>
              </a:lnSpc>
              <a:buFont typeface="Wingdings" panose="05000000000000000000" pitchFamily="2" charset="2"/>
              <a:buChar char="ü"/>
            </a:pPr>
            <a:r>
              <a:rPr lang="zh-CN" altLang="en-US" sz="2200" b="1" noProof="1">
                <a:cs typeface="+mn-ea"/>
                <a:sym typeface="+mn-lt"/>
              </a:rPr>
              <a:t>农田生产区：</a:t>
            </a:r>
            <a:endParaRPr lang="en-US" altLang="zh-CN" sz="2200" b="1" noProof="1">
              <a:cs typeface="+mn-ea"/>
              <a:sym typeface="+mn-lt"/>
            </a:endParaRPr>
          </a:p>
          <a:p>
            <a:pPr>
              <a:lnSpc>
                <a:spcPct val="150000"/>
              </a:lnSpc>
            </a:pPr>
            <a:r>
              <a:rPr lang="zh-CN" altLang="en-US" sz="2200" noProof="1">
                <a:cs typeface="+mn-ea"/>
                <a:sym typeface="+mn-lt"/>
              </a:rPr>
              <a:t>在保持粮食生产力的基础上，引入先进劳作技术，提高农作物的产出数量和产品质量。</a:t>
            </a:r>
            <a:endParaRPr lang="zh-CN" altLang="en-US" sz="2200" noProof="1">
              <a:cs typeface="+mn-ea"/>
              <a:sym typeface="+mn-lt"/>
            </a:endParaRPr>
          </a:p>
          <a:p>
            <a:pPr marL="171450" indent="-171450">
              <a:lnSpc>
                <a:spcPct val="150000"/>
              </a:lnSpc>
              <a:buFont typeface="Wingdings" panose="05000000000000000000" pitchFamily="2" charset="2"/>
              <a:buChar char="ü"/>
            </a:pPr>
            <a:r>
              <a:rPr lang="zh-CN" altLang="en-US" sz="2200" b="1" noProof="1">
                <a:cs typeface="+mn-ea"/>
                <a:sym typeface="+mn-lt"/>
              </a:rPr>
              <a:t>生态保育区：</a:t>
            </a:r>
            <a:endParaRPr lang="en-US" altLang="zh-CN" sz="2200" b="1" noProof="1">
              <a:cs typeface="+mn-ea"/>
              <a:sym typeface="+mn-lt"/>
            </a:endParaRPr>
          </a:p>
          <a:p>
            <a:pPr>
              <a:lnSpc>
                <a:spcPct val="150000"/>
              </a:lnSpc>
            </a:pPr>
            <a:r>
              <a:rPr lang="zh-CN" altLang="en-US" sz="2200" noProof="1">
                <a:cs typeface="+mn-ea"/>
                <a:sym typeface="+mn-lt"/>
              </a:rPr>
              <a:t>加强生态保护，实施生态修复工程。</a:t>
            </a:r>
            <a:endParaRPr lang="zh-CN" altLang="en-US" sz="2200" noProof="1">
              <a:cs typeface="+mn-ea"/>
              <a:sym typeface="+mn-lt"/>
            </a:endParaRPr>
          </a:p>
          <a:p>
            <a:pPr marL="171450" indent="-171450">
              <a:lnSpc>
                <a:spcPct val="150000"/>
              </a:lnSpc>
              <a:buFont typeface="Wingdings" panose="05000000000000000000" pitchFamily="2" charset="2"/>
              <a:buChar char="ü"/>
            </a:pPr>
            <a:r>
              <a:rPr lang="zh-CN" altLang="en-US" sz="2200" b="1" noProof="1">
                <a:cs typeface="+mn-ea"/>
                <a:sym typeface="+mn-lt"/>
              </a:rPr>
              <a:t>居民生活区：</a:t>
            </a:r>
            <a:endParaRPr lang="en-US" altLang="zh-CN" sz="2200" b="1" noProof="1">
              <a:cs typeface="+mn-ea"/>
              <a:sym typeface="+mn-lt"/>
            </a:endParaRPr>
          </a:p>
          <a:p>
            <a:pPr>
              <a:lnSpc>
                <a:spcPct val="150000"/>
              </a:lnSpc>
            </a:pPr>
            <a:r>
              <a:rPr lang="zh-CN" altLang="en-US" sz="2200" noProof="1">
                <a:cs typeface="+mn-ea"/>
                <a:sym typeface="+mn-lt"/>
              </a:rPr>
              <a:t>以现状村庄建设用地为依托，完善村民服务设施和为过境人员服务的商业设施。</a:t>
            </a:r>
            <a:endParaRPr lang="en-US" altLang="zh-CN" sz="2200" noProof="1">
              <a:cs typeface="+mn-ea"/>
              <a:sym typeface="+mn-lt"/>
            </a:endParaRPr>
          </a:p>
          <a:p>
            <a:pPr marL="171450" indent="-171450">
              <a:lnSpc>
                <a:spcPct val="150000"/>
              </a:lnSpc>
              <a:buFont typeface="Wingdings" panose="05000000000000000000" pitchFamily="2" charset="2"/>
              <a:buChar char="ü"/>
            </a:pPr>
            <a:r>
              <a:rPr lang="zh-CN" altLang="en-US" sz="2200" b="1" noProof="1">
                <a:cs typeface="+mn-ea"/>
                <a:sym typeface="+mn-lt"/>
              </a:rPr>
              <a:t>林果采摘区</a:t>
            </a:r>
            <a:endParaRPr lang="en-US" altLang="zh-CN" sz="2200" b="1" noProof="1">
              <a:cs typeface="+mn-ea"/>
              <a:sym typeface="+mn-lt"/>
            </a:endParaRPr>
          </a:p>
          <a:p>
            <a:pPr>
              <a:lnSpc>
                <a:spcPct val="150000"/>
              </a:lnSpc>
            </a:pPr>
            <a:r>
              <a:rPr lang="zh-CN" altLang="en-US" sz="2200" noProof="1">
                <a:cs typeface="+mn-ea"/>
                <a:sym typeface="+mn-lt"/>
              </a:rPr>
              <a:t>以板栗</a:t>
            </a:r>
            <a:r>
              <a:rPr lang="zh-CN" altLang="en-US" sz="2200" noProof="1">
                <a:cs typeface="+mn-ea"/>
                <a:sym typeface="+mn-lt"/>
              </a:rPr>
              <a:t>为主，利用现状山坡发展林果旅游。</a:t>
            </a:r>
            <a:endParaRPr lang="zh-CN" altLang="en-US" sz="2200" noProof="1">
              <a:cs typeface="+mn-ea"/>
              <a:sym typeface="+mn-lt"/>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11085" y="3081020"/>
            <a:ext cx="7186295"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    Part 5 </a:t>
            </a:r>
            <a:r>
              <a:rPr lang="zh-CN" sz="4800" u="none" spc="-5" dirty="0">
                <a:solidFill>
                  <a:schemeClr val="bg1">
                    <a:lumMod val="50000"/>
                  </a:schemeClr>
                </a:solidFill>
                <a:ea typeface="微软雅黑" panose="020B0503020204020204" charset="-122"/>
                <a:cs typeface="微软雅黑" panose="020B0503020204020204" charset="-122"/>
              </a:rPr>
              <a:t>村庄管控空间</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5152390"/>
          </a:xfrm>
          <a:prstGeom prst="rect">
            <a:avLst/>
          </a:prstGeom>
        </p:spPr>
        <p:txBody>
          <a:bodyPr vert="horz" wrap="square" lIns="0" tIns="12700" rIns="0" bIns="0" rtlCol="0">
            <a:spAutoFit/>
          </a:bodyPr>
          <a:lstStyle/>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生态保护与修复</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农田保护与土地整治</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历史文化保护</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建设空间管制</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防灾减灾规划</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901190" y="387350"/>
            <a:ext cx="13625195" cy="706755"/>
          </a:xfrm>
          <a:prstGeom prst="rect">
            <a:avLst/>
          </a:prstGeom>
          <a:noFill/>
        </p:spPr>
        <p:txBody>
          <a:bodyPr wrap="square" rtlCol="0">
            <a:spAutoFit/>
          </a:bodyPr>
          <a:p>
            <a:r>
              <a:rPr 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rPr>
              <a:t>以生态保护为导向，明确乡村管控空间和减量空间</a:t>
            </a:r>
            <a:endParaRPr 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9" name="图片 8" descr="02-土地利用现状"/>
          <p:cNvPicPr>
            <a:picLocks noChangeAspect="1"/>
          </p:cNvPicPr>
          <p:nvPr/>
        </p:nvPicPr>
        <p:blipFill>
          <a:blip r:embed="rId2"/>
          <a:stretch>
            <a:fillRect/>
          </a:stretch>
        </p:blipFill>
        <p:spPr>
          <a:xfrm>
            <a:off x="272415" y="1031875"/>
            <a:ext cx="6751955" cy="9546590"/>
          </a:xfrm>
          <a:prstGeom prst="rect">
            <a:avLst/>
          </a:prstGeom>
        </p:spPr>
      </p:pic>
      <p:pic>
        <p:nvPicPr>
          <p:cNvPr id="10" name="图片 9" descr="07-土地利用规划图副本"/>
          <p:cNvPicPr>
            <a:picLocks noChangeAspect="1"/>
          </p:cNvPicPr>
          <p:nvPr/>
        </p:nvPicPr>
        <p:blipFill>
          <a:blip r:embed="rId3"/>
          <a:stretch>
            <a:fillRect/>
          </a:stretch>
        </p:blipFill>
        <p:spPr>
          <a:xfrm>
            <a:off x="6910070" y="989965"/>
            <a:ext cx="6805295" cy="9622155"/>
          </a:xfrm>
          <a:prstGeom prst="rect">
            <a:avLst/>
          </a:prstGeom>
        </p:spPr>
      </p:pic>
      <p:sp>
        <p:nvSpPr>
          <p:cNvPr id="11" name="椭圆 10"/>
          <p:cNvSpPr/>
          <p:nvPr/>
        </p:nvSpPr>
        <p:spPr>
          <a:xfrm>
            <a:off x="9669780" y="54432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3014980" y="54178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4589780" y="63068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11295380" y="63068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0</a:t>
            </a:r>
            <a:endParaRPr lang="en-US" altLang="zh-CN"/>
          </a:p>
        </p:txBody>
      </p:sp>
      <p:sp>
        <p:nvSpPr>
          <p:cNvPr id="16" name="椭圆 15"/>
          <p:cNvSpPr/>
          <p:nvPr/>
        </p:nvSpPr>
        <p:spPr>
          <a:xfrm>
            <a:off x="3599180" y="46304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10228580" y="4554220"/>
            <a:ext cx="282575" cy="282575"/>
          </a:xfrm>
          <a:prstGeom prst="ellipse">
            <a:avLst/>
          </a:prstGeom>
          <a:noFill/>
          <a:ln>
            <a:solidFill>
              <a:srgbClr val="C0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G:\2020\6.2兰陵大北庄\03成果\11-农田保护与土地整治规划.jpg11-农田保护与土地整治规划"/>
          <p:cNvPicPr>
            <a:picLocks noChangeAspect="1"/>
          </p:cNvPicPr>
          <p:nvPr/>
        </p:nvPicPr>
        <p:blipFill rotWithShape="1">
          <a:blip r:embed="rId1"/>
          <a:srcRect/>
          <a:stretch>
            <a:fillRect/>
          </a:stretch>
        </p:blipFill>
        <p:spPr>
          <a:xfrm>
            <a:off x="7552373" y="1681480"/>
            <a:ext cx="6030595" cy="8526145"/>
          </a:xfrm>
          <a:prstGeom prst="rect">
            <a:avLst/>
          </a:prstGeom>
        </p:spPr>
      </p:pic>
      <p:sp>
        <p:nvSpPr>
          <p:cNvPr id="4" name="内容占位符 2"/>
          <p:cNvSpPr txBox="1"/>
          <p:nvPr/>
        </p:nvSpPr>
        <p:spPr>
          <a:xfrm>
            <a:off x="934949" y="487929"/>
            <a:ext cx="7353602" cy="629106"/>
          </a:xfrm>
          <a:prstGeom prst="rect">
            <a:avLst/>
          </a:prstGeom>
        </p:spPr>
        <p:txBody>
          <a:bodyPr vert="horz" lIns="142663" tIns="71331" rIns="142663" bIns="7133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tLang="zh-CN" sz="3120" b="1" dirty="0">
                <a:solidFill>
                  <a:prstClr val="black"/>
                </a:solidFill>
                <a:cs typeface="+mn-ea"/>
                <a:sym typeface="+mn-lt"/>
              </a:rPr>
              <a:t>3.2  </a:t>
            </a:r>
            <a:r>
              <a:rPr lang="zh-CN" altLang="en-US" sz="3120" b="1" dirty="0">
                <a:solidFill>
                  <a:prstClr val="black"/>
                </a:solidFill>
                <a:cs typeface="+mn-ea"/>
                <a:sym typeface="+mn-lt"/>
              </a:rPr>
              <a:t>农田保护与土地整治规划</a:t>
            </a:r>
            <a:endParaRPr lang="zh-CN" altLang="en-US" sz="3120" b="1" dirty="0">
              <a:solidFill>
                <a:prstClr val="black"/>
              </a:solidFill>
              <a:cs typeface="+mn-ea"/>
              <a:sym typeface="+mn-lt"/>
            </a:endParaRPr>
          </a:p>
        </p:txBody>
      </p:sp>
      <p:sp>
        <p:nvSpPr>
          <p:cNvPr id="9" name="矩形 8"/>
          <p:cNvSpPr/>
          <p:nvPr/>
        </p:nvSpPr>
        <p:spPr>
          <a:xfrm>
            <a:off x="1045165" y="1862761"/>
            <a:ext cx="6469288" cy="2680335"/>
          </a:xfrm>
          <a:prstGeom prst="rect">
            <a:avLst/>
          </a:prstGeom>
        </p:spPr>
        <p:txBody>
          <a:bodyPr wrap="square">
            <a:spAutoFit/>
          </a:bodyPr>
          <a:lstStyle/>
          <a:p>
            <a:pPr>
              <a:lnSpc>
                <a:spcPct val="150000"/>
              </a:lnSpc>
            </a:pPr>
            <a:r>
              <a:rPr lang="zh-CN" altLang="en-US" sz="1870" dirty="0">
                <a:cs typeface="+mn-ea"/>
                <a:sym typeface="+mn-lt"/>
              </a:rPr>
              <a:t>大北庄村现状永久基本农田面积</a:t>
            </a:r>
            <a:r>
              <a:rPr lang="en-US" altLang="zh-CN" sz="1870" b="1" dirty="0">
                <a:solidFill>
                  <a:srgbClr val="C00000"/>
                </a:solidFill>
                <a:cs typeface="+mn-ea"/>
                <a:sym typeface="+mn-lt"/>
              </a:rPr>
              <a:t>2863.35</a:t>
            </a:r>
            <a:r>
              <a:rPr lang="zh-CN" altLang="en-US" sz="1870" b="1" dirty="0">
                <a:solidFill>
                  <a:srgbClr val="C00000"/>
                </a:solidFill>
                <a:cs typeface="+mn-ea"/>
                <a:sym typeface="+mn-lt"/>
              </a:rPr>
              <a:t>亩（</a:t>
            </a:r>
            <a:r>
              <a:rPr lang="en-US" altLang="zh-CN" sz="1870" b="1" dirty="0">
                <a:solidFill>
                  <a:srgbClr val="C00000"/>
                </a:solidFill>
                <a:cs typeface="+mn-ea"/>
                <a:sym typeface="+mn-lt"/>
              </a:rPr>
              <a:t>190.89</a:t>
            </a:r>
            <a:r>
              <a:rPr lang="en-US" altLang="zh-CN" sz="1870" b="1" dirty="0">
                <a:solidFill>
                  <a:srgbClr val="C00000"/>
                </a:solidFill>
                <a:cs typeface="+mn-ea"/>
                <a:sym typeface="+mn-lt"/>
              </a:rPr>
              <a:t>ha</a:t>
            </a:r>
            <a:r>
              <a:rPr lang="zh-CN" altLang="en-US" sz="1870" b="1" dirty="0">
                <a:solidFill>
                  <a:srgbClr val="C00000"/>
                </a:solidFill>
                <a:cs typeface="+mn-ea"/>
                <a:sym typeface="+mn-lt"/>
              </a:rPr>
              <a:t>），</a:t>
            </a:r>
            <a:r>
              <a:rPr lang="zh-CN" altLang="en-US" sz="1870" dirty="0">
                <a:cs typeface="+mn-ea"/>
                <a:sym typeface="+mn-lt"/>
              </a:rPr>
              <a:t>永久基本农田划定不实面积</a:t>
            </a:r>
            <a:r>
              <a:rPr lang="en-US" altLang="zh-CN" sz="1870" b="1" dirty="0">
                <a:solidFill>
                  <a:srgbClr val="C00000"/>
                </a:solidFill>
                <a:cs typeface="+mn-ea"/>
                <a:sym typeface="+mn-lt"/>
              </a:rPr>
              <a:t>221.7</a:t>
            </a:r>
            <a:r>
              <a:rPr lang="zh-CN" altLang="en-US" sz="1870" b="1" dirty="0">
                <a:solidFill>
                  <a:srgbClr val="C00000"/>
                </a:solidFill>
                <a:cs typeface="+mn-ea"/>
                <a:sym typeface="+mn-lt"/>
              </a:rPr>
              <a:t>亩</a:t>
            </a:r>
            <a:r>
              <a:rPr lang="en-US" altLang="zh-CN" sz="1870" b="1" dirty="0">
                <a:solidFill>
                  <a:srgbClr val="C00000"/>
                </a:solidFill>
                <a:cs typeface="+mn-ea"/>
                <a:sym typeface="+mn-lt"/>
              </a:rPr>
              <a:t>(14.78ha</a:t>
            </a:r>
            <a:r>
              <a:rPr lang="zh-CN" altLang="en-US" sz="1870" b="1" dirty="0">
                <a:solidFill>
                  <a:srgbClr val="C00000"/>
                </a:solidFill>
                <a:cs typeface="+mn-ea"/>
                <a:sym typeface="+mn-lt"/>
              </a:rPr>
              <a:t>），</a:t>
            </a:r>
            <a:r>
              <a:rPr lang="zh-CN" altLang="en-US" sz="1870" dirty="0">
                <a:cs typeface="+mn-ea"/>
                <a:sym typeface="+mn-lt"/>
              </a:rPr>
              <a:t>永久基本农田划定不实情况是部分耕地划定为林地、河流、其他园地</a:t>
            </a:r>
            <a:r>
              <a:rPr lang="zh-CN" altLang="en-US" sz="1870" dirty="0">
                <a:cs typeface="+mn-ea"/>
                <a:sym typeface="+mn-lt"/>
              </a:rPr>
              <a:t>、果园、设施农用地</a:t>
            </a:r>
            <a:r>
              <a:rPr lang="zh-CN" altLang="en-US" sz="1870" dirty="0">
                <a:cs typeface="+mn-ea"/>
                <a:sym typeface="+mn-lt"/>
              </a:rPr>
              <a:t>，导致基本农田数据减少。</a:t>
            </a:r>
            <a:endParaRPr lang="en-US" altLang="zh-CN" sz="1870" dirty="0">
              <a:cs typeface="+mn-ea"/>
              <a:sym typeface="+mn-lt"/>
            </a:endParaRPr>
          </a:p>
          <a:p>
            <a:pPr marL="171450" indent="-171450">
              <a:lnSpc>
                <a:spcPct val="150000"/>
              </a:lnSpc>
              <a:buFont typeface="Wingdings" panose="05000000000000000000" pitchFamily="2" charset="2"/>
              <a:buChar char="l"/>
            </a:pPr>
            <a:r>
              <a:rPr lang="zh-CN" altLang="en-US" sz="1870" dirty="0">
                <a:cs typeface="+mn-ea"/>
                <a:sym typeface="+mn-lt"/>
              </a:rPr>
              <a:t>根据三调成果与永久基本农田划定成果叠加统计，占用基本农田类型和面积如下表：</a:t>
            </a:r>
            <a:endParaRPr lang="en-US" altLang="zh-CN" sz="1870" dirty="0">
              <a:cs typeface="+mn-ea"/>
              <a:sym typeface="+mn-lt"/>
            </a:endParaRPr>
          </a:p>
        </p:txBody>
      </p:sp>
      <p:sp>
        <p:nvSpPr>
          <p:cNvPr id="10" name="矩形 9"/>
          <p:cNvSpPr/>
          <p:nvPr/>
        </p:nvSpPr>
        <p:spPr>
          <a:xfrm>
            <a:off x="1260572" y="8701761"/>
            <a:ext cx="6038475" cy="885190"/>
          </a:xfrm>
          <a:prstGeom prst="rect">
            <a:avLst/>
          </a:prstGeom>
        </p:spPr>
        <p:txBody>
          <a:bodyPr wrap="square">
            <a:spAutoFit/>
          </a:bodyPr>
          <a:lstStyle/>
          <a:p>
            <a:pPr>
              <a:lnSpc>
                <a:spcPct val="150000"/>
              </a:lnSpc>
            </a:pPr>
            <a:r>
              <a:rPr lang="zh-CN" altLang="en-US" sz="1715" dirty="0">
                <a:cs typeface="+mn-ea"/>
                <a:sym typeface="+mn-lt"/>
              </a:rPr>
              <a:t>对于永久基本农田与三调数据冲突问题，需对永久基本农田进行恢复、调入与补划。</a:t>
            </a:r>
            <a:endParaRPr lang="en-US" altLang="zh-CN" sz="1715" dirty="0">
              <a:cs typeface="+mn-ea"/>
              <a:sym typeface="+mn-lt"/>
            </a:endParaRPr>
          </a:p>
        </p:txBody>
      </p:sp>
      <p:graphicFrame>
        <p:nvGraphicFramePr>
          <p:cNvPr id="19" name="表格 18"/>
          <p:cNvGraphicFramePr>
            <a:graphicFrameLocks noGrp="1"/>
          </p:cNvGraphicFramePr>
          <p:nvPr>
            <p:custDataLst>
              <p:tags r:id="rId2"/>
            </p:custDataLst>
          </p:nvPr>
        </p:nvGraphicFramePr>
        <p:xfrm>
          <a:off x="1260572" y="4725255"/>
          <a:ext cx="5716270" cy="3884295"/>
        </p:xfrm>
        <a:graphic>
          <a:graphicData uri="http://schemas.openxmlformats.org/drawingml/2006/table">
            <a:tbl>
              <a:tblPr firstRow="1">
                <a:tableStyleId>{7DF18680-E054-41AD-8BC1-D1AEF772440D}</a:tableStyleId>
              </a:tblPr>
              <a:tblGrid>
                <a:gridCol w="2858135"/>
                <a:gridCol w="2858135"/>
              </a:tblGrid>
              <a:tr h="276225">
                <a:tc>
                  <a:txBody>
                    <a:bodyPr/>
                    <a:lstStyle/>
                    <a:p>
                      <a:pPr algn="ctr" fontAlgn="ctr"/>
                      <a:r>
                        <a:rPr lang="zh-CN" altLang="en-US" sz="1715" u="none" strike="noStrike">
                          <a:effectLst/>
                          <a:latin typeface="+mn-lt"/>
                          <a:ea typeface="+mn-ea"/>
                          <a:cs typeface="+mn-ea"/>
                          <a:sym typeface="+mn-lt"/>
                        </a:rPr>
                        <a:t>基本农田占用类型</a:t>
                      </a:r>
                      <a:endParaRPr lang="zh-CN" altLang="en-US" sz="1715" b="0" i="0" u="none" strike="noStrike">
                        <a:solidFill>
                          <a:srgbClr val="000000"/>
                        </a:solidFill>
                        <a:effectLst/>
                        <a:latin typeface="+mn-lt"/>
                        <a:ea typeface="+mn-ea"/>
                        <a:cs typeface="+mn-ea"/>
                        <a:sym typeface="+mn-lt"/>
                      </a:endParaRPr>
                    </a:p>
                  </a:txBody>
                  <a:tcPr marL="14860" marR="14860" marT="148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715" u="none" strike="noStrike">
                          <a:effectLst/>
                          <a:latin typeface="+mn-lt"/>
                          <a:ea typeface="+mn-ea"/>
                          <a:cs typeface="+mn-ea"/>
                          <a:sym typeface="+mn-lt"/>
                        </a:rPr>
                        <a:t>面积（</a:t>
                      </a:r>
                      <a:r>
                        <a:rPr lang="en-US" altLang="zh-CN" sz="1715" u="none" strike="noStrike">
                          <a:effectLst/>
                          <a:latin typeface="+mn-lt"/>
                          <a:ea typeface="+mn-ea"/>
                          <a:cs typeface="+mn-ea"/>
                          <a:sym typeface="+mn-lt"/>
                        </a:rPr>
                        <a:t>ha</a:t>
                      </a:r>
                      <a:r>
                        <a:rPr lang="zh-CN" altLang="en-US" sz="1715" u="none" strike="noStrike">
                          <a:effectLst/>
                          <a:latin typeface="+mn-lt"/>
                          <a:ea typeface="+mn-ea"/>
                          <a:cs typeface="+mn-ea"/>
                          <a:sym typeface="+mn-lt"/>
                        </a:rPr>
                        <a:t>）</a:t>
                      </a:r>
                      <a:endParaRPr lang="en-US" altLang="zh-CN" sz="1715" b="0" i="0" u="none" strike="noStrike">
                        <a:solidFill>
                          <a:srgbClr val="000000"/>
                        </a:solidFill>
                        <a:effectLst/>
                        <a:latin typeface="+mn-lt"/>
                        <a:ea typeface="+mn-ea"/>
                        <a:cs typeface="+mn-ea"/>
                        <a:sym typeface="+mn-lt"/>
                      </a:endParaRPr>
                    </a:p>
                  </a:txBody>
                  <a:tcPr marL="14860" marR="14860" marT="148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林地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u="none" strike="noStrike" dirty="0">
                          <a:effectLst/>
                        </a:rPr>
                        <a:t>10.39</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630">
                <a:tc>
                  <a:txBody>
                    <a:bodyPr/>
                    <a:lstStyle/>
                    <a:p>
                      <a:pPr algn="ctr" fontAlgn="ctr"/>
                      <a:r>
                        <a:rPr lang="zh-CN" altLang="en-US" sz="1640" u="none" strike="noStrike" dirty="0">
                          <a:effectLst/>
                        </a:rPr>
                        <a:t>一类村庄宅基地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1.21</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河流水面</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u="none" strike="noStrike" dirty="0">
                          <a:effectLst/>
                        </a:rPr>
                        <a:t>0.06 </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其它园地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u="none" strike="noStrike" dirty="0">
                          <a:effectLst/>
                        </a:rPr>
                        <a:t>0.57</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果园</a:t>
                      </a:r>
                      <a:endParaRPr lang="zh-CN" altLang="en-US" sz="1640"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0.55</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村庄公共服务设施用地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0.12</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村庄基础设施用地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0.12</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村庄工业用地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0.39</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设施农用地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1.35</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u="none" strike="noStrike" dirty="0">
                          <a:effectLst/>
                        </a:rPr>
                        <a:t>草地</a:t>
                      </a:r>
                      <a:endParaRPr lang="zh-CN" altLang="en-US" sz="1640" u="none" strike="noStrike" dirty="0">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0.02</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1620">
                <a:tc>
                  <a:txBody>
                    <a:bodyPr/>
                    <a:lstStyle/>
                    <a:p>
                      <a:pPr algn="ctr" fontAlgn="ctr"/>
                      <a:r>
                        <a:rPr lang="zh-CN" altLang="en-US" sz="1640" b="0" i="0" u="none" strike="noStrike" dirty="0">
                          <a:solidFill>
                            <a:srgbClr val="000000"/>
                          </a:solidFill>
                          <a:effectLst/>
                          <a:latin typeface="等线" panose="02010600030101010101" charset="-122"/>
                          <a:ea typeface="等线" panose="02010600030101010101" charset="-122"/>
                        </a:rPr>
                        <a:t>总计</a:t>
                      </a:r>
                      <a:endParaRPr lang="zh-CN" altLang="en-US" sz="1640"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715" b="0" i="0" u="none" strike="noStrike" dirty="0">
                          <a:solidFill>
                            <a:srgbClr val="000000"/>
                          </a:solidFill>
                          <a:effectLst/>
                          <a:latin typeface="等线" panose="02010600030101010101" charset="-122"/>
                          <a:ea typeface="等线" panose="02010600030101010101" charset="-122"/>
                        </a:rPr>
                        <a:t>14.78</a:t>
                      </a:r>
                      <a:endParaRPr lang="en-US" altLang="zh-CN" sz="1715" b="0" i="0" u="none" strike="noStrike" dirty="0">
                        <a:solidFill>
                          <a:srgbClr val="000000"/>
                        </a:solidFill>
                        <a:effectLst/>
                        <a:latin typeface="等线" panose="02010600030101010101" charset="-122"/>
                        <a:ea typeface="等线" panose="02010600030101010101" charset="-122"/>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矩形 4"/>
          <p:cNvSpPr/>
          <p:nvPr/>
        </p:nvSpPr>
        <p:spPr>
          <a:xfrm>
            <a:off x="1045165" y="1227092"/>
            <a:ext cx="9356825" cy="523240"/>
          </a:xfrm>
          <a:prstGeom prst="rect">
            <a:avLst/>
          </a:prstGeom>
        </p:spPr>
        <p:txBody>
          <a:bodyPr wrap="square">
            <a:spAutoFit/>
          </a:bodyPr>
          <a:lstStyle/>
          <a:p>
            <a:pPr marL="285750" indent="-285750">
              <a:buFont typeface="Wingdings" panose="05000000000000000000" pitchFamily="2" charset="2"/>
              <a:buChar char="n"/>
            </a:pPr>
            <a:r>
              <a:rPr lang="zh-CN" altLang="en-US" sz="2810" b="1" dirty="0">
                <a:solidFill>
                  <a:srgbClr val="2E75B6"/>
                </a:solidFill>
                <a:cs typeface="+mn-ea"/>
                <a:sym typeface="+mn-lt"/>
              </a:rPr>
              <a:t>永久基本农田保护</a:t>
            </a:r>
            <a:r>
              <a:rPr lang="en-US" altLang="zh-CN" sz="2810" b="1" dirty="0">
                <a:solidFill>
                  <a:srgbClr val="2E75B6"/>
                </a:solidFill>
                <a:cs typeface="+mn-ea"/>
                <a:sym typeface="+mn-lt"/>
              </a:rPr>
              <a:t>——</a:t>
            </a:r>
            <a:r>
              <a:rPr lang="zh-CN" altLang="en-US" sz="2810" b="1" dirty="0">
                <a:solidFill>
                  <a:srgbClr val="2E75B6"/>
                </a:solidFill>
                <a:cs typeface="+mn-ea"/>
                <a:sym typeface="+mn-lt"/>
              </a:rPr>
              <a:t>永久基本农田划定不实情况</a:t>
            </a:r>
            <a:endParaRPr lang="zh-CN" altLang="en-US" sz="2810" b="1" dirty="0">
              <a:solidFill>
                <a:srgbClr val="2E75B6"/>
              </a:solidFill>
              <a:cs typeface="+mn-ea"/>
              <a:sym typeface="+mn-l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5.1</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生态保护与修复</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7" name="object 10"/>
          <p:cNvSpPr txBox="1"/>
          <p:nvPr/>
        </p:nvSpPr>
        <p:spPr>
          <a:xfrm>
            <a:off x="783590" y="1283970"/>
            <a:ext cx="6282690" cy="3098165"/>
          </a:xfrm>
          <a:prstGeom prst="rect">
            <a:avLst/>
          </a:prstGeom>
        </p:spPr>
        <p:txBody>
          <a:bodyPr vert="horz" wrap="square" lIns="0" tIns="12700" rIns="0" bIns="0" rtlCol="0">
            <a:spAutoFit/>
          </a:bodyPr>
          <a:p>
            <a:pPr marR="5080" indent="0" fontAlgn="auto">
              <a:lnSpc>
                <a:spcPct val="150000"/>
              </a:lnSpc>
              <a:spcBef>
                <a:spcPts val="100"/>
              </a:spcBef>
            </a:pPr>
            <a:endParaRPr lang="zh-CN" sz="24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）根据《山东省临沂市省级生态红线划定方案》确定的生态保护红线范围。</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）保护村内生态林、自然保留地等生态用地，不得进行破坏生态景观，污染环境的开发建设活动，做到慎砍树、禁挖山、不填湖。</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endParaRPr 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1" name="图片 20" descr="G:\2020\6.2兰陵大北庄\03成果\生态红线.jpg生态红线"/>
          <p:cNvPicPr>
            <a:picLocks noChangeAspect="1"/>
          </p:cNvPicPr>
          <p:nvPr/>
        </p:nvPicPr>
        <p:blipFill>
          <a:blip r:embed="rId2"/>
          <a:srcRect/>
          <a:stretch>
            <a:fillRect/>
          </a:stretch>
        </p:blipFill>
        <p:spPr>
          <a:xfrm>
            <a:off x="8064501" y="1186181"/>
            <a:ext cx="6509385" cy="9204325"/>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12" name="object 12"/>
          <p:cNvSpPr txBox="1"/>
          <p:nvPr/>
        </p:nvSpPr>
        <p:spPr>
          <a:xfrm>
            <a:off x="653415" y="3911600"/>
            <a:ext cx="7044690" cy="4133850"/>
          </a:xfrm>
          <a:prstGeom prst="rect">
            <a:avLst/>
          </a:prstGeom>
        </p:spPr>
        <p:txBody>
          <a:bodyPr vert="horz" wrap="square" lIns="0" tIns="140970" rIns="0" bIns="0" rtlCol="0">
            <a:spAutoFit/>
          </a:bodyPr>
          <a:p>
            <a:pPr marL="299085" indent="-287020">
              <a:lnSpc>
                <a:spcPct val="100000"/>
              </a:lnSpc>
              <a:spcBef>
                <a:spcPts val="1110"/>
              </a:spcBef>
              <a:buFont typeface="Wingdings" panose="05000000000000000000"/>
              <a:buChar char=""/>
              <a:tabLst>
                <a:tab pos="299720" algn="l"/>
              </a:tabLst>
            </a:pPr>
            <a:r>
              <a:rPr b="1" spc="5" dirty="0">
                <a:latin typeface="微软雅黑" panose="020B0503020204020204" charset="-122"/>
                <a:ea typeface="微软雅黑" panose="020B0503020204020204" charset="-122"/>
                <a:cs typeface="微软雅黑" panose="020B0503020204020204" charset="-122"/>
              </a:rPr>
              <a:t>严</a:t>
            </a:r>
            <a:r>
              <a:rPr b="1" spc="-5" dirty="0">
                <a:latin typeface="微软雅黑" panose="020B0503020204020204" charset="-122"/>
                <a:ea typeface="微软雅黑" panose="020B0503020204020204" charset="-122"/>
                <a:cs typeface="微软雅黑" panose="020B0503020204020204" charset="-122"/>
              </a:rPr>
              <a:t>格落</a:t>
            </a:r>
            <a:r>
              <a:rPr b="1" spc="5" dirty="0">
                <a:latin typeface="微软雅黑" panose="020B0503020204020204" charset="-122"/>
                <a:ea typeface="微软雅黑" panose="020B0503020204020204" charset="-122"/>
                <a:cs typeface="微软雅黑" panose="020B0503020204020204" charset="-122"/>
              </a:rPr>
              <a:t>实</a:t>
            </a:r>
            <a:r>
              <a:rPr b="1" spc="-5" dirty="0">
                <a:latin typeface="微软雅黑" panose="020B0503020204020204" charset="-122"/>
                <a:ea typeface="微软雅黑" panose="020B0503020204020204" charset="-122"/>
                <a:cs typeface="微软雅黑" panose="020B0503020204020204" charset="-122"/>
              </a:rPr>
              <a:t>上</a:t>
            </a:r>
            <a:r>
              <a:rPr b="1" spc="5" dirty="0">
                <a:latin typeface="微软雅黑" panose="020B0503020204020204" charset="-122"/>
                <a:ea typeface="微软雅黑" panose="020B0503020204020204" charset="-122"/>
                <a:cs typeface="微软雅黑" panose="020B0503020204020204" charset="-122"/>
              </a:rPr>
              <a:t>位</a:t>
            </a:r>
            <a:r>
              <a:rPr b="1" spc="-5" dirty="0">
                <a:latin typeface="微软雅黑" panose="020B0503020204020204" charset="-122"/>
                <a:ea typeface="微软雅黑" panose="020B0503020204020204" charset="-122"/>
                <a:cs typeface="微软雅黑" panose="020B0503020204020204" charset="-122"/>
              </a:rPr>
              <a:t>生</a:t>
            </a:r>
            <a:r>
              <a:rPr b="1" spc="5" dirty="0">
                <a:latin typeface="微软雅黑" panose="020B0503020204020204" charset="-122"/>
                <a:ea typeface="微软雅黑" panose="020B0503020204020204" charset="-122"/>
                <a:cs typeface="微软雅黑" panose="020B0503020204020204" charset="-122"/>
              </a:rPr>
              <a:t>态</a:t>
            </a:r>
            <a:r>
              <a:rPr b="1" spc="-5" dirty="0">
                <a:latin typeface="微软雅黑" panose="020B0503020204020204" charset="-122"/>
                <a:ea typeface="微软雅黑" panose="020B0503020204020204" charset="-122"/>
                <a:cs typeface="微软雅黑" panose="020B0503020204020204" charset="-122"/>
              </a:rPr>
              <a:t>红线</a:t>
            </a:r>
            <a:r>
              <a:rPr b="1" spc="5" dirty="0">
                <a:latin typeface="微软雅黑" panose="020B0503020204020204" charset="-122"/>
                <a:ea typeface="微软雅黑" panose="020B0503020204020204" charset="-122"/>
                <a:cs typeface="微软雅黑" panose="020B0503020204020204" charset="-122"/>
              </a:rPr>
              <a:t>，</a:t>
            </a:r>
            <a:r>
              <a:rPr b="1" spc="-5" dirty="0">
                <a:latin typeface="微软雅黑" panose="020B0503020204020204" charset="-122"/>
                <a:ea typeface="微软雅黑" panose="020B0503020204020204" charset="-122"/>
                <a:cs typeface="微软雅黑" panose="020B0503020204020204" charset="-122"/>
              </a:rPr>
              <a:t>划</a:t>
            </a:r>
            <a:r>
              <a:rPr b="1" spc="5" dirty="0">
                <a:latin typeface="微软雅黑" panose="020B0503020204020204" charset="-122"/>
                <a:ea typeface="微软雅黑" panose="020B0503020204020204" charset="-122"/>
                <a:cs typeface="微软雅黑" panose="020B0503020204020204" charset="-122"/>
              </a:rPr>
              <a:t>定</a:t>
            </a:r>
            <a:r>
              <a:rPr b="1" spc="-5" dirty="0">
                <a:latin typeface="微软雅黑" panose="020B0503020204020204" charset="-122"/>
                <a:ea typeface="微软雅黑" panose="020B0503020204020204" charset="-122"/>
                <a:cs typeface="微软雅黑" panose="020B0503020204020204" charset="-122"/>
              </a:rPr>
              <a:t>生</a:t>
            </a:r>
            <a:r>
              <a:rPr b="1" spc="5" dirty="0">
                <a:latin typeface="微软雅黑" panose="020B0503020204020204" charset="-122"/>
                <a:ea typeface="微软雅黑" panose="020B0503020204020204" charset="-122"/>
                <a:cs typeface="微软雅黑" panose="020B0503020204020204" charset="-122"/>
              </a:rPr>
              <a:t>态</a:t>
            </a:r>
            <a:r>
              <a:rPr b="1" spc="-5" dirty="0">
                <a:latin typeface="微软雅黑" panose="020B0503020204020204" charset="-122"/>
                <a:ea typeface="微软雅黑" panose="020B0503020204020204" charset="-122"/>
                <a:cs typeface="微软雅黑" panose="020B0503020204020204" charset="-122"/>
              </a:rPr>
              <a:t>空</a:t>
            </a:r>
            <a:r>
              <a:rPr b="1" spc="30" dirty="0">
                <a:latin typeface="微软雅黑" panose="020B0503020204020204" charset="-122"/>
                <a:ea typeface="微软雅黑" panose="020B0503020204020204" charset="-122"/>
                <a:cs typeface="微软雅黑" panose="020B0503020204020204" charset="-122"/>
              </a:rPr>
              <a:t>间</a:t>
            </a:r>
            <a:r>
              <a:rPr lang="en-US" b="1" dirty="0">
                <a:solidFill>
                  <a:srgbClr val="C00000"/>
                </a:solidFill>
                <a:latin typeface="微软雅黑" panose="020B0503020204020204" charset="-122"/>
                <a:ea typeface="微软雅黑" panose="020B0503020204020204" charset="-122"/>
                <a:cs typeface="微软雅黑" panose="020B0503020204020204" charset="-122"/>
              </a:rPr>
              <a:t>177.21</a:t>
            </a:r>
            <a:r>
              <a:rPr b="1" spc="-5" dirty="0">
                <a:solidFill>
                  <a:srgbClr val="C00000"/>
                </a:solidFill>
                <a:latin typeface="微软雅黑" panose="020B0503020204020204" charset="-122"/>
                <a:ea typeface="微软雅黑" panose="020B0503020204020204" charset="-122"/>
                <a:cs typeface="微软雅黑" panose="020B0503020204020204" charset="-122"/>
              </a:rPr>
              <a:t>公顷</a:t>
            </a:r>
            <a:endParaRPr>
              <a:latin typeface="微软雅黑" panose="020B0503020204020204" charset="-122"/>
              <a:ea typeface="微软雅黑" panose="020B0503020204020204" charset="-122"/>
              <a:cs typeface="微软雅黑" panose="020B0503020204020204" charset="-122"/>
            </a:endParaRPr>
          </a:p>
          <a:p>
            <a:pPr marL="299085" indent="-287020">
              <a:lnSpc>
                <a:spcPct val="100000"/>
              </a:lnSpc>
              <a:spcBef>
                <a:spcPts val="895"/>
              </a:spcBef>
              <a:buFont typeface="Wingdings" panose="05000000000000000000"/>
              <a:buChar char=""/>
              <a:tabLst>
                <a:tab pos="299085" algn="l"/>
                <a:tab pos="299720" algn="l"/>
              </a:tabLst>
            </a:pPr>
            <a:r>
              <a:rPr dirty="0">
                <a:latin typeface="微软雅黑" panose="020B0503020204020204" charset="-122"/>
                <a:ea typeface="微软雅黑" panose="020B0503020204020204" charset="-122"/>
                <a:cs typeface="微软雅黑" panose="020B0503020204020204" charset="-122"/>
              </a:rPr>
              <a:t>生态红</a:t>
            </a:r>
            <a:r>
              <a:rPr spc="-15" dirty="0">
                <a:latin typeface="微软雅黑" panose="020B0503020204020204" charset="-122"/>
                <a:ea typeface="微软雅黑" panose="020B0503020204020204" charset="-122"/>
                <a:cs typeface="微软雅黑" panose="020B0503020204020204" charset="-122"/>
              </a:rPr>
              <a:t>线</a:t>
            </a:r>
            <a:r>
              <a:rPr dirty="0">
                <a:latin typeface="微软雅黑" panose="020B0503020204020204" charset="-122"/>
                <a:ea typeface="微软雅黑" panose="020B0503020204020204" charset="-122"/>
                <a:cs typeface="微软雅黑" panose="020B0503020204020204" charset="-122"/>
              </a:rPr>
              <a:t>区群</a:t>
            </a:r>
            <a:r>
              <a:rPr spc="-15" dirty="0">
                <a:latin typeface="微软雅黑" panose="020B0503020204020204" charset="-122"/>
                <a:ea typeface="微软雅黑" panose="020B0503020204020204" charset="-122"/>
                <a:cs typeface="微软雅黑" panose="020B0503020204020204" charset="-122"/>
              </a:rPr>
              <a:t>管制</a:t>
            </a:r>
            <a:r>
              <a:rPr dirty="0">
                <a:latin typeface="微软雅黑" panose="020B0503020204020204" charset="-122"/>
                <a:ea typeface="微软雅黑" panose="020B0503020204020204" charset="-122"/>
                <a:cs typeface="微软雅黑" panose="020B0503020204020204" charset="-122"/>
              </a:rPr>
              <a:t>措施：</a:t>
            </a:r>
            <a:endParaRPr>
              <a:latin typeface="微软雅黑" panose="020B0503020204020204" charset="-122"/>
              <a:ea typeface="微软雅黑" panose="020B0503020204020204" charset="-122"/>
              <a:cs typeface="微软雅黑" panose="020B0503020204020204" charset="-122"/>
            </a:endParaRPr>
          </a:p>
          <a:p>
            <a:pPr marL="12700" marR="5080" indent="359410">
              <a:lnSpc>
                <a:spcPct val="150000"/>
              </a:lnSpc>
            </a:pPr>
            <a:r>
              <a:rPr dirty="0">
                <a:latin typeface="微软雅黑" panose="020B0503020204020204" charset="-122"/>
                <a:ea typeface="微软雅黑" panose="020B0503020204020204" charset="-122"/>
                <a:cs typeface="微软雅黑" panose="020B0503020204020204" charset="-122"/>
              </a:rPr>
              <a:t>自然生</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红线</a:t>
            </a:r>
            <a:r>
              <a:rPr spc="-15" dirty="0">
                <a:latin typeface="微软雅黑" panose="020B0503020204020204" charset="-122"/>
                <a:ea typeface="微软雅黑" panose="020B0503020204020204" charset="-122"/>
                <a:cs typeface="微软雅黑" panose="020B0503020204020204" charset="-122"/>
              </a:rPr>
              <a:t>区不</a:t>
            </a:r>
            <a:r>
              <a:rPr dirty="0">
                <a:latin typeface="微软雅黑" panose="020B0503020204020204" charset="-122"/>
                <a:ea typeface="微软雅黑" panose="020B0503020204020204" charset="-122"/>
                <a:cs typeface="微软雅黑" panose="020B0503020204020204" charset="-122"/>
              </a:rPr>
              <a:t>可转为</a:t>
            </a:r>
            <a:r>
              <a:rPr spc="-15" dirty="0">
                <a:latin typeface="微软雅黑" panose="020B0503020204020204" charset="-122"/>
                <a:ea typeface="微软雅黑" panose="020B0503020204020204" charset="-122"/>
                <a:cs typeface="微软雅黑" panose="020B0503020204020204" charset="-122"/>
              </a:rPr>
              <a:t>建</a:t>
            </a:r>
            <a:r>
              <a:rPr dirty="0">
                <a:latin typeface="微软雅黑" panose="020B0503020204020204" charset="-122"/>
                <a:ea typeface="微软雅黑" panose="020B0503020204020204" charset="-122"/>
                <a:cs typeface="微软雅黑" panose="020B0503020204020204" charset="-122"/>
              </a:rPr>
              <a:t>设用</a:t>
            </a:r>
            <a:r>
              <a:rPr spc="-15" dirty="0">
                <a:latin typeface="微软雅黑" panose="020B0503020204020204" charset="-122"/>
                <a:ea typeface="微软雅黑" panose="020B0503020204020204" charset="-122"/>
                <a:cs typeface="微软雅黑" panose="020B0503020204020204" charset="-122"/>
              </a:rPr>
              <a:t>地使</a:t>
            </a:r>
            <a:r>
              <a:rPr dirty="0">
                <a:latin typeface="微软雅黑" panose="020B0503020204020204" charset="-122"/>
                <a:ea typeface="微软雅黑" panose="020B0503020204020204" charset="-122"/>
                <a:cs typeface="微软雅黑" panose="020B0503020204020204" charset="-122"/>
              </a:rPr>
              <a:t>用，自</a:t>
            </a:r>
            <a:r>
              <a:rPr spc="-15" dirty="0">
                <a:latin typeface="微软雅黑" panose="020B0503020204020204" charset="-122"/>
                <a:ea typeface="微软雅黑" panose="020B0503020204020204" charset="-122"/>
                <a:cs typeface="微软雅黑" panose="020B0503020204020204" charset="-122"/>
              </a:rPr>
              <a:t>然</a:t>
            </a:r>
            <a:r>
              <a:rPr dirty="0">
                <a:latin typeface="微软雅黑" panose="020B0503020204020204" charset="-122"/>
                <a:ea typeface="微软雅黑" panose="020B0503020204020204" charset="-122"/>
                <a:cs typeface="微软雅黑" panose="020B0503020204020204" charset="-122"/>
              </a:rPr>
              <a:t>生态</a:t>
            </a:r>
            <a:r>
              <a:rPr spc="-15" dirty="0">
                <a:latin typeface="微软雅黑" panose="020B0503020204020204" charset="-122"/>
                <a:ea typeface="微软雅黑" panose="020B0503020204020204" charset="-122"/>
                <a:cs typeface="微软雅黑" panose="020B0503020204020204" charset="-122"/>
              </a:rPr>
              <a:t>系统</a:t>
            </a:r>
            <a:r>
              <a:rPr dirty="0">
                <a:latin typeface="微软雅黑" panose="020B0503020204020204" charset="-122"/>
                <a:ea typeface="微软雅黑" panose="020B0503020204020204" charset="-122"/>
                <a:cs typeface="微软雅黑" panose="020B0503020204020204" charset="-122"/>
              </a:rPr>
              <a:t>功能不</a:t>
            </a:r>
            <a:r>
              <a:rPr spc="-15" dirty="0">
                <a:latin typeface="微软雅黑" panose="020B0503020204020204" charset="-122"/>
                <a:ea typeface="微软雅黑" panose="020B0503020204020204" charset="-122"/>
                <a:cs typeface="微软雅黑" panose="020B0503020204020204" charset="-122"/>
              </a:rPr>
              <a:t>得</a:t>
            </a:r>
            <a:r>
              <a:rPr dirty="0">
                <a:latin typeface="微软雅黑" panose="020B0503020204020204" charset="-122"/>
                <a:ea typeface="微软雅黑" panose="020B0503020204020204" charset="-122"/>
                <a:cs typeface="微软雅黑" panose="020B0503020204020204" charset="-122"/>
              </a:rPr>
              <a:t>退化</a:t>
            </a:r>
            <a:r>
              <a:rPr spc="-15" dirty="0">
                <a:latin typeface="微软雅黑" panose="020B0503020204020204" charset="-122"/>
                <a:ea typeface="微软雅黑" panose="020B0503020204020204" charset="-122"/>
                <a:cs typeface="微软雅黑" panose="020B0503020204020204" charset="-122"/>
              </a:rPr>
              <a:t>；线</a:t>
            </a:r>
            <a:r>
              <a:rPr dirty="0">
                <a:latin typeface="微软雅黑" panose="020B0503020204020204" charset="-122"/>
                <a:ea typeface="微软雅黑" panose="020B0503020204020204" charset="-122"/>
                <a:cs typeface="微软雅黑" panose="020B0503020204020204" charset="-122"/>
              </a:rPr>
              <a:t>内禁 止一切</a:t>
            </a:r>
            <a:r>
              <a:rPr spc="-15" dirty="0">
                <a:latin typeface="微软雅黑" panose="020B0503020204020204" charset="-122"/>
                <a:ea typeface="微软雅黑" panose="020B0503020204020204" charset="-122"/>
                <a:cs typeface="微软雅黑" panose="020B0503020204020204" charset="-122"/>
              </a:rPr>
              <a:t>工</a:t>
            </a:r>
            <a:r>
              <a:rPr dirty="0">
                <a:latin typeface="微软雅黑" panose="020B0503020204020204" charset="-122"/>
                <a:ea typeface="微软雅黑" panose="020B0503020204020204" charset="-122"/>
                <a:cs typeface="微软雅黑" panose="020B0503020204020204" charset="-122"/>
              </a:rPr>
              <a:t>业项</a:t>
            </a:r>
            <a:r>
              <a:rPr spc="-15" dirty="0">
                <a:latin typeface="微软雅黑" panose="020B0503020204020204" charset="-122"/>
                <a:ea typeface="微软雅黑" panose="020B0503020204020204" charset="-122"/>
                <a:cs typeface="微软雅黑" panose="020B0503020204020204" charset="-122"/>
              </a:rPr>
              <a:t>目进</a:t>
            </a:r>
            <a:r>
              <a:rPr dirty="0">
                <a:latin typeface="微软雅黑" panose="020B0503020204020204" charset="-122"/>
                <a:ea typeface="微软雅黑" panose="020B0503020204020204" charset="-122"/>
                <a:cs typeface="微软雅黑" panose="020B0503020204020204" charset="-122"/>
              </a:rPr>
              <a:t>入，现</a:t>
            </a:r>
            <a:r>
              <a:rPr spc="-15" dirty="0">
                <a:latin typeface="微软雅黑" panose="020B0503020204020204" charset="-122"/>
                <a:ea typeface="微软雅黑" panose="020B0503020204020204" charset="-122"/>
                <a:cs typeface="微软雅黑" panose="020B0503020204020204" charset="-122"/>
              </a:rPr>
              <a:t>有</a:t>
            </a:r>
            <a:r>
              <a:rPr dirty="0">
                <a:latin typeface="微软雅黑" panose="020B0503020204020204" charset="-122"/>
                <a:ea typeface="微软雅黑" panose="020B0503020204020204" charset="-122"/>
                <a:cs typeface="微软雅黑" panose="020B0503020204020204" charset="-122"/>
              </a:rPr>
              <a:t>的要</a:t>
            </a:r>
            <a:r>
              <a:rPr spc="-15" dirty="0">
                <a:latin typeface="微软雅黑" panose="020B0503020204020204" charset="-122"/>
                <a:ea typeface="微软雅黑" panose="020B0503020204020204" charset="-122"/>
                <a:cs typeface="微软雅黑" panose="020B0503020204020204" charset="-122"/>
              </a:rPr>
              <a:t>限期</a:t>
            </a:r>
            <a:r>
              <a:rPr dirty="0">
                <a:latin typeface="微软雅黑" panose="020B0503020204020204" charset="-122"/>
                <a:ea typeface="微软雅黑" panose="020B0503020204020204" charset="-122"/>
                <a:cs typeface="微软雅黑" panose="020B0503020204020204" charset="-122"/>
              </a:rPr>
              <a:t>关闭；</a:t>
            </a:r>
            <a:r>
              <a:rPr spc="-15" dirty="0">
                <a:latin typeface="微软雅黑" panose="020B0503020204020204" charset="-122"/>
                <a:ea typeface="微软雅黑" panose="020B0503020204020204" charset="-122"/>
                <a:cs typeface="微软雅黑" panose="020B0503020204020204" charset="-122"/>
              </a:rPr>
              <a:t>禁</a:t>
            </a:r>
            <a:r>
              <a:rPr dirty="0">
                <a:latin typeface="微软雅黑" panose="020B0503020204020204" charset="-122"/>
                <a:ea typeface="微软雅黑" panose="020B0503020204020204" charset="-122"/>
                <a:cs typeface="微软雅黑" panose="020B0503020204020204" charset="-122"/>
              </a:rPr>
              <a:t>止畜</a:t>
            </a:r>
            <a:r>
              <a:rPr spc="-15" dirty="0">
                <a:latin typeface="微软雅黑" panose="020B0503020204020204" charset="-122"/>
                <a:ea typeface="微软雅黑" panose="020B0503020204020204" charset="-122"/>
                <a:cs typeface="微软雅黑" panose="020B0503020204020204" charset="-122"/>
              </a:rPr>
              <a:t>禽规</a:t>
            </a:r>
            <a:r>
              <a:rPr dirty="0">
                <a:latin typeface="微软雅黑" panose="020B0503020204020204" charset="-122"/>
                <a:ea typeface="微软雅黑" panose="020B0503020204020204" charset="-122"/>
                <a:cs typeface="微软雅黑" panose="020B0503020204020204" charset="-122"/>
              </a:rPr>
              <a:t>模养殖</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禁止</a:t>
            </a:r>
            <a:r>
              <a:rPr spc="-15" dirty="0">
                <a:latin typeface="微软雅黑" panose="020B0503020204020204" charset="-122"/>
                <a:ea typeface="微软雅黑" panose="020B0503020204020204" charset="-122"/>
                <a:cs typeface="微软雅黑" panose="020B0503020204020204" charset="-122"/>
              </a:rPr>
              <a:t>建设</a:t>
            </a:r>
            <a:r>
              <a:rPr dirty="0">
                <a:latin typeface="微软雅黑" panose="020B0503020204020204" charset="-122"/>
                <a:ea typeface="微软雅黑" panose="020B0503020204020204" charset="-122"/>
                <a:cs typeface="微软雅黑" panose="020B0503020204020204" charset="-122"/>
              </a:rPr>
              <a:t>其他不符合保护</a:t>
            </a:r>
            <a:r>
              <a:rPr spc="-15" dirty="0">
                <a:latin typeface="微软雅黑" panose="020B0503020204020204" charset="-122"/>
                <a:ea typeface="微软雅黑" panose="020B0503020204020204" charset="-122"/>
                <a:cs typeface="微软雅黑" panose="020B0503020204020204" charset="-122"/>
              </a:rPr>
              <a:t>区</a:t>
            </a:r>
            <a:r>
              <a:rPr dirty="0">
                <a:latin typeface="微软雅黑" panose="020B0503020204020204" charset="-122"/>
                <a:ea typeface="微软雅黑" panose="020B0503020204020204" charset="-122"/>
                <a:cs typeface="微软雅黑" panose="020B0503020204020204" charset="-122"/>
              </a:rPr>
              <a:t>法律</a:t>
            </a:r>
            <a:r>
              <a:rPr spc="-15" dirty="0">
                <a:latin typeface="微软雅黑" panose="020B0503020204020204" charset="-122"/>
                <a:ea typeface="微软雅黑" panose="020B0503020204020204" charset="-122"/>
                <a:cs typeface="微软雅黑" panose="020B0503020204020204" charset="-122"/>
              </a:rPr>
              <a:t>法规</a:t>
            </a:r>
            <a:r>
              <a:rPr dirty="0">
                <a:latin typeface="微软雅黑" panose="020B0503020204020204" charset="-122"/>
                <a:ea typeface="微软雅黑" panose="020B0503020204020204" charset="-122"/>
                <a:cs typeface="微软雅黑" panose="020B0503020204020204" charset="-122"/>
              </a:rPr>
              <a:t>和规划</a:t>
            </a:r>
            <a:r>
              <a:rPr spc="-15" dirty="0">
                <a:latin typeface="微软雅黑" panose="020B0503020204020204" charset="-122"/>
                <a:ea typeface="微软雅黑" panose="020B0503020204020204" charset="-122"/>
                <a:cs typeface="微软雅黑" panose="020B0503020204020204" charset="-122"/>
              </a:rPr>
              <a:t>的</a:t>
            </a:r>
            <a:r>
              <a:rPr dirty="0">
                <a:latin typeface="微软雅黑" panose="020B0503020204020204" charset="-122"/>
                <a:ea typeface="微软雅黑" panose="020B0503020204020204" charset="-122"/>
                <a:cs typeface="微软雅黑" panose="020B0503020204020204" charset="-122"/>
              </a:rPr>
              <a:t>项目</a:t>
            </a:r>
            <a:r>
              <a:rPr spc="-15" dirty="0">
                <a:latin typeface="微软雅黑" panose="020B0503020204020204" charset="-122"/>
                <a:ea typeface="微软雅黑" panose="020B0503020204020204" charset="-122"/>
                <a:cs typeface="微软雅黑" panose="020B0503020204020204" charset="-122"/>
              </a:rPr>
              <a:t>，现</a:t>
            </a:r>
            <a:r>
              <a:rPr dirty="0">
                <a:latin typeface="微软雅黑" panose="020B0503020204020204" charset="-122"/>
                <a:ea typeface="微软雅黑" panose="020B0503020204020204" charset="-122"/>
                <a:cs typeface="微软雅黑" panose="020B0503020204020204" charset="-122"/>
              </a:rPr>
              <a:t>有的应</a:t>
            </a:r>
            <a:r>
              <a:rPr spc="-15" dirty="0">
                <a:latin typeface="微软雅黑" panose="020B0503020204020204" charset="-122"/>
                <a:ea typeface="微软雅黑" panose="020B0503020204020204" charset="-122"/>
                <a:cs typeface="微软雅黑" panose="020B0503020204020204" charset="-122"/>
              </a:rPr>
              <a:t>限</a:t>
            </a:r>
            <a:r>
              <a:rPr dirty="0">
                <a:latin typeface="微软雅黑" panose="020B0503020204020204" charset="-122"/>
                <a:ea typeface="微软雅黑" panose="020B0503020204020204" charset="-122"/>
                <a:cs typeface="微软雅黑" panose="020B0503020204020204" charset="-122"/>
              </a:rPr>
              <a:t>期改</a:t>
            </a:r>
            <a:r>
              <a:rPr spc="-15" dirty="0">
                <a:latin typeface="微软雅黑" panose="020B0503020204020204" charset="-122"/>
                <a:ea typeface="微软雅黑" panose="020B0503020204020204" charset="-122"/>
                <a:cs typeface="微软雅黑" panose="020B0503020204020204" charset="-122"/>
              </a:rPr>
              <a:t>正或</a:t>
            </a:r>
            <a:r>
              <a:rPr dirty="0">
                <a:latin typeface="微软雅黑" panose="020B0503020204020204" charset="-122"/>
                <a:ea typeface="微软雅黑" panose="020B0503020204020204" charset="-122"/>
                <a:cs typeface="微软雅黑" panose="020B0503020204020204" charset="-122"/>
              </a:rPr>
              <a:t>关闭。</a:t>
            </a:r>
            <a:r>
              <a:rPr spc="-15" dirty="0">
                <a:latin typeface="微软雅黑" panose="020B0503020204020204" charset="-122"/>
                <a:ea typeface="微软雅黑" panose="020B0503020204020204" charset="-122"/>
                <a:cs typeface="微软雅黑" panose="020B0503020204020204" charset="-122"/>
              </a:rPr>
              <a:t>禁</a:t>
            </a:r>
            <a:r>
              <a:rPr dirty="0">
                <a:latin typeface="微软雅黑" panose="020B0503020204020204" charset="-122"/>
                <a:ea typeface="微软雅黑" panose="020B0503020204020204" charset="-122"/>
                <a:cs typeface="微软雅黑" panose="020B0503020204020204" charset="-122"/>
              </a:rPr>
              <a:t>止进</a:t>
            </a:r>
            <a:r>
              <a:rPr spc="-15" dirty="0">
                <a:latin typeface="微软雅黑" panose="020B0503020204020204" charset="-122"/>
                <a:ea typeface="微软雅黑" panose="020B0503020204020204" charset="-122"/>
                <a:cs typeface="微软雅黑" panose="020B0503020204020204" charset="-122"/>
              </a:rPr>
              <a:t>行采</a:t>
            </a:r>
            <a:r>
              <a:rPr dirty="0">
                <a:latin typeface="微软雅黑" panose="020B0503020204020204" charset="-122"/>
                <a:ea typeface="微软雅黑" panose="020B0503020204020204" charset="-122"/>
                <a:cs typeface="微软雅黑" panose="020B0503020204020204" charset="-122"/>
              </a:rPr>
              <a:t>石、开 矿、取</a:t>
            </a:r>
            <a:r>
              <a:rPr spc="-15" dirty="0">
                <a:latin typeface="微软雅黑" panose="020B0503020204020204" charset="-122"/>
                <a:ea typeface="微软雅黑" panose="020B0503020204020204" charset="-122"/>
                <a:cs typeface="微软雅黑" panose="020B0503020204020204" charset="-122"/>
              </a:rPr>
              <a:t>土</a:t>
            </a:r>
            <a:r>
              <a:rPr dirty="0">
                <a:latin typeface="微软雅黑" panose="020B0503020204020204" charset="-122"/>
                <a:ea typeface="微软雅黑" panose="020B0503020204020204" charset="-122"/>
                <a:cs typeface="微软雅黑" panose="020B0503020204020204" charset="-122"/>
              </a:rPr>
              <a:t>、非</a:t>
            </a:r>
            <a:r>
              <a:rPr spc="-15" dirty="0">
                <a:latin typeface="微软雅黑" panose="020B0503020204020204" charset="-122"/>
                <a:ea typeface="微软雅黑" panose="020B0503020204020204" charset="-122"/>
                <a:cs typeface="微软雅黑" panose="020B0503020204020204" charset="-122"/>
              </a:rPr>
              <a:t>抚育</a:t>
            </a:r>
            <a:r>
              <a:rPr dirty="0">
                <a:latin typeface="微软雅黑" panose="020B0503020204020204" charset="-122"/>
                <a:ea typeface="微软雅黑" panose="020B0503020204020204" charset="-122"/>
                <a:cs typeface="微软雅黑" panose="020B0503020204020204" charset="-122"/>
              </a:rPr>
              <a:t>和更新</a:t>
            </a:r>
            <a:r>
              <a:rPr spc="-15" dirty="0">
                <a:latin typeface="微软雅黑" panose="020B0503020204020204" charset="-122"/>
                <a:ea typeface="微软雅黑" panose="020B0503020204020204" charset="-122"/>
                <a:cs typeface="微软雅黑" panose="020B0503020204020204" charset="-122"/>
              </a:rPr>
              <a:t>性</a:t>
            </a:r>
            <a:r>
              <a:rPr dirty="0">
                <a:latin typeface="微软雅黑" panose="020B0503020204020204" charset="-122"/>
                <a:ea typeface="微软雅黑" panose="020B0503020204020204" charset="-122"/>
                <a:cs typeface="微软雅黑" panose="020B0503020204020204" charset="-122"/>
              </a:rPr>
              <a:t>采伐</a:t>
            </a:r>
            <a:r>
              <a:rPr spc="-15" dirty="0">
                <a:latin typeface="微软雅黑" panose="020B0503020204020204" charset="-122"/>
                <a:ea typeface="微软雅黑" panose="020B0503020204020204" charset="-122"/>
                <a:cs typeface="微软雅黑" panose="020B0503020204020204" charset="-122"/>
              </a:rPr>
              <a:t>、捕</a:t>
            </a:r>
            <a:r>
              <a:rPr dirty="0">
                <a:latin typeface="微软雅黑" panose="020B0503020204020204" charset="-122"/>
                <a:ea typeface="微软雅黑" panose="020B0503020204020204" charset="-122"/>
                <a:cs typeface="微软雅黑" panose="020B0503020204020204" charset="-122"/>
              </a:rPr>
              <a:t>猎</a:t>
            </a:r>
            <a:r>
              <a:rPr spc="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放</a:t>
            </a:r>
            <a:r>
              <a:rPr spc="-15" dirty="0">
                <a:latin typeface="微软雅黑" panose="020B0503020204020204" charset="-122"/>
                <a:ea typeface="微软雅黑" panose="020B0503020204020204" charset="-122"/>
                <a:cs typeface="微软雅黑" panose="020B0503020204020204" charset="-122"/>
              </a:rPr>
              <a:t>牧</a:t>
            </a:r>
            <a:r>
              <a:rPr dirty="0">
                <a:latin typeface="微软雅黑" panose="020B0503020204020204" charset="-122"/>
                <a:ea typeface="微软雅黑" panose="020B0503020204020204" charset="-122"/>
                <a:cs typeface="微软雅黑" panose="020B0503020204020204" charset="-122"/>
              </a:rPr>
              <a:t>等对</a:t>
            </a:r>
            <a:r>
              <a:rPr spc="-15" dirty="0">
                <a:latin typeface="微软雅黑" panose="020B0503020204020204" charset="-122"/>
                <a:ea typeface="微软雅黑" panose="020B0503020204020204" charset="-122"/>
                <a:cs typeface="微软雅黑" panose="020B0503020204020204" charset="-122"/>
              </a:rPr>
              <a:t>保护</a:t>
            </a:r>
            <a:r>
              <a:rPr dirty="0">
                <a:latin typeface="微软雅黑" panose="020B0503020204020204" charset="-122"/>
                <a:ea typeface="微软雅黑" panose="020B0503020204020204" charset="-122"/>
                <a:cs typeface="微软雅黑" panose="020B0503020204020204" charset="-122"/>
              </a:rPr>
              <a:t>对象有</a:t>
            </a:r>
            <a:r>
              <a:rPr spc="-15" dirty="0">
                <a:latin typeface="微软雅黑" panose="020B0503020204020204" charset="-122"/>
                <a:ea typeface="微软雅黑" panose="020B0503020204020204" charset="-122"/>
                <a:cs typeface="微软雅黑" panose="020B0503020204020204" charset="-122"/>
              </a:rPr>
              <a:t>损</a:t>
            </a:r>
            <a:r>
              <a:rPr dirty="0">
                <a:latin typeface="微软雅黑" panose="020B0503020204020204" charset="-122"/>
                <a:ea typeface="微软雅黑" panose="020B0503020204020204" charset="-122"/>
                <a:cs typeface="微软雅黑" panose="020B0503020204020204" charset="-122"/>
              </a:rPr>
              <a:t>害的</a:t>
            </a:r>
            <a:r>
              <a:rPr spc="-15" dirty="0">
                <a:latin typeface="微软雅黑" panose="020B0503020204020204" charset="-122"/>
                <a:ea typeface="微软雅黑" panose="020B0503020204020204" charset="-122"/>
                <a:cs typeface="微软雅黑" panose="020B0503020204020204" charset="-122"/>
              </a:rPr>
              <a:t>活动</a:t>
            </a:r>
            <a:r>
              <a:rPr dirty="0">
                <a:latin typeface="微软雅黑" panose="020B0503020204020204" charset="-122"/>
                <a:ea typeface="微软雅黑" panose="020B0503020204020204" charset="-122"/>
                <a:cs typeface="微软雅黑" panose="020B0503020204020204" charset="-122"/>
              </a:rPr>
              <a:t>。禁止改变河道</a:t>
            </a:r>
            <a:r>
              <a:rPr spc="-15" dirty="0">
                <a:latin typeface="微软雅黑" panose="020B0503020204020204" charset="-122"/>
                <a:ea typeface="微软雅黑" panose="020B0503020204020204" charset="-122"/>
                <a:cs typeface="微软雅黑" panose="020B0503020204020204" charset="-122"/>
              </a:rPr>
              <a:t>自</a:t>
            </a:r>
            <a:r>
              <a:rPr dirty="0">
                <a:latin typeface="微软雅黑" panose="020B0503020204020204" charset="-122"/>
                <a:ea typeface="微软雅黑" panose="020B0503020204020204" charset="-122"/>
                <a:cs typeface="微软雅黑" panose="020B0503020204020204" charset="-122"/>
              </a:rPr>
              <a:t>然形</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禁止非</a:t>
            </a:r>
            <a:r>
              <a:rPr spc="-15" dirty="0">
                <a:latin typeface="微软雅黑" panose="020B0503020204020204" charset="-122"/>
                <a:ea typeface="微软雅黑" panose="020B0503020204020204" charset="-122"/>
                <a:cs typeface="微软雅黑" panose="020B0503020204020204" charset="-122"/>
              </a:rPr>
              <a:t>生</a:t>
            </a:r>
            <a:r>
              <a:rPr dirty="0">
                <a:latin typeface="微软雅黑" panose="020B0503020204020204" charset="-122"/>
                <a:ea typeface="微软雅黑" panose="020B0503020204020204" charset="-122"/>
                <a:cs typeface="微软雅黑" panose="020B0503020204020204" charset="-122"/>
              </a:rPr>
              <a:t>态型</a:t>
            </a:r>
            <a:r>
              <a:rPr spc="-15" dirty="0">
                <a:latin typeface="微软雅黑" panose="020B0503020204020204" charset="-122"/>
                <a:ea typeface="微软雅黑" panose="020B0503020204020204" charset="-122"/>
                <a:cs typeface="微软雅黑" panose="020B0503020204020204" charset="-122"/>
              </a:rPr>
              <a:t>河岸</a:t>
            </a:r>
            <a:r>
              <a:rPr dirty="0">
                <a:latin typeface="微软雅黑" panose="020B0503020204020204" charset="-122"/>
                <a:ea typeface="微软雅黑" panose="020B0503020204020204" charset="-122"/>
                <a:cs typeface="微软雅黑" panose="020B0503020204020204" charset="-122"/>
              </a:rPr>
              <a:t>工程建</a:t>
            </a:r>
            <a:r>
              <a:rPr spc="-15" dirty="0">
                <a:latin typeface="微软雅黑" panose="020B0503020204020204" charset="-122"/>
                <a:ea typeface="微软雅黑" panose="020B0503020204020204" charset="-122"/>
                <a:cs typeface="微软雅黑" panose="020B0503020204020204" charset="-122"/>
              </a:rPr>
              <a:t>设</a:t>
            </a:r>
            <a:r>
              <a:rPr dirty="0">
                <a:latin typeface="微软雅黑" panose="020B0503020204020204" charset="-122"/>
                <a:ea typeface="微软雅黑" panose="020B0503020204020204" charset="-122"/>
                <a:cs typeface="微软雅黑" panose="020B0503020204020204" charset="-122"/>
              </a:rPr>
              <a:t>（除</a:t>
            </a:r>
            <a:r>
              <a:rPr spc="-5" dirty="0">
                <a:latin typeface="微软雅黑" panose="020B0503020204020204" charset="-122"/>
                <a:ea typeface="微软雅黑" panose="020B0503020204020204" charset="-122"/>
                <a:cs typeface="微软雅黑" panose="020B0503020204020204" charset="-122"/>
              </a:rPr>
              <a:t>以</a:t>
            </a:r>
            <a:r>
              <a:rPr spc="-15" dirty="0">
                <a:latin typeface="微软雅黑" panose="020B0503020204020204" charset="-122"/>
                <a:ea typeface="微软雅黑" panose="020B0503020204020204" charset="-122"/>
                <a:cs typeface="微软雅黑" panose="020B0503020204020204" charset="-122"/>
              </a:rPr>
              <a:t>防</a:t>
            </a:r>
            <a:r>
              <a:rPr dirty="0">
                <a:latin typeface="微软雅黑" panose="020B0503020204020204" charset="-122"/>
                <a:ea typeface="微软雅黑" panose="020B0503020204020204" charset="-122"/>
                <a:cs typeface="微软雅黑" panose="020B0503020204020204" charset="-122"/>
              </a:rPr>
              <a:t>洪为主</a:t>
            </a:r>
            <a:r>
              <a:rPr spc="-15" dirty="0">
                <a:latin typeface="微软雅黑" panose="020B0503020204020204" charset="-122"/>
                <a:ea typeface="微软雅黑" panose="020B0503020204020204" charset="-122"/>
                <a:cs typeface="微软雅黑" panose="020B0503020204020204" charset="-122"/>
              </a:rPr>
              <a:t>要</a:t>
            </a:r>
            <a:r>
              <a:rPr dirty="0">
                <a:latin typeface="微软雅黑" panose="020B0503020204020204" charset="-122"/>
                <a:ea typeface="微软雅黑" panose="020B0503020204020204" charset="-122"/>
                <a:cs typeface="微软雅黑" panose="020B0503020204020204" charset="-122"/>
              </a:rPr>
              <a:t>功能</a:t>
            </a:r>
            <a:r>
              <a:rPr spc="-15" dirty="0">
                <a:latin typeface="微软雅黑" panose="020B0503020204020204" charset="-122"/>
                <a:ea typeface="微软雅黑" panose="020B0503020204020204" charset="-122"/>
                <a:cs typeface="微软雅黑" panose="020B0503020204020204" charset="-122"/>
              </a:rPr>
              <a:t>外）</a:t>
            </a:r>
            <a:r>
              <a:rPr dirty="0">
                <a:latin typeface="微软雅黑" panose="020B0503020204020204" charset="-122"/>
                <a:ea typeface="微软雅黑" panose="020B0503020204020204" charset="-122"/>
                <a:cs typeface="微软雅黑" panose="020B0503020204020204" charset="-122"/>
              </a:rPr>
              <a:t>。除必要的线性</a:t>
            </a:r>
            <a:r>
              <a:rPr spc="-15" dirty="0">
                <a:latin typeface="微软雅黑" panose="020B0503020204020204" charset="-122"/>
                <a:ea typeface="微软雅黑" panose="020B0503020204020204" charset="-122"/>
                <a:cs typeface="微软雅黑" panose="020B0503020204020204" charset="-122"/>
              </a:rPr>
              <a:t>设</a:t>
            </a:r>
            <a:r>
              <a:rPr dirty="0">
                <a:latin typeface="微软雅黑" panose="020B0503020204020204" charset="-122"/>
                <a:ea typeface="微软雅黑" panose="020B0503020204020204" charset="-122"/>
                <a:cs typeface="微软雅黑" panose="020B0503020204020204" charset="-122"/>
              </a:rPr>
              <a:t>施及</a:t>
            </a:r>
            <a:r>
              <a:rPr spc="-15" dirty="0">
                <a:latin typeface="微软雅黑" panose="020B0503020204020204" charset="-122"/>
                <a:ea typeface="微软雅黑" panose="020B0503020204020204" charset="-122"/>
                <a:cs typeface="微软雅黑" panose="020B0503020204020204" charset="-122"/>
              </a:rPr>
              <a:t>经审</a:t>
            </a:r>
            <a:r>
              <a:rPr dirty="0">
                <a:latin typeface="微软雅黑" panose="020B0503020204020204" charset="-122"/>
                <a:ea typeface="微软雅黑" panose="020B0503020204020204" charset="-122"/>
                <a:cs typeface="微软雅黑" panose="020B0503020204020204" charset="-122"/>
              </a:rPr>
              <a:t>查对生</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红线</a:t>
            </a:r>
            <a:r>
              <a:rPr spc="-15" dirty="0">
                <a:latin typeface="微软雅黑" panose="020B0503020204020204" charset="-122"/>
                <a:ea typeface="微软雅黑" panose="020B0503020204020204" charset="-122"/>
                <a:cs typeface="微软雅黑" panose="020B0503020204020204" charset="-122"/>
              </a:rPr>
              <a:t>区无</a:t>
            </a:r>
            <a:r>
              <a:rPr dirty="0">
                <a:latin typeface="微软雅黑" panose="020B0503020204020204" charset="-122"/>
                <a:ea typeface="微软雅黑" panose="020B0503020204020204" charset="-122"/>
                <a:cs typeface="微软雅黑" panose="020B0503020204020204" charset="-122"/>
              </a:rPr>
              <a:t>影响的</a:t>
            </a:r>
            <a:r>
              <a:rPr spc="-15" dirty="0">
                <a:latin typeface="微软雅黑" panose="020B0503020204020204" charset="-122"/>
                <a:ea typeface="微软雅黑" panose="020B0503020204020204" charset="-122"/>
                <a:cs typeface="微软雅黑" panose="020B0503020204020204" charset="-122"/>
              </a:rPr>
              <a:t>村</a:t>
            </a:r>
            <a:r>
              <a:rPr dirty="0">
                <a:latin typeface="微软雅黑" panose="020B0503020204020204" charset="-122"/>
                <a:ea typeface="微软雅黑" panose="020B0503020204020204" charset="-122"/>
                <a:cs typeface="微软雅黑" panose="020B0503020204020204" charset="-122"/>
              </a:rPr>
              <a:t>庄和</a:t>
            </a:r>
            <a:r>
              <a:rPr spc="-15" dirty="0">
                <a:latin typeface="微软雅黑" panose="020B0503020204020204" charset="-122"/>
                <a:ea typeface="微软雅黑" panose="020B0503020204020204" charset="-122"/>
                <a:cs typeface="微软雅黑" panose="020B0503020204020204" charset="-122"/>
              </a:rPr>
              <a:t>旅游</a:t>
            </a:r>
            <a:r>
              <a:rPr dirty="0">
                <a:latin typeface="微软雅黑" panose="020B0503020204020204" charset="-122"/>
                <a:ea typeface="微软雅黑" panose="020B0503020204020204" charset="-122"/>
                <a:cs typeface="微软雅黑" panose="020B0503020204020204" charset="-122"/>
              </a:rPr>
              <a:t>设施外</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严</a:t>
            </a:r>
            <a:r>
              <a:rPr spc="5" dirty="0">
                <a:latin typeface="微软雅黑" panose="020B0503020204020204" charset="-122"/>
                <a:ea typeface="微软雅黑" panose="020B0503020204020204" charset="-122"/>
                <a:cs typeface="微软雅黑" panose="020B0503020204020204" charset="-122"/>
              </a:rPr>
              <a:t>格</a:t>
            </a:r>
            <a:r>
              <a:rPr spc="-15" dirty="0">
                <a:latin typeface="微软雅黑" panose="020B0503020204020204" charset="-122"/>
                <a:ea typeface="微软雅黑" panose="020B0503020204020204" charset="-122"/>
                <a:cs typeface="微软雅黑" panose="020B0503020204020204" charset="-122"/>
              </a:rPr>
              <a:t>禁止</a:t>
            </a:r>
            <a:r>
              <a:rPr dirty="0">
                <a:latin typeface="微软雅黑" panose="020B0503020204020204" charset="-122"/>
                <a:ea typeface="微软雅黑" panose="020B0503020204020204" charset="-122"/>
                <a:cs typeface="微软雅黑" panose="020B0503020204020204" charset="-122"/>
              </a:rPr>
              <a:t>进行城镇</a:t>
            </a:r>
            <a:r>
              <a:rPr lang="zh-CN" dirty="0">
                <a:latin typeface="微软雅黑" panose="020B0503020204020204" charset="-122"/>
                <a:ea typeface="微软雅黑" panose="020B0503020204020204" charset="-122"/>
                <a:cs typeface="微软雅黑" panose="020B0503020204020204" charset="-122"/>
              </a:rPr>
              <a:t>建设开发活动</a:t>
            </a:r>
            <a:endParaRPr lang="zh-CN" dirty="0">
              <a:latin typeface="微软雅黑" panose="020B0503020204020204" charset="-122"/>
              <a:ea typeface="微软雅黑" panose="020B0503020204020204" charset="-122"/>
              <a:cs typeface="微软雅黑" panose="020B0503020204020204" charset="-122"/>
            </a:endParaRPr>
          </a:p>
        </p:txBody>
      </p:sp>
      <p:sp>
        <p:nvSpPr>
          <p:cNvPr id="16" name="object 16"/>
          <p:cNvSpPr txBox="1"/>
          <p:nvPr/>
        </p:nvSpPr>
        <p:spPr>
          <a:xfrm>
            <a:off x="577215" y="8127365"/>
            <a:ext cx="7045325" cy="2058035"/>
          </a:xfrm>
          <a:prstGeom prst="rect">
            <a:avLst/>
          </a:prstGeom>
        </p:spPr>
        <p:txBody>
          <a:bodyPr vert="horz" wrap="square" lIns="0" tIns="119380" rIns="0" bIns="0" rtlCol="0">
            <a:spAutoFit/>
          </a:bodyPr>
          <a:p>
            <a:pPr marL="299085" indent="-287020" algn="just">
              <a:lnSpc>
                <a:spcPct val="100000"/>
              </a:lnSpc>
              <a:spcBef>
                <a:spcPts val="940"/>
              </a:spcBef>
              <a:buFont typeface="Wingdings" panose="05000000000000000000"/>
              <a:buChar char=""/>
              <a:tabLst>
                <a:tab pos="299720" algn="l"/>
              </a:tabLst>
            </a:pPr>
            <a:r>
              <a:rPr dirty="0">
                <a:latin typeface="微软雅黑" panose="020B0503020204020204" charset="-122"/>
                <a:ea typeface="微软雅黑" panose="020B0503020204020204" charset="-122"/>
                <a:cs typeface="微软雅黑" panose="020B0503020204020204" charset="-122"/>
              </a:rPr>
              <a:t>一般生</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空间</a:t>
            </a:r>
            <a:r>
              <a:rPr spc="-15" dirty="0">
                <a:latin typeface="微软雅黑" panose="020B0503020204020204" charset="-122"/>
                <a:ea typeface="微软雅黑" panose="020B0503020204020204" charset="-122"/>
                <a:cs typeface="微软雅黑" panose="020B0503020204020204" charset="-122"/>
              </a:rPr>
              <a:t>划定</a:t>
            </a:r>
            <a:r>
              <a:rPr dirty="0">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marL="12700" marR="5080" indent="359410" algn="just">
              <a:lnSpc>
                <a:spcPct val="150000"/>
              </a:lnSpc>
            </a:pPr>
            <a:r>
              <a:rPr dirty="0">
                <a:latin typeface="微软雅黑" panose="020B0503020204020204" charset="-122"/>
                <a:ea typeface="微软雅黑" panose="020B0503020204020204" charset="-122"/>
                <a:cs typeface="微软雅黑" panose="020B0503020204020204" charset="-122"/>
              </a:rPr>
              <a:t>一般生</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空间</a:t>
            </a:r>
            <a:r>
              <a:rPr spc="-15" dirty="0">
                <a:latin typeface="微软雅黑" panose="020B0503020204020204" charset="-122"/>
                <a:ea typeface="微软雅黑" panose="020B0503020204020204" charset="-122"/>
                <a:cs typeface="微软雅黑" panose="020B0503020204020204" charset="-122"/>
              </a:rPr>
              <a:t>是指</a:t>
            </a:r>
            <a:r>
              <a:rPr dirty="0">
                <a:latin typeface="微软雅黑" panose="020B0503020204020204" charset="-122"/>
                <a:ea typeface="微软雅黑" panose="020B0503020204020204" charset="-122"/>
                <a:cs typeface="微软雅黑" panose="020B0503020204020204" charset="-122"/>
              </a:rPr>
              <a:t>在生态</a:t>
            </a:r>
            <a:r>
              <a:rPr spc="-15" dirty="0">
                <a:latin typeface="微软雅黑" panose="020B0503020204020204" charset="-122"/>
                <a:ea typeface="微软雅黑" panose="020B0503020204020204" charset="-122"/>
                <a:cs typeface="微软雅黑" panose="020B0503020204020204" charset="-122"/>
              </a:rPr>
              <a:t>空</a:t>
            </a:r>
            <a:r>
              <a:rPr dirty="0">
                <a:latin typeface="微软雅黑" panose="020B0503020204020204" charset="-122"/>
                <a:ea typeface="微软雅黑" panose="020B0503020204020204" charset="-122"/>
                <a:cs typeface="微软雅黑" panose="020B0503020204020204" charset="-122"/>
              </a:rPr>
              <a:t>间 范围内</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生态</a:t>
            </a:r>
            <a:r>
              <a:rPr spc="-15" dirty="0">
                <a:latin typeface="微软雅黑" panose="020B0503020204020204" charset="-122"/>
                <a:ea typeface="微软雅黑" panose="020B0503020204020204" charset="-122"/>
                <a:cs typeface="微软雅黑" panose="020B0503020204020204" charset="-122"/>
              </a:rPr>
              <a:t>保护</a:t>
            </a:r>
            <a:r>
              <a:rPr dirty="0">
                <a:latin typeface="微软雅黑" panose="020B0503020204020204" charset="-122"/>
                <a:ea typeface="微软雅黑" panose="020B0503020204020204" charset="-122"/>
                <a:cs typeface="微软雅黑" panose="020B0503020204020204" charset="-122"/>
              </a:rPr>
              <a:t>红线范</a:t>
            </a:r>
            <a:r>
              <a:rPr spc="-15" dirty="0">
                <a:latin typeface="微软雅黑" panose="020B0503020204020204" charset="-122"/>
                <a:ea typeface="微软雅黑" panose="020B0503020204020204" charset="-122"/>
                <a:cs typeface="微软雅黑" panose="020B0503020204020204" charset="-122"/>
              </a:rPr>
              <a:t>围</a:t>
            </a:r>
            <a:r>
              <a:rPr dirty="0">
                <a:latin typeface="微软雅黑" panose="020B0503020204020204" charset="-122"/>
                <a:ea typeface="微软雅黑" panose="020B0503020204020204" charset="-122"/>
                <a:cs typeface="微软雅黑" panose="020B0503020204020204" charset="-122"/>
              </a:rPr>
              <a:t>外，具 有重要</a:t>
            </a:r>
            <a:r>
              <a:rPr spc="-15" dirty="0">
                <a:latin typeface="微软雅黑" panose="020B0503020204020204" charset="-122"/>
                <a:ea typeface="微软雅黑" panose="020B0503020204020204" charset="-122"/>
                <a:cs typeface="微软雅黑" panose="020B0503020204020204" charset="-122"/>
              </a:rPr>
              <a:t>生</a:t>
            </a:r>
            <a:r>
              <a:rPr dirty="0">
                <a:latin typeface="微软雅黑" panose="020B0503020204020204" charset="-122"/>
                <a:ea typeface="微软雅黑" panose="020B0503020204020204" charset="-122"/>
                <a:cs typeface="微软雅黑" panose="020B0503020204020204" charset="-122"/>
              </a:rPr>
              <a:t>态功</a:t>
            </a:r>
            <a:r>
              <a:rPr spc="-15" dirty="0">
                <a:latin typeface="微软雅黑" panose="020B0503020204020204" charset="-122"/>
                <a:ea typeface="微软雅黑" panose="020B0503020204020204" charset="-122"/>
                <a:cs typeface="微软雅黑" panose="020B0503020204020204" charset="-122"/>
              </a:rPr>
              <a:t>能，</a:t>
            </a:r>
            <a:r>
              <a:rPr dirty="0">
                <a:latin typeface="微软雅黑" panose="020B0503020204020204" charset="-122"/>
                <a:ea typeface="微软雅黑" panose="020B0503020204020204" charset="-122"/>
                <a:cs typeface="微软雅黑" panose="020B0503020204020204" charset="-122"/>
              </a:rPr>
              <a:t>需要严</a:t>
            </a:r>
            <a:r>
              <a:rPr spc="-15" dirty="0">
                <a:latin typeface="微软雅黑" panose="020B0503020204020204" charset="-122"/>
                <a:ea typeface="微软雅黑" panose="020B0503020204020204" charset="-122"/>
                <a:cs typeface="微软雅黑" panose="020B0503020204020204" charset="-122"/>
              </a:rPr>
              <a:t>格</a:t>
            </a:r>
            <a:r>
              <a:rPr dirty="0">
                <a:latin typeface="微软雅黑" panose="020B0503020204020204" charset="-122"/>
                <a:ea typeface="微软雅黑" panose="020B0503020204020204" charset="-122"/>
                <a:cs typeface="微软雅黑" panose="020B0503020204020204" charset="-122"/>
              </a:rPr>
              <a:t>保护， 并在遵</a:t>
            </a:r>
            <a:r>
              <a:rPr spc="-15" dirty="0">
                <a:latin typeface="微软雅黑" panose="020B0503020204020204" charset="-122"/>
                <a:ea typeface="微软雅黑" panose="020B0503020204020204" charset="-122"/>
                <a:cs typeface="微软雅黑" panose="020B0503020204020204" charset="-122"/>
              </a:rPr>
              <a:t>循</a:t>
            </a:r>
            <a:r>
              <a:rPr dirty="0">
                <a:latin typeface="微软雅黑" panose="020B0503020204020204" charset="-122"/>
                <a:ea typeface="微软雅黑" panose="020B0503020204020204" charset="-122"/>
                <a:cs typeface="微软雅黑" panose="020B0503020204020204" charset="-122"/>
              </a:rPr>
              <a:t>有关</a:t>
            </a:r>
            <a:r>
              <a:rPr spc="-15" dirty="0">
                <a:latin typeface="微软雅黑" panose="020B0503020204020204" charset="-122"/>
                <a:ea typeface="微软雅黑" panose="020B0503020204020204" charset="-122"/>
                <a:cs typeface="微软雅黑" panose="020B0503020204020204" charset="-122"/>
              </a:rPr>
              <a:t>法规</a:t>
            </a:r>
            <a:r>
              <a:rPr dirty="0">
                <a:latin typeface="微软雅黑" panose="020B0503020204020204" charset="-122"/>
                <a:ea typeface="微软雅黑" panose="020B0503020204020204" charset="-122"/>
                <a:cs typeface="微软雅黑" panose="020B0503020204020204" charset="-122"/>
              </a:rPr>
              <a:t>以及管</a:t>
            </a:r>
            <a:r>
              <a:rPr spc="-15" dirty="0">
                <a:latin typeface="微软雅黑" panose="020B0503020204020204" charset="-122"/>
                <a:ea typeface="微软雅黑" panose="020B0503020204020204" charset="-122"/>
                <a:cs typeface="微软雅黑" panose="020B0503020204020204" charset="-122"/>
              </a:rPr>
              <a:t>制</a:t>
            </a:r>
            <a:r>
              <a:rPr dirty="0">
                <a:latin typeface="微软雅黑" panose="020B0503020204020204" charset="-122"/>
                <a:ea typeface="微软雅黑" panose="020B0503020204020204" charset="-122"/>
                <a:cs typeface="微软雅黑" panose="020B0503020204020204" charset="-122"/>
              </a:rPr>
              <a:t>规则前 提下，</a:t>
            </a:r>
            <a:r>
              <a:rPr spc="-15" dirty="0">
                <a:latin typeface="微软雅黑" panose="020B0503020204020204" charset="-122"/>
                <a:ea typeface="微软雅黑" panose="020B0503020204020204" charset="-122"/>
                <a:cs typeface="微软雅黑" panose="020B0503020204020204" charset="-122"/>
              </a:rPr>
              <a:t>可</a:t>
            </a:r>
            <a:r>
              <a:rPr dirty="0">
                <a:latin typeface="微软雅黑" panose="020B0503020204020204" charset="-122"/>
                <a:ea typeface="微软雅黑" panose="020B0503020204020204" charset="-122"/>
                <a:cs typeface="微软雅黑" panose="020B0503020204020204" charset="-122"/>
              </a:rPr>
              <a:t>以适</a:t>
            </a:r>
            <a:r>
              <a:rPr spc="-15" dirty="0">
                <a:latin typeface="微软雅黑" panose="020B0503020204020204" charset="-122"/>
                <a:ea typeface="微软雅黑" panose="020B0503020204020204" charset="-122"/>
                <a:cs typeface="微软雅黑" panose="020B0503020204020204" charset="-122"/>
              </a:rPr>
              <a:t>度开</a:t>
            </a:r>
            <a:r>
              <a:rPr dirty="0">
                <a:latin typeface="微软雅黑" panose="020B0503020204020204" charset="-122"/>
                <a:ea typeface="微软雅黑" panose="020B0503020204020204" charset="-122"/>
                <a:cs typeface="微软雅黑" panose="020B0503020204020204" charset="-122"/>
              </a:rPr>
              <a:t>发利用</a:t>
            </a:r>
            <a:r>
              <a:rPr spc="-15" dirty="0">
                <a:latin typeface="微软雅黑" panose="020B0503020204020204" charset="-122"/>
                <a:ea typeface="微软雅黑" panose="020B0503020204020204" charset="-122"/>
                <a:cs typeface="微软雅黑" panose="020B0503020204020204" charset="-122"/>
              </a:rPr>
              <a:t>的</a:t>
            </a:r>
            <a:r>
              <a:rPr dirty="0">
                <a:latin typeface="微软雅黑" panose="020B0503020204020204" charset="-122"/>
                <a:ea typeface="微软雅黑" panose="020B0503020204020204" charset="-122"/>
                <a:cs typeface="微软雅黑" panose="020B0503020204020204" charset="-122"/>
              </a:rPr>
              <a:t>区域。 包括生</a:t>
            </a:r>
            <a:r>
              <a:rPr spc="-15" dirty="0">
                <a:latin typeface="微软雅黑" panose="020B0503020204020204" charset="-122"/>
                <a:ea typeface="微软雅黑" panose="020B0503020204020204" charset="-122"/>
                <a:cs typeface="微软雅黑" panose="020B0503020204020204" charset="-122"/>
              </a:rPr>
              <a:t>态</a:t>
            </a:r>
            <a:r>
              <a:rPr dirty="0">
                <a:latin typeface="微软雅黑" panose="020B0503020204020204" charset="-122"/>
                <a:ea typeface="微软雅黑" panose="020B0503020204020204" charset="-122"/>
                <a:cs typeface="微软雅黑" panose="020B0503020204020204" charset="-122"/>
              </a:rPr>
              <a:t>空间</a:t>
            </a:r>
            <a:r>
              <a:rPr spc="-15" dirty="0">
                <a:latin typeface="微软雅黑" panose="020B0503020204020204" charset="-122"/>
                <a:ea typeface="微软雅黑" panose="020B0503020204020204" charset="-122"/>
                <a:cs typeface="微软雅黑" panose="020B0503020204020204" charset="-122"/>
              </a:rPr>
              <a:t>内一</a:t>
            </a:r>
            <a:r>
              <a:rPr dirty="0">
                <a:latin typeface="微软雅黑" panose="020B0503020204020204" charset="-122"/>
                <a:ea typeface="微软雅黑" panose="020B0503020204020204" charset="-122"/>
                <a:cs typeface="微软雅黑" panose="020B0503020204020204" charset="-122"/>
              </a:rPr>
              <a:t>般湿地</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生态公 益林、</a:t>
            </a:r>
            <a:r>
              <a:rPr spc="-15" dirty="0">
                <a:latin typeface="微软雅黑" panose="020B0503020204020204" charset="-122"/>
                <a:ea typeface="微软雅黑" panose="020B0503020204020204" charset="-122"/>
                <a:cs typeface="微软雅黑" panose="020B0503020204020204" charset="-122"/>
              </a:rPr>
              <a:t>饮</a:t>
            </a:r>
            <a:r>
              <a:rPr dirty="0">
                <a:latin typeface="微软雅黑" panose="020B0503020204020204" charset="-122"/>
                <a:ea typeface="微软雅黑" panose="020B0503020204020204" charset="-122"/>
                <a:cs typeface="微软雅黑" panose="020B0503020204020204" charset="-122"/>
              </a:rPr>
              <a:t>用水</a:t>
            </a:r>
            <a:r>
              <a:rPr spc="-15" dirty="0">
                <a:latin typeface="微软雅黑" panose="020B0503020204020204" charset="-122"/>
                <a:ea typeface="微软雅黑" panose="020B0503020204020204" charset="-122"/>
                <a:cs typeface="微软雅黑" panose="020B0503020204020204" charset="-122"/>
              </a:rPr>
              <a:t>水源</a:t>
            </a:r>
            <a:r>
              <a:rPr dirty="0">
                <a:latin typeface="微软雅黑" panose="020B0503020204020204" charset="-122"/>
                <a:ea typeface="微软雅黑" panose="020B0503020204020204" charset="-122"/>
                <a:cs typeface="微软雅黑" panose="020B0503020204020204" charset="-122"/>
              </a:rPr>
              <a:t>保护区</a:t>
            </a:r>
            <a:r>
              <a:rPr spc="-15" dirty="0">
                <a:latin typeface="微软雅黑" panose="020B0503020204020204" charset="-122"/>
                <a:ea typeface="微软雅黑" panose="020B0503020204020204" charset="-122"/>
                <a:cs typeface="微软雅黑" panose="020B0503020204020204" charset="-122"/>
              </a:rPr>
              <a:t>等</a:t>
            </a:r>
            <a:r>
              <a:rPr dirty="0">
                <a:latin typeface="微软雅黑" panose="020B0503020204020204" charset="-122"/>
                <a:ea typeface="微软雅黑" panose="020B0503020204020204" charset="-122"/>
                <a:cs typeface="微软雅黑" panose="020B0503020204020204" charset="-122"/>
              </a:rPr>
              <a:t>各类保护地。</a:t>
            </a:r>
            <a:endParaRPr>
              <a:latin typeface="微软雅黑" panose="020B0503020204020204" charset="-122"/>
              <a:ea typeface="微软雅黑" panose="020B0503020204020204" charset="-122"/>
              <a:cs typeface="微软雅黑" panose="020B0503020204020204" charset="-122"/>
            </a:endParaRPr>
          </a:p>
        </p:txBody>
      </p:sp>
      <p:pic>
        <p:nvPicPr>
          <p:cNvPr id="5" name="图片 4" descr="风玫瑰"/>
          <p:cNvPicPr>
            <a:picLocks noChangeAspect="1"/>
          </p:cNvPicPr>
          <p:nvPr/>
        </p:nvPicPr>
        <p:blipFill>
          <a:blip r:embed="rId3"/>
          <a:stretch>
            <a:fillRect/>
          </a:stretch>
        </p:blipFill>
        <p:spPr>
          <a:xfrm>
            <a:off x="13243560" y="2518410"/>
            <a:ext cx="561340" cy="77533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农田保护与土地整治</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7" name="object 10"/>
          <p:cNvSpPr txBox="1"/>
          <p:nvPr/>
        </p:nvSpPr>
        <p:spPr>
          <a:xfrm>
            <a:off x="783590" y="1817370"/>
            <a:ext cx="6282690" cy="4311015"/>
          </a:xfrm>
          <a:prstGeom prst="rect">
            <a:avLst/>
          </a:prstGeom>
        </p:spPr>
        <p:txBody>
          <a:bodyPr vert="horz" wrap="square" lIns="0" tIns="12700" rIns="0" bIns="0" rtlCol="0">
            <a:spAutoFit/>
          </a:bodyPr>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b="1" dirty="0">
                <a:solidFill>
                  <a:schemeClr val="tx1"/>
                </a:solidFill>
                <a:latin typeface="微软雅黑" panose="020B0503020204020204" charset="-122"/>
                <a:ea typeface="微软雅黑" panose="020B0503020204020204" charset="-122"/>
                <a:cs typeface="微软雅黑" panose="020B0503020204020204" charset="-122"/>
                <a:sym typeface="+mn-ea"/>
              </a:rPr>
              <a:t>本村内已划定永久基本农田</a:t>
            </a:r>
            <a:r>
              <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mn-ea"/>
              </a:rPr>
              <a:t>190.89</a:t>
            </a:r>
            <a:r>
              <a:rPr lang="zh-CN" b="1" dirty="0">
                <a:solidFill>
                  <a:schemeClr val="tx1"/>
                </a:solidFill>
                <a:latin typeface="微软雅黑" panose="020B0503020204020204" charset="-122"/>
                <a:ea typeface="微软雅黑" panose="020B0503020204020204" charset="-122"/>
                <a:cs typeface="微软雅黑" panose="020B0503020204020204" charset="-122"/>
                <a:sym typeface="+mn-ea"/>
              </a:rPr>
              <a:t>公顷，主要分布在村庄周边，任何单位和个人不得擅自占用或改变用途。</a:t>
            </a:r>
            <a:endParaRPr lang="zh-CN"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）本村耕地保有量</a:t>
            </a:r>
            <a:r>
              <a:rPr lang="en-US" altLang="zh-CN" b="1" dirty="0">
                <a:solidFill>
                  <a:schemeClr val="tx1"/>
                </a:solidFill>
                <a:latin typeface="微软雅黑" panose="020B0503020204020204" charset="-122"/>
                <a:ea typeface="微软雅黑" panose="020B0503020204020204" charset="-122"/>
                <a:cs typeface="微软雅黑" panose="020B0503020204020204" charset="-122"/>
                <a:sym typeface="+mn-ea"/>
              </a:rPr>
              <a:t>202.48</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公顷，不得随意占用耕地；确实占用的，应经村民小组确认，村委会审查同意后出具书面意见后，由镇政府按程序办理相关报批手续。</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）未经批准，不得在园地、商品林以及其他农用地进行非农建设活动，不得进行毁林开垦、采石、挖沙、采矿、取土等活动。</a:t>
            </a:r>
            <a:endParaRPr lang="zh-CN"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508000" fontAlgn="auto">
              <a:lnSpc>
                <a:spcPct val="150000"/>
              </a:lnSpc>
              <a:spcBef>
                <a:spcPts val="100"/>
              </a:spcBef>
              <a:extLst>
                <a:ext uri="{35155182-B16C-46BC-9424-99874614C6A1}">
                  <wpsdc:indentchars xmlns:wpsdc="http://www.wps.cn/officeDocument/2017/drawingmlCustomData" val="200" checksum="282533468"/>
                </a:ext>
              </a:extLst>
            </a:pPr>
            <a:endParaRPr lang="zh-CN"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0" fontAlgn="auto">
              <a:lnSpc>
                <a:spcPct val="150000"/>
              </a:lnSpc>
              <a:spcBef>
                <a:spcPts val="100"/>
              </a:spcBef>
            </a:pPr>
            <a:endParaRPr lang="zh-CN" sz="20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21" name="图片 20" descr="G:\2020\6.2兰陵大北庄\03成果\永久基本农田.jpg永久基本农田"/>
          <p:cNvPicPr>
            <a:picLocks noChangeAspect="1"/>
          </p:cNvPicPr>
          <p:nvPr/>
        </p:nvPicPr>
        <p:blipFill>
          <a:blip r:embed="rId2"/>
          <a:srcRect/>
          <a:stretch>
            <a:fillRect/>
          </a:stretch>
        </p:blipFill>
        <p:spPr>
          <a:xfrm>
            <a:off x="8038466" y="1187451"/>
            <a:ext cx="6509385" cy="9204325"/>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12" name="object 12"/>
          <p:cNvSpPr txBox="1"/>
          <p:nvPr/>
        </p:nvSpPr>
        <p:spPr>
          <a:xfrm>
            <a:off x="653415" y="5190490"/>
            <a:ext cx="7005320" cy="2412365"/>
          </a:xfrm>
          <a:prstGeom prst="rect">
            <a:avLst/>
          </a:prstGeom>
        </p:spPr>
        <p:txBody>
          <a:bodyPr vert="horz" wrap="square" lIns="0" tIns="119380" rIns="0" bIns="0" rtlCol="0">
            <a:spAutoFit/>
          </a:bodyPr>
          <a:p>
            <a:pPr marL="299085" indent="-287020">
              <a:lnSpc>
                <a:spcPct val="100000"/>
              </a:lnSpc>
              <a:spcBef>
                <a:spcPts val="940"/>
              </a:spcBef>
              <a:buFont typeface="Wingdings" panose="05000000000000000000"/>
              <a:buChar char=""/>
              <a:tabLst>
                <a:tab pos="299085" algn="l"/>
                <a:tab pos="299720" algn="l"/>
              </a:tabLst>
            </a:pPr>
            <a:r>
              <a:rPr dirty="0">
                <a:latin typeface="微软雅黑" panose="020B0503020204020204" charset="-122"/>
                <a:ea typeface="微软雅黑" panose="020B0503020204020204" charset="-122"/>
                <a:cs typeface="微软雅黑" panose="020B0503020204020204" charset="-122"/>
              </a:rPr>
              <a:t>落实永</a:t>
            </a:r>
            <a:r>
              <a:rPr spc="-15" dirty="0">
                <a:latin typeface="微软雅黑" panose="020B0503020204020204" charset="-122"/>
                <a:ea typeface="微软雅黑" panose="020B0503020204020204" charset="-122"/>
                <a:cs typeface="微软雅黑" panose="020B0503020204020204" charset="-122"/>
              </a:rPr>
              <a:t>久</a:t>
            </a:r>
            <a:r>
              <a:rPr dirty="0">
                <a:latin typeface="微软雅黑" panose="020B0503020204020204" charset="-122"/>
                <a:ea typeface="微软雅黑" panose="020B0503020204020204" charset="-122"/>
                <a:cs typeface="微软雅黑" panose="020B0503020204020204" charset="-122"/>
              </a:rPr>
              <a:t>基本</a:t>
            </a:r>
            <a:r>
              <a:rPr spc="-15" dirty="0">
                <a:latin typeface="微软雅黑" panose="020B0503020204020204" charset="-122"/>
                <a:ea typeface="微软雅黑" panose="020B0503020204020204" charset="-122"/>
                <a:cs typeface="微软雅黑" panose="020B0503020204020204" charset="-122"/>
              </a:rPr>
              <a:t>农田</a:t>
            </a:r>
            <a:r>
              <a:rPr dirty="0">
                <a:latin typeface="微软雅黑" panose="020B0503020204020204" charset="-122"/>
                <a:ea typeface="微软雅黑" panose="020B0503020204020204" charset="-122"/>
                <a:cs typeface="微软雅黑" panose="020B0503020204020204" charset="-122"/>
              </a:rPr>
              <a:t>保护红</a:t>
            </a:r>
            <a:r>
              <a:rPr spc="-15" dirty="0">
                <a:latin typeface="微软雅黑" panose="020B0503020204020204" charset="-122"/>
                <a:ea typeface="微软雅黑" panose="020B0503020204020204" charset="-122"/>
                <a:cs typeface="微软雅黑" panose="020B0503020204020204" charset="-122"/>
              </a:rPr>
              <a:t>线</a:t>
            </a:r>
            <a:r>
              <a:rPr dirty="0">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marL="12700" marR="5080" indent="359410">
              <a:lnSpc>
                <a:spcPct val="150000"/>
              </a:lnSpc>
            </a:pPr>
            <a:r>
              <a:rPr dirty="0">
                <a:latin typeface="微软雅黑" panose="020B0503020204020204" charset="-122"/>
                <a:ea typeface="微软雅黑" panose="020B0503020204020204" charset="-122"/>
                <a:cs typeface="微软雅黑" panose="020B0503020204020204" charset="-122"/>
              </a:rPr>
              <a:t>永久基</a:t>
            </a:r>
            <a:r>
              <a:rPr spc="-15" dirty="0">
                <a:latin typeface="微软雅黑" panose="020B0503020204020204" charset="-122"/>
                <a:ea typeface="微软雅黑" panose="020B0503020204020204" charset="-122"/>
                <a:cs typeface="微软雅黑" panose="020B0503020204020204" charset="-122"/>
              </a:rPr>
              <a:t>本</a:t>
            </a:r>
            <a:r>
              <a:rPr dirty="0">
                <a:latin typeface="微软雅黑" panose="020B0503020204020204" charset="-122"/>
                <a:ea typeface="微软雅黑" panose="020B0503020204020204" charset="-122"/>
                <a:cs typeface="微软雅黑" panose="020B0503020204020204" charset="-122"/>
              </a:rPr>
              <a:t>农田</a:t>
            </a:r>
            <a:r>
              <a:rPr spc="-15" dirty="0">
                <a:latin typeface="微软雅黑" panose="020B0503020204020204" charset="-122"/>
                <a:ea typeface="微软雅黑" panose="020B0503020204020204" charset="-122"/>
                <a:cs typeface="微软雅黑" panose="020B0503020204020204" charset="-122"/>
              </a:rPr>
              <a:t>保护</a:t>
            </a:r>
            <a:r>
              <a:rPr dirty="0">
                <a:latin typeface="微软雅黑" panose="020B0503020204020204" charset="-122"/>
                <a:ea typeface="微软雅黑" panose="020B0503020204020204" charset="-122"/>
                <a:cs typeface="微软雅黑" panose="020B0503020204020204" charset="-122"/>
              </a:rPr>
              <a:t>红线。</a:t>
            </a:r>
            <a:r>
              <a:rPr spc="-15" dirty="0">
                <a:latin typeface="微软雅黑" panose="020B0503020204020204" charset="-122"/>
                <a:ea typeface="微软雅黑" panose="020B0503020204020204" charset="-122"/>
                <a:cs typeface="微软雅黑" panose="020B0503020204020204" charset="-122"/>
              </a:rPr>
              <a:t>严</a:t>
            </a:r>
            <a:r>
              <a:rPr dirty="0">
                <a:latin typeface="微软雅黑" panose="020B0503020204020204" charset="-122"/>
                <a:ea typeface="微软雅黑" panose="020B0503020204020204" charset="-122"/>
                <a:cs typeface="微软雅黑" panose="020B0503020204020204" charset="-122"/>
              </a:rPr>
              <a:t>格落</a:t>
            </a:r>
            <a:r>
              <a:rPr spc="-15" dirty="0">
                <a:latin typeface="微软雅黑" panose="020B0503020204020204" charset="-122"/>
                <a:ea typeface="微软雅黑" panose="020B0503020204020204" charset="-122"/>
                <a:cs typeface="微软雅黑" panose="020B0503020204020204" charset="-122"/>
              </a:rPr>
              <a:t>实基</a:t>
            </a:r>
            <a:r>
              <a:rPr dirty="0">
                <a:latin typeface="微软雅黑" panose="020B0503020204020204" charset="-122"/>
                <a:ea typeface="微软雅黑" panose="020B0503020204020204" charset="-122"/>
                <a:cs typeface="微软雅黑" panose="020B0503020204020204" charset="-122"/>
              </a:rPr>
              <a:t>本农田</a:t>
            </a:r>
            <a:r>
              <a:rPr spc="-15" dirty="0">
                <a:latin typeface="微软雅黑" panose="020B0503020204020204" charset="-122"/>
                <a:ea typeface="微软雅黑" panose="020B0503020204020204" charset="-122"/>
                <a:cs typeface="微软雅黑" panose="020B0503020204020204" charset="-122"/>
              </a:rPr>
              <a:t>保</a:t>
            </a:r>
            <a:r>
              <a:rPr dirty="0">
                <a:latin typeface="微软雅黑" panose="020B0503020204020204" charset="-122"/>
                <a:ea typeface="微软雅黑" panose="020B0503020204020204" charset="-122"/>
                <a:cs typeface="微软雅黑" panose="020B0503020204020204" charset="-122"/>
              </a:rPr>
              <a:t>护制 度，以</a:t>
            </a:r>
            <a:r>
              <a:rPr spc="-15" dirty="0">
                <a:latin typeface="微软雅黑" panose="020B0503020204020204" charset="-122"/>
                <a:ea typeface="微软雅黑" panose="020B0503020204020204" charset="-122"/>
                <a:cs typeface="微软雅黑" panose="020B0503020204020204" charset="-122"/>
              </a:rPr>
              <a:t>现</a:t>
            </a:r>
            <a:r>
              <a:rPr dirty="0">
                <a:latin typeface="微软雅黑" panose="020B0503020204020204" charset="-122"/>
                <a:ea typeface="微软雅黑" panose="020B0503020204020204" charset="-122"/>
                <a:cs typeface="微软雅黑" panose="020B0503020204020204" charset="-122"/>
              </a:rPr>
              <a:t>阶段</a:t>
            </a:r>
            <a:r>
              <a:rPr spc="-15" dirty="0">
                <a:latin typeface="微软雅黑" panose="020B0503020204020204" charset="-122"/>
                <a:ea typeface="微软雅黑" panose="020B0503020204020204" charset="-122"/>
                <a:cs typeface="微软雅黑" panose="020B0503020204020204" charset="-122"/>
              </a:rPr>
              <a:t>三调</a:t>
            </a:r>
            <a:r>
              <a:rPr dirty="0">
                <a:latin typeface="微软雅黑" panose="020B0503020204020204" charset="-122"/>
                <a:ea typeface="微软雅黑" panose="020B0503020204020204" charset="-122"/>
                <a:cs typeface="微软雅黑" panose="020B0503020204020204" charset="-122"/>
              </a:rPr>
              <a:t>成果为</a:t>
            </a:r>
            <a:r>
              <a:rPr spc="-15" dirty="0">
                <a:latin typeface="微软雅黑" panose="020B0503020204020204" charset="-122"/>
                <a:ea typeface="微软雅黑" panose="020B0503020204020204" charset="-122"/>
                <a:cs typeface="微软雅黑" panose="020B0503020204020204" charset="-122"/>
              </a:rPr>
              <a:t>基</a:t>
            </a:r>
            <a:r>
              <a:rPr dirty="0">
                <a:latin typeface="微软雅黑" panose="020B0503020204020204" charset="-122"/>
                <a:ea typeface="微软雅黑" panose="020B0503020204020204" charset="-122"/>
                <a:cs typeface="微软雅黑" panose="020B0503020204020204" charset="-122"/>
              </a:rPr>
              <a:t>础，</a:t>
            </a:r>
            <a:r>
              <a:rPr spc="-15" dirty="0">
                <a:latin typeface="微软雅黑" panose="020B0503020204020204" charset="-122"/>
                <a:ea typeface="微软雅黑" panose="020B0503020204020204" charset="-122"/>
                <a:cs typeface="微软雅黑" panose="020B0503020204020204" charset="-122"/>
              </a:rPr>
              <a:t>修正</a:t>
            </a:r>
            <a:r>
              <a:rPr dirty="0">
                <a:latin typeface="微软雅黑" panose="020B0503020204020204" charset="-122"/>
                <a:ea typeface="微软雅黑" panose="020B0503020204020204" charset="-122"/>
                <a:cs typeface="微软雅黑" panose="020B0503020204020204" charset="-122"/>
              </a:rPr>
              <a:t>永久基</a:t>
            </a:r>
            <a:r>
              <a:rPr spc="-15" dirty="0">
                <a:latin typeface="微软雅黑" panose="020B0503020204020204" charset="-122"/>
                <a:ea typeface="微软雅黑" panose="020B0503020204020204" charset="-122"/>
                <a:cs typeface="微软雅黑" panose="020B0503020204020204" charset="-122"/>
              </a:rPr>
              <a:t>本</a:t>
            </a:r>
            <a:r>
              <a:rPr dirty="0">
                <a:latin typeface="微软雅黑" panose="020B0503020204020204" charset="-122"/>
                <a:ea typeface="微软雅黑" panose="020B0503020204020204" charset="-122"/>
                <a:cs typeface="微软雅黑" panose="020B0503020204020204" charset="-122"/>
              </a:rPr>
              <a:t>农田</a:t>
            </a:r>
            <a:r>
              <a:rPr spc="-15" dirty="0">
                <a:latin typeface="微软雅黑" panose="020B0503020204020204" charset="-122"/>
                <a:ea typeface="微软雅黑" panose="020B0503020204020204" charset="-122"/>
                <a:cs typeface="微软雅黑" panose="020B0503020204020204" charset="-122"/>
              </a:rPr>
              <a:t>保</a:t>
            </a:r>
            <a:r>
              <a:rPr dirty="0">
                <a:latin typeface="微软雅黑" panose="020B0503020204020204" charset="-122"/>
                <a:ea typeface="微软雅黑" panose="020B0503020204020204" charset="-122"/>
                <a:cs typeface="微软雅黑" panose="020B0503020204020204" charset="-122"/>
              </a:rPr>
              <a:t>护 成果的</a:t>
            </a:r>
            <a:r>
              <a:rPr spc="-15" dirty="0">
                <a:latin typeface="微软雅黑" panose="020B0503020204020204" charset="-122"/>
                <a:ea typeface="微软雅黑" panose="020B0503020204020204" charset="-122"/>
                <a:cs typeface="微软雅黑" panose="020B0503020204020204" charset="-122"/>
              </a:rPr>
              <a:t>范</a:t>
            </a:r>
            <a:r>
              <a:rPr dirty="0">
                <a:latin typeface="微软雅黑" panose="020B0503020204020204" charset="-122"/>
                <a:ea typeface="微软雅黑" panose="020B0503020204020204" charset="-122"/>
                <a:cs typeface="微软雅黑" panose="020B0503020204020204" charset="-122"/>
              </a:rPr>
              <a:t>围、</a:t>
            </a:r>
            <a:r>
              <a:rPr spc="-15" dirty="0">
                <a:latin typeface="微软雅黑" panose="020B0503020204020204" charset="-122"/>
                <a:ea typeface="微软雅黑" panose="020B0503020204020204" charset="-122"/>
                <a:cs typeface="微软雅黑" panose="020B0503020204020204" charset="-122"/>
              </a:rPr>
              <a:t>边界</a:t>
            </a:r>
            <a:r>
              <a:rPr dirty="0">
                <a:latin typeface="微软雅黑" panose="020B0503020204020204" charset="-122"/>
                <a:ea typeface="微软雅黑" panose="020B0503020204020204" charset="-122"/>
                <a:cs typeface="微软雅黑" panose="020B0503020204020204" charset="-122"/>
              </a:rPr>
              <a:t>，确定</a:t>
            </a:r>
            <a:r>
              <a:rPr spc="-15" dirty="0">
                <a:latin typeface="微软雅黑" panose="020B0503020204020204" charset="-122"/>
                <a:ea typeface="微软雅黑" panose="020B0503020204020204" charset="-122"/>
                <a:cs typeface="微软雅黑" panose="020B0503020204020204" charset="-122"/>
              </a:rPr>
              <a:t>为</a:t>
            </a:r>
            <a:r>
              <a:rPr dirty="0">
                <a:latin typeface="微软雅黑" panose="020B0503020204020204" charset="-122"/>
                <a:ea typeface="微软雅黑" panose="020B0503020204020204" charset="-122"/>
                <a:cs typeface="微软雅黑" panose="020B0503020204020204" charset="-122"/>
              </a:rPr>
              <a:t>村域</a:t>
            </a:r>
            <a:r>
              <a:rPr spc="-15" dirty="0">
                <a:latin typeface="微软雅黑" panose="020B0503020204020204" charset="-122"/>
                <a:ea typeface="微软雅黑" panose="020B0503020204020204" charset="-122"/>
                <a:cs typeface="微软雅黑" panose="020B0503020204020204" charset="-122"/>
              </a:rPr>
              <a:t>永久</a:t>
            </a:r>
            <a:r>
              <a:rPr dirty="0">
                <a:latin typeface="微软雅黑" panose="020B0503020204020204" charset="-122"/>
                <a:ea typeface="微软雅黑" panose="020B0503020204020204" charset="-122"/>
                <a:cs typeface="微软雅黑" panose="020B0503020204020204" charset="-122"/>
              </a:rPr>
              <a:t>基本农</a:t>
            </a:r>
            <a:r>
              <a:rPr spc="-15" dirty="0">
                <a:latin typeface="微软雅黑" panose="020B0503020204020204" charset="-122"/>
                <a:ea typeface="微软雅黑" panose="020B0503020204020204" charset="-122"/>
                <a:cs typeface="微软雅黑" panose="020B0503020204020204" charset="-122"/>
              </a:rPr>
              <a:t>田</a:t>
            </a:r>
            <a:r>
              <a:rPr dirty="0">
                <a:latin typeface="微软雅黑" panose="020B0503020204020204" charset="-122"/>
                <a:ea typeface="微软雅黑" panose="020B0503020204020204" charset="-122"/>
                <a:cs typeface="微软雅黑" panose="020B0503020204020204" charset="-122"/>
              </a:rPr>
              <a:t>保护红 线。</a:t>
            </a:r>
            <a:endParaRPr>
              <a:latin typeface="微软雅黑" panose="020B0503020204020204" charset="-122"/>
              <a:ea typeface="微软雅黑" panose="020B0503020204020204" charset="-122"/>
              <a:cs typeface="微软雅黑" panose="020B0503020204020204" charset="-122"/>
            </a:endParaRPr>
          </a:p>
          <a:p>
            <a:pPr marL="299085" indent="-287020">
              <a:lnSpc>
                <a:spcPct val="100000"/>
              </a:lnSpc>
              <a:spcBef>
                <a:spcPts val="840"/>
              </a:spcBef>
              <a:buFont typeface="Wingdings" panose="05000000000000000000"/>
              <a:buChar char=""/>
              <a:tabLst>
                <a:tab pos="299085" algn="l"/>
                <a:tab pos="299720" algn="l"/>
              </a:tabLst>
            </a:pPr>
            <a:r>
              <a:rPr dirty="0">
                <a:latin typeface="微软雅黑" panose="020B0503020204020204" charset="-122"/>
                <a:ea typeface="微软雅黑" panose="020B0503020204020204" charset="-122"/>
                <a:cs typeface="微软雅黑" panose="020B0503020204020204" charset="-122"/>
              </a:rPr>
              <a:t>一般农</a:t>
            </a:r>
            <a:r>
              <a:rPr spc="-15" dirty="0">
                <a:latin typeface="微软雅黑" panose="020B0503020204020204" charset="-122"/>
                <a:ea typeface="微软雅黑" panose="020B0503020204020204" charset="-122"/>
                <a:cs typeface="微软雅黑" panose="020B0503020204020204" charset="-122"/>
              </a:rPr>
              <a:t>业</a:t>
            </a:r>
            <a:r>
              <a:rPr dirty="0">
                <a:latin typeface="微软雅黑" panose="020B0503020204020204" charset="-122"/>
                <a:ea typeface="微软雅黑" panose="020B0503020204020204" charset="-122"/>
                <a:cs typeface="微软雅黑" panose="020B0503020204020204" charset="-122"/>
              </a:rPr>
              <a:t>空间：</a:t>
            </a:r>
            <a:endParaRPr>
              <a:latin typeface="微软雅黑" panose="020B0503020204020204" charset="-122"/>
              <a:ea typeface="微软雅黑" panose="020B0503020204020204" charset="-122"/>
              <a:cs typeface="微软雅黑" panose="020B0503020204020204" charset="-122"/>
            </a:endParaRPr>
          </a:p>
          <a:p>
            <a:pPr marL="372110">
              <a:lnSpc>
                <a:spcPct val="100000"/>
              </a:lnSpc>
              <a:spcBef>
                <a:spcPts val="840"/>
              </a:spcBef>
            </a:pPr>
            <a:r>
              <a:rPr dirty="0">
                <a:latin typeface="微软雅黑" panose="020B0503020204020204" charset="-122"/>
                <a:ea typeface="微软雅黑" panose="020B0503020204020204" charset="-122"/>
                <a:cs typeface="微软雅黑" panose="020B0503020204020204" charset="-122"/>
              </a:rPr>
              <a:t>将永久</a:t>
            </a:r>
            <a:r>
              <a:rPr spc="-15" dirty="0">
                <a:latin typeface="微软雅黑" panose="020B0503020204020204" charset="-122"/>
                <a:ea typeface="微软雅黑" panose="020B0503020204020204" charset="-122"/>
                <a:cs typeface="微软雅黑" panose="020B0503020204020204" charset="-122"/>
              </a:rPr>
              <a:t>基</a:t>
            </a:r>
            <a:r>
              <a:rPr dirty="0">
                <a:latin typeface="微软雅黑" panose="020B0503020204020204" charset="-122"/>
                <a:ea typeface="微软雅黑" panose="020B0503020204020204" charset="-122"/>
                <a:cs typeface="微软雅黑" panose="020B0503020204020204" charset="-122"/>
              </a:rPr>
              <a:t>本农</a:t>
            </a:r>
            <a:r>
              <a:rPr spc="-15" dirty="0">
                <a:latin typeface="微软雅黑" panose="020B0503020204020204" charset="-122"/>
                <a:ea typeface="微软雅黑" panose="020B0503020204020204" charset="-122"/>
                <a:cs typeface="微软雅黑" panose="020B0503020204020204" charset="-122"/>
              </a:rPr>
              <a:t>田保</a:t>
            </a:r>
            <a:r>
              <a:rPr dirty="0">
                <a:latin typeface="微软雅黑" panose="020B0503020204020204" charset="-122"/>
                <a:ea typeface="微软雅黑" panose="020B0503020204020204" charset="-122"/>
                <a:cs typeface="微软雅黑" panose="020B0503020204020204" charset="-122"/>
              </a:rPr>
              <a:t>护红线</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生态</a:t>
            </a:r>
            <a:r>
              <a:rPr spc="-15" dirty="0">
                <a:latin typeface="微软雅黑" panose="020B0503020204020204" charset="-122"/>
                <a:ea typeface="微软雅黑" panose="020B0503020204020204" charset="-122"/>
                <a:cs typeface="微软雅黑" panose="020B0503020204020204" charset="-122"/>
              </a:rPr>
              <a:t>空间</a:t>
            </a:r>
            <a:r>
              <a:rPr dirty="0">
                <a:latin typeface="微软雅黑" panose="020B0503020204020204" charset="-122"/>
                <a:ea typeface="微软雅黑" panose="020B0503020204020204" charset="-122"/>
                <a:cs typeface="微软雅黑" panose="020B0503020204020204" charset="-122"/>
              </a:rPr>
              <a:t>和村域</a:t>
            </a:r>
            <a:r>
              <a:rPr spc="-15" dirty="0">
                <a:latin typeface="微软雅黑" panose="020B0503020204020204" charset="-122"/>
                <a:ea typeface="微软雅黑" panose="020B0503020204020204" charset="-122"/>
                <a:cs typeface="微软雅黑" panose="020B0503020204020204" charset="-122"/>
              </a:rPr>
              <a:t>建</a:t>
            </a:r>
            <a:r>
              <a:rPr dirty="0">
                <a:latin typeface="微软雅黑" panose="020B0503020204020204" charset="-122"/>
                <a:ea typeface="微软雅黑" panose="020B0503020204020204" charset="-122"/>
                <a:cs typeface="微软雅黑" panose="020B0503020204020204" charset="-122"/>
              </a:rPr>
              <a:t>设边</a:t>
            </a:r>
            <a:endParaRPr>
              <a:latin typeface="微软雅黑" panose="020B0503020204020204" charset="-122"/>
              <a:ea typeface="微软雅黑" panose="020B0503020204020204" charset="-122"/>
              <a:cs typeface="微软雅黑" panose="020B0503020204020204" charset="-122"/>
            </a:endParaRPr>
          </a:p>
        </p:txBody>
      </p:sp>
      <p:sp>
        <p:nvSpPr>
          <p:cNvPr id="13" name="object 13"/>
          <p:cNvSpPr txBox="1"/>
          <p:nvPr/>
        </p:nvSpPr>
        <p:spPr>
          <a:xfrm>
            <a:off x="958215" y="7583170"/>
            <a:ext cx="7005320" cy="2089785"/>
          </a:xfrm>
          <a:prstGeom prst="rect">
            <a:avLst/>
          </a:prstGeom>
        </p:spPr>
        <p:txBody>
          <a:bodyPr vert="horz" wrap="square" lIns="0" tIns="12700" rIns="0" bIns="0" rtlCol="0">
            <a:spAutoFit/>
          </a:bodyPr>
          <a:p>
            <a:pPr marL="12700" marR="9525" algn="just">
              <a:lnSpc>
                <a:spcPct val="150000"/>
              </a:lnSpc>
              <a:spcBef>
                <a:spcPts val="100"/>
              </a:spcBef>
            </a:pPr>
            <a:r>
              <a:rPr dirty="0">
                <a:latin typeface="微软雅黑" panose="020B0503020204020204" charset="-122"/>
                <a:ea typeface="微软雅黑" panose="020B0503020204020204" charset="-122"/>
                <a:cs typeface="微软雅黑" panose="020B0503020204020204" charset="-122"/>
              </a:rPr>
              <a:t>界以外</a:t>
            </a:r>
            <a:r>
              <a:rPr spc="-15" dirty="0">
                <a:latin typeface="微软雅黑" panose="020B0503020204020204" charset="-122"/>
                <a:ea typeface="微软雅黑" panose="020B0503020204020204" charset="-122"/>
                <a:cs typeface="微软雅黑" panose="020B0503020204020204" charset="-122"/>
              </a:rPr>
              <a:t>的</a:t>
            </a:r>
            <a:r>
              <a:rPr dirty="0">
                <a:latin typeface="微软雅黑" panose="020B0503020204020204" charset="-122"/>
                <a:ea typeface="微软雅黑" panose="020B0503020204020204" charset="-122"/>
                <a:cs typeface="微软雅黑" panose="020B0503020204020204" charset="-122"/>
              </a:rPr>
              <a:t>农业</a:t>
            </a:r>
            <a:r>
              <a:rPr spc="-15" dirty="0">
                <a:latin typeface="微软雅黑" panose="020B0503020204020204" charset="-122"/>
                <a:ea typeface="微软雅黑" panose="020B0503020204020204" charset="-122"/>
                <a:cs typeface="微软雅黑" panose="020B0503020204020204" charset="-122"/>
              </a:rPr>
              <a:t>生产</a:t>
            </a:r>
            <a:r>
              <a:rPr dirty="0">
                <a:latin typeface="微软雅黑" panose="020B0503020204020204" charset="-122"/>
                <a:ea typeface="微软雅黑" panose="020B0503020204020204" charset="-122"/>
                <a:cs typeface="微软雅黑" panose="020B0503020204020204" charset="-122"/>
              </a:rPr>
              <a:t>适宜区</a:t>
            </a:r>
            <a:r>
              <a:rPr spc="-15" dirty="0">
                <a:latin typeface="微软雅黑" panose="020B0503020204020204" charset="-122"/>
                <a:ea typeface="微软雅黑" panose="020B0503020204020204" charset="-122"/>
                <a:cs typeface="微软雅黑" panose="020B0503020204020204" charset="-122"/>
              </a:rPr>
              <a:t>和</a:t>
            </a:r>
            <a:r>
              <a:rPr dirty="0">
                <a:latin typeface="微软雅黑" panose="020B0503020204020204" charset="-122"/>
                <a:ea typeface="微软雅黑" panose="020B0503020204020204" charset="-122"/>
                <a:cs typeface="微软雅黑" panose="020B0503020204020204" charset="-122"/>
              </a:rPr>
              <a:t>永久</a:t>
            </a:r>
            <a:r>
              <a:rPr spc="-15" dirty="0">
                <a:latin typeface="微软雅黑" panose="020B0503020204020204" charset="-122"/>
                <a:ea typeface="微软雅黑" panose="020B0503020204020204" charset="-122"/>
                <a:cs typeface="微软雅黑" panose="020B0503020204020204" charset="-122"/>
              </a:rPr>
              <a:t>基本</a:t>
            </a:r>
            <a:r>
              <a:rPr dirty="0">
                <a:latin typeface="微软雅黑" panose="020B0503020204020204" charset="-122"/>
                <a:ea typeface="微软雅黑" panose="020B0503020204020204" charset="-122"/>
                <a:cs typeface="微软雅黑" panose="020B0503020204020204" charset="-122"/>
              </a:rPr>
              <a:t>农田整</a:t>
            </a:r>
            <a:r>
              <a:rPr spc="-15" dirty="0">
                <a:latin typeface="微软雅黑" panose="020B0503020204020204" charset="-122"/>
                <a:ea typeface="微软雅黑" panose="020B0503020204020204" charset="-122"/>
                <a:cs typeface="微软雅黑" panose="020B0503020204020204" charset="-122"/>
              </a:rPr>
              <a:t>备</a:t>
            </a:r>
            <a:r>
              <a:rPr dirty="0">
                <a:latin typeface="微软雅黑" panose="020B0503020204020204" charset="-122"/>
                <a:ea typeface="微软雅黑" panose="020B0503020204020204" charset="-122"/>
                <a:cs typeface="微软雅黑" panose="020B0503020204020204" charset="-122"/>
              </a:rPr>
              <a:t>区及</a:t>
            </a:r>
            <a:r>
              <a:rPr spc="-15" dirty="0">
                <a:latin typeface="微软雅黑" panose="020B0503020204020204" charset="-122"/>
                <a:ea typeface="微软雅黑" panose="020B0503020204020204" charset="-122"/>
                <a:cs typeface="微软雅黑" panose="020B0503020204020204" charset="-122"/>
              </a:rPr>
              <a:t>宜</a:t>
            </a:r>
            <a:r>
              <a:rPr dirty="0">
                <a:latin typeface="微软雅黑" panose="020B0503020204020204" charset="-122"/>
                <a:ea typeface="微软雅黑" panose="020B0503020204020204" charset="-122"/>
                <a:cs typeface="微软雅黑" panose="020B0503020204020204" charset="-122"/>
              </a:rPr>
              <a:t>耕 后备资</a:t>
            </a:r>
            <a:r>
              <a:rPr spc="-15" dirty="0">
                <a:latin typeface="微软雅黑" panose="020B0503020204020204" charset="-122"/>
                <a:ea typeface="微软雅黑" panose="020B0503020204020204" charset="-122"/>
                <a:cs typeface="微软雅黑" panose="020B0503020204020204" charset="-122"/>
              </a:rPr>
              <a:t>源</a:t>
            </a:r>
            <a:r>
              <a:rPr dirty="0">
                <a:latin typeface="微软雅黑" panose="020B0503020204020204" charset="-122"/>
                <a:ea typeface="微软雅黑" panose="020B0503020204020204" charset="-122"/>
                <a:cs typeface="微软雅黑" panose="020B0503020204020204" charset="-122"/>
              </a:rPr>
              <a:t>开发</a:t>
            </a:r>
            <a:r>
              <a:rPr spc="-15" dirty="0">
                <a:latin typeface="微软雅黑" panose="020B0503020204020204" charset="-122"/>
                <a:ea typeface="微软雅黑" panose="020B0503020204020204" charset="-122"/>
                <a:cs typeface="微软雅黑" panose="020B0503020204020204" charset="-122"/>
              </a:rPr>
              <a:t>潜力</a:t>
            </a:r>
            <a:r>
              <a:rPr dirty="0">
                <a:latin typeface="微软雅黑" panose="020B0503020204020204" charset="-122"/>
                <a:ea typeface="微软雅黑" panose="020B0503020204020204" charset="-122"/>
                <a:cs typeface="微软雅黑" panose="020B0503020204020204" charset="-122"/>
              </a:rPr>
              <a:t>区等区</a:t>
            </a:r>
            <a:r>
              <a:rPr spc="-15" dirty="0">
                <a:latin typeface="微软雅黑" panose="020B0503020204020204" charset="-122"/>
                <a:ea typeface="微软雅黑" panose="020B0503020204020204" charset="-122"/>
                <a:cs typeface="微软雅黑" panose="020B0503020204020204" charset="-122"/>
              </a:rPr>
              <a:t>域</a:t>
            </a:r>
            <a:r>
              <a:rPr dirty="0">
                <a:latin typeface="微软雅黑" panose="020B0503020204020204" charset="-122"/>
                <a:ea typeface="微软雅黑" panose="020B0503020204020204" charset="-122"/>
                <a:cs typeface="微软雅黑" panose="020B0503020204020204" charset="-122"/>
              </a:rPr>
              <a:t>所对</a:t>
            </a:r>
            <a:r>
              <a:rPr spc="-15" dirty="0">
                <a:latin typeface="微软雅黑" panose="020B0503020204020204" charset="-122"/>
                <a:ea typeface="微软雅黑" panose="020B0503020204020204" charset="-122"/>
                <a:cs typeface="微软雅黑" panose="020B0503020204020204" charset="-122"/>
              </a:rPr>
              <a:t>应的</a:t>
            </a:r>
            <a:r>
              <a:rPr dirty="0">
                <a:latin typeface="微软雅黑" panose="020B0503020204020204" charset="-122"/>
                <a:ea typeface="微软雅黑" panose="020B0503020204020204" charset="-122"/>
                <a:cs typeface="微软雅黑" panose="020B0503020204020204" charset="-122"/>
              </a:rPr>
              <a:t>三调初</a:t>
            </a:r>
            <a:r>
              <a:rPr spc="-15" dirty="0">
                <a:latin typeface="微软雅黑" panose="020B0503020204020204" charset="-122"/>
                <a:ea typeface="微软雅黑" panose="020B0503020204020204" charset="-122"/>
                <a:cs typeface="微软雅黑" panose="020B0503020204020204" charset="-122"/>
              </a:rPr>
              <a:t>成</a:t>
            </a:r>
            <a:r>
              <a:rPr dirty="0">
                <a:latin typeface="微软雅黑" panose="020B0503020204020204" charset="-122"/>
                <a:ea typeface="微软雅黑" panose="020B0503020204020204" charset="-122"/>
                <a:cs typeface="微软雅黑" panose="020B0503020204020204" charset="-122"/>
              </a:rPr>
              <a:t>果认</a:t>
            </a:r>
            <a:r>
              <a:rPr spc="-15" dirty="0">
                <a:latin typeface="微软雅黑" panose="020B0503020204020204" charset="-122"/>
                <a:ea typeface="微软雅黑" panose="020B0503020204020204" charset="-122"/>
                <a:cs typeface="微软雅黑" panose="020B0503020204020204" charset="-122"/>
              </a:rPr>
              <a:t>定</a:t>
            </a:r>
            <a:r>
              <a:rPr dirty="0">
                <a:latin typeface="微软雅黑" panose="020B0503020204020204" charset="-122"/>
                <a:ea typeface="微软雅黑" panose="020B0503020204020204" charset="-122"/>
                <a:cs typeface="微软雅黑" panose="020B0503020204020204" charset="-122"/>
              </a:rPr>
              <a:t>为 耕地、</a:t>
            </a:r>
            <a:r>
              <a:rPr spc="-15" dirty="0">
                <a:latin typeface="微软雅黑" panose="020B0503020204020204" charset="-122"/>
                <a:ea typeface="微软雅黑" panose="020B0503020204020204" charset="-122"/>
                <a:cs typeface="微软雅黑" panose="020B0503020204020204" charset="-122"/>
              </a:rPr>
              <a:t>林</a:t>
            </a:r>
            <a:r>
              <a:rPr dirty="0">
                <a:latin typeface="微软雅黑" panose="020B0503020204020204" charset="-122"/>
                <a:ea typeface="微软雅黑" panose="020B0503020204020204" charset="-122"/>
                <a:cs typeface="微软雅黑" panose="020B0503020204020204" charset="-122"/>
              </a:rPr>
              <a:t>地、</a:t>
            </a:r>
            <a:r>
              <a:rPr spc="-15" dirty="0">
                <a:latin typeface="微软雅黑" panose="020B0503020204020204" charset="-122"/>
                <a:ea typeface="微软雅黑" panose="020B0503020204020204" charset="-122"/>
                <a:cs typeface="微软雅黑" panose="020B0503020204020204" charset="-122"/>
              </a:rPr>
              <a:t>园地</a:t>
            </a:r>
            <a:r>
              <a:rPr dirty="0">
                <a:latin typeface="微软雅黑" panose="020B0503020204020204" charset="-122"/>
                <a:ea typeface="微软雅黑" panose="020B0503020204020204" charset="-122"/>
                <a:cs typeface="微软雅黑" panose="020B0503020204020204" charset="-122"/>
              </a:rPr>
              <a:t>（含可</a:t>
            </a:r>
            <a:r>
              <a:rPr spc="-15" dirty="0">
                <a:latin typeface="微软雅黑" panose="020B0503020204020204" charset="-122"/>
                <a:ea typeface="微软雅黑" panose="020B0503020204020204" charset="-122"/>
                <a:cs typeface="微软雅黑" panose="020B0503020204020204" charset="-122"/>
              </a:rPr>
              <a:t>调</a:t>
            </a:r>
            <a:r>
              <a:rPr dirty="0">
                <a:latin typeface="微软雅黑" panose="020B0503020204020204" charset="-122"/>
                <a:ea typeface="微软雅黑" panose="020B0503020204020204" charset="-122"/>
                <a:cs typeface="微软雅黑" panose="020B0503020204020204" charset="-122"/>
              </a:rPr>
              <a:t>整园</a:t>
            </a:r>
            <a:r>
              <a:rPr spc="-15" dirty="0">
                <a:latin typeface="微软雅黑" panose="020B0503020204020204" charset="-122"/>
                <a:ea typeface="微软雅黑" panose="020B0503020204020204" charset="-122"/>
                <a:cs typeface="微软雅黑" panose="020B0503020204020204" charset="-122"/>
              </a:rPr>
              <a:t>地）</a:t>
            </a:r>
            <a:r>
              <a:rPr dirty="0">
                <a:latin typeface="微软雅黑" panose="020B0503020204020204" charset="-122"/>
                <a:ea typeface="微软雅黑" panose="020B0503020204020204" charset="-122"/>
                <a:cs typeface="微软雅黑" panose="020B0503020204020204" charset="-122"/>
              </a:rPr>
              <a:t>、坑塘</a:t>
            </a:r>
            <a:r>
              <a:rPr spc="-15" dirty="0">
                <a:latin typeface="微软雅黑" panose="020B0503020204020204" charset="-122"/>
                <a:ea typeface="微软雅黑" panose="020B0503020204020204" charset="-122"/>
                <a:cs typeface="微软雅黑" panose="020B0503020204020204" charset="-122"/>
              </a:rPr>
              <a:t>水</a:t>
            </a:r>
            <a:r>
              <a:rPr dirty="0">
                <a:latin typeface="微软雅黑" panose="020B0503020204020204" charset="-122"/>
                <a:ea typeface="微软雅黑" panose="020B0503020204020204" charset="-122"/>
                <a:cs typeface="微软雅黑" panose="020B0503020204020204" charset="-122"/>
              </a:rPr>
              <a:t>面（</a:t>
            </a:r>
            <a:r>
              <a:rPr spc="-15" dirty="0">
                <a:latin typeface="微软雅黑" panose="020B0503020204020204" charset="-122"/>
                <a:ea typeface="微软雅黑" panose="020B0503020204020204" charset="-122"/>
                <a:cs typeface="微软雅黑" panose="020B0503020204020204" charset="-122"/>
              </a:rPr>
              <a:t>含</a:t>
            </a:r>
            <a:r>
              <a:rPr dirty="0">
                <a:latin typeface="微软雅黑" panose="020B0503020204020204" charset="-122"/>
                <a:ea typeface="微软雅黑" panose="020B0503020204020204" charset="-122"/>
                <a:cs typeface="微软雅黑" panose="020B0503020204020204" charset="-122"/>
              </a:rPr>
              <a:t>养 殖坑塘</a:t>
            </a:r>
            <a:r>
              <a:rPr spc="-15"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、农</a:t>
            </a:r>
            <a:r>
              <a:rPr spc="-15" dirty="0">
                <a:latin typeface="微软雅黑" panose="020B0503020204020204" charset="-122"/>
                <a:ea typeface="微软雅黑" panose="020B0503020204020204" charset="-122"/>
                <a:cs typeface="微软雅黑" panose="020B0503020204020204" charset="-122"/>
              </a:rPr>
              <a:t>村道</a:t>
            </a:r>
            <a:r>
              <a:rPr dirty="0">
                <a:latin typeface="微软雅黑" panose="020B0503020204020204" charset="-122"/>
                <a:ea typeface="微软雅黑" panose="020B0503020204020204" charset="-122"/>
                <a:cs typeface="微软雅黑" panose="020B0503020204020204" charset="-122"/>
              </a:rPr>
              <a:t>路、设</a:t>
            </a:r>
            <a:r>
              <a:rPr spc="-15" dirty="0">
                <a:latin typeface="微软雅黑" panose="020B0503020204020204" charset="-122"/>
                <a:ea typeface="微软雅黑" panose="020B0503020204020204" charset="-122"/>
                <a:cs typeface="微软雅黑" panose="020B0503020204020204" charset="-122"/>
              </a:rPr>
              <a:t>施</a:t>
            </a:r>
            <a:r>
              <a:rPr dirty="0">
                <a:latin typeface="微软雅黑" panose="020B0503020204020204" charset="-122"/>
                <a:ea typeface="微软雅黑" panose="020B0503020204020204" charset="-122"/>
                <a:cs typeface="微软雅黑" panose="020B0503020204020204" charset="-122"/>
              </a:rPr>
              <a:t>农用</a:t>
            </a:r>
            <a:r>
              <a:rPr spc="-15" dirty="0">
                <a:latin typeface="微软雅黑" panose="020B0503020204020204" charset="-122"/>
                <a:ea typeface="微软雅黑" panose="020B0503020204020204" charset="-122"/>
                <a:cs typeface="微软雅黑" panose="020B0503020204020204" charset="-122"/>
              </a:rPr>
              <a:t>地、</a:t>
            </a:r>
            <a:r>
              <a:rPr dirty="0">
                <a:latin typeface="微软雅黑" panose="020B0503020204020204" charset="-122"/>
                <a:ea typeface="微软雅黑" panose="020B0503020204020204" charset="-122"/>
                <a:cs typeface="微软雅黑" panose="020B0503020204020204" charset="-122"/>
              </a:rPr>
              <a:t>沟</a:t>
            </a:r>
            <a:r>
              <a:rPr spc="5" dirty="0">
                <a:latin typeface="微软雅黑" panose="020B0503020204020204" charset="-122"/>
                <a:ea typeface="微软雅黑" panose="020B0503020204020204" charset="-122"/>
                <a:cs typeface="微软雅黑" panose="020B0503020204020204" charset="-122"/>
              </a:rPr>
              <a:t>渠</a:t>
            </a:r>
            <a:r>
              <a:rPr dirty="0">
                <a:latin typeface="微软雅黑" panose="020B0503020204020204" charset="-122"/>
                <a:ea typeface="微软雅黑" panose="020B0503020204020204" charset="-122"/>
                <a:cs typeface="微软雅黑" panose="020B0503020204020204" charset="-122"/>
              </a:rPr>
              <a:t>等</a:t>
            </a:r>
            <a:r>
              <a:rPr spc="-15" dirty="0">
                <a:latin typeface="微软雅黑" panose="020B0503020204020204" charset="-122"/>
                <a:ea typeface="微软雅黑" panose="020B0503020204020204" charset="-122"/>
                <a:cs typeface="微软雅黑" panose="020B0503020204020204" charset="-122"/>
              </a:rPr>
              <a:t>地</a:t>
            </a:r>
            <a:r>
              <a:rPr dirty="0">
                <a:latin typeface="微软雅黑" panose="020B0503020204020204" charset="-122"/>
                <a:ea typeface="微软雅黑" panose="020B0503020204020204" charset="-122"/>
                <a:cs typeface="微软雅黑" panose="020B0503020204020204" charset="-122"/>
              </a:rPr>
              <a:t>类分</a:t>
            </a:r>
            <a:r>
              <a:rPr spc="-15" dirty="0">
                <a:latin typeface="微软雅黑" panose="020B0503020204020204" charset="-122"/>
                <a:ea typeface="微软雅黑" panose="020B0503020204020204" charset="-122"/>
                <a:cs typeface="微软雅黑" panose="020B0503020204020204" charset="-122"/>
              </a:rPr>
              <a:t>布</a:t>
            </a:r>
            <a:r>
              <a:rPr dirty="0">
                <a:latin typeface="微软雅黑" panose="020B0503020204020204" charset="-122"/>
                <a:ea typeface="微软雅黑" panose="020B0503020204020204" charset="-122"/>
                <a:cs typeface="微软雅黑" panose="020B0503020204020204" charset="-122"/>
              </a:rPr>
              <a:t>区 划为一</a:t>
            </a:r>
            <a:r>
              <a:rPr spc="-15" dirty="0">
                <a:latin typeface="微软雅黑" panose="020B0503020204020204" charset="-122"/>
                <a:ea typeface="微软雅黑" panose="020B0503020204020204" charset="-122"/>
                <a:cs typeface="微软雅黑" panose="020B0503020204020204" charset="-122"/>
              </a:rPr>
              <a:t>般</a:t>
            </a:r>
            <a:r>
              <a:rPr dirty="0">
                <a:latin typeface="微软雅黑" panose="020B0503020204020204" charset="-122"/>
                <a:ea typeface="微软雅黑" panose="020B0503020204020204" charset="-122"/>
                <a:cs typeface="微软雅黑" panose="020B0503020204020204" charset="-122"/>
              </a:rPr>
              <a:t>农业</a:t>
            </a:r>
            <a:r>
              <a:rPr spc="-15" dirty="0">
                <a:latin typeface="微软雅黑" panose="020B0503020204020204" charset="-122"/>
                <a:ea typeface="微软雅黑" panose="020B0503020204020204" charset="-122"/>
                <a:cs typeface="微软雅黑" panose="020B0503020204020204" charset="-122"/>
              </a:rPr>
              <a:t>。一</a:t>
            </a:r>
            <a:r>
              <a:rPr dirty="0">
                <a:latin typeface="微软雅黑" panose="020B0503020204020204" charset="-122"/>
                <a:ea typeface="微软雅黑" panose="020B0503020204020204" charset="-122"/>
                <a:cs typeface="微软雅黑" panose="020B0503020204020204" charset="-122"/>
              </a:rPr>
              <a:t>般农业</a:t>
            </a:r>
            <a:r>
              <a:rPr spc="-15" dirty="0">
                <a:latin typeface="微软雅黑" panose="020B0503020204020204" charset="-122"/>
                <a:ea typeface="微软雅黑" panose="020B0503020204020204" charset="-122"/>
                <a:cs typeface="微软雅黑" panose="020B0503020204020204" charset="-122"/>
              </a:rPr>
              <a:t>空</a:t>
            </a:r>
            <a:r>
              <a:rPr dirty="0">
                <a:latin typeface="微软雅黑" panose="020B0503020204020204" charset="-122"/>
                <a:ea typeface="微软雅黑" panose="020B0503020204020204" charset="-122"/>
                <a:cs typeface="微软雅黑" panose="020B0503020204020204" charset="-122"/>
              </a:rPr>
              <a:t>间与</a:t>
            </a:r>
            <a:r>
              <a:rPr spc="-15" dirty="0">
                <a:latin typeface="微软雅黑" panose="020B0503020204020204" charset="-122"/>
                <a:ea typeface="微软雅黑" panose="020B0503020204020204" charset="-122"/>
                <a:cs typeface="微软雅黑" panose="020B0503020204020204" charset="-122"/>
              </a:rPr>
              <a:t>永久</a:t>
            </a:r>
            <a:r>
              <a:rPr dirty="0">
                <a:latin typeface="微软雅黑" panose="020B0503020204020204" charset="-122"/>
                <a:ea typeface="微软雅黑" panose="020B0503020204020204" charset="-122"/>
                <a:cs typeface="微软雅黑" panose="020B0503020204020204" charset="-122"/>
              </a:rPr>
              <a:t>基本农</a:t>
            </a:r>
            <a:r>
              <a:rPr spc="-15" dirty="0">
                <a:latin typeface="微软雅黑" panose="020B0503020204020204" charset="-122"/>
                <a:ea typeface="微软雅黑" panose="020B0503020204020204" charset="-122"/>
                <a:cs typeface="微软雅黑" panose="020B0503020204020204" charset="-122"/>
              </a:rPr>
              <a:t>田</a:t>
            </a:r>
            <a:r>
              <a:rPr dirty="0">
                <a:latin typeface="微软雅黑" panose="020B0503020204020204" charset="-122"/>
                <a:ea typeface="微软雅黑" panose="020B0503020204020204" charset="-122"/>
                <a:cs typeface="微软雅黑" panose="020B0503020204020204" charset="-122"/>
              </a:rPr>
              <a:t>保护</a:t>
            </a:r>
            <a:r>
              <a:rPr spc="-15" dirty="0">
                <a:latin typeface="微软雅黑" panose="020B0503020204020204" charset="-122"/>
                <a:ea typeface="微软雅黑" panose="020B0503020204020204" charset="-122"/>
                <a:cs typeface="微软雅黑" panose="020B0503020204020204" charset="-122"/>
              </a:rPr>
              <a:t>红</a:t>
            </a:r>
            <a:r>
              <a:rPr dirty="0">
                <a:latin typeface="微软雅黑" panose="020B0503020204020204" charset="-122"/>
                <a:ea typeface="微软雅黑" panose="020B0503020204020204" charset="-122"/>
                <a:cs typeface="微软雅黑" panose="020B0503020204020204" charset="-122"/>
              </a:rPr>
              <a:t>线 共同构</a:t>
            </a:r>
            <a:r>
              <a:rPr spc="-15" dirty="0">
                <a:latin typeface="微软雅黑" panose="020B0503020204020204" charset="-122"/>
                <a:ea typeface="微软雅黑" panose="020B0503020204020204" charset="-122"/>
                <a:cs typeface="微软雅黑" panose="020B0503020204020204" charset="-122"/>
              </a:rPr>
              <a:t>成</a:t>
            </a:r>
            <a:r>
              <a:rPr dirty="0">
                <a:latin typeface="微软雅黑" panose="020B0503020204020204" charset="-122"/>
                <a:ea typeface="微软雅黑" panose="020B0503020204020204" charset="-122"/>
                <a:cs typeface="微软雅黑" panose="020B0503020204020204" charset="-122"/>
              </a:rPr>
              <a:t>农业</a:t>
            </a:r>
            <a:r>
              <a:rPr spc="-15" dirty="0">
                <a:latin typeface="微软雅黑" panose="020B0503020204020204" charset="-122"/>
                <a:ea typeface="微软雅黑" panose="020B0503020204020204" charset="-122"/>
                <a:cs typeface="微软雅黑" panose="020B0503020204020204" charset="-122"/>
              </a:rPr>
              <a:t>空间。</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9" name="object 9"/>
          <p:cNvSpPr txBox="1"/>
          <p:nvPr/>
        </p:nvSpPr>
        <p:spPr>
          <a:xfrm>
            <a:off x="417195" y="1372870"/>
            <a:ext cx="4257040" cy="695325"/>
          </a:xfrm>
          <a:prstGeom prst="rect">
            <a:avLst/>
          </a:prstGeom>
        </p:spPr>
        <p:txBody>
          <a:bodyPr vert="horz" wrap="square" lIns="0" tIns="12700" rIns="0" bIns="0" rtlCol="0">
            <a:spAutoFit/>
          </a:bodyPr>
          <a:lstStyle/>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1.1 规划背景</a:t>
            </a:r>
            <a:endParaRPr sz="2000">
              <a:latin typeface="微软雅黑" panose="020B0503020204020204" charset="-122"/>
              <a:cs typeface="微软雅黑" panose="020B0503020204020204" charset="-122"/>
            </a:endParaRPr>
          </a:p>
          <a:p>
            <a:pPr>
              <a:lnSpc>
                <a:spcPct val="100000"/>
              </a:lnSpc>
              <a:spcBef>
                <a:spcPts val="45"/>
              </a:spcBef>
            </a:pPr>
            <a:endParaRPr sz="2400">
              <a:latin typeface="微软雅黑" panose="020B0503020204020204" charset="-122"/>
              <a:ea typeface="微软雅黑" panose="020B0503020204020204" charset="-122"/>
              <a:cs typeface="微软雅黑" panose="020B0503020204020204" charset="-122"/>
            </a:endParaRPr>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3"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4"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8" name="矩形 37"/>
          <p:cNvSpPr/>
          <p:nvPr/>
        </p:nvSpPr>
        <p:spPr>
          <a:xfrm>
            <a:off x="667385" y="1839595"/>
            <a:ext cx="1774190" cy="521970"/>
          </a:xfrm>
          <a:prstGeom prst="rect">
            <a:avLst/>
          </a:prstGeom>
          <a:solidFill>
            <a:schemeClr val="bg1">
              <a:lumMod val="85000"/>
            </a:schemeClr>
          </a:solidFill>
        </p:spPr>
        <p:txBody>
          <a:bodyPr wrap="square">
            <a:spAutoFit/>
          </a:bodyPr>
          <a:p>
            <a:r>
              <a:rPr lang="zh-CN" altLang="en-US" sz="2800" b="1" dirty="0">
                <a:cs typeface="+mn-ea"/>
                <a:sym typeface="+mn-lt"/>
              </a:rPr>
              <a:t>省级层面</a:t>
            </a:r>
            <a:endParaRPr lang="zh-CN" altLang="en-US" sz="2800" b="1" dirty="0">
              <a:cs typeface="+mn-ea"/>
              <a:sym typeface="+mn-lt"/>
            </a:endParaRPr>
          </a:p>
        </p:txBody>
      </p:sp>
      <p:sp>
        <p:nvSpPr>
          <p:cNvPr id="2" name="文本框 1"/>
          <p:cNvSpPr txBox="1"/>
          <p:nvPr/>
        </p:nvSpPr>
        <p:spPr>
          <a:xfrm>
            <a:off x="667385" y="2616835"/>
            <a:ext cx="4342130" cy="398780"/>
          </a:xfrm>
          <a:prstGeom prst="rect">
            <a:avLst/>
          </a:prstGeom>
          <a:noFill/>
        </p:spPr>
        <p:txBody>
          <a:bodyPr wrap="none" rtlCol="0" anchor="t">
            <a:spAutoFit/>
          </a:bodyPr>
          <a:p>
            <a:r>
              <a:rPr lang="zh-CN" altLang="en-US" sz="2000" b="1" dirty="0">
                <a:cs typeface="+mn-ea"/>
                <a:sym typeface="+mn-lt"/>
              </a:rPr>
              <a:t>山东省提出</a:t>
            </a:r>
            <a:r>
              <a:rPr lang="en-US" altLang="zh-CN" sz="2000" b="1" dirty="0">
                <a:cs typeface="+mn-ea"/>
                <a:sym typeface="+mn-lt"/>
              </a:rPr>
              <a:t>:</a:t>
            </a:r>
            <a:r>
              <a:rPr lang="zh-CN" altLang="en-US" sz="2000" b="1" dirty="0">
                <a:solidFill>
                  <a:srgbClr val="C00000"/>
                </a:solidFill>
                <a:cs typeface="+mn-ea"/>
                <a:sym typeface="+mn-lt"/>
              </a:rPr>
              <a:t>到</a:t>
            </a:r>
            <a:r>
              <a:rPr lang="en-US" altLang="zh-CN" sz="2000" b="1" dirty="0">
                <a:solidFill>
                  <a:srgbClr val="C00000"/>
                </a:solidFill>
                <a:cs typeface="+mn-ea"/>
                <a:sym typeface="+mn-lt"/>
              </a:rPr>
              <a:t>2020</a:t>
            </a:r>
            <a:r>
              <a:rPr lang="zh-CN" altLang="en-US" sz="2000" b="1" dirty="0">
                <a:solidFill>
                  <a:srgbClr val="C00000"/>
                </a:solidFill>
                <a:cs typeface="+mn-ea"/>
                <a:sym typeface="+mn-lt"/>
              </a:rPr>
              <a:t>年村庄规划全覆盖</a:t>
            </a:r>
            <a:endParaRPr lang="zh-CN" altLang="en-US" sz="2000"/>
          </a:p>
        </p:txBody>
      </p:sp>
      <p:sp>
        <p:nvSpPr>
          <p:cNvPr id="3" name="矩形 2"/>
          <p:cNvSpPr/>
          <p:nvPr/>
        </p:nvSpPr>
        <p:spPr>
          <a:xfrm>
            <a:off x="692785" y="3087370"/>
            <a:ext cx="13086080" cy="755650"/>
          </a:xfrm>
          <a:prstGeom prst="rect">
            <a:avLst/>
          </a:prstGeom>
        </p:spPr>
        <p:txBody>
          <a:bodyPr wrap="square">
            <a:spAutoFit/>
          </a:bodyPr>
          <a:p>
            <a:pPr>
              <a:lnSpc>
                <a:spcPct val="120000"/>
              </a:lnSpc>
            </a:pPr>
            <a:r>
              <a:rPr lang="zh-CN" altLang="en-US" dirty="0">
                <a:cs typeface="+mn-ea"/>
                <a:sym typeface="+mn-lt"/>
              </a:rPr>
              <a:t>山东省住房和城乡建设厅印发</a:t>
            </a:r>
            <a:r>
              <a:rPr lang="en-US" altLang="zh-CN" dirty="0">
                <a:cs typeface="+mn-ea"/>
                <a:sym typeface="+mn-lt"/>
              </a:rPr>
              <a:t>《</a:t>
            </a:r>
            <a:r>
              <a:rPr lang="zh-CN" altLang="en-US" dirty="0">
                <a:cs typeface="+mn-ea"/>
                <a:sym typeface="+mn-lt"/>
              </a:rPr>
              <a:t>山东省</a:t>
            </a:r>
            <a:r>
              <a:rPr lang="en-US" altLang="zh-CN" dirty="0">
                <a:cs typeface="+mn-ea"/>
                <a:sym typeface="+mn-lt"/>
              </a:rPr>
              <a:t>2016-2020</a:t>
            </a:r>
            <a:r>
              <a:rPr lang="zh-CN" altLang="en-US" dirty="0">
                <a:cs typeface="+mn-ea"/>
                <a:sym typeface="+mn-lt"/>
              </a:rPr>
              <a:t>年乡村规划工作方案</a:t>
            </a:r>
            <a:r>
              <a:rPr lang="en-US" altLang="zh-CN" dirty="0">
                <a:cs typeface="+mn-ea"/>
                <a:sym typeface="+mn-lt"/>
              </a:rPr>
              <a:t>》(</a:t>
            </a:r>
            <a:r>
              <a:rPr lang="zh-CN" altLang="en-US" dirty="0">
                <a:cs typeface="+mn-ea"/>
                <a:sym typeface="+mn-lt"/>
              </a:rPr>
              <a:t>以下简称</a:t>
            </a:r>
            <a:r>
              <a:rPr lang="en-US" altLang="zh-CN" dirty="0">
                <a:cs typeface="+mn-ea"/>
                <a:sym typeface="+mn-lt"/>
              </a:rPr>
              <a:t>《</a:t>
            </a:r>
            <a:r>
              <a:rPr lang="zh-CN" altLang="en-US" dirty="0">
                <a:cs typeface="+mn-ea"/>
                <a:sym typeface="+mn-lt"/>
              </a:rPr>
              <a:t>方案</a:t>
            </a:r>
            <a:r>
              <a:rPr lang="en-US" altLang="zh-CN" dirty="0">
                <a:cs typeface="+mn-ea"/>
                <a:sym typeface="+mn-lt"/>
              </a:rPr>
              <a:t>》)</a:t>
            </a:r>
            <a:r>
              <a:rPr lang="zh-CN" altLang="en-US" dirty="0">
                <a:cs typeface="+mn-ea"/>
                <a:sym typeface="+mn-lt"/>
              </a:rPr>
              <a:t>，提出到</a:t>
            </a:r>
            <a:r>
              <a:rPr lang="en-US" altLang="zh-CN" dirty="0">
                <a:cs typeface="+mn-ea"/>
                <a:sym typeface="+mn-lt"/>
              </a:rPr>
              <a:t>2020</a:t>
            </a:r>
            <a:r>
              <a:rPr lang="zh-CN" altLang="en-US" dirty="0">
                <a:cs typeface="+mn-ea"/>
                <a:sym typeface="+mn-lt"/>
              </a:rPr>
              <a:t>年，所有县</a:t>
            </a:r>
            <a:r>
              <a:rPr lang="en-US" altLang="zh-CN" dirty="0">
                <a:cs typeface="+mn-ea"/>
                <a:sym typeface="+mn-lt"/>
              </a:rPr>
              <a:t>(</a:t>
            </a:r>
            <a:r>
              <a:rPr lang="zh-CN" altLang="en-US" dirty="0">
                <a:cs typeface="+mn-ea"/>
                <a:sym typeface="+mn-lt"/>
              </a:rPr>
              <a:t>市、区</a:t>
            </a:r>
            <a:r>
              <a:rPr lang="en-US" altLang="zh-CN" dirty="0">
                <a:cs typeface="+mn-ea"/>
                <a:sym typeface="+mn-lt"/>
              </a:rPr>
              <a:t>)</a:t>
            </a:r>
            <a:r>
              <a:rPr lang="zh-CN" altLang="en-US" dirty="0">
                <a:cs typeface="+mn-ea"/>
                <a:sym typeface="+mn-lt"/>
              </a:rPr>
              <a:t>全面完成县域乡村建设规划编制，村庄规划实现全覆盖，批准后的村庄规划纳入村规民约。</a:t>
            </a:r>
            <a:endParaRPr lang="zh-CN" altLang="en-US" dirty="0">
              <a:cs typeface="+mn-ea"/>
              <a:sym typeface="+mn-lt"/>
            </a:endParaRPr>
          </a:p>
        </p:txBody>
      </p:sp>
      <p:sp>
        <p:nvSpPr>
          <p:cNvPr id="17" name="箭头: 下 3"/>
          <p:cNvSpPr/>
          <p:nvPr/>
        </p:nvSpPr>
        <p:spPr>
          <a:xfrm rot="16200000">
            <a:off x="7414214" y="-2569967"/>
            <a:ext cx="313702" cy="14249898"/>
          </a:xfrm>
          <a:prstGeom prst="downArrow">
            <a:avLst/>
          </a:prstGeom>
          <a:solidFill>
            <a:srgbClr val="0869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sz="2810">
              <a:cs typeface="+mn-ea"/>
              <a:sym typeface="+mn-lt"/>
            </a:endParaRPr>
          </a:p>
        </p:txBody>
      </p:sp>
      <p:grpSp>
        <p:nvGrpSpPr>
          <p:cNvPr id="18" name="组合 17"/>
          <p:cNvGrpSpPr/>
          <p:nvPr/>
        </p:nvGrpSpPr>
        <p:grpSpPr>
          <a:xfrm>
            <a:off x="1935123" y="4373317"/>
            <a:ext cx="363484" cy="363484"/>
            <a:chOff x="4006516" y="2336800"/>
            <a:chExt cx="403369" cy="403369"/>
          </a:xfrm>
        </p:grpSpPr>
        <p:sp>
          <p:nvSpPr>
            <p:cNvPr id="19" name="椭圆 18"/>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20" name="椭圆 19"/>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40" name="组合 39"/>
          <p:cNvGrpSpPr/>
          <p:nvPr/>
        </p:nvGrpSpPr>
        <p:grpSpPr>
          <a:xfrm>
            <a:off x="7199366" y="4310669"/>
            <a:ext cx="363484" cy="363484"/>
            <a:chOff x="4006516" y="2336800"/>
            <a:chExt cx="403369" cy="403369"/>
          </a:xfrm>
        </p:grpSpPr>
        <p:sp>
          <p:nvSpPr>
            <p:cNvPr id="41" name="椭圆 40"/>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42" name="椭圆 41"/>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45" name="组合 44"/>
          <p:cNvGrpSpPr/>
          <p:nvPr/>
        </p:nvGrpSpPr>
        <p:grpSpPr>
          <a:xfrm>
            <a:off x="11439561" y="4328990"/>
            <a:ext cx="363484" cy="363484"/>
            <a:chOff x="4006516" y="2336800"/>
            <a:chExt cx="403369" cy="403369"/>
          </a:xfrm>
        </p:grpSpPr>
        <p:sp>
          <p:nvSpPr>
            <p:cNvPr id="46" name="椭圆 45"/>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47" name="椭圆 46"/>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sp>
        <p:nvSpPr>
          <p:cNvPr id="21" name="î$ḷîdé"/>
          <p:cNvSpPr txBox="1"/>
          <p:nvPr/>
        </p:nvSpPr>
        <p:spPr>
          <a:xfrm>
            <a:off x="446115" y="3957697"/>
            <a:ext cx="3427958" cy="419769"/>
          </a:xfrm>
          <a:prstGeom prst="rect">
            <a:avLst/>
          </a:prstGeom>
        </p:spPr>
        <p:txBody>
          <a:bodyPr wrap="none" lIns="0" tIns="0" rIns="0" bIns="0" anchor="ctr" anchorCtr="0">
            <a:normAutofit lnSpcReduction="20000"/>
          </a:bodyPr>
          <a:p>
            <a:pPr algn="ctr" rtl="1">
              <a:spcBef>
                <a:spcPct val="0"/>
              </a:spcBef>
              <a:defRPr/>
            </a:pPr>
            <a:r>
              <a:rPr lang="en-US" sz="2810" b="1" dirty="0">
                <a:solidFill>
                  <a:schemeClr val="tx1">
                    <a:lumMod val="50000"/>
                    <a:lumOff val="50000"/>
                  </a:schemeClr>
                </a:solidFill>
                <a:cs typeface="+mn-ea"/>
                <a:sym typeface="+mn-lt"/>
              </a:rPr>
              <a:t>2016.3</a:t>
            </a:r>
            <a:endParaRPr lang="en-US" sz="2810" b="1" dirty="0">
              <a:solidFill>
                <a:schemeClr val="tx1">
                  <a:lumMod val="50000"/>
                  <a:lumOff val="50000"/>
                </a:schemeClr>
              </a:solidFill>
              <a:cs typeface="+mn-ea"/>
              <a:sym typeface="+mn-lt"/>
            </a:endParaRPr>
          </a:p>
        </p:txBody>
      </p:sp>
      <p:sp>
        <p:nvSpPr>
          <p:cNvPr id="39" name="î$ḷîdé"/>
          <p:cNvSpPr txBox="1"/>
          <p:nvPr/>
        </p:nvSpPr>
        <p:spPr>
          <a:xfrm>
            <a:off x="5710358" y="3895049"/>
            <a:ext cx="3427958" cy="419769"/>
          </a:xfrm>
          <a:prstGeom prst="rect">
            <a:avLst/>
          </a:prstGeom>
        </p:spPr>
        <p:txBody>
          <a:bodyPr wrap="none" lIns="0" tIns="0" rIns="0" bIns="0" anchor="ctr" anchorCtr="0">
            <a:normAutofit lnSpcReduction="20000"/>
          </a:bodyPr>
          <a:p>
            <a:pPr algn="ctr" rtl="1">
              <a:spcBef>
                <a:spcPct val="0"/>
              </a:spcBef>
              <a:defRPr/>
            </a:pPr>
            <a:r>
              <a:rPr lang="en-US" sz="2810" b="1" dirty="0">
                <a:solidFill>
                  <a:schemeClr val="tx1">
                    <a:lumMod val="50000"/>
                    <a:lumOff val="50000"/>
                  </a:schemeClr>
                </a:solidFill>
                <a:cs typeface="+mn-ea"/>
                <a:sym typeface="+mn-lt"/>
              </a:rPr>
              <a:t>2018.5</a:t>
            </a:r>
            <a:endParaRPr lang="en-US" sz="2810" b="1" dirty="0">
              <a:solidFill>
                <a:schemeClr val="tx1">
                  <a:lumMod val="50000"/>
                  <a:lumOff val="50000"/>
                </a:schemeClr>
              </a:solidFill>
              <a:cs typeface="+mn-ea"/>
              <a:sym typeface="+mn-lt"/>
            </a:endParaRPr>
          </a:p>
        </p:txBody>
      </p:sp>
      <p:sp>
        <p:nvSpPr>
          <p:cNvPr id="44" name="î$ḷîdé"/>
          <p:cNvSpPr txBox="1"/>
          <p:nvPr/>
        </p:nvSpPr>
        <p:spPr>
          <a:xfrm>
            <a:off x="9950553" y="3913370"/>
            <a:ext cx="3427958" cy="419769"/>
          </a:xfrm>
          <a:prstGeom prst="rect">
            <a:avLst/>
          </a:prstGeom>
        </p:spPr>
        <p:txBody>
          <a:bodyPr wrap="none" lIns="0" tIns="0" rIns="0" bIns="0" anchor="ctr" anchorCtr="0">
            <a:normAutofit lnSpcReduction="20000"/>
          </a:bodyPr>
          <a:p>
            <a:pPr algn="ctr" rtl="1">
              <a:spcBef>
                <a:spcPct val="0"/>
              </a:spcBef>
              <a:defRPr/>
            </a:pPr>
            <a:r>
              <a:rPr lang="en-US" sz="2810" b="1" dirty="0">
                <a:solidFill>
                  <a:schemeClr val="tx1">
                    <a:lumMod val="50000"/>
                    <a:lumOff val="50000"/>
                  </a:schemeClr>
                </a:solidFill>
                <a:cs typeface="+mn-ea"/>
                <a:sym typeface="+mn-lt"/>
              </a:rPr>
              <a:t>2019.7</a:t>
            </a:r>
            <a:endParaRPr lang="en-US" sz="2810" b="1" dirty="0">
              <a:solidFill>
                <a:schemeClr val="tx1">
                  <a:lumMod val="50000"/>
                  <a:lumOff val="50000"/>
                </a:schemeClr>
              </a:solidFill>
              <a:cs typeface="+mn-ea"/>
              <a:sym typeface="+mn-lt"/>
            </a:endParaRPr>
          </a:p>
        </p:txBody>
      </p:sp>
      <p:sp>
        <p:nvSpPr>
          <p:cNvPr id="43" name="矩形 42"/>
          <p:cNvSpPr/>
          <p:nvPr/>
        </p:nvSpPr>
        <p:spPr>
          <a:xfrm>
            <a:off x="893551" y="4925152"/>
            <a:ext cx="6627901" cy="475615"/>
          </a:xfrm>
          <a:prstGeom prst="rect">
            <a:avLst/>
          </a:prstGeom>
        </p:spPr>
        <p:txBody>
          <a:bodyPr wrap="square">
            <a:spAutoFit/>
          </a:bodyPr>
          <a:p>
            <a:r>
              <a:rPr lang="zh-CN" altLang="en-US" sz="2495" b="1" dirty="0">
                <a:cs typeface="+mn-ea"/>
                <a:sym typeface="+mn-lt"/>
              </a:rPr>
              <a:t>山东省多项文件出台，持续推动乡村振兴工作</a:t>
            </a:r>
            <a:endParaRPr lang="zh-CN" altLang="en-US" sz="2495" b="1" dirty="0">
              <a:cs typeface="+mn-ea"/>
              <a:sym typeface="+mn-lt"/>
            </a:endParaRPr>
          </a:p>
        </p:txBody>
      </p:sp>
      <p:sp>
        <p:nvSpPr>
          <p:cNvPr id="23" name="矩形 22"/>
          <p:cNvSpPr/>
          <p:nvPr/>
        </p:nvSpPr>
        <p:spPr>
          <a:xfrm>
            <a:off x="893551" y="5459539"/>
            <a:ext cx="6740902" cy="4534535"/>
          </a:xfrm>
          <a:prstGeom prst="rect">
            <a:avLst/>
          </a:prstGeom>
        </p:spPr>
        <p:txBody>
          <a:bodyPr wrap="square">
            <a:spAutoFit/>
          </a:bodyPr>
          <a:p>
            <a:pPr>
              <a:lnSpc>
                <a:spcPct val="120000"/>
              </a:lnSpc>
            </a:pPr>
            <a:r>
              <a:rPr lang="en-US" altLang="zh-CN" sz="1715" dirty="0">
                <a:cs typeface="+mn-ea"/>
                <a:sym typeface="+mn-lt"/>
              </a:rPr>
              <a:t>2018</a:t>
            </a:r>
            <a:r>
              <a:rPr lang="zh-CN" altLang="en-US" sz="1715" dirty="0">
                <a:cs typeface="+mn-ea"/>
                <a:sym typeface="+mn-lt"/>
              </a:rPr>
              <a:t>年</a:t>
            </a:r>
            <a:r>
              <a:rPr lang="en-US" altLang="zh-CN" sz="1715" dirty="0">
                <a:cs typeface="+mn-ea"/>
                <a:sym typeface="+mn-lt"/>
              </a:rPr>
              <a:t>5</a:t>
            </a:r>
            <a:r>
              <a:rPr lang="zh-CN" altLang="en-US" sz="1715" dirty="0">
                <a:cs typeface="+mn-ea"/>
                <a:sym typeface="+mn-lt"/>
              </a:rPr>
              <a:t>月，山东省委、省政府印发</a:t>
            </a:r>
            <a:r>
              <a:rPr lang="en-US" altLang="zh-CN" sz="1715" dirty="0">
                <a:cs typeface="+mn-ea"/>
                <a:sym typeface="+mn-lt"/>
              </a:rPr>
              <a:t>《</a:t>
            </a:r>
            <a:r>
              <a:rPr lang="zh-CN" altLang="en-US" sz="1715" dirty="0">
                <a:cs typeface="+mn-ea"/>
                <a:sym typeface="+mn-lt"/>
              </a:rPr>
              <a:t>山东省乡村振兴战略规划（</a:t>
            </a:r>
            <a:r>
              <a:rPr lang="en-US" altLang="zh-CN" sz="1715" dirty="0">
                <a:cs typeface="+mn-ea"/>
                <a:sym typeface="+mn-lt"/>
              </a:rPr>
              <a:t>2018-2022</a:t>
            </a:r>
            <a:r>
              <a:rPr lang="zh-CN" altLang="en-US" sz="1715" dirty="0">
                <a:cs typeface="+mn-ea"/>
                <a:sym typeface="+mn-lt"/>
              </a:rPr>
              <a:t>年）</a:t>
            </a:r>
            <a:r>
              <a:rPr lang="en-US" altLang="zh-CN" sz="1715" dirty="0">
                <a:cs typeface="+mn-ea"/>
                <a:sym typeface="+mn-lt"/>
              </a:rPr>
              <a:t>》</a:t>
            </a:r>
            <a:r>
              <a:rPr lang="zh-CN" altLang="en-US" sz="1715" dirty="0">
                <a:cs typeface="+mn-ea"/>
                <a:sym typeface="+mn-lt"/>
              </a:rPr>
              <a:t>和</a:t>
            </a:r>
            <a:r>
              <a:rPr lang="en-US" altLang="zh-CN" sz="1715" dirty="0">
                <a:cs typeface="+mn-ea"/>
                <a:sym typeface="+mn-lt"/>
              </a:rPr>
              <a:t>《</a:t>
            </a:r>
            <a:r>
              <a:rPr lang="zh-CN" altLang="en-US" sz="1715" dirty="0">
                <a:cs typeface="+mn-ea"/>
                <a:sym typeface="+mn-lt"/>
              </a:rPr>
              <a:t>山东省推动乡村产业振兴工作方案</a:t>
            </a:r>
            <a:r>
              <a:rPr lang="en-US" altLang="zh-CN" sz="1715" dirty="0">
                <a:cs typeface="+mn-ea"/>
                <a:sym typeface="+mn-lt"/>
              </a:rPr>
              <a:t>》《</a:t>
            </a:r>
            <a:r>
              <a:rPr lang="zh-CN" altLang="en-US" sz="1715" dirty="0">
                <a:cs typeface="+mn-ea"/>
                <a:sym typeface="+mn-lt"/>
              </a:rPr>
              <a:t>山东省推动乡村人才振兴工作方案</a:t>
            </a:r>
            <a:r>
              <a:rPr lang="en-US" altLang="zh-CN" sz="1715" dirty="0">
                <a:cs typeface="+mn-ea"/>
                <a:sym typeface="+mn-lt"/>
              </a:rPr>
              <a:t>》《</a:t>
            </a:r>
            <a:r>
              <a:rPr lang="zh-CN" altLang="en-US" sz="1715" dirty="0">
                <a:cs typeface="+mn-ea"/>
                <a:sym typeface="+mn-lt"/>
              </a:rPr>
              <a:t>山东省推动乡村文化振兴工作方案</a:t>
            </a:r>
            <a:r>
              <a:rPr lang="en-US" altLang="zh-CN" sz="1715" dirty="0">
                <a:cs typeface="+mn-ea"/>
                <a:sym typeface="+mn-lt"/>
              </a:rPr>
              <a:t>》《</a:t>
            </a:r>
            <a:r>
              <a:rPr lang="zh-CN" altLang="en-US" sz="1715" dirty="0">
                <a:cs typeface="+mn-ea"/>
                <a:sym typeface="+mn-lt"/>
              </a:rPr>
              <a:t>山东省推动乡村生态振兴工作方案</a:t>
            </a:r>
            <a:r>
              <a:rPr lang="en-US" altLang="zh-CN" sz="1715" dirty="0">
                <a:cs typeface="+mn-ea"/>
                <a:sym typeface="+mn-lt"/>
              </a:rPr>
              <a:t>》《</a:t>
            </a:r>
            <a:r>
              <a:rPr lang="zh-CN" altLang="en-US" sz="1715" dirty="0">
                <a:cs typeface="+mn-ea"/>
                <a:sym typeface="+mn-lt"/>
              </a:rPr>
              <a:t>山东省推动乡村组织振兴工作方案</a:t>
            </a:r>
            <a:r>
              <a:rPr lang="en-US" altLang="zh-CN" sz="1715" dirty="0">
                <a:cs typeface="+mn-ea"/>
                <a:sym typeface="+mn-lt"/>
              </a:rPr>
              <a:t>》</a:t>
            </a:r>
            <a:r>
              <a:rPr lang="zh-CN" altLang="en-US" sz="1715" dirty="0">
                <a:cs typeface="+mn-ea"/>
                <a:sym typeface="+mn-lt"/>
              </a:rPr>
              <a:t>，要求各地各部门结合实际贯彻执行。</a:t>
            </a:r>
            <a:endParaRPr lang="en-US" altLang="zh-CN" sz="1715" dirty="0">
              <a:cs typeface="+mn-ea"/>
              <a:sym typeface="+mn-lt"/>
            </a:endParaRPr>
          </a:p>
          <a:p>
            <a:pPr>
              <a:lnSpc>
                <a:spcPct val="120000"/>
              </a:lnSpc>
            </a:pPr>
            <a:endParaRPr lang="en-US" altLang="zh-CN" sz="1715" dirty="0">
              <a:cs typeface="+mn-ea"/>
              <a:sym typeface="+mn-lt"/>
            </a:endParaRPr>
          </a:p>
          <a:p>
            <a:pPr>
              <a:lnSpc>
                <a:spcPct val="120000"/>
              </a:lnSpc>
            </a:pPr>
            <a:r>
              <a:rPr lang="zh-CN" altLang="en-US" sz="1715" b="1" dirty="0">
                <a:cs typeface="+mn-ea"/>
                <a:sym typeface="+mn-lt"/>
              </a:rPr>
              <a:t>其中，</a:t>
            </a:r>
            <a:r>
              <a:rPr lang="en-US" altLang="zh-CN" sz="1715" b="1" dirty="0">
                <a:cs typeface="+mn-ea"/>
                <a:sym typeface="+mn-lt"/>
              </a:rPr>
              <a:t>《</a:t>
            </a:r>
            <a:r>
              <a:rPr lang="zh-CN" altLang="en-US" sz="1715" b="1" dirty="0">
                <a:cs typeface="+mn-ea"/>
                <a:sym typeface="+mn-lt"/>
              </a:rPr>
              <a:t>山东省乡村振兴战略规划（</a:t>
            </a:r>
            <a:r>
              <a:rPr lang="en-US" altLang="zh-CN" sz="1715" b="1" dirty="0">
                <a:cs typeface="+mn-ea"/>
                <a:sym typeface="+mn-lt"/>
              </a:rPr>
              <a:t>2018-2022</a:t>
            </a:r>
            <a:r>
              <a:rPr lang="zh-CN" altLang="en-US" sz="1715" b="1" dirty="0">
                <a:cs typeface="+mn-ea"/>
                <a:sym typeface="+mn-lt"/>
              </a:rPr>
              <a:t>年）</a:t>
            </a:r>
            <a:r>
              <a:rPr lang="en-US" altLang="zh-CN" sz="1715" b="1" dirty="0">
                <a:cs typeface="+mn-ea"/>
                <a:sym typeface="+mn-lt"/>
              </a:rPr>
              <a:t>》</a:t>
            </a:r>
            <a:r>
              <a:rPr lang="zh-CN" altLang="en-US" sz="1715" b="1" dirty="0">
                <a:cs typeface="+mn-ea"/>
                <a:sym typeface="+mn-lt"/>
              </a:rPr>
              <a:t>提出，</a:t>
            </a:r>
            <a:endParaRPr lang="en-US" altLang="zh-CN" sz="1715" b="1" dirty="0">
              <a:cs typeface="+mn-ea"/>
              <a:sym typeface="+mn-lt"/>
            </a:endParaRPr>
          </a:p>
          <a:p>
            <a:pPr marL="171450" indent="-171450">
              <a:lnSpc>
                <a:spcPct val="120000"/>
              </a:lnSpc>
              <a:buFont typeface="Wingdings" panose="05000000000000000000" pitchFamily="2" charset="2"/>
              <a:buChar char="l"/>
            </a:pPr>
            <a:r>
              <a:rPr lang="zh-CN" altLang="en-US" sz="1715" b="1" dirty="0">
                <a:solidFill>
                  <a:srgbClr val="C00000"/>
                </a:solidFill>
                <a:cs typeface="+mn-ea"/>
                <a:sym typeface="+mn-lt"/>
              </a:rPr>
              <a:t>到</a:t>
            </a:r>
            <a:r>
              <a:rPr lang="en-US" altLang="zh-CN" sz="1715" b="1" dirty="0">
                <a:solidFill>
                  <a:srgbClr val="C00000"/>
                </a:solidFill>
                <a:cs typeface="+mn-ea"/>
                <a:sym typeface="+mn-lt"/>
              </a:rPr>
              <a:t>2020</a:t>
            </a:r>
            <a:r>
              <a:rPr lang="zh-CN" altLang="en-US" sz="1715" b="1" dirty="0">
                <a:solidFill>
                  <a:srgbClr val="C00000"/>
                </a:solidFill>
                <a:cs typeface="+mn-ea"/>
                <a:sym typeface="+mn-lt"/>
              </a:rPr>
              <a:t>年</a:t>
            </a:r>
            <a:r>
              <a:rPr lang="zh-CN" altLang="en-US" sz="1715" dirty="0">
                <a:cs typeface="+mn-ea"/>
                <a:sym typeface="+mn-lt"/>
              </a:rPr>
              <a:t>，乡村振兴取得重要进展，建成一整套齐鲁样板政策体系、制度体系、标准体系和考核体系；</a:t>
            </a:r>
            <a:endParaRPr lang="en-US" altLang="zh-CN" sz="1715" dirty="0">
              <a:cs typeface="+mn-ea"/>
              <a:sym typeface="+mn-lt"/>
            </a:endParaRPr>
          </a:p>
          <a:p>
            <a:pPr marL="171450" indent="-171450">
              <a:lnSpc>
                <a:spcPct val="120000"/>
              </a:lnSpc>
              <a:buFont typeface="Wingdings" panose="05000000000000000000" pitchFamily="2" charset="2"/>
              <a:buChar char="l"/>
            </a:pPr>
            <a:r>
              <a:rPr lang="zh-CN" altLang="en-US" sz="1715" b="1" dirty="0">
                <a:solidFill>
                  <a:srgbClr val="C00000"/>
                </a:solidFill>
                <a:cs typeface="+mn-ea"/>
                <a:sym typeface="+mn-lt"/>
              </a:rPr>
              <a:t>到</a:t>
            </a:r>
            <a:r>
              <a:rPr lang="en-US" altLang="zh-CN" sz="1715" b="1" dirty="0">
                <a:solidFill>
                  <a:srgbClr val="C00000"/>
                </a:solidFill>
                <a:cs typeface="+mn-ea"/>
                <a:sym typeface="+mn-lt"/>
              </a:rPr>
              <a:t>2022</a:t>
            </a:r>
            <a:r>
              <a:rPr lang="zh-CN" altLang="en-US" sz="1715" b="1" dirty="0">
                <a:solidFill>
                  <a:srgbClr val="C00000"/>
                </a:solidFill>
                <a:cs typeface="+mn-ea"/>
                <a:sym typeface="+mn-lt"/>
              </a:rPr>
              <a:t>年，</a:t>
            </a:r>
            <a:r>
              <a:rPr lang="zh-CN" altLang="en-US" sz="1715" dirty="0">
                <a:cs typeface="+mn-ea"/>
                <a:sym typeface="+mn-lt"/>
              </a:rPr>
              <a:t>乡村振兴取得重大突破，全省</a:t>
            </a:r>
            <a:r>
              <a:rPr lang="en-US" altLang="zh-CN" sz="1715" dirty="0">
                <a:cs typeface="+mn-ea"/>
                <a:sym typeface="+mn-lt"/>
              </a:rPr>
              <a:t>30%</a:t>
            </a:r>
            <a:r>
              <a:rPr lang="zh-CN" altLang="en-US" sz="1715" dirty="0">
                <a:cs typeface="+mn-ea"/>
                <a:sym typeface="+mn-lt"/>
              </a:rPr>
              <a:t>的村基本实现农业农村现代化；</a:t>
            </a:r>
            <a:endParaRPr lang="en-US" altLang="zh-CN" sz="1715" dirty="0">
              <a:cs typeface="+mn-ea"/>
              <a:sym typeface="+mn-lt"/>
            </a:endParaRPr>
          </a:p>
          <a:p>
            <a:pPr marL="171450" indent="-171450">
              <a:lnSpc>
                <a:spcPct val="120000"/>
              </a:lnSpc>
              <a:buFont typeface="Wingdings" panose="05000000000000000000" pitchFamily="2" charset="2"/>
              <a:buChar char="l"/>
            </a:pPr>
            <a:r>
              <a:rPr lang="zh-CN" altLang="en-US" sz="1715" b="1" dirty="0">
                <a:solidFill>
                  <a:srgbClr val="C00000"/>
                </a:solidFill>
                <a:cs typeface="+mn-ea"/>
                <a:sym typeface="+mn-lt"/>
              </a:rPr>
              <a:t>到</a:t>
            </a:r>
            <a:r>
              <a:rPr lang="en-US" altLang="zh-CN" sz="1715" b="1" dirty="0">
                <a:solidFill>
                  <a:srgbClr val="C00000"/>
                </a:solidFill>
                <a:cs typeface="+mn-ea"/>
                <a:sym typeface="+mn-lt"/>
              </a:rPr>
              <a:t>2035</a:t>
            </a:r>
            <a:r>
              <a:rPr lang="zh-CN" altLang="en-US" sz="1715" b="1" dirty="0">
                <a:solidFill>
                  <a:srgbClr val="C00000"/>
                </a:solidFill>
                <a:cs typeface="+mn-ea"/>
                <a:sym typeface="+mn-lt"/>
              </a:rPr>
              <a:t>年，</a:t>
            </a:r>
            <a:r>
              <a:rPr lang="zh-CN" altLang="en-US" sz="1715" dirty="0">
                <a:cs typeface="+mn-ea"/>
                <a:sym typeface="+mn-lt"/>
              </a:rPr>
              <a:t>乡村振兴取得决定性进展，基本实现农业农村现代化，齐鲁样板全面形成；</a:t>
            </a:r>
            <a:endParaRPr lang="en-US" altLang="zh-CN" sz="1715" dirty="0">
              <a:cs typeface="+mn-ea"/>
              <a:sym typeface="+mn-lt"/>
            </a:endParaRPr>
          </a:p>
          <a:p>
            <a:pPr marL="171450" indent="-171450">
              <a:lnSpc>
                <a:spcPct val="120000"/>
              </a:lnSpc>
              <a:buFont typeface="Wingdings" panose="05000000000000000000" pitchFamily="2" charset="2"/>
              <a:buChar char="l"/>
            </a:pPr>
            <a:r>
              <a:rPr lang="zh-CN" altLang="en-US" sz="1715" b="1" dirty="0">
                <a:solidFill>
                  <a:srgbClr val="C00000"/>
                </a:solidFill>
                <a:cs typeface="+mn-ea"/>
                <a:sym typeface="+mn-lt"/>
              </a:rPr>
              <a:t>到</a:t>
            </a:r>
            <a:r>
              <a:rPr lang="en-US" altLang="zh-CN" sz="1715" b="1" dirty="0">
                <a:solidFill>
                  <a:srgbClr val="C00000"/>
                </a:solidFill>
                <a:cs typeface="+mn-ea"/>
                <a:sym typeface="+mn-lt"/>
              </a:rPr>
              <a:t>2050</a:t>
            </a:r>
            <a:r>
              <a:rPr lang="zh-CN" altLang="en-US" sz="1715" b="1" dirty="0">
                <a:solidFill>
                  <a:srgbClr val="C00000"/>
                </a:solidFill>
                <a:cs typeface="+mn-ea"/>
                <a:sym typeface="+mn-lt"/>
              </a:rPr>
              <a:t>年</a:t>
            </a:r>
            <a:r>
              <a:rPr lang="zh-CN" altLang="en-US" sz="1715" dirty="0">
                <a:cs typeface="+mn-ea"/>
                <a:sym typeface="+mn-lt"/>
              </a:rPr>
              <a:t>，乡村全面振兴，农业强、农村美、农民富全面实现。</a:t>
            </a:r>
            <a:endParaRPr lang="zh-CN" altLang="en-US" sz="1715" dirty="0">
              <a:cs typeface="+mn-ea"/>
              <a:sym typeface="+mn-lt"/>
            </a:endParaRPr>
          </a:p>
        </p:txBody>
      </p:sp>
      <p:cxnSp>
        <p:nvCxnSpPr>
          <p:cNvPr id="50" name="直接连接符 49"/>
          <p:cNvCxnSpPr/>
          <p:nvPr/>
        </p:nvCxnSpPr>
        <p:spPr>
          <a:xfrm>
            <a:off x="7788851" y="4972147"/>
            <a:ext cx="0" cy="5186369"/>
          </a:xfrm>
          <a:prstGeom prst="line">
            <a:avLst/>
          </a:prstGeom>
        </p:spPr>
        <p:style>
          <a:lnRef idx="1">
            <a:schemeClr val="accent1"/>
          </a:lnRef>
          <a:fillRef idx="0">
            <a:schemeClr val="accent1"/>
          </a:fillRef>
          <a:effectRef idx="0">
            <a:schemeClr val="accent1"/>
          </a:effectRef>
          <a:fontRef idx="minor">
            <a:schemeClr val="tx1"/>
          </a:fontRef>
        </p:style>
      </p:cxnSp>
      <p:grpSp>
        <p:nvGrpSpPr>
          <p:cNvPr id="24" name="组合 23"/>
          <p:cNvGrpSpPr/>
          <p:nvPr/>
        </p:nvGrpSpPr>
        <p:grpSpPr>
          <a:xfrm>
            <a:off x="8069904" y="4832339"/>
            <a:ext cx="6050782" cy="3476609"/>
            <a:chOff x="10532" y="3217348"/>
            <a:chExt cx="9277842" cy="1374155"/>
          </a:xfrm>
        </p:grpSpPr>
        <p:sp>
          <p:nvSpPr>
            <p:cNvPr id="25" name="矩形 24"/>
            <p:cNvSpPr/>
            <p:nvPr/>
          </p:nvSpPr>
          <p:spPr>
            <a:xfrm>
              <a:off x="10532" y="3217348"/>
              <a:ext cx="9277842" cy="244965"/>
            </a:xfrm>
            <a:prstGeom prst="rect">
              <a:avLst/>
            </a:prstGeom>
          </p:spPr>
          <p:txBody>
            <a:bodyPr wrap="square">
              <a:spAutoFit/>
            </a:bodyPr>
            <a:p>
              <a:pPr marL="228600" indent="-228600">
                <a:buFont typeface="Wingdings" panose="05000000000000000000" pitchFamily="2" charset="2"/>
                <a:buChar char="n"/>
              </a:pPr>
              <a:r>
                <a:rPr lang="zh-CN" altLang="en-US" sz="1715" b="1" dirty="0">
                  <a:cs typeface="+mn-ea"/>
                  <a:sym typeface="+mn-lt"/>
                </a:rPr>
                <a:t>山东省政府印发</a:t>
              </a:r>
              <a:r>
                <a:rPr lang="en-US" altLang="zh-CN" sz="1715" b="1" dirty="0">
                  <a:cs typeface="+mn-ea"/>
                  <a:sym typeface="+mn-lt"/>
                </a:rPr>
                <a:t>《</a:t>
              </a:r>
              <a:r>
                <a:rPr lang="zh-CN" altLang="en-US" sz="1715" b="1" dirty="0">
                  <a:cs typeface="+mn-ea"/>
                  <a:sym typeface="+mn-lt"/>
                </a:rPr>
                <a:t>关于加快推动乡村振兴和巩固提升脱贫攻坚成果的支持政策</a:t>
              </a:r>
              <a:r>
                <a:rPr lang="en-US" altLang="zh-CN" sz="1715" b="1" dirty="0">
                  <a:cs typeface="+mn-ea"/>
                  <a:sym typeface="+mn-lt"/>
                </a:rPr>
                <a:t>》24</a:t>
              </a:r>
              <a:r>
                <a:rPr lang="zh-CN" altLang="en-US" sz="1715" b="1" dirty="0">
                  <a:cs typeface="+mn-ea"/>
                  <a:sym typeface="+mn-lt"/>
                </a:rPr>
                <a:t>条</a:t>
              </a:r>
              <a:endParaRPr lang="zh-CN" altLang="en-US" sz="1715" b="1" dirty="0">
                <a:cs typeface="+mn-ea"/>
                <a:sym typeface="+mn-lt"/>
              </a:endParaRPr>
            </a:p>
          </p:txBody>
        </p:sp>
        <p:sp>
          <p:nvSpPr>
            <p:cNvPr id="26" name="矩形 25"/>
            <p:cNvSpPr/>
            <p:nvPr/>
          </p:nvSpPr>
          <p:spPr>
            <a:xfrm>
              <a:off x="10532" y="3480031"/>
              <a:ext cx="9178797" cy="349376"/>
            </a:xfrm>
            <a:prstGeom prst="rect">
              <a:avLst/>
            </a:prstGeom>
          </p:spPr>
          <p:txBody>
            <a:bodyPr wrap="square">
              <a:spAutoFit/>
            </a:bodyPr>
            <a:p>
              <a:pPr marL="171450" indent="-171450">
                <a:buFont typeface="Wingdings" panose="05000000000000000000" pitchFamily="2" charset="2"/>
                <a:buChar char="l"/>
              </a:pPr>
              <a:r>
                <a:rPr lang="zh-CN" altLang="en-US" sz="1715" dirty="0">
                  <a:cs typeface="+mn-ea"/>
                  <a:sym typeface="+mn-lt"/>
                </a:rPr>
                <a:t>围绕</a:t>
              </a:r>
              <a:r>
                <a:rPr lang="zh-CN" altLang="en-US" sz="1715" dirty="0">
                  <a:solidFill>
                    <a:srgbClr val="C00000"/>
                  </a:solidFill>
                  <a:cs typeface="+mn-ea"/>
                  <a:sym typeface="+mn-lt"/>
                </a:rPr>
                <a:t>村庄规划、合村并居、土地、财政、金融、人才、乡村治理、重点工作、脱贫攻坚、考核</a:t>
              </a:r>
              <a:r>
                <a:rPr lang="zh-CN" altLang="en-US" sz="1715" dirty="0">
                  <a:cs typeface="+mn-ea"/>
                  <a:sym typeface="+mn-lt"/>
                </a:rPr>
                <a:t>等</a:t>
              </a:r>
              <a:r>
                <a:rPr lang="en-US" altLang="zh-CN" sz="1715" dirty="0">
                  <a:cs typeface="+mn-ea"/>
                  <a:sym typeface="+mn-lt"/>
                </a:rPr>
                <a:t>10</a:t>
              </a:r>
              <a:r>
                <a:rPr lang="zh-CN" altLang="en-US" sz="1715" dirty="0">
                  <a:cs typeface="+mn-ea"/>
                  <a:sym typeface="+mn-lt"/>
                </a:rPr>
                <a:t>个方面，制定了</a:t>
              </a:r>
              <a:r>
                <a:rPr lang="en-US" altLang="zh-CN" sz="1715" dirty="0">
                  <a:cs typeface="+mn-ea"/>
                  <a:sym typeface="+mn-lt"/>
                </a:rPr>
                <a:t>24</a:t>
              </a:r>
              <a:r>
                <a:rPr lang="zh-CN" altLang="en-US" sz="1715" dirty="0">
                  <a:cs typeface="+mn-ea"/>
                  <a:sym typeface="+mn-lt"/>
                </a:rPr>
                <a:t>条具体政策。</a:t>
              </a:r>
              <a:endParaRPr lang="zh-CN" altLang="en-US" sz="1715" dirty="0">
                <a:cs typeface="+mn-ea"/>
                <a:sym typeface="+mn-lt"/>
              </a:endParaRPr>
            </a:p>
          </p:txBody>
        </p:sp>
        <p:sp>
          <p:nvSpPr>
            <p:cNvPr id="27" name="矩形 26"/>
            <p:cNvSpPr/>
            <p:nvPr/>
          </p:nvSpPr>
          <p:spPr>
            <a:xfrm>
              <a:off x="10532" y="3841299"/>
              <a:ext cx="9277842" cy="244965"/>
            </a:xfrm>
            <a:prstGeom prst="rect">
              <a:avLst/>
            </a:prstGeom>
          </p:spPr>
          <p:txBody>
            <a:bodyPr wrap="square">
              <a:spAutoFit/>
            </a:bodyPr>
            <a:p>
              <a:pPr marL="171450" indent="-171450">
                <a:buFont typeface="Wingdings" panose="05000000000000000000" pitchFamily="2" charset="2"/>
                <a:buChar char="l"/>
              </a:pPr>
              <a:r>
                <a:rPr lang="zh-CN" altLang="en-US" sz="1715" dirty="0">
                  <a:solidFill>
                    <a:srgbClr val="0070C0"/>
                  </a:solidFill>
                  <a:cs typeface="+mn-ea"/>
                  <a:sym typeface="+mn-lt"/>
                </a:rPr>
                <a:t>村庄规划</a:t>
              </a:r>
              <a:r>
                <a:rPr lang="en-US" altLang="zh-CN" sz="1715" dirty="0">
                  <a:cs typeface="+mn-ea"/>
                  <a:sym typeface="+mn-lt"/>
                </a:rPr>
                <a:t>————</a:t>
              </a:r>
              <a:r>
                <a:rPr lang="zh-CN" altLang="en-US" sz="1715" dirty="0">
                  <a:cs typeface="+mn-ea"/>
                  <a:sym typeface="+mn-lt"/>
                </a:rPr>
                <a:t>“统筹推进村庄规划工作”要求</a:t>
              </a:r>
              <a:r>
                <a:rPr lang="en-US" altLang="zh-CN" sz="1715" dirty="0">
                  <a:cs typeface="+mn-ea"/>
                  <a:sym typeface="+mn-lt"/>
                </a:rPr>
                <a:t>2019</a:t>
              </a:r>
              <a:r>
                <a:rPr lang="zh-CN" altLang="en-US" sz="1715" dirty="0">
                  <a:cs typeface="+mn-ea"/>
                  <a:sym typeface="+mn-lt"/>
                </a:rPr>
                <a:t>年基本完成村庄分类</a:t>
              </a:r>
              <a:r>
                <a:rPr lang="en-US" altLang="zh-CN" sz="1715" dirty="0">
                  <a:cs typeface="+mn-ea"/>
                  <a:sym typeface="+mn-lt"/>
                </a:rPr>
                <a:t>;2020</a:t>
              </a:r>
              <a:r>
                <a:rPr lang="zh-CN" altLang="en-US" sz="1715" dirty="0">
                  <a:cs typeface="+mn-ea"/>
                  <a:sym typeface="+mn-lt"/>
                </a:rPr>
                <a:t>年在县域层面基本完成村庄布局</a:t>
              </a:r>
              <a:endParaRPr lang="zh-CN" altLang="en-US" sz="1715" dirty="0">
                <a:cs typeface="+mn-ea"/>
                <a:sym typeface="+mn-lt"/>
              </a:endParaRPr>
            </a:p>
          </p:txBody>
        </p:sp>
        <p:sp>
          <p:nvSpPr>
            <p:cNvPr id="28" name="矩形 27"/>
            <p:cNvSpPr/>
            <p:nvPr/>
          </p:nvSpPr>
          <p:spPr>
            <a:xfrm>
              <a:off x="10532" y="4080844"/>
              <a:ext cx="9178797" cy="349376"/>
            </a:xfrm>
            <a:prstGeom prst="rect">
              <a:avLst/>
            </a:prstGeom>
          </p:spPr>
          <p:txBody>
            <a:bodyPr wrap="square">
              <a:spAutoFit/>
            </a:bodyPr>
            <a:p>
              <a:pPr marL="171450" indent="-171450">
                <a:buFont typeface="Wingdings" panose="05000000000000000000" pitchFamily="2" charset="2"/>
                <a:buChar char="l"/>
              </a:pPr>
              <a:r>
                <a:rPr lang="zh-CN" altLang="en-US" sz="1715" dirty="0">
                  <a:solidFill>
                    <a:srgbClr val="0070C0"/>
                  </a:solidFill>
                  <a:cs typeface="+mn-ea"/>
                  <a:sym typeface="+mn-lt"/>
                </a:rPr>
                <a:t>合村并居</a:t>
              </a:r>
              <a:r>
                <a:rPr lang="en-US" altLang="zh-CN" sz="1715" dirty="0">
                  <a:cs typeface="+mn-ea"/>
                  <a:sym typeface="+mn-lt"/>
                </a:rPr>
                <a:t>————</a:t>
              </a:r>
              <a:r>
                <a:rPr lang="zh-CN" altLang="en-US" sz="1715" dirty="0">
                  <a:cs typeface="+mn-ea"/>
                  <a:sym typeface="+mn-lt"/>
                </a:rPr>
                <a:t>提出“完善政府转移支付资金分配机制，确保合村并居或建立社区并将社区内行政村合并后财政扶持资金不减少”。</a:t>
              </a:r>
              <a:endParaRPr lang="zh-CN" altLang="en-US" sz="1715" dirty="0">
                <a:cs typeface="+mn-ea"/>
                <a:sym typeface="+mn-lt"/>
              </a:endParaRPr>
            </a:p>
          </p:txBody>
        </p:sp>
        <p:sp>
          <p:nvSpPr>
            <p:cNvPr id="29" name="矩形 28"/>
            <p:cNvSpPr/>
            <p:nvPr/>
          </p:nvSpPr>
          <p:spPr>
            <a:xfrm>
              <a:off x="538242" y="4450950"/>
              <a:ext cx="8602435" cy="140553"/>
            </a:xfrm>
            <a:prstGeom prst="rect">
              <a:avLst/>
            </a:prstGeom>
          </p:spPr>
          <p:txBody>
            <a:bodyPr wrap="square">
              <a:spAutoFit/>
            </a:bodyPr>
            <a:p>
              <a:endParaRPr lang="zh-CN" altLang="en-US" sz="1715" dirty="0">
                <a:cs typeface="+mn-ea"/>
                <a:sym typeface="+mn-lt"/>
              </a:endParaRPr>
            </a:p>
          </p:txBody>
        </p:sp>
      </p:grpSp>
      <p:pic>
        <p:nvPicPr>
          <p:cNvPr id="48" name="图片 47"/>
          <p:cNvPicPr>
            <a:picLocks noChangeAspect="1"/>
          </p:cNvPicPr>
          <p:nvPr/>
        </p:nvPicPr>
        <p:blipFill>
          <a:blip r:embed="rId2"/>
          <a:stretch>
            <a:fillRect/>
          </a:stretch>
        </p:blipFill>
        <p:spPr>
          <a:xfrm>
            <a:off x="8414064" y="7939952"/>
            <a:ext cx="5610298" cy="2477184"/>
          </a:xfrm>
          <a:prstGeom prst="rect">
            <a:avLst/>
          </a:prstGeom>
        </p:spPr>
      </p:pic>
      <p:sp>
        <p:nvSpPr>
          <p:cNvPr id="5" name="object 5"/>
          <p:cNvSpPr txBox="1"/>
          <p:nvPr/>
        </p:nvSpPr>
        <p:spPr>
          <a:xfrm>
            <a:off x="10020045" y="926718"/>
            <a:ext cx="4292600" cy="196850"/>
          </a:xfrm>
          <a:prstGeom prst="rect">
            <a:avLst/>
          </a:prstGeom>
        </p:spPr>
        <p:txBody>
          <a:bodyPr vert="horz" wrap="square" lIns="0" tIns="12700" rIns="0" bIns="0" rtlCol="0">
            <a:spAutoFit/>
          </a:bodyPr>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8" name="图片 7" descr="G:\2020\6.2兰陵大北庄\03成果\建设用地现状.jpg建设用地现状"/>
          <p:cNvPicPr>
            <a:picLocks noChangeAspect="1"/>
          </p:cNvPicPr>
          <p:nvPr/>
        </p:nvPicPr>
        <p:blipFill>
          <a:blip r:embed="rId2"/>
          <a:srcRect/>
          <a:stretch>
            <a:fillRect/>
          </a:stretch>
        </p:blipFill>
        <p:spPr>
          <a:xfrm>
            <a:off x="8038149" y="1187451"/>
            <a:ext cx="6510020" cy="9204325"/>
          </a:xfrm>
          <a:prstGeom prst="rect">
            <a:avLst/>
          </a:prstGeom>
        </p:spPr>
      </p:pic>
      <p:sp>
        <p:nvSpPr>
          <p:cNvPr id="11" name="object 10"/>
          <p:cNvSpPr txBox="1"/>
          <p:nvPr/>
        </p:nvSpPr>
        <p:spPr>
          <a:xfrm>
            <a:off x="871220" y="3114040"/>
            <a:ext cx="6282690" cy="2564765"/>
          </a:xfrm>
          <a:prstGeom prst="rect">
            <a:avLst/>
          </a:prstGeom>
        </p:spPr>
        <p:txBody>
          <a:bodyPr vert="horz" wrap="square" lIns="0" tIns="12700" rIns="0" bIns="0" rtlCol="0">
            <a:spAutoFit/>
          </a:bodyPr>
          <a:p>
            <a:pPr marR="5080" indent="508000" fontAlgn="auto">
              <a:lnSpc>
                <a:spcPct val="150000"/>
              </a:lnSpc>
              <a:spcBef>
                <a:spcPts val="100"/>
              </a:spcBef>
              <a:extLst>
                <a:ext uri="{35155182-B16C-46BC-9424-99874614C6A1}">
                  <wpsdc:indentchars xmlns:wpsdc="http://www.wps.cn/officeDocument/2017/drawingmlCustomData" val="200" checksum="282533468"/>
                </a:ext>
              </a:extLst>
            </a:pPr>
            <a:endParaRPr lang="zh-CN"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457200" fontAlgn="auto">
              <a:lnSpc>
                <a:spcPct val="150000"/>
              </a:lnSpc>
              <a:spcBef>
                <a:spcPts val="100"/>
              </a:spcBef>
              <a:extLst>
                <a:ext uri="{35155182-B16C-46BC-9424-99874614C6A1}">
                  <wpsdc:indentchars xmlns:wpsdc="http://www.wps.cn/officeDocument/2017/drawingmlCustomData" val="200" checksum="59296752"/>
                </a:ext>
              </a:extLst>
            </a:pP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落实《</a:t>
            </a:r>
            <a:r>
              <a:rPr lang="zh-CN" dirty="0">
                <a:latin typeface="微软雅黑" panose="020B0503020204020204" charset="-122"/>
                <a:ea typeface="微软雅黑" panose="020B0503020204020204" charset="-122"/>
                <a:cs typeface="微软雅黑" panose="020B0503020204020204" charset="-122"/>
                <a:sym typeface="+mn-ea"/>
              </a:rPr>
              <a:t>兰陵县下乡村</a:t>
            </a:r>
            <a:r>
              <a:rPr dirty="0">
                <a:latin typeface="微软雅黑" panose="020B0503020204020204" charset="-122"/>
                <a:ea typeface="微软雅黑" panose="020B0503020204020204" charset="-122"/>
                <a:cs typeface="微软雅黑" panose="020B0503020204020204" charset="-122"/>
                <a:sym typeface="+mn-ea"/>
              </a:rPr>
              <a:t>总体规划（201</a:t>
            </a:r>
            <a:r>
              <a:rPr lang="en-US" dirty="0">
                <a:latin typeface="微软雅黑" panose="020B0503020204020204" charset="-122"/>
                <a:ea typeface="微软雅黑" panose="020B0503020204020204" charset="-122"/>
                <a:cs typeface="微软雅黑" panose="020B0503020204020204" charset="-122"/>
                <a:sym typeface="+mn-ea"/>
              </a:rPr>
              <a:t>3-</a:t>
            </a:r>
            <a:r>
              <a:rPr dirty="0">
                <a:latin typeface="微软雅黑" panose="020B0503020204020204" charset="-122"/>
                <a:ea typeface="微软雅黑" panose="020B0503020204020204" charset="-122"/>
                <a:cs typeface="微软雅黑" panose="020B0503020204020204" charset="-122"/>
                <a:sym typeface="+mn-ea"/>
              </a:rPr>
              <a:t>203</a:t>
            </a:r>
            <a:r>
              <a:rPr lang="en-US" dirty="0">
                <a:latin typeface="微软雅黑" panose="020B0503020204020204" charset="-122"/>
                <a:ea typeface="微软雅黑" panose="020B0503020204020204" charset="-122"/>
                <a:cs typeface="微软雅黑" panose="020B0503020204020204" charset="-122"/>
                <a:sym typeface="+mn-ea"/>
              </a:rPr>
              <a:t>0</a:t>
            </a:r>
            <a:r>
              <a:rPr lang="zh-CN" dirty="0">
                <a:latin typeface="微软雅黑" panose="020B0503020204020204" charset="-122"/>
                <a:ea typeface="微软雅黑" panose="020B0503020204020204" charset="-122"/>
                <a:cs typeface="微软雅黑" panose="020B0503020204020204" charset="-122"/>
                <a:sym typeface="+mn-ea"/>
              </a:rPr>
              <a:t>年</a:t>
            </a:r>
            <a:r>
              <a:rPr dirty="0">
                <a:latin typeface="微软雅黑" panose="020B0503020204020204" charset="-122"/>
                <a:ea typeface="微软雅黑" panose="020B0503020204020204" charset="-122"/>
                <a:cs typeface="微软雅黑" panose="020B0503020204020204" charset="-122"/>
                <a:sym typeface="+mn-ea"/>
              </a:rPr>
              <a:t>）</a:t>
            </a:r>
            <a:r>
              <a:rPr lang="zh-CN" dirty="0">
                <a:solidFill>
                  <a:schemeClr val="tx1"/>
                </a:solidFill>
                <a:latin typeface="微软雅黑" panose="020B0503020204020204" charset="-122"/>
                <a:ea typeface="微软雅黑" panose="020B0503020204020204" charset="-122"/>
                <a:cs typeface="微软雅黑" panose="020B0503020204020204" charset="-122"/>
                <a:sym typeface="+mn-ea"/>
              </a:rPr>
              <a:t>》要求，合理确定建设用地指标和建设用地边界。在上位规划中，大北庄村定位为改造提升类，</a:t>
            </a:r>
            <a:r>
              <a:rPr lang="zh-CN" dirty="0">
                <a:ea typeface="微软雅黑" panose="020B0503020204020204" charset="-122"/>
                <a:sym typeface="+mn-ea"/>
              </a:rPr>
              <a:t>对应村庄建设用地控制为更新型</a:t>
            </a:r>
            <a:r>
              <a:rPr lang="zh-CN" altLang="en-US" spc="100" dirty="0">
                <a:latin typeface="Arial" panose="020B0604020202020204" pitchFamily="34" charset="0"/>
                <a:ea typeface="微软雅黑" panose="020B0503020204020204" charset="-122"/>
                <a:sym typeface="+mn-ea"/>
              </a:rPr>
              <a:t>。</a:t>
            </a:r>
            <a:r>
              <a:rPr lang="zh-CN" altLang="en-US" spc="100" dirty="0">
                <a:solidFill>
                  <a:schemeClr val="tx1"/>
                </a:solidFill>
                <a:latin typeface="Arial" panose="020B0604020202020204" pitchFamily="34" charset="0"/>
                <a:ea typeface="微软雅黑" panose="020B0503020204020204" charset="-122"/>
                <a:sym typeface="+mn-ea"/>
              </a:rPr>
              <a:t>规划</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建设用地总面积</a:t>
            </a:r>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40.41</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公顷，其中，村民住宅用地面积</a:t>
            </a:r>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31.91</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公顷，村庄工业用地</a:t>
            </a:r>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1.23</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公顷，村庄道路用地</a:t>
            </a:r>
            <a:r>
              <a:rPr lang="en-US" altLang="zh-CN">
                <a:solidFill>
                  <a:schemeClr val="tx1"/>
                </a:solidFill>
                <a:latin typeface="微软雅黑" panose="020B0503020204020204" charset="-122"/>
                <a:ea typeface="微软雅黑" panose="020B0503020204020204" charset="-122"/>
                <a:cs typeface="微软雅黑" panose="020B0503020204020204" charset="-122"/>
                <a:sym typeface="+mn-ea"/>
              </a:rPr>
              <a:t>1.49</a:t>
            </a:r>
            <a:r>
              <a:rPr lang="zh-CN" altLang="en-US">
                <a:solidFill>
                  <a:schemeClr val="tx1"/>
                </a:solidFill>
                <a:latin typeface="微软雅黑" panose="020B0503020204020204" charset="-122"/>
                <a:ea typeface="微软雅黑" panose="020B0503020204020204" charset="-122"/>
                <a:cs typeface="微软雅黑" panose="020B0503020204020204" charset="-122"/>
                <a:sym typeface="+mn-ea"/>
              </a:rPr>
              <a:t>公顷。</a:t>
            </a:r>
            <a:endParaRPr lang="zh-CN" altLang="en-US"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 name="object 15"/>
          <p:cNvSpPr txBox="1"/>
          <p:nvPr/>
        </p:nvSpPr>
        <p:spPr>
          <a:xfrm>
            <a:off x="417372" y="13472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5.3</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建设空间管制</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3"/>
          <a:srcRect/>
          <a:stretch>
            <a:fillRect/>
          </a:stretch>
        </p:blipFill>
        <p:spPr>
          <a:xfrm>
            <a:off x="417195" y="7962900"/>
            <a:ext cx="6858635" cy="857250"/>
          </a:xfrm>
          <a:prstGeom prst="rect">
            <a:avLst/>
          </a:prstGeom>
        </p:spPr>
      </p:pic>
      <p:pic>
        <p:nvPicPr>
          <p:cNvPr id="12" name="图片 11"/>
          <p:cNvPicPr>
            <a:picLocks noChangeAspect="1"/>
          </p:cNvPicPr>
          <p:nvPr/>
        </p:nvPicPr>
        <p:blipFill>
          <a:blip r:embed="rId4"/>
          <a:srcRect/>
          <a:stretch>
            <a:fillRect/>
          </a:stretch>
        </p:blipFill>
        <p:spPr>
          <a:xfrm>
            <a:off x="417195" y="6653530"/>
            <a:ext cx="6858635" cy="110617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8" name="图片 7" descr="G:\2020\6.2兰陵大北庄\03成果\12-三区三线划定.jpg12-三区三线划定"/>
          <p:cNvPicPr>
            <a:picLocks noChangeAspect="1"/>
          </p:cNvPicPr>
          <p:nvPr/>
        </p:nvPicPr>
        <p:blipFill>
          <a:blip r:embed="rId2"/>
          <a:srcRect/>
          <a:stretch>
            <a:fillRect/>
          </a:stretch>
        </p:blipFill>
        <p:spPr>
          <a:xfrm>
            <a:off x="8038466" y="1188086"/>
            <a:ext cx="6509385" cy="9203055"/>
          </a:xfrm>
          <a:prstGeom prst="rect">
            <a:avLst/>
          </a:prstGeom>
        </p:spPr>
      </p:pic>
      <p:sp>
        <p:nvSpPr>
          <p:cNvPr id="9" name="object 15"/>
          <p:cNvSpPr txBox="1"/>
          <p:nvPr/>
        </p:nvSpPr>
        <p:spPr>
          <a:xfrm>
            <a:off x="417372" y="1347215"/>
            <a:ext cx="11640820" cy="62801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三区三线划定</a:t>
            </a: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5" name="object 10"/>
          <p:cNvSpPr txBox="1"/>
          <p:nvPr/>
        </p:nvSpPr>
        <p:spPr>
          <a:xfrm>
            <a:off x="837039" y="2031435"/>
            <a:ext cx="5983268" cy="6203315"/>
          </a:xfrm>
          <a:prstGeom prst="rect">
            <a:avLst/>
          </a:prstGeom>
        </p:spPr>
        <p:txBody>
          <a:bodyPr vert="horz" wrap="square" lIns="0" tIns="19814" rIns="0" bIns="0" rtlCol="0">
            <a:spAutoFit/>
          </a:bodyPr>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永久基本农田保护范围线</a:t>
            </a:r>
            <a:endParaRPr lang="zh-CN" altLang="en-US"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依据</a:t>
            </a:r>
            <a:r>
              <a:rPr lang="en-US" altLang="zh-CN" sz="2200" dirty="0">
                <a:cs typeface="+mn-ea"/>
                <a:sym typeface="+mn-lt"/>
              </a:rPr>
              <a:t>《</a:t>
            </a:r>
            <a:r>
              <a:rPr lang="zh-CN" altLang="en-US" sz="2200" dirty="0">
                <a:cs typeface="+mn-ea"/>
                <a:sym typeface="+mn-lt"/>
              </a:rPr>
              <a:t>兰陵县下村乡土地利用总体规划（</a:t>
            </a:r>
            <a:r>
              <a:rPr lang="en-US" altLang="zh-CN" sz="2200" dirty="0">
                <a:cs typeface="+mn-ea"/>
                <a:sym typeface="+mn-lt"/>
              </a:rPr>
              <a:t>2006-2020</a:t>
            </a:r>
            <a:r>
              <a:rPr lang="zh-CN" altLang="en-US" sz="2200" dirty="0">
                <a:cs typeface="+mn-ea"/>
                <a:sym typeface="+mn-lt"/>
              </a:rPr>
              <a:t>年）</a:t>
            </a:r>
            <a:r>
              <a:rPr lang="en-US" altLang="zh-CN" sz="2200" dirty="0">
                <a:cs typeface="+mn-ea"/>
                <a:sym typeface="+mn-lt"/>
              </a:rPr>
              <a:t>》</a:t>
            </a:r>
            <a:r>
              <a:rPr lang="zh-CN" altLang="en-US" sz="2200" dirty="0">
                <a:cs typeface="+mn-ea"/>
                <a:sym typeface="+mn-lt"/>
              </a:rPr>
              <a:t>，结合大北庄村现状情况，</a:t>
            </a:r>
            <a:r>
              <a:rPr lang="zh-CN" altLang="en-US" sz="2200" b="1" dirty="0">
                <a:cs typeface="+mn-ea"/>
                <a:sym typeface="+mn-lt"/>
              </a:rPr>
              <a:t>划定永久基本农田保护区面积</a:t>
            </a:r>
            <a:r>
              <a:rPr lang="en-US" altLang="zh-CN" sz="2200" b="1" dirty="0">
                <a:solidFill>
                  <a:srgbClr val="C00000"/>
                </a:solidFill>
                <a:latin typeface="微软雅黑" panose="020B0503020204020204" charset="-122"/>
                <a:ea typeface="微软雅黑" panose="020B0503020204020204" charset="-122"/>
                <a:cs typeface="微软雅黑" panose="020B0503020204020204" charset="-122"/>
                <a:sym typeface="+mn-ea"/>
              </a:rPr>
              <a:t>190.89</a:t>
            </a:r>
            <a:r>
              <a:rPr lang="zh-CN" altLang="en-US" sz="2200" b="1" dirty="0">
                <a:solidFill>
                  <a:srgbClr val="C00000"/>
                </a:solidFill>
                <a:cs typeface="+mn-ea"/>
                <a:sym typeface="+mn-lt"/>
              </a:rPr>
              <a:t>公顷。</a:t>
            </a:r>
            <a:endParaRPr lang="en-US" altLang="zh-CN" sz="2200" b="1" dirty="0">
              <a:solidFill>
                <a:srgbClr val="C00000"/>
              </a:solidFill>
              <a:cs typeface="+mn-ea"/>
              <a:sym typeface="+mn-lt"/>
            </a:endParaRPr>
          </a:p>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生态保护红线</a:t>
            </a:r>
            <a:endParaRPr lang="zh-CN" altLang="en-US"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依据</a:t>
            </a:r>
            <a:r>
              <a:rPr lang="en-US" altLang="zh-CN" sz="2200" dirty="0">
                <a:cs typeface="+mn-ea"/>
                <a:sym typeface="+mn-lt"/>
              </a:rPr>
              <a:t>《</a:t>
            </a:r>
            <a:r>
              <a:rPr lang="zh-CN" altLang="en-US" sz="2200" dirty="0">
                <a:cs typeface="+mn-ea"/>
                <a:sym typeface="+mn-lt"/>
              </a:rPr>
              <a:t>临沂市生态红线划定方案</a:t>
            </a:r>
            <a:r>
              <a:rPr lang="en-US" altLang="zh-CN" sz="2200" dirty="0">
                <a:cs typeface="+mn-ea"/>
                <a:sym typeface="+mn-lt"/>
              </a:rPr>
              <a:t>》</a:t>
            </a:r>
            <a:r>
              <a:rPr lang="zh-CN" altLang="en-US" sz="2200" dirty="0">
                <a:cs typeface="+mn-ea"/>
                <a:sym typeface="+mn-lt"/>
              </a:rPr>
              <a:t>，</a:t>
            </a:r>
            <a:r>
              <a:rPr lang="zh-CN" altLang="en-US" sz="2200" b="1" dirty="0">
                <a:cs typeface="+mn-ea"/>
                <a:sym typeface="+mn-lt"/>
              </a:rPr>
              <a:t>划定生态红线保护区面积</a:t>
            </a:r>
            <a:r>
              <a:rPr lang="en-US" altLang="zh-CN" sz="2200" b="1" dirty="0">
                <a:solidFill>
                  <a:srgbClr val="C00000"/>
                </a:solidFill>
                <a:cs typeface="+mn-ea"/>
                <a:sym typeface="+mn-lt"/>
              </a:rPr>
              <a:t>177.21</a:t>
            </a:r>
            <a:r>
              <a:rPr lang="zh-CN" altLang="en-US" sz="2200" b="1" dirty="0">
                <a:solidFill>
                  <a:srgbClr val="C00000"/>
                </a:solidFill>
                <a:cs typeface="+mn-ea"/>
                <a:sym typeface="+mn-lt"/>
              </a:rPr>
              <a:t>公顷。</a:t>
            </a:r>
            <a:endParaRPr lang="zh-CN" altLang="en-US" sz="2200" b="1" dirty="0">
              <a:solidFill>
                <a:srgbClr val="C00000"/>
              </a:solidFill>
              <a:cs typeface="+mn-ea"/>
              <a:sym typeface="+mn-lt"/>
            </a:endParaRPr>
          </a:p>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宅基地建设范围线</a:t>
            </a:r>
            <a:endParaRPr lang="zh-CN" altLang="en-US"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大北庄村农房建设控制范围线面积为</a:t>
            </a:r>
            <a:r>
              <a:rPr lang="en-US" altLang="zh-CN" sz="2200" b="1" dirty="0">
                <a:solidFill>
                  <a:srgbClr val="C00000"/>
                </a:solidFill>
                <a:cs typeface="+mn-ea"/>
                <a:sym typeface="+mn-lt"/>
              </a:rPr>
              <a:t>31.52</a:t>
            </a:r>
            <a:r>
              <a:rPr lang="zh-CN" altLang="en-US" sz="2200" b="1" dirty="0">
                <a:solidFill>
                  <a:srgbClr val="C00000"/>
                </a:solidFill>
                <a:cs typeface="+mn-ea"/>
                <a:sym typeface="+mn-lt"/>
              </a:rPr>
              <a:t>公顷，</a:t>
            </a:r>
            <a:endParaRPr lang="zh-CN" altLang="en-US" sz="2200" b="1" dirty="0">
              <a:solidFill>
                <a:srgbClr val="C00000"/>
              </a:solidFill>
              <a:cs typeface="+mn-ea"/>
              <a:sym typeface="+mn-lt"/>
            </a:endParaRPr>
          </a:p>
          <a:p>
            <a:pPr marR="5080" fontAlgn="auto">
              <a:lnSpc>
                <a:spcPct val="150000"/>
              </a:lnSpc>
              <a:spcBef>
                <a:spcPts val="100"/>
              </a:spcBef>
            </a:pPr>
            <a:r>
              <a:rPr lang="zh-CN" altLang="en-US" sz="2200" dirty="0">
                <a:cs typeface="+mn-ea"/>
                <a:sym typeface="+mn-lt"/>
              </a:rPr>
              <a:t>管控要求：</a:t>
            </a:r>
            <a:r>
              <a:rPr lang="zh-CN" altLang="en-US" sz="2200" dirty="0">
                <a:solidFill>
                  <a:srgbClr val="C00000"/>
                </a:solidFill>
                <a:cs typeface="+mn-ea"/>
                <a:sym typeface="+mn-lt"/>
              </a:rPr>
              <a:t>界线外不得进行住宅建设活动，所有建设行为应按照村庄规划的要求进行。</a:t>
            </a:r>
            <a:endParaRPr lang="en-US" altLang="zh-CN" sz="2200" dirty="0">
              <a:solidFill>
                <a:srgbClr val="C00000"/>
              </a:solidFill>
              <a:cs typeface="+mn-ea"/>
              <a:sym typeface="+mn-lt"/>
            </a:endParaRPr>
          </a:p>
          <a:p>
            <a:pPr marL="171450" marR="5080" indent="-171450" fontAlgn="auto">
              <a:lnSpc>
                <a:spcPct val="150000"/>
              </a:lnSpc>
              <a:spcBef>
                <a:spcPts val="100"/>
              </a:spcBef>
              <a:buFont typeface="Wingdings" panose="05000000000000000000" pitchFamily="2" charset="2"/>
              <a:buChar char="n"/>
            </a:pPr>
            <a:endParaRPr lang="zh-CN" altLang="en-US" sz="2200" dirty="0">
              <a:cs typeface="+mn-ea"/>
              <a:sym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8" name="图片 7" descr="G:\2020\6.2兰陵大北庄\03成果\三区三线划定副本.jpg三区三线划定副本"/>
          <p:cNvPicPr>
            <a:picLocks noChangeAspect="1"/>
          </p:cNvPicPr>
          <p:nvPr/>
        </p:nvPicPr>
        <p:blipFill>
          <a:blip r:embed="rId2"/>
          <a:srcRect/>
          <a:stretch>
            <a:fillRect/>
          </a:stretch>
        </p:blipFill>
        <p:spPr>
          <a:xfrm>
            <a:off x="8038466" y="1187451"/>
            <a:ext cx="6509385" cy="9204325"/>
          </a:xfrm>
          <a:prstGeom prst="rect">
            <a:avLst/>
          </a:prstGeom>
        </p:spPr>
      </p:pic>
      <p:sp>
        <p:nvSpPr>
          <p:cNvPr id="9" name="object 15"/>
          <p:cNvSpPr txBox="1"/>
          <p:nvPr/>
        </p:nvSpPr>
        <p:spPr>
          <a:xfrm>
            <a:off x="417372" y="1347215"/>
            <a:ext cx="11640820" cy="62801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三区三线划定</a:t>
            </a: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5" name="object 10"/>
          <p:cNvSpPr txBox="1"/>
          <p:nvPr/>
        </p:nvSpPr>
        <p:spPr>
          <a:xfrm>
            <a:off x="837039" y="2107635"/>
            <a:ext cx="5983268" cy="4146550"/>
          </a:xfrm>
          <a:prstGeom prst="rect">
            <a:avLst/>
          </a:prstGeom>
        </p:spPr>
        <p:txBody>
          <a:bodyPr vert="horz" wrap="square" lIns="0" tIns="19814" rIns="0" bIns="0" rtlCol="0">
            <a:spAutoFit/>
          </a:bodyPr>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生态空间</a:t>
            </a:r>
            <a:endParaRPr lang="en-US" altLang="zh-CN"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包含林地、坑塘水面、其他自然保留地等，生态空间面积为</a:t>
            </a:r>
            <a:r>
              <a:rPr lang="en-US" altLang="zh-CN" sz="2200" b="1" dirty="0">
                <a:solidFill>
                  <a:schemeClr val="tx1"/>
                </a:solidFill>
                <a:cs typeface="+mn-ea"/>
                <a:sym typeface="+mn-lt"/>
              </a:rPr>
              <a:t>187.59</a:t>
            </a:r>
            <a:r>
              <a:rPr lang="zh-CN" altLang="en-US" sz="2200" dirty="0">
                <a:solidFill>
                  <a:schemeClr val="tx1"/>
                </a:solidFill>
                <a:cs typeface="+mn-ea"/>
                <a:sym typeface="+mn-lt"/>
              </a:rPr>
              <a:t>公顷</a:t>
            </a:r>
            <a:r>
              <a:rPr lang="zh-CN" altLang="en-US" sz="2200" dirty="0">
                <a:solidFill>
                  <a:srgbClr val="C00000"/>
                </a:solidFill>
                <a:cs typeface="+mn-ea"/>
                <a:sym typeface="+mn-lt"/>
              </a:rPr>
              <a:t>。</a:t>
            </a:r>
            <a:endParaRPr lang="zh-CN" altLang="en-US" sz="2200" dirty="0">
              <a:solidFill>
                <a:srgbClr val="C00000"/>
              </a:solidFill>
              <a:cs typeface="+mn-ea"/>
              <a:sym typeface="+mn-lt"/>
            </a:endParaRPr>
          </a:p>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农业空间</a:t>
            </a:r>
            <a:endParaRPr lang="en-US" altLang="zh-CN"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包含大棚蔬菜和农田，规划面积为</a:t>
            </a:r>
            <a:r>
              <a:rPr lang="en-US" altLang="zh-CN" sz="2200" b="1" dirty="0">
                <a:solidFill>
                  <a:schemeClr val="tx1"/>
                </a:solidFill>
                <a:cs typeface="+mn-ea"/>
                <a:sym typeface="+mn-lt"/>
              </a:rPr>
              <a:t>266.15</a:t>
            </a:r>
            <a:r>
              <a:rPr lang="zh-CN" altLang="en-US" sz="2200" dirty="0">
                <a:solidFill>
                  <a:schemeClr val="tx1"/>
                </a:solidFill>
                <a:cs typeface="+mn-ea"/>
                <a:sym typeface="+mn-lt"/>
              </a:rPr>
              <a:t>公顷。</a:t>
            </a:r>
            <a:endParaRPr lang="zh-CN" altLang="en-US" sz="2200" dirty="0">
              <a:solidFill>
                <a:srgbClr val="C00000"/>
              </a:solidFill>
              <a:cs typeface="+mn-ea"/>
              <a:sym typeface="+mn-lt"/>
            </a:endParaRPr>
          </a:p>
          <a:p>
            <a:pPr marL="171450" marR="5080" indent="-171450" fontAlgn="auto">
              <a:lnSpc>
                <a:spcPct val="150000"/>
              </a:lnSpc>
              <a:spcBef>
                <a:spcPts val="100"/>
              </a:spcBef>
              <a:buFont typeface="Wingdings" panose="05000000000000000000" pitchFamily="2" charset="2"/>
              <a:buChar char="n"/>
            </a:pPr>
            <a:r>
              <a:rPr lang="zh-CN" altLang="en-US" sz="2200" b="1" dirty="0">
                <a:solidFill>
                  <a:schemeClr val="tx1"/>
                </a:solidFill>
                <a:cs typeface="+mn-ea"/>
                <a:sym typeface="+mn-lt"/>
              </a:rPr>
              <a:t>村庄建设空间</a:t>
            </a:r>
            <a:endParaRPr lang="zh-CN" altLang="en-US" sz="2200" b="1" dirty="0">
              <a:solidFill>
                <a:schemeClr val="tx1"/>
              </a:solidFill>
              <a:cs typeface="+mn-ea"/>
              <a:sym typeface="+mn-lt"/>
            </a:endParaRPr>
          </a:p>
          <a:p>
            <a:pPr marR="5080" fontAlgn="auto">
              <a:lnSpc>
                <a:spcPct val="150000"/>
              </a:lnSpc>
              <a:spcBef>
                <a:spcPts val="100"/>
              </a:spcBef>
            </a:pPr>
            <a:r>
              <a:rPr lang="zh-CN" altLang="en-US" sz="2200" dirty="0">
                <a:cs typeface="+mn-ea"/>
                <a:sym typeface="+mn-lt"/>
              </a:rPr>
              <a:t>主要为村庄宅基地和未来开发田园综合体用地，规划面积为</a:t>
            </a:r>
            <a:r>
              <a:rPr lang="en-US" altLang="zh-CN" sz="2200" b="1" dirty="0">
                <a:cs typeface="+mn-ea"/>
                <a:sym typeface="+mn-lt"/>
              </a:rPr>
              <a:t>40.28</a:t>
            </a:r>
            <a:r>
              <a:rPr lang="zh-CN" altLang="en-US" sz="2200" dirty="0">
                <a:cs typeface="+mn-ea"/>
                <a:sym typeface="+mn-lt"/>
              </a:rPr>
              <a:t>公顷。</a:t>
            </a:r>
            <a:endParaRPr lang="zh-CN" altLang="en-US" sz="2200" dirty="0">
              <a:cs typeface="+mn-ea"/>
              <a:sym typeface="+mn-l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5</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村庄</a:t>
            </a:r>
            <a:r>
              <a:rPr lang="zh-CN" sz="2800" u="none" spc="-5" dirty="0">
                <a:ea typeface="微软雅黑" panose="020B0503020204020204" charset="-122"/>
              </a:rPr>
              <a:t>管控</a:t>
            </a:r>
            <a:r>
              <a:rPr lang="zh-CN" sz="2800" u="none" spc="-5" dirty="0">
                <a:solidFill>
                  <a:srgbClr val="000000"/>
                </a:solidFill>
                <a:ea typeface="微软雅黑" panose="020B0503020204020204" charset="-122"/>
              </a:rPr>
              <a:t>空间</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5.5 </a:t>
            </a:r>
            <a:r>
              <a:rPr lang="zh-CN" altLang="en-US" sz="2000" b="1" dirty="0">
                <a:latin typeface="微软雅黑" panose="020B0503020204020204" charset="-122"/>
                <a:ea typeface="微软雅黑" panose="020B0503020204020204" charset="-122"/>
                <a:cs typeface="微软雅黑" panose="020B0503020204020204" charset="-122"/>
              </a:rPr>
              <a:t>防灾与减灾</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7" name="object 10"/>
          <p:cNvSpPr txBox="1"/>
          <p:nvPr/>
        </p:nvSpPr>
        <p:spPr>
          <a:xfrm>
            <a:off x="783590" y="2884170"/>
            <a:ext cx="6282690" cy="3269615"/>
          </a:xfrm>
          <a:prstGeom prst="rect">
            <a:avLst/>
          </a:prstGeom>
        </p:spPr>
        <p:txBody>
          <a:bodyPr vert="horz" wrap="square" lIns="0" tIns="12700" rIns="0" bIns="0" rtlCol="0">
            <a:spAutoFit/>
          </a:bodyPr>
          <a:p>
            <a:pPr marR="5080" indent="508000" fontAlgn="auto">
              <a:lnSpc>
                <a:spcPct val="150000"/>
              </a:lnSpc>
              <a:spcBef>
                <a:spcPts val="100"/>
              </a:spcBef>
              <a:extLst>
                <a:ext uri="{35155182-B16C-46BC-9424-99874614C6A1}">
                  <wpsdc:indentchars xmlns:wpsdc="http://www.wps.cn/officeDocument/2017/drawingmlCustomData" val="200" checksum="282533468"/>
                </a:ext>
              </a:extLst>
            </a:pPr>
            <a:r>
              <a:rPr 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1</a:t>
            </a:r>
            <a:r>
              <a:rPr 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）村民的宅基地选址和农房建设必须避开自然灾害易发地区。</a:t>
            </a:r>
            <a:endParaRPr lang="zh-CN"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508000" fontAlgn="auto">
              <a:lnSpc>
                <a:spcPct val="150000"/>
              </a:lnSpc>
              <a:spcBef>
                <a:spcPts val="100"/>
              </a:spcBef>
              <a:extLst>
                <a:ext uri="{35155182-B16C-46BC-9424-99874614C6A1}">
                  <wpsdc:indentchars xmlns:wpsdc="http://www.wps.cn/officeDocument/2017/drawingmlCustomData" val="200" checksum="282533468"/>
                </a:ext>
              </a:extLst>
            </a:pPr>
            <a:r>
              <a:rPr 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）村庄建筑的间距和通道的设置应符合村庄消防安全的要求，不得少于</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4</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米；道路为消防通道，不准长期堆放阻碍交通的杂物。</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508000" fontAlgn="auto">
              <a:lnSpc>
                <a:spcPct val="150000"/>
              </a:lnSpc>
              <a:spcBef>
                <a:spcPts val="100"/>
              </a:spcBef>
              <a:extLst>
                <a:ext uri="{35155182-B16C-46BC-9424-99874614C6A1}">
                  <wpsdc:indentchars xmlns:wpsdc="http://www.wps.cn/officeDocument/2017/drawingmlCustomData" val="200" checksum="282533468"/>
                </a:ext>
              </a:extLst>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）学校、广场等为防灾避险场所，紧急情况下可躲避灾害。</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pic>
        <p:nvPicPr>
          <p:cNvPr id="8" name="图片 7" descr="G:\2020\6.2兰陵大北庄\03成果\综合防灾规划图.jpg综合防灾规划图"/>
          <p:cNvPicPr>
            <a:picLocks noChangeAspect="1"/>
          </p:cNvPicPr>
          <p:nvPr/>
        </p:nvPicPr>
        <p:blipFill>
          <a:blip r:embed="rId2"/>
          <a:srcRect/>
          <a:stretch>
            <a:fillRect/>
          </a:stretch>
        </p:blipFill>
        <p:spPr>
          <a:xfrm>
            <a:off x="8038149" y="1187133"/>
            <a:ext cx="6510020" cy="9204960"/>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风玫瑰"/>
          <p:cNvPicPr>
            <a:picLocks noChangeAspect="1"/>
          </p:cNvPicPr>
          <p:nvPr/>
        </p:nvPicPr>
        <p:blipFill>
          <a:blip r:embed="rId3"/>
          <a:stretch>
            <a:fillRect/>
          </a:stretch>
        </p:blipFill>
        <p:spPr>
          <a:xfrm>
            <a:off x="13243560" y="2518410"/>
            <a:ext cx="561340" cy="775335"/>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66331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4</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产业</a:t>
            </a:r>
            <a:r>
              <a:rPr lang="zh-CN" sz="2800" u="none" spc="-5" dirty="0">
                <a:ea typeface="微软雅黑" panose="020B0503020204020204" charset="-122"/>
              </a:rPr>
              <a:t>发展</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布局</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372" y="1372615"/>
            <a:ext cx="11640820" cy="62801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4.3</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村域土地利用规划</a:t>
            </a:r>
            <a:endParaRPr sz="20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10" name="矩形 9"/>
          <p:cNvSpPr/>
          <p:nvPr/>
        </p:nvSpPr>
        <p:spPr>
          <a:xfrm>
            <a:off x="1263015" y="1706880"/>
            <a:ext cx="11394440" cy="1014730"/>
          </a:xfrm>
          <a:prstGeom prst="rect">
            <a:avLst/>
          </a:prstGeom>
        </p:spPr>
        <p:txBody>
          <a:bodyPr wrap="square">
            <a:spAutoFit/>
          </a:bodyPr>
          <a:p>
            <a:pPr indent="363855" algn="just">
              <a:lnSpc>
                <a:spcPct val="150000"/>
              </a:lnSpc>
            </a:pPr>
            <a:r>
              <a:rPr lang="en-US" altLang="zh-CN" sz="2000" b="1">
                <a:solidFill>
                  <a:srgbClr val="000000"/>
                </a:solidFill>
                <a:latin typeface="微软雅黑" panose="020B0503020204020204" charset="-122"/>
                <a:ea typeface="微软雅黑" panose="020B0503020204020204" charset="-122"/>
                <a:sym typeface="Arial" panose="020B0604020202020204" pitchFamily="34" charset="0"/>
              </a:rPr>
              <a:t>  </a:t>
            </a:r>
            <a:r>
              <a:rPr lang="zh-CN" altLang="en-US" sz="2000" b="1">
                <a:solidFill>
                  <a:srgbClr val="000000"/>
                </a:solidFill>
                <a:latin typeface="微软雅黑" panose="020B0503020204020204" charset="-122"/>
                <a:ea typeface="微软雅黑" panose="020B0503020204020204" charset="-122"/>
                <a:sym typeface="Arial" panose="020B0604020202020204" pitchFamily="34" charset="0"/>
              </a:rPr>
              <a:t>以土地利用规划为本底条件，落实土地规划各类用地，合理安排各类用地功能，保证基本农田总量不减少。村域建设总用地</a:t>
            </a:r>
            <a:r>
              <a:rPr lang="en-US" altLang="zh-CN" sz="2000" b="1">
                <a:solidFill>
                  <a:srgbClr val="000000"/>
                </a:solidFill>
                <a:latin typeface="微软雅黑" panose="020B0503020204020204" charset="-122"/>
                <a:ea typeface="微软雅黑" panose="020B0503020204020204" charset="-122"/>
                <a:sym typeface="Arial" panose="020B0604020202020204" pitchFamily="34" charset="0"/>
              </a:rPr>
              <a:t>40.28</a:t>
            </a:r>
            <a:r>
              <a:rPr lang="zh-CN" altLang="en-US" sz="2000" b="1">
                <a:solidFill>
                  <a:srgbClr val="000000"/>
                </a:solidFill>
                <a:latin typeface="微软雅黑" panose="020B0503020204020204" charset="-122"/>
                <a:ea typeface="微软雅黑" panose="020B0503020204020204" charset="-122"/>
                <a:sym typeface="Arial" panose="020B0604020202020204" pitchFamily="34" charset="0"/>
              </a:rPr>
              <a:t>公顷，</a:t>
            </a:r>
            <a:r>
              <a:rPr lang="zh-CN" altLang="en-US" sz="2000" b="1">
                <a:solidFill>
                  <a:srgbClr val="000000"/>
                </a:solidFill>
                <a:latin typeface="微软雅黑" panose="020B0503020204020204" charset="-122"/>
                <a:ea typeface="微软雅黑" panose="020B0503020204020204" charset="-122"/>
                <a:sym typeface="Arial" panose="020B0604020202020204" pitchFamily="34" charset="0"/>
              </a:rPr>
              <a:t>村庄统筹布局。</a:t>
            </a:r>
            <a:endParaRPr lang="en-US" altLang="zh-CN" sz="2000" b="1" dirty="0">
              <a:solidFill>
                <a:srgbClr val="000000"/>
              </a:solidFill>
              <a:latin typeface="微软雅黑" panose="020B0503020204020204" charset="-122"/>
              <a:ea typeface="微软雅黑" panose="020B0503020204020204" charset="-122"/>
              <a:sym typeface="Arial" panose="020B0604020202020204" pitchFamily="34" charset="0"/>
            </a:endParaRPr>
          </a:p>
        </p:txBody>
      </p:sp>
      <p:pic>
        <p:nvPicPr>
          <p:cNvPr id="5" name="图片 4" descr="G:\2020\6.2兰陵大北庄\03成果\土地利用规划图副本.jpg土地利用规划图副本"/>
          <p:cNvPicPr>
            <a:picLocks noChangeAspect="1"/>
          </p:cNvPicPr>
          <p:nvPr/>
        </p:nvPicPr>
        <p:blipFill rotWithShape="1">
          <a:blip r:embed="rId2"/>
          <a:srcRect/>
          <a:stretch>
            <a:fillRect/>
          </a:stretch>
        </p:blipFill>
        <p:spPr>
          <a:xfrm>
            <a:off x="7996238" y="2260918"/>
            <a:ext cx="5787390" cy="8182610"/>
          </a:xfrm>
          <a:prstGeom prst="rect">
            <a:avLst/>
          </a:prstGeom>
        </p:spPr>
      </p:pic>
      <p:graphicFrame>
        <p:nvGraphicFramePr>
          <p:cNvPr id="8" name="表格 7"/>
          <p:cNvGraphicFramePr/>
          <p:nvPr>
            <p:custDataLst>
              <p:tags r:id="rId3"/>
            </p:custDataLst>
          </p:nvPr>
        </p:nvGraphicFramePr>
        <p:xfrm>
          <a:off x="1215390" y="2801620"/>
          <a:ext cx="5824855" cy="7526020"/>
        </p:xfrm>
        <a:graphic>
          <a:graphicData uri="http://schemas.openxmlformats.org/drawingml/2006/table">
            <a:tbl>
              <a:tblPr firstRow="1" bandRow="1">
                <a:tableStyleId>{5C22544A-7EE6-4342-B048-85BDC9FD1C3A}</a:tableStyleId>
              </a:tblPr>
              <a:tblGrid>
                <a:gridCol w="737870"/>
                <a:gridCol w="854075"/>
                <a:gridCol w="1586230"/>
                <a:gridCol w="1323975"/>
                <a:gridCol w="1322705"/>
              </a:tblGrid>
              <a:tr h="222250">
                <a:tc rowSpan="2" gridSpan="3">
                  <a:txBody>
                    <a:bodyPr/>
                    <a:p>
                      <a:pPr indent="0" algn="ctr">
                        <a:buNone/>
                      </a:pPr>
                      <a:r>
                        <a:rPr lang="zh-CN" sz="1000" b="0">
                          <a:solidFill>
                            <a:srgbClr val="000000"/>
                          </a:solidFill>
                          <a:latin typeface="Arial" panose="020B0604020202020204" pitchFamily="34" charset="0"/>
                          <a:ea typeface="Arial" panose="020B0604020202020204" charset="-122"/>
                        </a:rPr>
                        <a:t>地类</a:t>
                      </a:r>
                      <a:endParaRPr lang="zh-CN" altLang="en-US" sz="1000" b="0">
                        <a:solidFill>
                          <a:srgbClr val="000000"/>
                        </a:solidFill>
                        <a:latin typeface="Arial" panose="020B0604020202020204" pitchFamily="34" charset="0"/>
                        <a:ea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cPr>
                    <a:lnT w="6350" cap="flat" cmpd="sng">
                      <a:solidFill>
                        <a:srgbClr val="000000"/>
                      </a:solidFill>
                      <a:prstDash val="solid"/>
                      <a:headEnd type="none" w="med" len="med"/>
                      <a:tailEnd type="none" w="med" len="med"/>
                    </a:lnT>
                  </a:tcPr>
                </a:tc>
                <a:tc rowSpan="2"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tcPr>
                </a:tc>
                <a:tc gridSpan="2">
                  <a:txBody>
                    <a:bodyPr/>
                    <a:p>
                      <a:pPr indent="0" algn="ctr">
                        <a:buNone/>
                      </a:pPr>
                      <a:r>
                        <a:rPr lang="en-US" sz="1000" b="0">
                          <a:solidFill>
                            <a:srgbClr val="000000"/>
                          </a:solidFill>
                          <a:latin typeface="宋体" panose="02010600030101010101" pitchFamily="2" charset="-122"/>
                        </a:rPr>
                        <a:t>远期：</a:t>
                      </a:r>
                      <a:r>
                        <a:rPr lang="en-US" sz="1000" b="0">
                          <a:solidFill>
                            <a:srgbClr val="000000"/>
                          </a:solidFill>
                          <a:latin typeface="Arial" panose="020B0604020202020204" charset="-122"/>
                        </a:rPr>
                        <a:t>2035</a:t>
                      </a:r>
                      <a:r>
                        <a:rPr lang="en-US" sz="1000" b="0">
                          <a:solidFill>
                            <a:srgbClr val="000000"/>
                          </a:solidFill>
                          <a:latin typeface="宋体" panose="02010600030101010101" pitchFamily="2" charset="-122"/>
                        </a:rPr>
                        <a:t>年</a:t>
                      </a:r>
                      <a:endParaRPr lang="en-US" altLang="en-US" sz="10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10820">
                <a:tc vMerge="1" gridSpan="3">
                  <a:tcPr>
                    <a:lnL w="635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vMerge="1" hMerge="1">
                  <a:tcPr>
                    <a:lnB w="6350" cap="flat" cmpd="sng">
                      <a:solidFill>
                        <a:srgbClr val="000000"/>
                      </a:solidFill>
                      <a:prstDash val="solid"/>
                      <a:headEnd type="none" w="med" len="med"/>
                      <a:tailEnd type="none" w="med" len="med"/>
                    </a:lnB>
                  </a:tcPr>
                </a:tc>
                <a:tc vMerge="1" hMerge="1">
                  <a:tcPr>
                    <a:lnR w="1270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面积</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比重</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1615">
                <a:tc rowSpan="13">
                  <a:txBody>
                    <a:bodyPr/>
                    <a:p>
                      <a:pPr indent="0" algn="ctr">
                        <a:buNone/>
                      </a:pPr>
                      <a:r>
                        <a:rPr lang="zh-CN" sz="1000" b="0">
                          <a:solidFill>
                            <a:srgbClr val="000000"/>
                          </a:solidFill>
                          <a:latin typeface="Arial" panose="020B0604020202020204" pitchFamily="34" charset="0"/>
                          <a:ea typeface="宋体" panose="02010600030101010101" pitchFamily="2" charset="-122"/>
                        </a:rPr>
                        <a:t>农林用地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endParaRPr lang="en-US" altLang="en-US" sz="10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旱地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2024867.89</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0.41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08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小计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2024867.89</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0.41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16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p>
                      <a:pPr indent="0" algn="ctr">
                        <a:buNone/>
                      </a:pPr>
                      <a:r>
                        <a:rPr lang="zh-CN" sz="1000" b="0">
                          <a:solidFill>
                            <a:srgbClr val="000000"/>
                          </a:solidFill>
                          <a:latin typeface="Arial" panose="020B0604020202020204" pitchFamily="34" charset="0"/>
                          <a:ea typeface="宋体" panose="02010600030101010101" pitchFamily="2" charset="-122"/>
                        </a:rPr>
                        <a:t>园地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果园</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68758.57</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28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其他园地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225941.91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22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小计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294700.48</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0.06</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7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林地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1834342.5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0.37</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22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草地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268750.14</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43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5">
                  <a:txBody>
                    <a:bodyPr/>
                    <a:p>
                      <a:pPr indent="0" algn="ctr">
                        <a:buNone/>
                      </a:pPr>
                      <a:r>
                        <a:rPr lang="zh-CN" sz="1000" b="0">
                          <a:solidFill>
                            <a:srgbClr val="000000"/>
                          </a:solidFill>
                          <a:latin typeface="Arial" panose="020B0604020202020204" pitchFamily="34" charset="0"/>
                          <a:ea typeface="宋体" panose="02010600030101010101" pitchFamily="2" charset="-122"/>
                        </a:rPr>
                        <a:t>其他农用地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设施农用地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22870.75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558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农村道路</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51618.35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36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坑塘水面</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2728.34</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49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沟渠</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37499.32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49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小计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114716.76</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84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000" b="0">
                          <a:solidFill>
                            <a:srgbClr val="000000"/>
                          </a:solidFill>
                          <a:latin typeface="Arial" panose="020B0604020202020204" pitchFamily="34" charset="0"/>
                          <a:ea typeface="宋体" panose="02010600030101010101" pitchFamily="2" charset="-122"/>
                        </a:rPr>
                        <a:t>合计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4537377.77</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0.92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0350">
                <a:tc rowSpan="11">
                  <a:txBody>
                    <a:bodyPr/>
                    <a:p>
                      <a:pPr indent="0" algn="ctr">
                        <a:buNone/>
                      </a:pPr>
                      <a:r>
                        <a:rPr lang="zh-CN" sz="1000" b="0">
                          <a:solidFill>
                            <a:srgbClr val="000000"/>
                          </a:solidFill>
                          <a:latin typeface="Arial" panose="020B0604020202020204" pitchFamily="34" charset="0"/>
                          <a:ea typeface="宋体" panose="02010600030101010101" pitchFamily="2" charset="-122"/>
                        </a:rPr>
                        <a:t>建设用地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a:p>
                      <a:pPr indent="0" algn="ctr">
                        <a:buNone/>
                      </a:pPr>
                      <a:r>
                        <a:rPr lang="zh-CN" sz="1000" b="0">
                          <a:solidFill>
                            <a:srgbClr val="000000"/>
                          </a:solidFill>
                          <a:latin typeface="Arial" panose="020B0604020202020204" pitchFamily="34" charset="0"/>
                          <a:ea typeface="宋体" panose="02010600030101010101" pitchFamily="2" charset="-122"/>
                        </a:rPr>
                        <a:t>村庄居住用地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一类村庄宅基地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313952.62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0.06</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536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村庄公共服务设施用地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3567.89</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7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000" b="0">
                          <a:solidFill>
                            <a:srgbClr val="000000"/>
                          </a:solidFill>
                          <a:latin typeface="Arial" panose="020B0604020202020204" pitchFamily="34" charset="0"/>
                          <a:ea typeface="宋体" panose="02010600030101010101" pitchFamily="2" charset="-122"/>
                        </a:rPr>
                        <a:t>村庄基础设施用地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295.31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0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000" b="0">
                          <a:solidFill>
                            <a:srgbClr val="000000"/>
                          </a:solidFill>
                          <a:latin typeface="Arial" panose="020B0604020202020204" pitchFamily="34" charset="0"/>
                          <a:ea typeface="宋体" panose="02010600030101010101" pitchFamily="2" charset="-122"/>
                        </a:rPr>
                        <a:t>小计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317815.82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0.06</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03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中小学用地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1265.28</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84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村庄工业用地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12392.38</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7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村庄道路用地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14943.17</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0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区域基础设施用地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13520.02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7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采矿盐田用地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42871.35</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0.01</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225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ctr">
                        <a:buNone/>
                      </a:pPr>
                      <a:r>
                        <a:rPr lang="zh-CN" sz="1000" b="0">
                          <a:solidFill>
                            <a:srgbClr val="000000"/>
                          </a:solidFill>
                          <a:latin typeface="Arial" panose="020B0604020202020204" pitchFamily="34" charset="0"/>
                          <a:ea typeface="宋体" panose="02010600030101010101" pitchFamily="2" charset="-122"/>
                        </a:rPr>
                        <a:t>小计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84992.2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71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000" b="0">
                          <a:solidFill>
                            <a:srgbClr val="000000"/>
                          </a:solidFill>
                          <a:latin typeface="Arial" panose="020B0604020202020204" pitchFamily="34" charset="0"/>
                          <a:ea typeface="宋体" panose="02010600030101010101" pitchFamily="2" charset="-122"/>
                        </a:rPr>
                        <a:t>合计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402808.02</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0.08</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69570">
                <a:tc rowSpan="2">
                  <a:txBody>
                    <a:bodyPr/>
                    <a:p>
                      <a:pPr indent="0" algn="ctr">
                        <a:buNone/>
                      </a:pPr>
                      <a:r>
                        <a:rPr lang="zh-CN" sz="1000" b="0">
                          <a:solidFill>
                            <a:srgbClr val="000000"/>
                          </a:solidFill>
                          <a:latin typeface="Arial" panose="020B0604020202020204" pitchFamily="34" charset="0"/>
                          <a:ea typeface="宋体" panose="02010600030101010101" pitchFamily="2" charset="-122"/>
                        </a:rPr>
                        <a:t>自然保护保留</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p>
                      <a:pPr indent="0" algn="l">
                        <a:buNone/>
                      </a:pPr>
                      <a:r>
                        <a:rPr lang="zh-CN" sz="1000" b="0">
                          <a:solidFill>
                            <a:srgbClr val="000000"/>
                          </a:solidFill>
                          <a:latin typeface="Arial" panose="020B0604020202020204" pitchFamily="34" charset="0"/>
                          <a:ea typeface="宋体" panose="02010600030101010101" pitchFamily="2" charset="-122"/>
                        </a:rPr>
                        <a:t>其他自然保留用地</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1335.29</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759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000" b="0">
                          <a:solidFill>
                            <a:srgbClr val="000000"/>
                          </a:solidFill>
                          <a:latin typeface="Arial" panose="020B0604020202020204" pitchFamily="34" charset="0"/>
                          <a:ea typeface="宋体" panose="02010600030101010101" pitchFamily="2" charset="-122"/>
                        </a:rPr>
                        <a:t>合计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1335.29</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0.00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2250">
                <a:tc gridSpan="3">
                  <a:txBody>
                    <a:bodyPr/>
                    <a:p>
                      <a:pPr indent="0" algn="ctr">
                        <a:buNone/>
                      </a:pPr>
                      <a:r>
                        <a:rPr lang="zh-CN" sz="1000" b="0">
                          <a:solidFill>
                            <a:srgbClr val="000000"/>
                          </a:solidFill>
                          <a:latin typeface="Arial" panose="020B0604020202020204" pitchFamily="34" charset="0"/>
                          <a:ea typeface="宋体" panose="02010600030101010101" pitchFamily="2" charset="-122"/>
                        </a:rPr>
                        <a:t>总计</a:t>
                      </a:r>
                      <a:endParaRPr lang="zh-CN" altLang="en-US" sz="10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000" b="0">
                          <a:solidFill>
                            <a:srgbClr val="000000"/>
                          </a:solidFill>
                          <a:latin typeface="Arial" panose="020B0604020202020204" charset="-122"/>
                        </a:rPr>
                        <a:t>4941521.08</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000000"/>
                          </a:solidFill>
                          <a:latin typeface="Arial" panose="020B0604020202020204" charset="-122"/>
                        </a:rPr>
                        <a:t>1.00</a:t>
                      </a:r>
                      <a:endParaRPr lang="en-US" altLang="en-US" sz="10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245860" y="3081020"/>
            <a:ext cx="8351520"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    Part 6 </a:t>
            </a:r>
            <a:r>
              <a:rPr lang="zh-CN" sz="4800" u="none" spc="-5" dirty="0">
                <a:solidFill>
                  <a:schemeClr val="bg1">
                    <a:lumMod val="50000"/>
                  </a:schemeClr>
                </a:solidFill>
                <a:ea typeface="微软雅黑" panose="020B0503020204020204" charset="-122"/>
                <a:cs typeface="微软雅黑" panose="020B0503020204020204" charset="-122"/>
              </a:rPr>
              <a:t>环境卫生及基础设施</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4475480"/>
          </a:xfrm>
          <a:prstGeom prst="rect">
            <a:avLst/>
          </a:prstGeom>
        </p:spPr>
        <p:txBody>
          <a:bodyPr vert="horz" wrap="square" lIns="0" tIns="12700" rIns="0" bIns="0" rtlCol="0">
            <a:spAutoFit/>
          </a:bodyPr>
          <a:lstStyle/>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环境卫生整治</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公共服务设施规划</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道路交通规划</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基础设施规划</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防灾减灾规划</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291590" y="387350"/>
            <a:ext cx="13625195" cy="706755"/>
          </a:xfrm>
          <a:prstGeom prst="rect">
            <a:avLst/>
          </a:prstGeom>
          <a:noFill/>
        </p:spPr>
        <p:txBody>
          <a:bodyPr wrap="square" rtlCol="0">
            <a:spAutoFit/>
          </a:bodyPr>
          <a:p>
            <a:r>
              <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以舒适宜居为导向，提出村庄环境整治措施、补齐设施短板</a:t>
            </a:r>
            <a:endPar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25" name="object 15"/>
          <p:cNvSpPr txBox="1"/>
          <p:nvPr/>
        </p:nvSpPr>
        <p:spPr>
          <a:xfrm>
            <a:off x="417195" y="1372870"/>
            <a:ext cx="6767195" cy="1897380"/>
          </a:xfrm>
          <a:prstGeom prst="rect">
            <a:avLst/>
          </a:prstGeom>
        </p:spPr>
        <p:txBody>
          <a:bodyPr vert="horz" wrap="square" lIns="0" tIns="12700" rIns="0" bIns="0" rtlCol="0">
            <a:spAutoFit/>
          </a:bodyPr>
          <a:p>
            <a:pPr marR="5080" lvl="0" algn="l">
              <a:lnSpc>
                <a:spcPct val="150000"/>
              </a:lnSpc>
              <a:spcBef>
                <a:spcPts val="100"/>
              </a:spcBef>
              <a:buClrTx/>
              <a:buSzTx/>
              <a:buFontTx/>
            </a:pPr>
            <a:r>
              <a:rPr lang="en-US" sz="2000" b="1" spc="20" dirty="0">
                <a:latin typeface="微软雅黑" panose="020B0503020204020204" charset="-122"/>
                <a:ea typeface="微软雅黑" panose="020B0503020204020204" charset="-122"/>
                <a:cs typeface="微软雅黑" panose="020B0503020204020204" charset="-122"/>
                <a:sym typeface="+mn-ea"/>
              </a:rPr>
              <a:t>6.1</a:t>
            </a:r>
            <a:r>
              <a:rPr lang="en-US" sz="2000" b="1" spc="20" dirty="0">
                <a:latin typeface="微软雅黑" panose="020B0503020204020204" charset="-122"/>
                <a:ea typeface="微软雅黑" panose="020B0503020204020204" charset="-122"/>
                <a:cs typeface="微软雅黑" panose="020B0503020204020204" charset="-122"/>
                <a:sym typeface="+mn-ea"/>
              </a:rPr>
              <a:t> </a:t>
            </a:r>
            <a:r>
              <a:rPr lang="en-US" sz="2000" b="1" spc="20" dirty="0">
                <a:latin typeface="微软雅黑" panose="020B0503020204020204" charset="-122"/>
                <a:ea typeface="微软雅黑" panose="020B0503020204020204" charset="-122"/>
                <a:cs typeface="微软雅黑" panose="020B0503020204020204" charset="-122"/>
                <a:sym typeface="+mn-ea"/>
              </a:rPr>
              <a:t>环境卫生整治</a:t>
            </a:r>
            <a:endParaRPr lang="en-US" sz="2000" b="1" spc="20" dirty="0">
              <a:latin typeface="微软雅黑" panose="020B0503020204020204" charset="-122"/>
              <a:ea typeface="微软雅黑" panose="020B0503020204020204" charset="-122"/>
              <a:cs typeface="微软雅黑" panose="020B0503020204020204" charset="-122"/>
              <a:sym typeface="+mn-ea"/>
            </a:endParaRPr>
          </a:p>
          <a:p>
            <a:pPr marR="5080" lvl="0" algn="l">
              <a:lnSpc>
                <a:spcPct val="150000"/>
              </a:lnSpc>
              <a:spcBef>
                <a:spcPts val="100"/>
              </a:spcBef>
              <a:buClrTx/>
              <a:buSzTx/>
              <a:buFontTx/>
            </a:pPr>
            <a:endParaRPr lang="en-US" sz="2000" b="1" spc="20" dirty="0">
              <a:latin typeface="微软雅黑" panose="020B0503020204020204" charset="-122"/>
              <a:ea typeface="微软雅黑" panose="020B0503020204020204" charset="-122"/>
              <a:cs typeface="微软雅黑" panose="020B0503020204020204" charset="-122"/>
              <a:sym typeface="+mn-ea"/>
            </a:endParaRPr>
          </a:p>
          <a:p>
            <a:pPr marR="5080" lvl="0" algn="l">
              <a:lnSpc>
                <a:spcPct val="150000"/>
              </a:lnSpc>
              <a:spcBef>
                <a:spcPts val="100"/>
              </a:spcBef>
              <a:buClrTx/>
              <a:buSzTx/>
              <a:buFontTx/>
            </a:pPr>
            <a:r>
              <a:rPr lang="en-US" sz="2000" b="1" spc="20" dirty="0">
                <a:latin typeface="微软雅黑" panose="020B0503020204020204" charset="-122"/>
                <a:ea typeface="微软雅黑" panose="020B0503020204020204" charset="-122"/>
                <a:cs typeface="微软雅黑" panose="020B0503020204020204" charset="-122"/>
                <a:sym typeface="+mn-ea"/>
              </a:rPr>
              <a:t>  </a:t>
            </a:r>
            <a:endParaRPr lang="en-US" sz="2000" spc="20" dirty="0">
              <a:latin typeface="微软雅黑" panose="020B0503020204020204" charset="-122"/>
              <a:ea typeface="微软雅黑" panose="020B0503020204020204" charset="-122"/>
              <a:cs typeface="微软雅黑" panose="020B0503020204020204" charset="-122"/>
              <a:sym typeface="+mn-ea"/>
            </a:endParaRPr>
          </a:p>
          <a:p>
            <a:pPr marR="5080" lvl="0" algn="l">
              <a:lnSpc>
                <a:spcPct val="150000"/>
              </a:lnSpc>
              <a:spcBef>
                <a:spcPts val="100"/>
              </a:spcBef>
              <a:buClrTx/>
              <a:buSzTx/>
              <a:buFontTx/>
            </a:pPr>
            <a:endParaRPr lang="en-US" sz="2000" spc="20" dirty="0">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a:picLocks noChangeAspect="1"/>
          </p:cNvPicPr>
          <p:nvPr/>
        </p:nvPicPr>
        <p:blipFill>
          <a:blip r:embed="rId2"/>
          <a:srcRect/>
          <a:stretch>
            <a:fillRect/>
          </a:stretch>
        </p:blipFill>
        <p:spPr>
          <a:xfrm>
            <a:off x="8071485" y="1372870"/>
            <a:ext cx="4923155" cy="3700780"/>
          </a:xfrm>
          <a:prstGeom prst="rect">
            <a:avLst/>
          </a:prstGeom>
        </p:spPr>
      </p:pic>
      <p:sp>
        <p:nvSpPr>
          <p:cNvPr id="7" name="文本框 6"/>
          <p:cNvSpPr txBox="1"/>
          <p:nvPr/>
        </p:nvSpPr>
        <p:spPr>
          <a:xfrm>
            <a:off x="768985" y="2089785"/>
            <a:ext cx="6032500" cy="1904365"/>
          </a:xfrm>
          <a:prstGeom prst="rect">
            <a:avLst/>
          </a:prstGeom>
          <a:noFill/>
        </p:spPr>
        <p:txBody>
          <a:bodyPr wrap="square" rtlCol="0" anchor="t">
            <a:spAutoFit/>
          </a:bodyPr>
          <a:p>
            <a:pPr marR="5080" lvl="0" algn="l">
              <a:lnSpc>
                <a:spcPct val="150000"/>
              </a:lnSpc>
              <a:spcBef>
                <a:spcPts val="100"/>
              </a:spcBef>
              <a:buClrTx/>
              <a:buSzTx/>
              <a:buFontTx/>
            </a:pPr>
            <a:endParaRPr lang="en-US" b="1" spc="20" dirty="0">
              <a:latin typeface="微软雅黑" panose="020B0503020204020204" charset="-122"/>
              <a:ea typeface="微软雅黑" panose="020B0503020204020204" charset="-122"/>
              <a:cs typeface="微软雅黑" panose="020B0503020204020204" charset="-122"/>
              <a:sym typeface="+mn-ea"/>
            </a:endParaRPr>
          </a:p>
          <a:p>
            <a:pPr marR="5080" lvl="0" algn="l">
              <a:lnSpc>
                <a:spcPct val="150000"/>
              </a:lnSpc>
              <a:spcBef>
                <a:spcPts val="100"/>
              </a:spcBef>
              <a:buClrTx/>
              <a:buSzTx/>
              <a:buFontTx/>
            </a:pPr>
            <a:r>
              <a:rPr lang="en-US" b="1" spc="20" dirty="0">
                <a:latin typeface="微软雅黑" panose="020B0503020204020204" charset="-122"/>
                <a:ea typeface="微软雅黑" panose="020B0503020204020204" charset="-122"/>
                <a:cs typeface="微软雅黑" panose="020B0503020204020204" charset="-122"/>
                <a:sym typeface="+mn-ea"/>
              </a:rPr>
              <a:t>     </a:t>
            </a:r>
            <a:r>
              <a:rPr lang="en-US" sz="2000" b="1" spc="20" dirty="0">
                <a:latin typeface="微软雅黑" panose="020B0503020204020204" charset="-122"/>
                <a:ea typeface="微软雅黑" panose="020B0503020204020204" charset="-122"/>
                <a:cs typeface="微软雅黑" panose="020B0503020204020204" charset="-122"/>
                <a:sym typeface="+mn-ea"/>
              </a:rPr>
              <a:t>垃圾收集实现“户分类、村收集、镇处理”为主体的处理方式。</a:t>
            </a:r>
            <a:r>
              <a:rPr lang="en-US" sz="2000" spc="20" dirty="0">
                <a:latin typeface="微软雅黑" panose="020B0503020204020204" charset="-122"/>
                <a:ea typeface="微软雅黑" panose="020B0503020204020204" charset="-122"/>
                <a:cs typeface="微软雅黑" panose="020B0503020204020204" charset="-122"/>
                <a:sym typeface="+mn-ea"/>
              </a:rPr>
              <a:t>鼓励农户利用有机垃圾作为肥料，实现生活垃圾分类收集和有机垃圾资源化。</a:t>
            </a:r>
            <a:endParaRPr lang="zh-CN" altLang="en-US" sz="2000"/>
          </a:p>
        </p:txBody>
      </p:sp>
      <p:pic>
        <p:nvPicPr>
          <p:cNvPr id="9" name="图片 8" descr="\\192.168.107.3\规划一所\潘晶\九庄现状照片\IMG_1743.JPGIMG_1743"/>
          <p:cNvPicPr>
            <a:picLocks noChangeAspect="1"/>
          </p:cNvPicPr>
          <p:nvPr/>
        </p:nvPicPr>
        <p:blipFill>
          <a:blip r:embed="rId3"/>
          <a:srcRect/>
          <a:stretch>
            <a:fillRect/>
          </a:stretch>
        </p:blipFill>
        <p:spPr>
          <a:xfrm>
            <a:off x="982345" y="5725795"/>
            <a:ext cx="5415915" cy="3822065"/>
          </a:xfrm>
          <a:prstGeom prst="rect">
            <a:avLst/>
          </a:prstGeom>
        </p:spPr>
      </p:pic>
      <p:pic>
        <p:nvPicPr>
          <p:cNvPr id="10" name="图片 9"/>
          <p:cNvPicPr>
            <a:picLocks noChangeAspect="1"/>
          </p:cNvPicPr>
          <p:nvPr/>
        </p:nvPicPr>
        <p:blipFill>
          <a:blip r:embed="rId4"/>
          <a:stretch>
            <a:fillRect/>
          </a:stretch>
        </p:blipFill>
        <p:spPr>
          <a:xfrm>
            <a:off x="7835900" y="5518785"/>
            <a:ext cx="5647690" cy="4236085"/>
          </a:xfrm>
          <a:prstGeom prst="rect">
            <a:avLst/>
          </a:prstGeom>
        </p:spPr>
      </p:pic>
      <p:pic>
        <p:nvPicPr>
          <p:cNvPr id="11" name="图片 10"/>
          <p:cNvPicPr>
            <a:picLocks noChangeAspect="1"/>
          </p:cNvPicPr>
          <p:nvPr/>
        </p:nvPicPr>
        <p:blipFill>
          <a:blip r:embed="rId5"/>
          <a:stretch>
            <a:fillRect/>
          </a:stretch>
        </p:blipFill>
        <p:spPr>
          <a:xfrm>
            <a:off x="7973695" y="5518785"/>
            <a:ext cx="5372100" cy="4029710"/>
          </a:xfrm>
          <a:prstGeom prst="rect">
            <a:avLst/>
          </a:prstGeom>
        </p:spPr>
      </p:pic>
      <p:sp>
        <p:nvSpPr>
          <p:cNvPr id="12" name="燕尾形箭头 11"/>
          <p:cNvSpPr/>
          <p:nvPr/>
        </p:nvSpPr>
        <p:spPr>
          <a:xfrm>
            <a:off x="6800850" y="7178675"/>
            <a:ext cx="838200" cy="6858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21" name="图片 20" descr="G:\2020\6.2兰陵大北庄\03成果\公共服务设施分布现状图.jpg公共服务设施分布现状图"/>
          <p:cNvPicPr>
            <a:picLocks noChangeAspect="1"/>
          </p:cNvPicPr>
          <p:nvPr/>
        </p:nvPicPr>
        <p:blipFill>
          <a:blip r:embed="rId2"/>
          <a:srcRect/>
          <a:stretch>
            <a:fillRect/>
          </a:stretch>
        </p:blipFill>
        <p:spPr>
          <a:xfrm>
            <a:off x="8038149" y="1187451"/>
            <a:ext cx="6510020" cy="9204325"/>
          </a:xfrm>
          <a:prstGeom prst="rect">
            <a:avLst/>
          </a:prstGeom>
        </p:spPr>
      </p:pic>
      <p:sp>
        <p:nvSpPr>
          <p:cNvPr id="7" name="object 10"/>
          <p:cNvSpPr txBox="1"/>
          <p:nvPr/>
        </p:nvSpPr>
        <p:spPr>
          <a:xfrm>
            <a:off x="768985" y="3255645"/>
            <a:ext cx="6556375" cy="1410335"/>
          </a:xfrm>
          <a:prstGeom prst="rect">
            <a:avLst/>
          </a:prstGeom>
        </p:spPr>
        <p:txBody>
          <a:bodyPr vert="horz" wrap="square" lIns="0" tIns="12700" rIns="0" bIns="0" rtlCol="0">
            <a:spAutoFit/>
          </a:bodyPr>
          <a:p>
            <a:pPr marR="5080" indent="0" fontAlgn="auto">
              <a:lnSpc>
                <a:spcPct val="150000"/>
              </a:lnSpc>
              <a:spcBef>
                <a:spcPts val="100"/>
              </a:spcBef>
            </a:pPr>
            <a:r>
              <a:rPr lang="en-US" sz="2000" b="1" spc="20" dirty="0">
                <a:latin typeface="微软雅黑" panose="020B0503020204020204" charset="-122"/>
                <a:ea typeface="微软雅黑" panose="020B0503020204020204" charset="-122"/>
                <a:cs typeface="微软雅黑" panose="020B0503020204020204" charset="-122"/>
              </a:rPr>
              <a:t>     </a:t>
            </a:r>
            <a:r>
              <a:rPr lang="zh-CN" altLang="en-US" sz="2000" spc="20" dirty="0">
                <a:latin typeface="微软雅黑" panose="020B0503020204020204" charset="-122"/>
                <a:ea typeface="微软雅黑" panose="020B0503020204020204" charset="-122"/>
                <a:cs typeface="微软雅黑" panose="020B0503020204020204" charset="-122"/>
              </a:rPr>
              <a:t>全村现有村委会一处，幼儿园</a:t>
            </a:r>
            <a:r>
              <a:rPr lang="zh-CN" altLang="en-US" sz="2000" spc="20" dirty="0">
                <a:latin typeface="微软雅黑" panose="020B0503020204020204" charset="-122"/>
                <a:ea typeface="微软雅黑" panose="020B0503020204020204" charset="-122"/>
                <a:cs typeface="微软雅黑" panose="020B0503020204020204" charset="-122"/>
                <a:sym typeface="+mn-ea"/>
              </a:rPr>
              <a:t>一处</a:t>
            </a:r>
            <a:r>
              <a:rPr lang="zh-CN" altLang="en-US" sz="2000" spc="20" dirty="0">
                <a:latin typeface="微软雅黑" panose="020B0503020204020204" charset="-122"/>
                <a:ea typeface="微软雅黑" panose="020B0503020204020204" charset="-122"/>
                <a:cs typeface="微软雅黑" panose="020B0503020204020204" charset="-122"/>
              </a:rPr>
              <a:t>，卫生室</a:t>
            </a:r>
            <a:r>
              <a:rPr lang="zh-CN" altLang="en-US" sz="2000" spc="20" dirty="0">
                <a:latin typeface="微软雅黑" panose="020B0503020204020204" charset="-122"/>
                <a:ea typeface="微软雅黑" panose="020B0503020204020204" charset="-122"/>
                <a:cs typeface="微软雅黑" panose="020B0503020204020204" charset="-122"/>
                <a:sym typeface="+mn-ea"/>
              </a:rPr>
              <a:t>一处</a:t>
            </a:r>
            <a:r>
              <a:rPr lang="zh-CN" altLang="en-US" sz="2000" spc="20" dirty="0">
                <a:latin typeface="微软雅黑" panose="020B0503020204020204" charset="-122"/>
                <a:ea typeface="微软雅黑" panose="020B0503020204020204" charset="-122"/>
                <a:cs typeface="微软雅黑" panose="020B0503020204020204" charset="-122"/>
              </a:rPr>
              <a:t>，健身广场</a:t>
            </a:r>
            <a:r>
              <a:rPr lang="zh-CN" altLang="en-US" sz="2000" spc="20" dirty="0">
                <a:latin typeface="微软雅黑" panose="020B0503020204020204" charset="-122"/>
                <a:ea typeface="微软雅黑" panose="020B0503020204020204" charset="-122"/>
                <a:cs typeface="微软雅黑" panose="020B0503020204020204" charset="-122"/>
                <a:sym typeface="+mn-ea"/>
              </a:rPr>
              <a:t>一处，</a:t>
            </a:r>
            <a:r>
              <a:rPr lang="zh-CN" altLang="zh-CN" sz="2000" spc="20" dirty="0">
                <a:latin typeface="微软雅黑" panose="020B0503020204020204" charset="-122"/>
                <a:ea typeface="微软雅黑" panose="020B0503020204020204" charset="-122"/>
                <a:cs typeface="微软雅黑" panose="020B0503020204020204" charset="-122"/>
                <a:sym typeface="+mn-ea"/>
              </a:rPr>
              <a:t>商业</a:t>
            </a:r>
            <a:r>
              <a:rPr lang="en-US" altLang="zh-CN" sz="2000" spc="20" dirty="0">
                <a:latin typeface="微软雅黑" panose="020B0503020204020204" charset="-122"/>
                <a:ea typeface="微软雅黑" panose="020B0503020204020204" charset="-122"/>
                <a:cs typeface="微软雅黑" panose="020B0503020204020204" charset="-122"/>
                <a:sym typeface="+mn-ea"/>
              </a:rPr>
              <a:t>4</a:t>
            </a:r>
            <a:r>
              <a:rPr lang="zh-CN" altLang="zh-CN" sz="2000" spc="20" dirty="0">
                <a:latin typeface="微软雅黑" panose="020B0503020204020204" charset="-122"/>
                <a:ea typeface="微软雅黑" panose="020B0503020204020204" charset="-122"/>
                <a:cs typeface="微软雅黑" panose="020B0503020204020204" charset="-122"/>
                <a:sym typeface="+mn-ea"/>
              </a:rPr>
              <a:t>处</a:t>
            </a:r>
            <a:r>
              <a:rPr lang="zh-CN" altLang="en-US" sz="2000" spc="20" dirty="0">
                <a:latin typeface="微软雅黑" panose="020B0503020204020204" charset="-122"/>
                <a:ea typeface="微软雅黑" panose="020B0503020204020204" charset="-122"/>
                <a:cs typeface="微软雅黑" panose="020B0503020204020204" charset="-122"/>
                <a:sym typeface="+mn-ea"/>
              </a:rPr>
              <a:t>。</a:t>
            </a:r>
            <a:endParaRPr lang="zh-CN" altLang="en-US" sz="2000" spc="20" dirty="0">
              <a:latin typeface="微软雅黑" panose="020B0503020204020204" charset="-122"/>
              <a:ea typeface="微软雅黑" panose="020B0503020204020204" charset="-122"/>
              <a:cs typeface="微软雅黑" panose="020B0503020204020204" charset="-122"/>
              <a:sym typeface="+mn-ea"/>
            </a:endParaRPr>
          </a:p>
          <a:p>
            <a:pPr marR="5080" indent="0" fontAlgn="auto">
              <a:lnSpc>
                <a:spcPct val="150000"/>
              </a:lnSpc>
              <a:spcBef>
                <a:spcPts val="100"/>
              </a:spcBef>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r>
              <a:rPr lang="zh-CN" altLang="en-US" sz="2000" b="1" spc="20" dirty="0">
                <a:latin typeface="微软雅黑" panose="020B0503020204020204" charset="-122"/>
                <a:ea typeface="微软雅黑" panose="020B0503020204020204" charset="-122"/>
                <a:cs typeface="微软雅黑" panose="020B0503020204020204" charset="-122"/>
                <a:sym typeface="+mn-ea"/>
              </a:rPr>
              <a:t>规划对村委会大院、健身广场实施改造。增加停车位。</a:t>
            </a:r>
            <a:endParaRPr lang="zh-CN" altLang="en-US" sz="2000" b="1" spc="20" dirty="0">
              <a:latin typeface="微软雅黑" panose="020B0503020204020204" charset="-122"/>
              <a:ea typeface="微软雅黑" panose="020B0503020204020204" charset="-122"/>
              <a:cs typeface="微软雅黑" panose="020B0503020204020204" charset="-122"/>
              <a:sym typeface="+mn-ea"/>
            </a:endParaRPr>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63500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6.2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公共服务设施规划</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2000">
              <a:latin typeface="微软雅黑" panose="020B0503020204020204" charset="-122"/>
              <a:ea typeface="微软雅黑" panose="020B0503020204020204" charset="-122"/>
              <a:cs typeface="微软雅黑" panose="020B0503020204020204" charset="-122"/>
            </a:endParaRPr>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风玫瑰"/>
          <p:cNvPicPr>
            <a:picLocks noChangeAspect="1"/>
          </p:cNvPicPr>
          <p:nvPr/>
        </p:nvPicPr>
        <p:blipFill>
          <a:blip r:embed="rId3"/>
          <a:stretch>
            <a:fillRect/>
          </a:stretch>
        </p:blipFill>
        <p:spPr>
          <a:xfrm>
            <a:off x="13243560" y="2518410"/>
            <a:ext cx="561340" cy="775335"/>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21" name="图片 20" descr="G:\2020\6.2兰陵大北庄\04最终成果10.27\图纸\14-道路交通设施规划图.jpg14-道路交通设施规划图"/>
          <p:cNvPicPr>
            <a:picLocks noChangeAspect="1"/>
          </p:cNvPicPr>
          <p:nvPr/>
        </p:nvPicPr>
        <p:blipFill>
          <a:blip r:embed="rId2"/>
          <a:srcRect/>
          <a:stretch>
            <a:fillRect/>
          </a:stretch>
        </p:blipFill>
        <p:spPr>
          <a:xfrm>
            <a:off x="8038466" y="1187451"/>
            <a:ext cx="6509385" cy="9204325"/>
          </a:xfrm>
          <a:prstGeom prst="rect">
            <a:avLst/>
          </a:prstGeom>
        </p:spPr>
      </p:pic>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63500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6.3</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道路交通规划</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2000">
              <a:latin typeface="微软雅黑" panose="020B0503020204020204" charset="-122"/>
              <a:ea typeface="微软雅黑" panose="020B0503020204020204" charset="-122"/>
              <a:cs typeface="微软雅黑" panose="020B0503020204020204" charset="-122"/>
            </a:endParaRPr>
          </a:p>
        </p:txBody>
      </p:sp>
      <p:sp>
        <p:nvSpPr>
          <p:cNvPr id="3" name="object 10"/>
          <p:cNvSpPr txBox="1"/>
          <p:nvPr/>
        </p:nvSpPr>
        <p:spPr>
          <a:xfrm>
            <a:off x="768985" y="1390015"/>
            <a:ext cx="6887845" cy="7235190"/>
          </a:xfrm>
          <a:prstGeom prst="rect">
            <a:avLst/>
          </a:prstGeom>
        </p:spPr>
        <p:txBody>
          <a:bodyPr vert="horz" wrap="square" lIns="0" tIns="133350" rIns="0" bIns="0" rtlCol="0">
            <a:spAutoFit/>
          </a:bodyPr>
          <a:p>
            <a:pPr marL="12700">
              <a:lnSpc>
                <a:spcPct val="100000"/>
              </a:lnSpc>
              <a:spcBef>
                <a:spcPts val="1050"/>
              </a:spcBef>
            </a:pPr>
            <a:endParaRPr sz="240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sz="2000" b="1" dirty="0">
                <a:latin typeface="微软雅黑" panose="020B0503020204020204" charset="-122"/>
                <a:ea typeface="微软雅黑" panose="020B0503020204020204" charset="-122"/>
                <a:cs typeface="微软雅黑" panose="020B0503020204020204" charset="-122"/>
              </a:rPr>
              <a:t>      对外交通：</a:t>
            </a:r>
            <a:r>
              <a:rPr lang="zh-CN" altLang="en-US" sz="2000" dirty="0">
                <a:latin typeface="微软雅黑" panose="020B0503020204020204" charset="-122"/>
                <a:ea typeface="微软雅黑" panose="020B0503020204020204" charset="-122"/>
                <a:cs typeface="微软雅黑" panose="020B0503020204020204" charset="-122"/>
              </a:rPr>
              <a:t>规划大北庄村主要的对外交通为</a:t>
            </a:r>
            <a:r>
              <a:rPr lang="zh-CN" altLang="en-US" sz="2000" dirty="0">
                <a:latin typeface="微软雅黑" panose="020B0503020204020204" charset="-122"/>
                <a:ea typeface="微软雅黑" panose="020B0503020204020204" charset="-122"/>
                <a:sym typeface="+mn-ea"/>
              </a:rPr>
              <a:t>县道徐河线</a:t>
            </a:r>
            <a:r>
              <a:rPr lang="zh-CN" altLang="en-US" sz="2000" dirty="0">
                <a:latin typeface="微软雅黑" panose="020B0503020204020204" charset="-122"/>
                <a:ea typeface="微软雅黑" panose="020B0503020204020204" charset="-122"/>
                <a:cs typeface="微软雅黑" panose="020B0503020204020204" charset="-122"/>
              </a:rPr>
              <a:t>。</a:t>
            </a:r>
            <a:endParaRPr lang="zh-CN" altLang="en-US"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b="1" dirty="0">
                <a:latin typeface="微软雅黑" panose="020B0503020204020204" charset="-122"/>
                <a:ea typeface="微软雅黑" panose="020B0503020204020204" charset="-122"/>
                <a:cs typeface="微软雅黑" panose="020B0503020204020204" charset="-122"/>
              </a:rPr>
              <a:t>      村庄</a:t>
            </a:r>
            <a:r>
              <a:rPr sz="2000" b="1" dirty="0">
                <a:latin typeface="微软雅黑" panose="020B0503020204020204" charset="-122"/>
                <a:ea typeface="微软雅黑" panose="020B0503020204020204" charset="-122"/>
                <a:cs typeface="微软雅黑" panose="020B0503020204020204" charset="-122"/>
              </a:rPr>
              <a:t>内部交通：</a:t>
            </a:r>
            <a:endParaRPr sz="2000" b="1"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 · 道路系统：延续村庄原有路网格局，对部分道路适当拓宽取直，规划主路宽度为6-7米，次要道路为5米，宅间路2-3米。</a:t>
            </a:r>
            <a:endParaRPr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sz="2000" dirty="0">
                <a:latin typeface="微软雅黑" panose="020B0503020204020204" charset="-122"/>
                <a:ea typeface="微软雅黑" panose="020B0503020204020204" charset="-122"/>
                <a:cs typeface="微软雅黑" panose="020B0503020204020204" charset="-122"/>
              </a:rPr>
              <a:t>     · 道路硬化：对村内所有道路进行硬化，做到硬化路面“户户通”。铺装材料优先选用经济、美观、耐久的材料。</a:t>
            </a:r>
            <a:endParaRPr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sz="2000" dirty="0">
                <a:latin typeface="微软雅黑" panose="020B0503020204020204" charset="-122"/>
                <a:ea typeface="微软雅黑" panose="020B0503020204020204" charset="-122"/>
                <a:cs typeface="微软雅黑" panose="020B0503020204020204" charset="-122"/>
              </a:rPr>
              <a:t>      · 道路绿化：结合村庄现状道路树种，分别对主要道路、次要道路、宅间道路绿化树种进行配置。</a:t>
            </a:r>
            <a:endParaRPr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公交站点规划</a:t>
            </a:r>
            <a:r>
              <a:rPr lang="zh-CN" sz="2000" dirty="0">
                <a:latin typeface="微软雅黑" panose="020B0503020204020204" charset="-122"/>
                <a:ea typeface="微软雅黑" panose="020B0503020204020204" charset="-122"/>
                <a:cs typeface="微软雅黑" panose="020B0503020204020204" charset="-122"/>
              </a:rPr>
              <a:t>：规划保留并提升现状公交站点。</a:t>
            </a:r>
            <a:endParaRPr lang="zh-CN" sz="2000" dirty="0">
              <a:latin typeface="微软雅黑" panose="020B0503020204020204" charset="-122"/>
              <a:ea typeface="微软雅黑" panose="020B0503020204020204" charset="-122"/>
              <a:cs typeface="微软雅黑" panose="020B0503020204020204" charset="-122"/>
            </a:endParaRPr>
          </a:p>
          <a:p>
            <a:pPr marR="5080">
              <a:lnSpc>
                <a:spcPct val="150000"/>
              </a:lnSpc>
              <a:spcBef>
                <a:spcPts val="100"/>
              </a:spcBef>
              <a:buClrTx/>
              <a:buSzTx/>
              <a:buNone/>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endParaRPr lang="zh-CN" altLang="en-US" sz="2000" spc="2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endParaRPr lang="zh-CN"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dirty="0">
                <a:latin typeface="微软雅黑" panose="020B0503020204020204" charset="-122"/>
                <a:ea typeface="微软雅黑" panose="020B0503020204020204" charset="-122"/>
                <a:cs typeface="微软雅黑" panose="020B0503020204020204" charset="-122"/>
              </a:rPr>
              <a:t>      </a:t>
            </a:r>
            <a:endParaRPr lang="zh-CN" sz="2000" dirty="0">
              <a:latin typeface="微软雅黑" panose="020B0503020204020204" charset="-122"/>
              <a:ea typeface="微软雅黑" panose="020B0503020204020204" charset="-122"/>
              <a:cs typeface="微软雅黑" panose="020B0503020204020204" charset="-122"/>
            </a:endParaRPr>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风玫瑰"/>
          <p:cNvPicPr>
            <a:picLocks noChangeAspect="1"/>
          </p:cNvPicPr>
          <p:nvPr/>
        </p:nvPicPr>
        <p:blipFill>
          <a:blip r:embed="rId3"/>
          <a:stretch>
            <a:fillRect/>
          </a:stretch>
        </p:blipFill>
        <p:spPr>
          <a:xfrm>
            <a:off x="13243560" y="2518410"/>
            <a:ext cx="561340" cy="77533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sz="1200" b="1" spc="-5" dirty="0">
                <a:solidFill>
                  <a:srgbClr val="7E7E7E"/>
                </a:solidFill>
                <a:latin typeface="黑体" panose="02010609060101010101" charset="-122"/>
                <a:cs typeface="黑体" panose="02010609060101010101" charset="-122"/>
              </a:rPr>
              <a:t>临沂市高新区马厂湖镇九庄村</a:t>
            </a:r>
            <a:r>
              <a:rPr sz="1200" b="1" spc="-5" dirty="0">
                <a:solidFill>
                  <a:srgbClr val="7E7E7E"/>
                </a:solidFill>
                <a:latin typeface="黑体" panose="02010609060101010101" charset="-122"/>
                <a:cs typeface="黑体" panose="02010609060101010101" charset="-122"/>
              </a:rPr>
              <a:t>幸福美丽</a:t>
            </a:r>
            <a:r>
              <a:rPr lang="zh-CN" sz="1200" b="1" spc="-5" dirty="0">
                <a:solidFill>
                  <a:srgbClr val="7E7E7E"/>
                </a:solidFill>
                <a:latin typeface="黑体" panose="02010609060101010101" charset="-122"/>
                <a:cs typeface="黑体" panose="02010609060101010101" charset="-122"/>
              </a:rPr>
              <a:t>乡村</a:t>
            </a:r>
            <a:r>
              <a:rPr sz="1200" b="1" spc="-5" dirty="0">
                <a:solidFill>
                  <a:srgbClr val="7E7E7E"/>
                </a:solidFill>
                <a:latin typeface="黑体" panose="02010609060101010101" charset="-122"/>
                <a:cs typeface="黑体" panose="02010609060101010101" charset="-122"/>
              </a:rPr>
              <a:t>规划</a:t>
            </a:r>
            <a:endParaRPr sz="1200">
              <a:latin typeface="黑体" panose="02010609060101010101" charset="-122"/>
              <a:cs typeface="黑体" panose="02010609060101010101" charset="-122"/>
            </a:endParaRPr>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63500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6.3</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道路交通</a:t>
            </a:r>
            <a:r>
              <a:rPr lang="zh-CN" sz="2000" b="1" dirty="0">
                <a:latin typeface="微软雅黑" panose="020B0503020204020204" charset="-122"/>
                <a:ea typeface="微软雅黑" panose="020B0503020204020204" charset="-122"/>
                <a:cs typeface="微软雅黑" panose="020B0503020204020204" charset="-122"/>
              </a:rPr>
              <a:t>规划</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2000">
              <a:latin typeface="微软雅黑" panose="020B0503020204020204" charset="-122"/>
              <a:ea typeface="微软雅黑" panose="020B0503020204020204" charset="-122"/>
              <a:cs typeface="微软雅黑" panose="020B0503020204020204" charset="-122"/>
            </a:endParaRPr>
          </a:p>
        </p:txBody>
      </p:sp>
      <p:sp>
        <p:nvSpPr>
          <p:cNvPr id="3" name="object 10"/>
          <p:cNvSpPr txBox="1"/>
          <p:nvPr/>
        </p:nvSpPr>
        <p:spPr>
          <a:xfrm>
            <a:off x="768985" y="824230"/>
            <a:ext cx="12833985" cy="2079625"/>
          </a:xfrm>
          <a:prstGeom prst="rect">
            <a:avLst/>
          </a:prstGeom>
        </p:spPr>
        <p:txBody>
          <a:bodyPr vert="horz" wrap="square" lIns="0" tIns="133350" rIns="0" bIns="0" rtlCol="0">
            <a:spAutoFit/>
          </a:bodyPr>
          <a:p>
            <a:pPr marL="12700">
              <a:lnSpc>
                <a:spcPct val="100000"/>
              </a:lnSpc>
              <a:spcBef>
                <a:spcPts val="1050"/>
              </a:spcBef>
            </a:pPr>
            <a:endParaRPr sz="240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endParaRPr lang="zh-CN" sz="2000" dirty="0">
              <a:latin typeface="微软雅黑" panose="020B0503020204020204" charset="-122"/>
              <a:ea typeface="微软雅黑" panose="020B0503020204020204" charset="-122"/>
              <a:cs typeface="微软雅黑" panose="020B0503020204020204" charset="-122"/>
            </a:endParaRPr>
          </a:p>
          <a:p>
            <a:pPr marR="5080" algn="l">
              <a:lnSpc>
                <a:spcPct val="150000"/>
              </a:lnSpc>
              <a:spcBef>
                <a:spcPts val="100"/>
              </a:spcBef>
              <a:buClrTx/>
              <a:buSzTx/>
              <a:buNone/>
            </a:pPr>
            <a:r>
              <a:rPr lang="zh-CN" altLang="en-US" sz="2000" spc="20" dirty="0">
                <a:latin typeface="微软雅黑" panose="020B0503020204020204" charset="-122"/>
                <a:ea typeface="微软雅黑" panose="020B0503020204020204" charset="-122"/>
                <a:cs typeface="微软雅黑" panose="020B0503020204020204" charset="-122"/>
                <a:sym typeface="+mn-ea"/>
              </a:rPr>
              <a:t>      </a:t>
            </a:r>
            <a:r>
              <a:rPr lang="zh-CN" altLang="en-US" sz="2000" b="1" spc="20" dirty="0">
                <a:latin typeface="微软雅黑" panose="020B0503020204020204" charset="-122"/>
                <a:ea typeface="微软雅黑" panose="020B0503020204020204" charset="-122"/>
                <a:cs typeface="微软雅黑" panose="020B0503020204020204" charset="-122"/>
                <a:sym typeface="+mn-ea"/>
              </a:rPr>
              <a:t>停车：</a:t>
            </a:r>
            <a:r>
              <a:rPr lang="en-US" sz="2000" spc="20" dirty="0">
                <a:latin typeface="微软雅黑" panose="020B0503020204020204" charset="-122"/>
                <a:ea typeface="微软雅黑" panose="020B0503020204020204" charset="-122"/>
                <a:cs typeface="微软雅黑" panose="020B0503020204020204" charset="-122"/>
                <a:sym typeface="+mn-ea"/>
              </a:rPr>
              <a:t>规范乱停车，</a:t>
            </a:r>
            <a:r>
              <a:rPr lang="zh-CN" altLang="en-US" sz="2000" spc="20" dirty="0">
                <a:latin typeface="微软雅黑" panose="020B0503020204020204" charset="-122"/>
                <a:ea typeface="微软雅黑" panose="020B0503020204020204" charset="-122"/>
                <a:cs typeface="微软雅黑" panose="020B0503020204020204" charset="-122"/>
                <a:sym typeface="+mn-ea"/>
              </a:rPr>
              <a:t>采用路边规范停车方式</a:t>
            </a:r>
            <a:r>
              <a:rPr lang="zh-CN" altLang="en-US" sz="2000" spc="20" dirty="0">
                <a:latin typeface="微软雅黑" panose="020B0503020204020204" charset="-122"/>
                <a:ea typeface="微软雅黑" panose="020B0503020204020204" charset="-122"/>
                <a:cs typeface="微软雅黑" panose="020B0503020204020204" charset="-122"/>
                <a:sym typeface="+mn-ea"/>
              </a:rPr>
              <a:t>。 </a:t>
            </a:r>
            <a:endParaRPr lang="zh-CN"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dirty="0">
                <a:latin typeface="微软雅黑" panose="020B0503020204020204" charset="-122"/>
                <a:ea typeface="微软雅黑" panose="020B0503020204020204" charset="-122"/>
                <a:cs typeface="微软雅黑" panose="020B0503020204020204" charset="-122"/>
              </a:rPr>
              <a:t>      </a:t>
            </a:r>
            <a:endParaRPr lang="zh-CN" sz="2000" dirty="0">
              <a:latin typeface="微软雅黑" panose="020B0503020204020204" charset="-122"/>
              <a:ea typeface="微软雅黑" panose="020B0503020204020204" charset="-122"/>
              <a:cs typeface="微软雅黑" panose="020B0503020204020204" charset="-122"/>
            </a:endParaRPr>
          </a:p>
        </p:txBody>
      </p:sp>
      <p:pic>
        <p:nvPicPr>
          <p:cNvPr id="8" name="图片 7" descr="G:\2020\6.2兰陵大北庄\02过程\现状照片\IMG_3129.JPGIMG_3129"/>
          <p:cNvPicPr>
            <a:picLocks noChangeAspect="1"/>
          </p:cNvPicPr>
          <p:nvPr/>
        </p:nvPicPr>
        <p:blipFill>
          <a:blip r:embed="rId2"/>
          <a:srcRect/>
          <a:stretch>
            <a:fillRect/>
          </a:stretch>
        </p:blipFill>
        <p:spPr>
          <a:xfrm>
            <a:off x="1441450" y="4296093"/>
            <a:ext cx="3938905" cy="2954020"/>
          </a:xfrm>
          <a:prstGeom prst="rect">
            <a:avLst/>
          </a:prstGeom>
        </p:spPr>
      </p:pic>
      <p:pic>
        <p:nvPicPr>
          <p:cNvPr id="2" name="图片 1" descr="G:\2019\马场湖镇村庄规划\九庄现状照片\新建文件夹\11.jpg11"/>
          <p:cNvPicPr>
            <a:picLocks noChangeAspect="1"/>
          </p:cNvPicPr>
          <p:nvPr/>
        </p:nvPicPr>
        <p:blipFill>
          <a:blip r:embed="rId3"/>
          <a:srcRect/>
          <a:stretch>
            <a:fillRect/>
          </a:stretch>
        </p:blipFill>
        <p:spPr>
          <a:xfrm>
            <a:off x="6407785" y="3218815"/>
            <a:ext cx="8020685" cy="4962525"/>
          </a:xfrm>
          <a:prstGeom prst="rect">
            <a:avLst/>
          </a:prstGeom>
        </p:spPr>
      </p:pic>
      <p:sp>
        <p:nvSpPr>
          <p:cNvPr id="7" name="燕尾形箭头 6"/>
          <p:cNvSpPr/>
          <p:nvPr/>
        </p:nvSpPr>
        <p:spPr>
          <a:xfrm>
            <a:off x="5581650" y="5197475"/>
            <a:ext cx="685800" cy="4572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9" name="object 9"/>
          <p:cNvSpPr txBox="1"/>
          <p:nvPr/>
        </p:nvSpPr>
        <p:spPr>
          <a:xfrm>
            <a:off x="417195" y="1372870"/>
            <a:ext cx="4257040" cy="695325"/>
          </a:xfrm>
          <a:prstGeom prst="rect">
            <a:avLst/>
          </a:prstGeom>
        </p:spPr>
        <p:txBody>
          <a:bodyPr vert="horz" wrap="square" lIns="0" tIns="12700" rIns="0" bIns="0" rtlCol="0">
            <a:spAutoFit/>
          </a:bodyPr>
          <a:lstStyle/>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rPr>
              <a:t>1.1 规划背景</a:t>
            </a:r>
            <a:endParaRPr sz="2000">
              <a:latin typeface="微软雅黑" panose="020B0503020204020204" charset="-122"/>
              <a:cs typeface="微软雅黑" panose="020B0503020204020204" charset="-122"/>
            </a:endParaRPr>
          </a:p>
          <a:p>
            <a:pPr>
              <a:lnSpc>
                <a:spcPct val="100000"/>
              </a:lnSpc>
              <a:spcBef>
                <a:spcPts val="45"/>
              </a:spcBef>
            </a:pPr>
            <a:endParaRPr sz="2400">
              <a:latin typeface="微软雅黑" panose="020B0503020204020204" charset="-122"/>
              <a:ea typeface="微软雅黑" panose="020B0503020204020204" charset="-122"/>
              <a:cs typeface="微软雅黑" panose="020B0503020204020204" charset="-122"/>
            </a:endParaRPr>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3"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4"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4" name="矩形 3"/>
          <p:cNvSpPr/>
          <p:nvPr/>
        </p:nvSpPr>
        <p:spPr>
          <a:xfrm>
            <a:off x="580496" y="1839848"/>
            <a:ext cx="1681543" cy="521970"/>
          </a:xfrm>
          <a:prstGeom prst="rect">
            <a:avLst/>
          </a:prstGeom>
          <a:solidFill>
            <a:schemeClr val="bg1">
              <a:lumMod val="85000"/>
            </a:schemeClr>
          </a:solidFill>
        </p:spPr>
        <p:txBody>
          <a:bodyPr wrap="square">
            <a:spAutoFit/>
          </a:bodyPr>
          <a:p>
            <a:r>
              <a:rPr lang="zh-CN" altLang="en-US" sz="2800" b="1" dirty="0">
                <a:cs typeface="+mn-ea"/>
                <a:sym typeface="+mn-lt"/>
              </a:rPr>
              <a:t>市级层面</a:t>
            </a:r>
            <a:endParaRPr lang="zh-CN" altLang="en-US" sz="2800" b="1" dirty="0">
              <a:cs typeface="+mn-ea"/>
              <a:sym typeface="+mn-lt"/>
            </a:endParaRPr>
          </a:p>
        </p:txBody>
      </p:sp>
      <p:sp>
        <p:nvSpPr>
          <p:cNvPr id="35" name="矩形 34"/>
          <p:cNvSpPr/>
          <p:nvPr/>
        </p:nvSpPr>
        <p:spPr>
          <a:xfrm>
            <a:off x="2312195" y="1865543"/>
            <a:ext cx="4653280" cy="427990"/>
          </a:xfrm>
          <a:prstGeom prst="rect">
            <a:avLst/>
          </a:prstGeom>
        </p:spPr>
        <p:txBody>
          <a:bodyPr wrap="none">
            <a:spAutoFit/>
          </a:bodyPr>
          <a:p>
            <a:r>
              <a:rPr lang="zh-CN" altLang="en-US" sz="2185" b="1" dirty="0">
                <a:cs typeface="+mn-ea"/>
                <a:sym typeface="+mn-lt"/>
              </a:rPr>
              <a:t>在打造乡村振兴齐鲁样板中走在前列</a:t>
            </a:r>
            <a:endParaRPr lang="zh-CN" altLang="en-US" sz="2185" b="1" dirty="0">
              <a:cs typeface="+mn-ea"/>
              <a:sym typeface="+mn-lt"/>
            </a:endParaRPr>
          </a:p>
        </p:txBody>
      </p:sp>
      <p:sp>
        <p:nvSpPr>
          <p:cNvPr id="34" name="矩形 33"/>
          <p:cNvSpPr/>
          <p:nvPr/>
        </p:nvSpPr>
        <p:spPr>
          <a:xfrm>
            <a:off x="982390" y="2546420"/>
            <a:ext cx="12915576" cy="1125855"/>
          </a:xfrm>
          <a:prstGeom prst="rect">
            <a:avLst/>
          </a:prstGeom>
        </p:spPr>
        <p:txBody>
          <a:bodyPr wrap="square">
            <a:spAutoFit/>
          </a:bodyPr>
          <a:p>
            <a:pPr>
              <a:lnSpc>
                <a:spcPct val="120000"/>
              </a:lnSpc>
            </a:pPr>
            <a:r>
              <a:rPr lang="en-US" altLang="zh-CN" sz="1870" dirty="0">
                <a:cs typeface="+mn-ea"/>
                <a:sym typeface="+mn-lt"/>
              </a:rPr>
              <a:t>2019.2</a:t>
            </a:r>
            <a:r>
              <a:rPr lang="zh-CN" altLang="en-US" sz="1870" dirty="0">
                <a:cs typeface="+mn-ea"/>
                <a:sym typeface="+mn-lt"/>
              </a:rPr>
              <a:t>月，在省十三届人大二次会议临沂代表团分组讨论现场，临沂市委书记王玉君表示</a:t>
            </a:r>
            <a:endParaRPr lang="zh-CN" altLang="en-US" sz="1870" dirty="0">
              <a:cs typeface="+mn-ea"/>
              <a:sym typeface="+mn-lt"/>
            </a:endParaRPr>
          </a:p>
          <a:p>
            <a:pPr>
              <a:lnSpc>
                <a:spcPct val="120000"/>
              </a:lnSpc>
            </a:pPr>
            <a:r>
              <a:rPr lang="zh-CN" altLang="en-US" sz="1870" dirty="0">
                <a:cs typeface="+mn-ea"/>
                <a:sym typeface="+mn-lt"/>
              </a:rPr>
              <a:t>临沂要处理好“点”与“面”的关系，以“田园综合体、 两新培育、移风易俗、美丽乡村、村班子选配”为突破，</a:t>
            </a:r>
            <a:r>
              <a:rPr lang="zh-CN" altLang="en-US" sz="1870" b="1" dirty="0">
                <a:solidFill>
                  <a:srgbClr val="C00000"/>
                </a:solidFill>
                <a:cs typeface="+mn-ea"/>
                <a:sym typeface="+mn-lt"/>
              </a:rPr>
              <a:t>打造乡村振兴齐鲁样板的沂蒙高地。以美丽乡村建设为载体推动生态振兴”。</a:t>
            </a:r>
            <a:endParaRPr lang="zh-CN" altLang="en-US" sz="1870" b="1" dirty="0">
              <a:solidFill>
                <a:srgbClr val="C00000"/>
              </a:solidFill>
              <a:cs typeface="+mn-ea"/>
              <a:sym typeface="+mn-lt"/>
            </a:endParaRPr>
          </a:p>
        </p:txBody>
      </p:sp>
      <p:sp>
        <p:nvSpPr>
          <p:cNvPr id="5" name="箭头: 下 19"/>
          <p:cNvSpPr/>
          <p:nvPr/>
        </p:nvSpPr>
        <p:spPr>
          <a:xfrm rot="16200000">
            <a:off x="7430056" y="-2498600"/>
            <a:ext cx="313702" cy="14249898"/>
          </a:xfrm>
          <a:prstGeom prst="downArrow">
            <a:avLst/>
          </a:prstGeom>
          <a:solidFill>
            <a:srgbClr val="0869A4"/>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sz="2810">
              <a:cs typeface="+mn-ea"/>
              <a:sym typeface="+mn-lt"/>
            </a:endParaRPr>
          </a:p>
        </p:txBody>
      </p:sp>
      <p:grpSp>
        <p:nvGrpSpPr>
          <p:cNvPr id="22" name="组合 21"/>
          <p:cNvGrpSpPr/>
          <p:nvPr/>
        </p:nvGrpSpPr>
        <p:grpSpPr>
          <a:xfrm>
            <a:off x="1950965" y="4368484"/>
            <a:ext cx="363484" cy="363484"/>
            <a:chOff x="4006516" y="2336800"/>
            <a:chExt cx="403369" cy="403369"/>
          </a:xfrm>
        </p:grpSpPr>
        <p:sp>
          <p:nvSpPr>
            <p:cNvPr id="8" name="椭圆 7"/>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10" name="椭圆 9"/>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grpSp>
        <p:nvGrpSpPr>
          <p:cNvPr id="11" name="组合 10"/>
          <p:cNvGrpSpPr/>
          <p:nvPr/>
        </p:nvGrpSpPr>
        <p:grpSpPr>
          <a:xfrm>
            <a:off x="7215208" y="4382037"/>
            <a:ext cx="363484" cy="363484"/>
            <a:chOff x="4006516" y="2336800"/>
            <a:chExt cx="403369" cy="403369"/>
          </a:xfrm>
        </p:grpSpPr>
        <p:sp>
          <p:nvSpPr>
            <p:cNvPr id="12" name="椭圆 11"/>
            <p:cNvSpPr/>
            <p:nvPr/>
          </p:nvSpPr>
          <p:spPr>
            <a:xfrm>
              <a:off x="4006516" y="2336800"/>
              <a:ext cx="403369" cy="403369"/>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sp>
          <p:nvSpPr>
            <p:cNvPr id="16" name="椭圆 15"/>
            <p:cNvSpPr/>
            <p:nvPr/>
          </p:nvSpPr>
          <p:spPr>
            <a:xfrm>
              <a:off x="4147642" y="2468963"/>
              <a:ext cx="132711" cy="132711"/>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810">
                <a:cs typeface="+mn-ea"/>
                <a:sym typeface="+mn-lt"/>
              </a:endParaRPr>
            </a:p>
          </p:txBody>
        </p:sp>
      </p:grpSp>
      <p:sp>
        <p:nvSpPr>
          <p:cNvPr id="30" name="î$ḷîdé"/>
          <p:cNvSpPr txBox="1"/>
          <p:nvPr/>
        </p:nvSpPr>
        <p:spPr>
          <a:xfrm>
            <a:off x="461957" y="3952864"/>
            <a:ext cx="3427958" cy="419769"/>
          </a:xfrm>
          <a:prstGeom prst="rect">
            <a:avLst/>
          </a:prstGeom>
        </p:spPr>
        <p:txBody>
          <a:bodyPr wrap="none" lIns="0" tIns="0" rIns="0" bIns="0" anchor="ctr" anchorCtr="0">
            <a:normAutofit lnSpcReduction="20000"/>
          </a:bodyPr>
          <a:p>
            <a:pPr algn="ctr" rtl="1">
              <a:spcBef>
                <a:spcPct val="0"/>
              </a:spcBef>
              <a:defRPr/>
            </a:pPr>
            <a:r>
              <a:rPr lang="en-US" sz="2810" b="1" dirty="0">
                <a:solidFill>
                  <a:schemeClr val="tx1">
                    <a:lumMod val="50000"/>
                    <a:lumOff val="50000"/>
                  </a:schemeClr>
                </a:solidFill>
                <a:cs typeface="+mn-ea"/>
                <a:sym typeface="+mn-lt"/>
              </a:rPr>
              <a:t>2019.2</a:t>
            </a:r>
            <a:endParaRPr lang="en-US" sz="2810" b="1" dirty="0">
              <a:solidFill>
                <a:schemeClr val="tx1">
                  <a:lumMod val="50000"/>
                  <a:lumOff val="50000"/>
                </a:schemeClr>
              </a:solidFill>
              <a:cs typeface="+mn-ea"/>
              <a:sym typeface="+mn-lt"/>
            </a:endParaRPr>
          </a:p>
        </p:txBody>
      </p:sp>
      <p:sp>
        <p:nvSpPr>
          <p:cNvPr id="31" name="î$ḷîdé"/>
          <p:cNvSpPr txBox="1"/>
          <p:nvPr/>
        </p:nvSpPr>
        <p:spPr>
          <a:xfrm>
            <a:off x="5726200" y="3890216"/>
            <a:ext cx="3427958" cy="419769"/>
          </a:xfrm>
          <a:prstGeom prst="rect">
            <a:avLst/>
          </a:prstGeom>
        </p:spPr>
        <p:txBody>
          <a:bodyPr wrap="none" lIns="0" tIns="0" rIns="0" bIns="0" anchor="ctr" anchorCtr="0">
            <a:normAutofit lnSpcReduction="20000"/>
          </a:bodyPr>
          <a:p>
            <a:pPr algn="ctr" rtl="1">
              <a:spcBef>
                <a:spcPct val="0"/>
              </a:spcBef>
              <a:defRPr/>
            </a:pPr>
            <a:r>
              <a:rPr lang="en-US" sz="2810" b="1" dirty="0">
                <a:solidFill>
                  <a:schemeClr val="tx1">
                    <a:lumMod val="50000"/>
                    <a:lumOff val="50000"/>
                  </a:schemeClr>
                </a:solidFill>
                <a:cs typeface="+mn-ea"/>
                <a:sym typeface="+mn-lt"/>
              </a:rPr>
              <a:t>2019.4</a:t>
            </a:r>
            <a:endParaRPr lang="en-US" sz="2810" b="1" dirty="0">
              <a:solidFill>
                <a:schemeClr val="tx1">
                  <a:lumMod val="50000"/>
                  <a:lumOff val="50000"/>
                </a:schemeClr>
              </a:solidFill>
              <a:cs typeface="+mn-ea"/>
              <a:sym typeface="+mn-lt"/>
            </a:endParaRPr>
          </a:p>
        </p:txBody>
      </p:sp>
      <p:sp>
        <p:nvSpPr>
          <p:cNvPr id="32" name="矩形 31"/>
          <p:cNvSpPr/>
          <p:nvPr/>
        </p:nvSpPr>
        <p:spPr>
          <a:xfrm>
            <a:off x="1005278" y="5261392"/>
            <a:ext cx="12892689" cy="4194175"/>
          </a:xfrm>
          <a:prstGeom prst="rect">
            <a:avLst/>
          </a:prstGeom>
        </p:spPr>
        <p:txBody>
          <a:bodyPr wrap="square">
            <a:spAutoFit/>
          </a:bodyPr>
          <a:p>
            <a:pPr>
              <a:lnSpc>
                <a:spcPct val="150000"/>
              </a:lnSpc>
            </a:pPr>
            <a:r>
              <a:rPr lang="en-US" altLang="zh-CN" sz="1870" dirty="0">
                <a:cs typeface="+mn-ea"/>
                <a:sym typeface="+mn-lt"/>
              </a:rPr>
              <a:t>2019</a:t>
            </a:r>
            <a:r>
              <a:rPr lang="zh-CN" altLang="en-US" sz="1870" dirty="0">
                <a:cs typeface="+mn-ea"/>
                <a:sym typeface="+mn-lt"/>
              </a:rPr>
              <a:t>年</a:t>
            </a:r>
            <a:r>
              <a:rPr lang="en-US" altLang="zh-CN" sz="1870" dirty="0">
                <a:cs typeface="+mn-ea"/>
                <a:sym typeface="+mn-lt"/>
              </a:rPr>
              <a:t>4</a:t>
            </a:r>
            <a:r>
              <a:rPr lang="zh-CN" altLang="en-US" sz="1870" dirty="0">
                <a:cs typeface="+mn-ea"/>
                <a:sym typeface="+mn-lt"/>
              </a:rPr>
              <a:t>月，编制</a:t>
            </a:r>
            <a:r>
              <a:rPr lang="en-US" altLang="zh-CN" sz="1870" b="1" dirty="0">
                <a:cs typeface="+mn-ea"/>
                <a:sym typeface="+mn-lt"/>
              </a:rPr>
              <a:t>《</a:t>
            </a:r>
            <a:r>
              <a:rPr lang="zh-CN" altLang="en-US" sz="1870" b="1" dirty="0">
                <a:cs typeface="+mn-ea"/>
                <a:sym typeface="+mn-lt"/>
              </a:rPr>
              <a:t>临沂市乡村振兴战略规划纲要（</a:t>
            </a:r>
            <a:r>
              <a:rPr lang="en-US" altLang="zh-CN" sz="1870" b="1" dirty="0">
                <a:cs typeface="+mn-ea"/>
                <a:sym typeface="+mn-lt"/>
              </a:rPr>
              <a:t>2018-2022</a:t>
            </a:r>
            <a:r>
              <a:rPr lang="zh-CN" altLang="en-US" sz="1870" b="1" dirty="0">
                <a:cs typeface="+mn-ea"/>
                <a:sym typeface="+mn-lt"/>
              </a:rPr>
              <a:t>年）</a:t>
            </a:r>
            <a:r>
              <a:rPr lang="en-US" altLang="zh-CN" sz="1870" b="1" dirty="0">
                <a:cs typeface="+mn-ea"/>
                <a:sym typeface="+mn-lt"/>
              </a:rPr>
              <a:t>》</a:t>
            </a:r>
            <a:r>
              <a:rPr lang="zh-CN" altLang="en-US" sz="1870" b="1" dirty="0">
                <a:cs typeface="+mn-ea"/>
                <a:sym typeface="+mn-lt"/>
              </a:rPr>
              <a:t>，</a:t>
            </a:r>
            <a:r>
              <a:rPr lang="zh-CN" altLang="en-US" sz="1870" dirty="0">
                <a:cs typeface="+mn-ea"/>
                <a:sym typeface="+mn-lt"/>
              </a:rPr>
              <a:t>印发出台了乡村振兴</a:t>
            </a:r>
            <a:r>
              <a:rPr lang="en-US" altLang="zh-CN" sz="1870" dirty="0">
                <a:cs typeface="+mn-ea"/>
                <a:sym typeface="+mn-lt"/>
              </a:rPr>
              <a:t>5</a:t>
            </a:r>
            <a:r>
              <a:rPr lang="zh-CN" altLang="en-US" sz="1870" dirty="0">
                <a:cs typeface="+mn-ea"/>
                <a:sym typeface="+mn-lt"/>
              </a:rPr>
              <a:t>个工作方案、</a:t>
            </a:r>
            <a:r>
              <a:rPr lang="en-US" altLang="zh-CN" sz="1870" dirty="0">
                <a:cs typeface="+mn-ea"/>
                <a:sym typeface="+mn-lt"/>
              </a:rPr>
              <a:t>《</a:t>
            </a:r>
            <a:r>
              <a:rPr lang="zh-CN" altLang="en-US" sz="1870" dirty="0">
                <a:cs typeface="+mn-ea"/>
                <a:sym typeface="+mn-lt"/>
              </a:rPr>
              <a:t>临沂市打造乡村振兴齐鲁样板沂蒙高地重点任务清单</a:t>
            </a:r>
            <a:r>
              <a:rPr lang="en-US" altLang="zh-CN" sz="1870" dirty="0">
                <a:cs typeface="+mn-ea"/>
                <a:sym typeface="+mn-lt"/>
              </a:rPr>
              <a:t>》</a:t>
            </a:r>
            <a:r>
              <a:rPr lang="zh-CN" altLang="en-US" sz="1870" dirty="0">
                <a:cs typeface="+mn-ea"/>
                <a:sym typeface="+mn-lt"/>
              </a:rPr>
              <a:t>等文件，与</a:t>
            </a:r>
            <a:r>
              <a:rPr lang="en-US" altLang="zh-CN" sz="1870" dirty="0">
                <a:cs typeface="+mn-ea"/>
                <a:sym typeface="+mn-lt"/>
              </a:rPr>
              <a:t>《</a:t>
            </a:r>
            <a:r>
              <a:rPr lang="zh-CN" altLang="en-US" sz="1870" dirty="0">
                <a:cs typeface="+mn-ea"/>
                <a:sym typeface="+mn-lt"/>
              </a:rPr>
              <a:t>临沂市乡村振兴战略规划纲要（</a:t>
            </a:r>
            <a:r>
              <a:rPr lang="en-US" altLang="zh-CN" sz="1870" dirty="0">
                <a:cs typeface="+mn-ea"/>
                <a:sym typeface="+mn-lt"/>
              </a:rPr>
              <a:t>2018-2022</a:t>
            </a:r>
            <a:r>
              <a:rPr lang="zh-CN" altLang="en-US" sz="1870" dirty="0">
                <a:cs typeface="+mn-ea"/>
                <a:sym typeface="+mn-lt"/>
              </a:rPr>
              <a:t>年）</a:t>
            </a:r>
            <a:r>
              <a:rPr lang="en-US" altLang="zh-CN" sz="1870" dirty="0">
                <a:cs typeface="+mn-ea"/>
                <a:sym typeface="+mn-lt"/>
              </a:rPr>
              <a:t>》</a:t>
            </a:r>
            <a:r>
              <a:rPr lang="zh-CN" altLang="en-US" sz="2185" dirty="0">
                <a:cs typeface="+mn-ea"/>
                <a:sym typeface="+mn-lt"/>
              </a:rPr>
              <a:t>配套形成</a:t>
            </a:r>
            <a:endParaRPr lang="en-US" altLang="zh-CN" sz="2185" dirty="0">
              <a:cs typeface="+mn-ea"/>
              <a:sym typeface="+mn-lt"/>
            </a:endParaRPr>
          </a:p>
          <a:p>
            <a:pPr algn="ctr">
              <a:lnSpc>
                <a:spcPct val="150000"/>
              </a:lnSpc>
            </a:pPr>
            <a:r>
              <a:rPr lang="zh-CN" altLang="en-US" sz="2495" b="1" dirty="0">
                <a:solidFill>
                  <a:srgbClr val="C00000"/>
                </a:solidFill>
                <a:cs typeface="+mn-ea"/>
                <a:sym typeface="+mn-lt"/>
              </a:rPr>
              <a:t>“</a:t>
            </a:r>
            <a:r>
              <a:rPr lang="en-US" altLang="zh-CN" sz="2495" b="1" dirty="0">
                <a:solidFill>
                  <a:srgbClr val="C00000"/>
                </a:solidFill>
                <a:cs typeface="+mn-ea"/>
                <a:sym typeface="+mn-lt"/>
              </a:rPr>
              <a:t>1516100”</a:t>
            </a:r>
            <a:r>
              <a:rPr lang="zh-CN" altLang="en-US" sz="2495" b="1" dirty="0">
                <a:solidFill>
                  <a:srgbClr val="C00000"/>
                </a:solidFill>
                <a:cs typeface="+mn-ea"/>
                <a:sym typeface="+mn-lt"/>
              </a:rPr>
              <a:t>乡村振兴工作战略规划体系：</a:t>
            </a:r>
            <a:endParaRPr lang="zh-CN" altLang="en-US" sz="2185" dirty="0">
              <a:cs typeface="+mn-ea"/>
              <a:sym typeface="+mn-lt"/>
            </a:endParaRPr>
          </a:p>
          <a:p>
            <a:pPr>
              <a:lnSpc>
                <a:spcPct val="150000"/>
              </a:lnSpc>
            </a:pPr>
            <a:r>
              <a:rPr lang="en-US" altLang="zh-CN" sz="1870" dirty="0">
                <a:cs typeface="+mn-ea"/>
                <a:sym typeface="+mn-lt"/>
              </a:rPr>
              <a:t>1. </a:t>
            </a:r>
            <a:r>
              <a:rPr lang="zh-CN" altLang="en-US" sz="1870" dirty="0">
                <a:cs typeface="+mn-ea"/>
                <a:sym typeface="+mn-lt"/>
              </a:rPr>
              <a:t>以</a:t>
            </a:r>
            <a:r>
              <a:rPr lang="en-US" altLang="zh-CN" sz="1870" dirty="0">
                <a:cs typeface="+mn-ea"/>
                <a:sym typeface="+mn-lt"/>
              </a:rPr>
              <a:t>《</a:t>
            </a:r>
            <a:r>
              <a:rPr lang="zh-CN" altLang="en-US" sz="1870" dirty="0">
                <a:cs typeface="+mn-ea"/>
                <a:sym typeface="+mn-lt"/>
              </a:rPr>
              <a:t>临沂市乡村振兴战略规划纲要（</a:t>
            </a:r>
            <a:r>
              <a:rPr lang="en-US" altLang="zh-CN" sz="1870" dirty="0">
                <a:cs typeface="+mn-ea"/>
                <a:sym typeface="+mn-lt"/>
              </a:rPr>
              <a:t>2018-2022</a:t>
            </a:r>
            <a:r>
              <a:rPr lang="zh-CN" altLang="en-US" sz="1870" dirty="0">
                <a:cs typeface="+mn-ea"/>
                <a:sym typeface="+mn-lt"/>
              </a:rPr>
              <a:t>年）</a:t>
            </a:r>
            <a:r>
              <a:rPr lang="en-US" altLang="zh-CN" sz="1870" dirty="0">
                <a:cs typeface="+mn-ea"/>
                <a:sym typeface="+mn-lt"/>
              </a:rPr>
              <a:t>》</a:t>
            </a:r>
            <a:r>
              <a:rPr lang="zh-CN" altLang="en-US" sz="1870" dirty="0">
                <a:cs typeface="+mn-ea"/>
                <a:sym typeface="+mn-lt"/>
              </a:rPr>
              <a:t>为统领；</a:t>
            </a:r>
            <a:endParaRPr lang="zh-CN" altLang="en-US" sz="1870" dirty="0">
              <a:cs typeface="+mn-ea"/>
              <a:sym typeface="+mn-lt"/>
            </a:endParaRPr>
          </a:p>
          <a:p>
            <a:pPr>
              <a:lnSpc>
                <a:spcPct val="150000"/>
              </a:lnSpc>
            </a:pPr>
            <a:r>
              <a:rPr lang="en-US" altLang="zh-CN" sz="1870" dirty="0">
                <a:cs typeface="+mn-ea"/>
                <a:sym typeface="+mn-lt"/>
              </a:rPr>
              <a:t>2. </a:t>
            </a:r>
            <a:r>
              <a:rPr lang="zh-CN" altLang="en-US" sz="1870" dirty="0">
                <a:cs typeface="+mn-ea"/>
                <a:sym typeface="+mn-lt"/>
              </a:rPr>
              <a:t>聚焦聚力</a:t>
            </a:r>
            <a:r>
              <a:rPr lang="en-US" altLang="zh-CN" sz="1870" b="1" dirty="0">
                <a:solidFill>
                  <a:srgbClr val="C00000"/>
                </a:solidFill>
                <a:cs typeface="+mn-ea"/>
                <a:sym typeface="+mn-lt"/>
              </a:rPr>
              <a:t>5</a:t>
            </a:r>
            <a:r>
              <a:rPr lang="zh-CN" altLang="en-US" sz="1870" b="1" dirty="0">
                <a:solidFill>
                  <a:srgbClr val="C00000"/>
                </a:solidFill>
                <a:cs typeface="+mn-ea"/>
                <a:sym typeface="+mn-lt"/>
              </a:rPr>
              <a:t>大振兴</a:t>
            </a:r>
            <a:r>
              <a:rPr lang="zh-CN" altLang="en-US" sz="1870" dirty="0">
                <a:cs typeface="+mn-ea"/>
                <a:sym typeface="+mn-lt"/>
              </a:rPr>
              <a:t>：紧扣乡村</a:t>
            </a:r>
            <a:r>
              <a:rPr lang="zh-CN" altLang="en-US" sz="1870" b="1" dirty="0">
                <a:cs typeface="+mn-ea"/>
                <a:sym typeface="+mn-lt"/>
              </a:rPr>
              <a:t>产业振兴、人才振兴、文化振兴、生态振兴、组织振兴</a:t>
            </a:r>
            <a:r>
              <a:rPr lang="zh-CN" altLang="en-US" sz="1870" dirty="0">
                <a:cs typeface="+mn-ea"/>
                <a:sym typeface="+mn-lt"/>
              </a:rPr>
              <a:t>“五大振兴”重点，明确临沂市实施乡村振兴战略的主攻方向；</a:t>
            </a:r>
            <a:endParaRPr lang="zh-CN" altLang="en-US" sz="1870" dirty="0">
              <a:cs typeface="+mn-ea"/>
              <a:sym typeface="+mn-lt"/>
            </a:endParaRPr>
          </a:p>
          <a:p>
            <a:pPr>
              <a:lnSpc>
                <a:spcPct val="150000"/>
              </a:lnSpc>
            </a:pPr>
            <a:r>
              <a:rPr lang="en-US" altLang="zh-CN" sz="1870" dirty="0">
                <a:cs typeface="+mn-ea"/>
                <a:sym typeface="+mn-lt"/>
              </a:rPr>
              <a:t>3. </a:t>
            </a:r>
            <a:r>
              <a:rPr lang="zh-CN" altLang="en-US" sz="1870" dirty="0">
                <a:cs typeface="+mn-ea"/>
                <a:sym typeface="+mn-lt"/>
              </a:rPr>
              <a:t>推动实施</a:t>
            </a:r>
            <a:r>
              <a:rPr lang="en-US" altLang="zh-CN" sz="1870" b="1" dirty="0">
                <a:solidFill>
                  <a:srgbClr val="C00000"/>
                </a:solidFill>
                <a:cs typeface="+mn-ea"/>
                <a:sym typeface="+mn-lt"/>
              </a:rPr>
              <a:t>16</a:t>
            </a:r>
            <a:r>
              <a:rPr lang="zh-CN" altLang="en-US" sz="1870" b="1" dirty="0">
                <a:solidFill>
                  <a:srgbClr val="C00000"/>
                </a:solidFill>
                <a:cs typeface="+mn-ea"/>
                <a:sym typeface="+mn-lt"/>
              </a:rPr>
              <a:t>大专项工程</a:t>
            </a:r>
            <a:r>
              <a:rPr lang="zh-CN" altLang="en-US" sz="1870" dirty="0">
                <a:cs typeface="+mn-ea"/>
                <a:sym typeface="+mn-lt"/>
              </a:rPr>
              <a:t>；</a:t>
            </a:r>
            <a:endParaRPr lang="zh-CN" altLang="en-US" sz="1870" dirty="0">
              <a:cs typeface="+mn-ea"/>
              <a:sym typeface="+mn-lt"/>
            </a:endParaRPr>
          </a:p>
          <a:p>
            <a:pPr>
              <a:lnSpc>
                <a:spcPct val="150000"/>
              </a:lnSpc>
            </a:pPr>
            <a:r>
              <a:rPr lang="en-US" altLang="zh-CN" sz="1870" dirty="0">
                <a:cs typeface="+mn-ea"/>
                <a:sym typeface="+mn-lt"/>
              </a:rPr>
              <a:t>4. </a:t>
            </a:r>
            <a:r>
              <a:rPr lang="zh-CN" altLang="en-US" sz="1870" dirty="0">
                <a:cs typeface="+mn-ea"/>
                <a:sym typeface="+mn-lt"/>
              </a:rPr>
              <a:t>重点抓好</a:t>
            </a:r>
            <a:r>
              <a:rPr lang="en-US" altLang="zh-CN" sz="1870" b="1" dirty="0">
                <a:solidFill>
                  <a:srgbClr val="C00000"/>
                </a:solidFill>
                <a:cs typeface="+mn-ea"/>
                <a:sym typeface="+mn-lt"/>
              </a:rPr>
              <a:t>100</a:t>
            </a:r>
            <a:r>
              <a:rPr lang="zh-CN" altLang="en-US" sz="1870" b="1" dirty="0">
                <a:solidFill>
                  <a:srgbClr val="C00000"/>
                </a:solidFill>
                <a:cs typeface="+mn-ea"/>
                <a:sym typeface="+mn-lt"/>
              </a:rPr>
              <a:t>项工作任务</a:t>
            </a:r>
            <a:r>
              <a:rPr lang="zh-CN" altLang="en-US" sz="1870" dirty="0">
                <a:cs typeface="+mn-ea"/>
                <a:sym typeface="+mn-lt"/>
              </a:rPr>
              <a:t>：</a:t>
            </a:r>
            <a:r>
              <a:rPr lang="en-US" altLang="zh-CN" sz="1870" dirty="0">
                <a:cs typeface="+mn-ea"/>
                <a:sym typeface="+mn-lt"/>
              </a:rPr>
              <a:t>《</a:t>
            </a:r>
            <a:r>
              <a:rPr lang="zh-CN" altLang="en-US" sz="1870" dirty="0">
                <a:cs typeface="+mn-ea"/>
                <a:sym typeface="+mn-lt"/>
              </a:rPr>
              <a:t>临沂市打造乡村振兴齐鲁样板重点任务清单</a:t>
            </a:r>
            <a:r>
              <a:rPr lang="en-US" altLang="zh-CN" sz="1870" dirty="0">
                <a:cs typeface="+mn-ea"/>
                <a:sym typeface="+mn-lt"/>
              </a:rPr>
              <a:t>》</a:t>
            </a:r>
            <a:r>
              <a:rPr lang="zh-CN" altLang="en-US" sz="1870" dirty="0">
                <a:cs typeface="+mn-ea"/>
                <a:sym typeface="+mn-lt"/>
              </a:rPr>
              <a:t>。明确路线图、时间表、任务书，以担当务实的谋略举措，全力打造乡村振兴齐鲁样板的沂蒙高地。</a:t>
            </a:r>
            <a:endParaRPr lang="zh-CN" altLang="en-US" sz="1870" dirty="0">
              <a:cs typeface="+mn-ea"/>
              <a:sym typeface="+mn-lt"/>
            </a:endParaRPr>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21" name="图片 20" descr="G:\2020\6.2兰陵大北庄\03成果\基础设施规划图.jpg基础设施规划图"/>
          <p:cNvPicPr>
            <a:picLocks noChangeAspect="1"/>
          </p:cNvPicPr>
          <p:nvPr/>
        </p:nvPicPr>
        <p:blipFill>
          <a:blip r:embed="rId2"/>
          <a:srcRect/>
          <a:stretch>
            <a:fillRect/>
          </a:stretch>
        </p:blipFill>
        <p:spPr>
          <a:xfrm>
            <a:off x="8038149" y="1187133"/>
            <a:ext cx="6510020" cy="9204960"/>
          </a:xfrm>
          <a:prstGeom prst="rect">
            <a:avLst/>
          </a:prstGeom>
        </p:spPr>
      </p:pic>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63500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6.4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基础设施</a:t>
            </a:r>
            <a:r>
              <a:rPr lang="zh-CN" sz="2000" b="1" dirty="0">
                <a:latin typeface="微软雅黑" panose="020B0503020204020204" charset="-122"/>
                <a:ea typeface="微软雅黑" panose="020B0503020204020204" charset="-122"/>
                <a:cs typeface="微软雅黑" panose="020B0503020204020204" charset="-122"/>
              </a:rPr>
              <a:t>规划</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2000">
              <a:latin typeface="微软雅黑" panose="020B0503020204020204" charset="-122"/>
              <a:ea typeface="微软雅黑" panose="020B0503020204020204" charset="-122"/>
              <a:cs typeface="微软雅黑" panose="020B0503020204020204" charset="-122"/>
            </a:endParaRPr>
          </a:p>
        </p:txBody>
      </p:sp>
      <p:grpSp>
        <p:nvGrpSpPr>
          <p:cNvPr id="3" name="组合 2"/>
          <p:cNvGrpSpPr/>
          <p:nvPr/>
        </p:nvGrpSpPr>
        <p:grpSpPr>
          <a:xfrm>
            <a:off x="417195" y="7367905"/>
            <a:ext cx="7621270" cy="2371090"/>
            <a:chOff x="1550" y="7649"/>
            <a:chExt cx="12002" cy="3734"/>
          </a:xfrm>
        </p:grpSpPr>
        <p:sp>
          <p:nvSpPr>
            <p:cNvPr id="2" name="object 15"/>
            <p:cNvSpPr/>
            <p:nvPr/>
          </p:nvSpPr>
          <p:spPr>
            <a:xfrm>
              <a:off x="7162" y="7649"/>
              <a:ext cx="6390" cy="3733"/>
            </a:xfrm>
            <a:prstGeom prst="rect">
              <a:avLst/>
            </a:prstGeom>
            <a:blipFill>
              <a:blip r:embed="rId3" cstate="print"/>
              <a:stretch>
                <a:fillRect/>
              </a:stretch>
            </a:blipFill>
          </p:spPr>
          <p:txBody>
            <a:bodyPr wrap="square" lIns="0" tIns="0" rIns="0" bIns="0" rtlCol="0"/>
            <a:p/>
          </p:txBody>
        </p:sp>
        <p:sp>
          <p:nvSpPr>
            <p:cNvPr id="16" name="object 16"/>
            <p:cNvSpPr/>
            <p:nvPr/>
          </p:nvSpPr>
          <p:spPr>
            <a:xfrm>
              <a:off x="1550" y="7649"/>
              <a:ext cx="5283" cy="3734"/>
            </a:xfrm>
            <a:prstGeom prst="rect">
              <a:avLst/>
            </a:prstGeom>
            <a:blipFill>
              <a:blip r:embed="rId4" cstate="print"/>
              <a:stretch>
                <a:fillRect/>
              </a:stretch>
            </a:blipFill>
          </p:spPr>
          <p:txBody>
            <a:bodyPr wrap="square" lIns="0" tIns="0" rIns="0" bIns="0" rtlCol="0"/>
            <a:p/>
          </p:txBody>
        </p:sp>
      </p:grpSp>
      <p:sp>
        <p:nvSpPr>
          <p:cNvPr id="17" name="object 17"/>
          <p:cNvSpPr txBox="1"/>
          <p:nvPr/>
        </p:nvSpPr>
        <p:spPr>
          <a:xfrm>
            <a:off x="2037715" y="10087610"/>
            <a:ext cx="5060950" cy="257810"/>
          </a:xfrm>
          <a:prstGeom prst="rect">
            <a:avLst/>
          </a:prstGeom>
        </p:spPr>
        <p:txBody>
          <a:bodyPr vert="horz" wrap="square" lIns="0" tIns="12065" rIns="0" bIns="0" rtlCol="0">
            <a:spAutoFit/>
          </a:bodyPr>
          <a:p>
            <a:pPr marL="12700">
              <a:lnSpc>
                <a:spcPct val="100000"/>
              </a:lnSpc>
              <a:spcBef>
                <a:spcPts val="95"/>
              </a:spcBef>
            </a:pPr>
            <a:r>
              <a:rPr sz="1600" b="1" spc="-5" dirty="0">
                <a:latin typeface="微软雅黑" panose="020B0503020204020204" charset="-122"/>
                <a:cs typeface="微软雅黑" panose="020B0503020204020204" charset="-122"/>
              </a:rPr>
              <a:t>太阳能</a:t>
            </a:r>
            <a:r>
              <a:rPr lang="zh-CN" sz="1600" b="1" spc="-5" dirty="0">
                <a:latin typeface="微软雅黑" panose="020B0503020204020204" charset="-122"/>
                <a:cs typeface="微软雅黑" panose="020B0503020204020204" charset="-122"/>
              </a:rPr>
              <a:t>微型</a:t>
            </a:r>
            <a:r>
              <a:rPr sz="1600" b="1" spc="-5" dirty="0">
                <a:latin typeface="微软雅黑" panose="020B0503020204020204" charset="-122"/>
                <a:cs typeface="微软雅黑" panose="020B0503020204020204" charset="-122"/>
              </a:rPr>
              <a:t>生活污水处理设</a:t>
            </a:r>
            <a:r>
              <a:rPr sz="1600" b="1" spc="5" dirty="0">
                <a:latin typeface="微软雅黑" panose="020B0503020204020204" charset="-122"/>
                <a:cs typeface="微软雅黑" panose="020B0503020204020204" charset="-122"/>
              </a:rPr>
              <a:t>施</a:t>
            </a:r>
            <a:r>
              <a:rPr sz="1600" b="1" spc="-5" dirty="0">
                <a:latin typeface="微软雅黑" panose="020B0503020204020204" charset="-122"/>
                <a:cs typeface="微软雅黑" panose="020B0503020204020204" charset="-122"/>
              </a:rPr>
              <a:t>示意图</a:t>
            </a:r>
            <a:endParaRPr sz="1600">
              <a:latin typeface="微软雅黑" panose="020B0503020204020204" charset="-122"/>
              <a:cs typeface="微软雅黑" panose="020B0503020204020204" charset="-122"/>
            </a:endParaRPr>
          </a:p>
        </p:txBody>
      </p:sp>
      <p:sp>
        <p:nvSpPr>
          <p:cNvPr id="14" name="object 10"/>
          <p:cNvSpPr txBox="1"/>
          <p:nvPr/>
        </p:nvSpPr>
        <p:spPr>
          <a:xfrm>
            <a:off x="768985" y="1281430"/>
            <a:ext cx="6887845" cy="6788785"/>
          </a:xfrm>
          <a:prstGeom prst="rect">
            <a:avLst/>
          </a:prstGeom>
        </p:spPr>
        <p:txBody>
          <a:bodyPr vert="horz" wrap="square" lIns="0" tIns="133350" rIns="0" bIns="0" rtlCol="0">
            <a:spAutoFit/>
          </a:bodyPr>
          <a:p>
            <a:pPr marL="12700">
              <a:lnSpc>
                <a:spcPct val="100000"/>
              </a:lnSpc>
              <a:spcBef>
                <a:spcPts val="1050"/>
              </a:spcBef>
            </a:pPr>
            <a:endParaRPr sz="240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r>
              <a:rPr sz="2000" b="1" dirty="0">
                <a:latin typeface="微软雅黑" panose="020B0503020204020204" charset="-122"/>
                <a:ea typeface="微软雅黑" panose="020B0503020204020204" charset="-122"/>
                <a:cs typeface="微软雅黑" panose="020B0503020204020204" charset="-122"/>
              </a:rPr>
              <a:t>     </a:t>
            </a:r>
            <a:r>
              <a:rPr b="1" dirty="0">
                <a:latin typeface="微软雅黑" panose="020B0503020204020204" charset="-122"/>
                <a:ea typeface="微软雅黑" panose="020B0503020204020204" charset="-122"/>
                <a:cs typeface="微软雅黑" panose="020B0503020204020204" charset="-122"/>
              </a:rPr>
              <a:t> </a:t>
            </a:r>
            <a:r>
              <a:rPr lang="zh-CN" b="1" dirty="0">
                <a:latin typeface="微软雅黑" panose="020B0503020204020204" charset="-122"/>
                <a:ea typeface="微软雅黑" panose="020B0503020204020204" charset="-122"/>
                <a:cs typeface="微软雅黑" panose="020B0503020204020204" charset="-122"/>
              </a:rPr>
              <a:t>给水</a:t>
            </a:r>
            <a:r>
              <a:rPr b="1" dirty="0">
                <a:latin typeface="微软雅黑" panose="020B0503020204020204" charset="-122"/>
                <a:ea typeface="微软雅黑" panose="020B0503020204020204" charset="-122"/>
                <a:cs typeface="微软雅黑" panose="020B0503020204020204" charset="-122"/>
              </a:rPr>
              <a:t>：</a:t>
            </a:r>
            <a:r>
              <a:rPr dirty="0">
                <a:latin typeface="微软雅黑" panose="020B0503020204020204" charset="-122"/>
                <a:ea typeface="微软雅黑" panose="020B0503020204020204" charset="-122"/>
                <a:cs typeface="微软雅黑" panose="020B0503020204020204" charset="-122"/>
              </a:rPr>
              <a:t>规划水源为村内自备井。总用水量为</a:t>
            </a:r>
            <a:r>
              <a:rPr dirty="0">
                <a:solidFill>
                  <a:srgbClr val="FF0000"/>
                </a:solidFill>
                <a:latin typeface="微软雅黑" panose="020B0503020204020204" charset="-122"/>
                <a:ea typeface="微软雅黑" panose="020B0503020204020204" charset="-122"/>
                <a:cs typeface="微软雅黑" panose="020B0503020204020204" charset="-122"/>
              </a:rPr>
              <a:t>310</a:t>
            </a:r>
            <a:r>
              <a:rPr dirty="0">
                <a:latin typeface="微软雅黑" panose="020B0503020204020204" charset="-122"/>
                <a:ea typeface="微软雅黑" panose="020B0503020204020204" charset="-122"/>
                <a:cs typeface="微软雅黑" panose="020B0503020204020204" charset="-122"/>
              </a:rPr>
              <a:t>立方米/日。</a:t>
            </a:r>
            <a:r>
              <a:rPr lang="zh-CN" dirty="0">
                <a:latin typeface="微软雅黑" panose="020B0503020204020204" charset="-122"/>
                <a:ea typeface="微软雅黑" panose="020B0503020204020204" charset="-122"/>
                <a:cs typeface="微软雅黑" panose="020B0503020204020204" charset="-122"/>
              </a:rPr>
              <a:t>管道正在铺设</a:t>
            </a:r>
            <a:r>
              <a:rPr lang="zh-CN" altLang="en-US" dirty="0">
                <a:latin typeface="微软雅黑" panose="020B0503020204020204" charset="-122"/>
                <a:ea typeface="微软雅黑" panose="020B0503020204020204" charset="-122"/>
                <a:cs typeface="微软雅黑" panose="020B0503020204020204" charset="-122"/>
              </a:rPr>
              <a:t>。</a:t>
            </a:r>
            <a:endParaRPr lang="zh-CN" b="1" dirty="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r>
              <a:rPr lang="zh-CN" b="1" dirty="0">
                <a:latin typeface="微软雅黑" panose="020B0503020204020204" charset="-122"/>
                <a:ea typeface="微软雅黑" panose="020B0503020204020204" charset="-122"/>
                <a:cs typeface="微软雅黑" panose="020B0503020204020204" charset="-122"/>
              </a:rPr>
              <a:t>      排水</a:t>
            </a:r>
            <a:r>
              <a:rPr b="1" dirty="0">
                <a:latin typeface="微软雅黑" panose="020B0503020204020204" charset="-122"/>
                <a:ea typeface="微软雅黑" panose="020B0503020204020204" charset="-122"/>
                <a:cs typeface="微软雅黑" panose="020B0503020204020204" charset="-122"/>
              </a:rPr>
              <a:t>：</a:t>
            </a:r>
            <a:r>
              <a:rPr lang="zh-CN" dirty="0">
                <a:latin typeface="微软雅黑" panose="020B0503020204020204" charset="-122"/>
                <a:ea typeface="微软雅黑" panose="020B0503020204020204" charset="-122"/>
                <a:cs typeface="微软雅黑" panose="020B0503020204020204" charset="-122"/>
              </a:rPr>
              <a:t>明渠盖板、村庄南部增设小型污水处理设施，日处理能力300立方米/日。。</a:t>
            </a:r>
            <a:endParaRPr lang="zh-CN" dirty="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r>
              <a:rPr lang="zh-CN" b="1" dirty="0">
                <a:latin typeface="微软雅黑" panose="020B0503020204020204" charset="-122"/>
                <a:ea typeface="微软雅黑" panose="020B0503020204020204" charset="-122"/>
                <a:cs typeface="微软雅黑" panose="020B0503020204020204" charset="-122"/>
              </a:rPr>
              <a:t>     </a:t>
            </a:r>
            <a:r>
              <a:rPr lang="zh-CN" dirty="0">
                <a:latin typeface="微软雅黑" panose="020B0503020204020204" charset="-122"/>
                <a:ea typeface="微软雅黑" panose="020B0503020204020204" charset="-122"/>
                <a:cs typeface="微软雅黑" panose="020B0503020204020204" charset="-122"/>
              </a:rPr>
              <a:t> </a:t>
            </a:r>
            <a:r>
              <a:rPr lang="zh-CN" b="1" dirty="0">
                <a:latin typeface="微软雅黑" panose="020B0503020204020204" charset="-122"/>
                <a:ea typeface="微软雅黑" panose="020B0503020204020204" charset="-122"/>
                <a:cs typeface="微软雅黑" panose="020B0503020204020204" charset="-122"/>
              </a:rPr>
              <a:t>电力：</a:t>
            </a:r>
            <a:r>
              <a:rPr lang="zh-CN" dirty="0">
                <a:latin typeface="微软雅黑" panose="020B0503020204020204" charset="-122"/>
                <a:ea typeface="微软雅黑" panose="020B0503020204020204" charset="-122"/>
                <a:cs typeface="微软雅黑" panose="020B0503020204020204" charset="-122"/>
                <a:sym typeface="+mn-lt"/>
              </a:rPr>
              <a:t>采用负荷密度法进行电力预测，村庄居住用地取100KW/ha,公共服务设施用地取120KW/ha，其他用地取30KW/ha,按照负荷同时率取0.8，补偿系数取0.9。管线沿主要道路敷设。变压器位于大北庄村委处</a:t>
            </a:r>
            <a:r>
              <a:rPr lang="zh-CN" altLang="en-US">
                <a:cs typeface="+mn-ea"/>
                <a:sym typeface="+mn-lt"/>
              </a:rPr>
              <a:t>。</a:t>
            </a:r>
            <a:endParaRPr lang="zh-CN" altLang="en-US">
              <a:cs typeface="+mn-ea"/>
              <a:sym typeface="+mn-lt"/>
            </a:endParaRPr>
          </a:p>
          <a:p>
            <a:pPr marL="12700" fontAlgn="auto">
              <a:lnSpc>
                <a:spcPct val="100000"/>
              </a:lnSpc>
              <a:spcBef>
                <a:spcPts val="700"/>
              </a:spcBef>
            </a:pPr>
            <a:r>
              <a:rPr lang="zh-CN" dirty="0">
                <a:latin typeface="微软雅黑" panose="020B0503020204020204" charset="-122"/>
                <a:ea typeface="微软雅黑" panose="020B0503020204020204" charset="-122"/>
                <a:cs typeface="微软雅黑" panose="020B0503020204020204" charset="-122"/>
              </a:rPr>
              <a:t>     </a:t>
            </a:r>
            <a:r>
              <a:rPr lang="zh-CN" b="1" dirty="0">
                <a:latin typeface="微软雅黑" panose="020B0503020204020204" charset="-122"/>
                <a:ea typeface="微软雅黑" panose="020B0503020204020204" charset="-122"/>
                <a:cs typeface="微软雅黑" panose="020B0503020204020204" charset="-122"/>
              </a:rPr>
              <a:t> 电信</a:t>
            </a:r>
            <a:r>
              <a:rPr lang="zh-CN" dirty="0">
                <a:latin typeface="微软雅黑" panose="020B0503020204020204" charset="-122"/>
                <a:ea typeface="微软雅黑" panose="020B0503020204020204" charset="-122"/>
                <a:cs typeface="微软雅黑" panose="020B0503020204020204" charset="-122"/>
              </a:rPr>
              <a:t>：在村委大院设置通讯交换间和邮政代办点</a:t>
            </a:r>
            <a:endParaRPr lang="zh-CN" dirty="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r>
              <a:rPr lang="zh-CN" b="1" dirty="0">
                <a:latin typeface="微软雅黑" panose="020B0503020204020204" charset="-122"/>
                <a:ea typeface="微软雅黑" panose="020B0503020204020204" charset="-122"/>
                <a:cs typeface="微软雅黑" panose="020B0503020204020204" charset="-122"/>
                <a:sym typeface="+mn-ea"/>
              </a:rPr>
              <a:t>      燃气：</a:t>
            </a:r>
            <a:r>
              <a:rPr lang="zh-CN" dirty="0">
                <a:latin typeface="微软雅黑" panose="020B0503020204020204" charset="-122"/>
                <a:ea typeface="微软雅黑" panose="020B0503020204020204" charset="-122"/>
                <a:cs typeface="微软雅黑" panose="020B0503020204020204" charset="-122"/>
                <a:sym typeface="+mn-ea"/>
              </a:rPr>
              <a:t>近期建议采用各户自备煤气罐的方式用气，远期可结合村庄建设需要接入镇区燃气调压站，并沿主路敷设燃气管网。   </a:t>
            </a:r>
            <a:endParaRPr lang="zh-CN" dirty="0">
              <a:latin typeface="微软雅黑" panose="020B0503020204020204" charset="-122"/>
              <a:ea typeface="微软雅黑" panose="020B0503020204020204" charset="-122"/>
              <a:cs typeface="微软雅黑" panose="020B0503020204020204" charset="-122"/>
              <a:sym typeface="+mn-ea"/>
            </a:endParaRPr>
          </a:p>
          <a:p>
            <a:pPr marL="12700" fontAlgn="auto">
              <a:lnSpc>
                <a:spcPct val="100000"/>
              </a:lnSpc>
              <a:spcBef>
                <a:spcPts val="700"/>
              </a:spcBef>
            </a:pPr>
            <a:r>
              <a:rPr lang="zh-CN" dirty="0">
                <a:latin typeface="微软雅黑" panose="020B0503020204020204" charset="-122"/>
                <a:ea typeface="微软雅黑" panose="020B0503020204020204" charset="-122"/>
                <a:cs typeface="微软雅黑" panose="020B0503020204020204" charset="-122"/>
                <a:sym typeface="+mn-ea"/>
              </a:rPr>
              <a:t>      </a:t>
            </a:r>
            <a:r>
              <a:rPr lang="zh-CN" b="1" dirty="0">
                <a:latin typeface="微软雅黑" panose="020B0503020204020204" charset="-122"/>
                <a:ea typeface="微软雅黑" panose="020B0503020204020204" charset="-122"/>
                <a:cs typeface="微软雅黑" panose="020B0503020204020204" charset="-122"/>
              </a:rPr>
              <a:t>热力</a:t>
            </a:r>
            <a:r>
              <a:rPr lang="zh-CN" dirty="0">
                <a:latin typeface="微软雅黑" panose="020B0503020204020204" charset="-122"/>
                <a:ea typeface="微软雅黑" panose="020B0503020204020204" charset="-122"/>
                <a:cs typeface="微软雅黑" panose="020B0503020204020204" charset="-122"/>
              </a:rPr>
              <a:t>：近期建议采用分户自行供热方式，远期可结合村庄建设需要采用镇区统一供暖方式。</a:t>
            </a:r>
            <a:endParaRPr lang="zh-CN" dirty="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r>
              <a:rPr b="1" dirty="0">
                <a:latin typeface="微软雅黑" panose="020B0503020204020204" charset="-122"/>
                <a:ea typeface="微软雅黑" panose="020B0503020204020204" charset="-122"/>
                <a:cs typeface="微软雅黑" panose="020B0503020204020204" charset="-122"/>
                <a:sym typeface="+mn-ea"/>
              </a:rPr>
              <a:t>      </a:t>
            </a:r>
            <a:r>
              <a:rPr lang="zh-CN" b="1" dirty="0">
                <a:latin typeface="微软雅黑" panose="020B0503020204020204" charset="-122"/>
                <a:ea typeface="微软雅黑" panose="020B0503020204020204" charset="-122"/>
                <a:cs typeface="微软雅黑" panose="020B0503020204020204" charset="-122"/>
                <a:sym typeface="+mn-ea"/>
              </a:rPr>
              <a:t>环境卫生</a:t>
            </a:r>
            <a:r>
              <a:rPr b="1" dirty="0">
                <a:latin typeface="微软雅黑" panose="020B0503020204020204" charset="-122"/>
                <a:ea typeface="微软雅黑" panose="020B0503020204020204" charset="-122"/>
                <a:cs typeface="微软雅黑" panose="020B0503020204020204" charset="-122"/>
                <a:sym typeface="+mn-ea"/>
              </a:rPr>
              <a:t>：</a:t>
            </a:r>
            <a:r>
              <a:rPr lang="zh-CN" dirty="0">
                <a:latin typeface="微软雅黑" panose="020B0503020204020204" charset="-122"/>
                <a:ea typeface="微软雅黑" panose="020B0503020204020204" charset="-122"/>
                <a:cs typeface="微软雅黑" panose="020B0503020204020204" charset="-122"/>
                <a:sym typeface="+mn-ea"/>
              </a:rPr>
              <a:t>垃圾收集点：规划按照服务半径70米设置垃圾收集点，共设置</a:t>
            </a:r>
            <a:r>
              <a:rPr lang="en-US" altLang="zh-CN" dirty="0">
                <a:latin typeface="微软雅黑" panose="020B0503020204020204" charset="-122"/>
                <a:ea typeface="微软雅黑" panose="020B0503020204020204" charset="-122"/>
                <a:cs typeface="微软雅黑" panose="020B0503020204020204" charset="-122"/>
                <a:sym typeface="+mn-ea"/>
              </a:rPr>
              <a:t>12</a:t>
            </a:r>
            <a:r>
              <a:rPr lang="zh-CN" dirty="0">
                <a:latin typeface="微软雅黑" panose="020B0503020204020204" charset="-122"/>
                <a:ea typeface="微软雅黑" panose="020B0503020204020204" charset="-122"/>
                <a:cs typeface="微软雅黑" panose="020B0503020204020204" charset="-122"/>
                <a:sym typeface="+mn-ea"/>
              </a:rPr>
              <a:t>处垃圾收集点，</a:t>
            </a:r>
            <a:r>
              <a:rPr lang="zh-CN" dirty="0">
                <a:latin typeface="微软雅黑" panose="020B0503020204020204" charset="-122"/>
                <a:ea typeface="微软雅黑" panose="020B0503020204020204" charset="-122"/>
                <a:cs typeface="微软雅黑" panose="020B0503020204020204" charset="-122"/>
                <a:sym typeface="+mn-ea"/>
              </a:rPr>
              <a:t>沿主要道路两侧50-100米设置废物箱。公厕：规划按照服务半径300米考虑在村内布置公共厕所，在村内共设置1处公厕，周边通过绿化进行遮挡美化。</a:t>
            </a:r>
            <a:endParaRPr lang="zh-CN" dirty="0">
              <a:latin typeface="微软雅黑" panose="020B0503020204020204" charset="-122"/>
              <a:ea typeface="微软雅黑" panose="020B0503020204020204" charset="-122"/>
              <a:cs typeface="微软雅黑" panose="020B0503020204020204" charset="-122"/>
            </a:endParaRPr>
          </a:p>
          <a:p>
            <a:pPr marL="12700" fontAlgn="auto">
              <a:lnSpc>
                <a:spcPct val="100000"/>
              </a:lnSpc>
              <a:spcBef>
                <a:spcPts val="700"/>
              </a:spcBef>
            </a:pPr>
            <a:endParaRPr lang="zh-CN"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dirty="0">
                <a:latin typeface="微软雅黑" panose="020B0503020204020204" charset="-122"/>
                <a:ea typeface="微软雅黑" panose="020B0503020204020204" charset="-122"/>
                <a:cs typeface="微软雅黑" panose="020B0503020204020204" charset="-122"/>
              </a:rPr>
              <a:t>    </a:t>
            </a:r>
            <a:endParaRPr lang="zh-CN" sz="2000" dirty="0">
              <a:latin typeface="微软雅黑" panose="020B0503020204020204" charset="-122"/>
              <a:ea typeface="微软雅黑" panose="020B0503020204020204" charset="-122"/>
              <a:cs typeface="微软雅黑" panose="020B0503020204020204" charset="-122"/>
            </a:endParaRPr>
          </a:p>
        </p:txBody>
      </p:sp>
      <p:sp>
        <p:nvSpPr>
          <p:cNvPr id="7"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5" name="图片 4" descr="风玫瑰"/>
          <p:cNvPicPr>
            <a:picLocks noChangeAspect="1"/>
          </p:cNvPicPr>
          <p:nvPr/>
        </p:nvPicPr>
        <p:blipFill>
          <a:blip r:embed="rId5"/>
          <a:stretch>
            <a:fillRect/>
          </a:stretch>
        </p:blipFill>
        <p:spPr>
          <a:xfrm>
            <a:off x="13243560" y="2518410"/>
            <a:ext cx="561340" cy="77533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6</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环境</a:t>
            </a:r>
            <a:r>
              <a:rPr lang="zh-CN" sz="2800" u="none" spc="-5" dirty="0">
                <a:ea typeface="微软雅黑" panose="020B0503020204020204" charset="-122"/>
              </a:rPr>
              <a:t>卫生</a:t>
            </a:r>
            <a:r>
              <a:rPr lang="zh-CN" sz="2800" u="none" spc="-5" dirty="0">
                <a:solidFill>
                  <a:srgbClr val="000000"/>
                </a:solidFill>
                <a:ea typeface="微软雅黑" panose="020B0503020204020204" charset="-122"/>
              </a:rPr>
              <a:t>与基础</a:t>
            </a:r>
            <a:r>
              <a:rPr lang="zh-CN" sz="2800" u="none" spc="-5" dirty="0">
                <a:ea typeface="微软雅黑" panose="020B0503020204020204" charset="-122"/>
              </a:rPr>
              <a:t>设施</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63500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6.5</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防灾减灾</a:t>
            </a:r>
            <a:r>
              <a:rPr lang="zh-CN" sz="2000" b="1" dirty="0">
                <a:latin typeface="微软雅黑" panose="020B0503020204020204" charset="-122"/>
                <a:ea typeface="微软雅黑" panose="020B0503020204020204" charset="-122"/>
                <a:cs typeface="微软雅黑" panose="020B0503020204020204" charset="-122"/>
              </a:rPr>
              <a:t>规划</a:t>
            </a:r>
            <a:endParaRPr sz="2400">
              <a:latin typeface="微软雅黑" panose="020B0503020204020204" charset="-122"/>
              <a:ea typeface="微软雅黑" panose="020B0503020204020204" charset="-122"/>
              <a:cs typeface="微软雅黑" panose="020B0503020204020204" charset="-122"/>
            </a:endParaRPr>
          </a:p>
          <a:p>
            <a:pPr>
              <a:lnSpc>
                <a:spcPct val="100000"/>
              </a:lnSpc>
              <a:spcBef>
                <a:spcPts val="55"/>
              </a:spcBef>
            </a:pPr>
            <a:endParaRPr sz="2000">
              <a:latin typeface="微软雅黑" panose="020B0503020204020204" charset="-122"/>
              <a:ea typeface="微软雅黑" panose="020B0503020204020204" charset="-122"/>
              <a:cs typeface="微软雅黑" panose="020B0503020204020204" charset="-122"/>
            </a:endParaRPr>
          </a:p>
        </p:txBody>
      </p:sp>
      <p:sp>
        <p:nvSpPr>
          <p:cNvPr id="12" name="object 12"/>
          <p:cNvSpPr/>
          <p:nvPr/>
        </p:nvSpPr>
        <p:spPr>
          <a:xfrm>
            <a:off x="10428605" y="6009005"/>
            <a:ext cx="4057015" cy="2223135"/>
          </a:xfrm>
          <a:prstGeom prst="rect">
            <a:avLst/>
          </a:prstGeom>
          <a:blipFill>
            <a:blip r:embed="rId2" cstate="print"/>
            <a:stretch>
              <a:fillRect/>
            </a:stretch>
          </a:blipFill>
        </p:spPr>
        <p:txBody>
          <a:bodyPr wrap="square" lIns="0" tIns="0" rIns="0" bIns="0" rtlCol="0"/>
          <a:p/>
        </p:txBody>
      </p:sp>
      <p:sp>
        <p:nvSpPr>
          <p:cNvPr id="13" name="object 13"/>
          <p:cNvSpPr/>
          <p:nvPr/>
        </p:nvSpPr>
        <p:spPr>
          <a:xfrm>
            <a:off x="10428605" y="3393440"/>
            <a:ext cx="4056380" cy="2496820"/>
          </a:xfrm>
          <a:prstGeom prst="rect">
            <a:avLst/>
          </a:prstGeom>
          <a:blipFill>
            <a:blip r:embed="rId3" cstate="print"/>
            <a:stretch>
              <a:fillRect/>
            </a:stretch>
          </a:blipFill>
        </p:spPr>
        <p:txBody>
          <a:bodyPr wrap="square" lIns="0" tIns="0" rIns="0" bIns="0" rtlCol="0"/>
          <a:p/>
        </p:txBody>
      </p:sp>
      <p:sp>
        <p:nvSpPr>
          <p:cNvPr id="8" name="object 17"/>
          <p:cNvSpPr txBox="1"/>
          <p:nvPr/>
        </p:nvSpPr>
        <p:spPr>
          <a:xfrm>
            <a:off x="11175365" y="8406765"/>
            <a:ext cx="5060950" cy="257810"/>
          </a:xfrm>
          <a:prstGeom prst="rect">
            <a:avLst/>
          </a:prstGeom>
        </p:spPr>
        <p:txBody>
          <a:bodyPr vert="horz" wrap="square" lIns="0" tIns="12065" rIns="0" bIns="0" rtlCol="0">
            <a:spAutoFit/>
          </a:bodyPr>
          <a:p>
            <a:pPr marL="12700">
              <a:lnSpc>
                <a:spcPct val="100000"/>
              </a:lnSpc>
              <a:spcBef>
                <a:spcPts val="95"/>
              </a:spcBef>
            </a:pPr>
            <a:r>
              <a:rPr lang="zh-CN" sz="1600" b="1" spc="-5" dirty="0">
                <a:latin typeface="微软雅黑" panose="020B0503020204020204" charset="-122"/>
                <a:cs typeface="微软雅黑" panose="020B0503020204020204" charset="-122"/>
              </a:rPr>
              <a:t>消防车</a:t>
            </a:r>
            <a:r>
              <a:rPr sz="1600" b="1" spc="-5" dirty="0">
                <a:latin typeface="微软雅黑" panose="020B0503020204020204" charset="-122"/>
                <a:cs typeface="微软雅黑" panose="020B0503020204020204" charset="-122"/>
              </a:rPr>
              <a:t>示意图</a:t>
            </a:r>
            <a:endParaRPr sz="1600">
              <a:latin typeface="微软雅黑" panose="020B0503020204020204" charset="-122"/>
              <a:cs typeface="微软雅黑" panose="020B0503020204020204" charset="-122"/>
            </a:endParaRPr>
          </a:p>
        </p:txBody>
      </p:sp>
      <p:sp>
        <p:nvSpPr>
          <p:cNvPr id="14" name="object 10"/>
          <p:cNvSpPr txBox="1"/>
          <p:nvPr/>
        </p:nvSpPr>
        <p:spPr>
          <a:xfrm>
            <a:off x="768985" y="1281430"/>
            <a:ext cx="9573260" cy="8874125"/>
          </a:xfrm>
          <a:prstGeom prst="rect">
            <a:avLst/>
          </a:prstGeom>
        </p:spPr>
        <p:txBody>
          <a:bodyPr vert="horz" wrap="square" lIns="0" tIns="133350" rIns="0" bIns="0" rtlCol="0">
            <a:spAutoFit/>
          </a:bodyPr>
          <a:p>
            <a:pPr marL="12700">
              <a:lnSpc>
                <a:spcPct val="100000"/>
              </a:lnSpc>
              <a:spcBef>
                <a:spcPts val="1050"/>
              </a:spcBef>
            </a:pPr>
            <a:endParaRPr sz="2400">
              <a:latin typeface="微软雅黑" panose="020B0503020204020204" charset="-122"/>
              <a:ea typeface="微软雅黑" panose="020B0503020204020204" charset="-122"/>
              <a:cs typeface="微软雅黑" panose="020B0503020204020204" charset="-122"/>
            </a:endParaRPr>
          </a:p>
          <a:p>
            <a:pPr marL="12700" indent="457200" fontAlgn="auto">
              <a:lnSpc>
                <a:spcPct val="150000"/>
              </a:lnSpc>
              <a:spcBef>
                <a:spcPts val="700"/>
              </a:spcBef>
            </a:pPr>
            <a:r>
              <a:rPr lang="zh-CN" sz="2000" b="1" dirty="0">
                <a:latin typeface="微软雅黑" panose="020B0503020204020204" charset="-122"/>
                <a:ea typeface="微软雅黑" panose="020B0503020204020204" charset="-122"/>
                <a:cs typeface="微软雅黑" panose="020B0503020204020204" charset="-122"/>
              </a:rPr>
              <a:t>抗震规划</a:t>
            </a:r>
            <a:endParaRPr lang="zh-CN" sz="2000" b="1" dirty="0">
              <a:latin typeface="微软雅黑" panose="020B0503020204020204" charset="-122"/>
              <a:ea typeface="微软雅黑" panose="020B0503020204020204" charset="-122"/>
              <a:cs typeface="微软雅黑" panose="020B0503020204020204" charset="-122"/>
            </a:endParaRPr>
          </a:p>
          <a:p>
            <a:pPr marL="12700" indent="457200" fontAlgn="auto">
              <a:lnSpc>
                <a:spcPct val="120000"/>
              </a:lnSpc>
              <a:spcBef>
                <a:spcPts val="700"/>
              </a:spcBef>
            </a:pPr>
            <a:r>
              <a:rPr lang="zh-CN" sz="2000" dirty="0">
                <a:latin typeface="微软雅黑" panose="020B0503020204020204" charset="-122"/>
                <a:ea typeface="微软雅黑" panose="020B0503020204020204" charset="-122"/>
                <a:cs typeface="微软雅黑" panose="020B0503020204020204" charset="-122"/>
              </a:rPr>
              <a:t>抗震标准：规划村庄按照地震基本烈度</a:t>
            </a:r>
            <a:r>
              <a:rPr lang="en-US" altLang="zh-CN" sz="2000" dirty="0">
                <a:latin typeface="微软雅黑" panose="020B0503020204020204" charset="-122"/>
                <a:ea typeface="微软雅黑" panose="020B0503020204020204" charset="-122"/>
                <a:cs typeface="微软雅黑" panose="020B0503020204020204" charset="-122"/>
              </a:rPr>
              <a:t>8</a:t>
            </a:r>
            <a:r>
              <a:rPr lang="zh-CN" sz="2000" dirty="0">
                <a:latin typeface="微软雅黑" panose="020B0503020204020204" charset="-122"/>
                <a:ea typeface="微软雅黑" panose="020B0503020204020204" charset="-122"/>
                <a:cs typeface="微软雅黑" panose="020B0503020204020204" charset="-122"/>
              </a:rPr>
              <a:t>度设防。</a:t>
            </a:r>
            <a:endParaRPr lang="zh-CN" sz="2000" dirty="0">
              <a:latin typeface="微软雅黑" panose="020B0503020204020204" charset="-122"/>
              <a:ea typeface="微软雅黑" panose="020B0503020204020204" charset="-122"/>
              <a:cs typeface="微软雅黑" panose="020B0503020204020204" charset="-122"/>
            </a:endParaRPr>
          </a:p>
          <a:p>
            <a:pPr marL="12700" indent="457200" fontAlgn="auto">
              <a:lnSpc>
                <a:spcPct val="120000"/>
              </a:lnSpc>
              <a:spcBef>
                <a:spcPts val="700"/>
              </a:spcBef>
            </a:pPr>
            <a:r>
              <a:rPr lang="zh-CN" sz="2000" dirty="0">
                <a:latin typeface="微软雅黑" panose="020B0503020204020204" charset="-122"/>
                <a:ea typeface="微软雅黑" panose="020B0503020204020204" charset="-122"/>
                <a:cs typeface="微软雅黑" panose="020B0503020204020204" charset="-122"/>
              </a:rPr>
              <a:t>指挥中心：村委作为村庄紧急救灾疏散指挥中心，负责制定预案和抗震救灾指挥，内外联络，加强防灾管理。</a:t>
            </a:r>
            <a:endParaRPr lang="zh-CN" sz="2000" dirty="0">
              <a:latin typeface="微软雅黑" panose="020B0503020204020204" charset="-122"/>
              <a:ea typeface="微软雅黑" panose="020B0503020204020204" charset="-122"/>
              <a:cs typeface="微软雅黑" panose="020B0503020204020204" charset="-122"/>
            </a:endParaRPr>
          </a:p>
          <a:p>
            <a:pPr marL="12700" indent="457200" fontAlgn="auto">
              <a:lnSpc>
                <a:spcPct val="120000"/>
              </a:lnSpc>
              <a:spcBef>
                <a:spcPts val="700"/>
              </a:spcBef>
            </a:pPr>
            <a:r>
              <a:rPr lang="zh-CN" sz="2000" dirty="0">
                <a:latin typeface="微软雅黑" panose="020B0503020204020204" charset="-122"/>
                <a:ea typeface="微软雅黑" panose="020B0503020204020204" charset="-122"/>
                <a:cs typeface="微软雅黑" panose="020B0503020204020204" charset="-122"/>
              </a:rPr>
              <a:t>疏散场地：规划绿地、停车场及村庄内开敞空间作为地震时的主要疏散场地，村庄外围农林用地等空旷场地亦可作为紧急疏散场地使用，均符合300米半径辐射范围。</a:t>
            </a:r>
            <a:endParaRPr lang="zh-CN" sz="2000" dirty="0">
              <a:latin typeface="微软雅黑" panose="020B0503020204020204" charset="-122"/>
              <a:ea typeface="微软雅黑" panose="020B0503020204020204" charset="-122"/>
              <a:cs typeface="微软雅黑" panose="020B0503020204020204" charset="-122"/>
            </a:endParaRPr>
          </a:p>
          <a:p>
            <a:pPr marL="12700" indent="457200" fontAlgn="auto">
              <a:lnSpc>
                <a:spcPct val="120000"/>
              </a:lnSpc>
              <a:spcBef>
                <a:spcPts val="700"/>
              </a:spcBef>
            </a:pPr>
            <a:r>
              <a:rPr lang="zh-CN" sz="2000" dirty="0">
                <a:latin typeface="微软雅黑" panose="020B0503020204020204" charset="-122"/>
                <a:ea typeface="微软雅黑" panose="020B0503020204020204" charset="-122"/>
                <a:cs typeface="微软雅黑" panose="020B0503020204020204" charset="-122"/>
              </a:rPr>
              <a:t>疏散通道：规划村庄内主路作为灾时主要疏散通道，聚财路、育才路作为外来救援主通道。</a:t>
            </a:r>
            <a:endParaRPr lang="zh-CN" sz="2000" dirty="0">
              <a:latin typeface="微软雅黑" panose="020B0503020204020204" charset="-122"/>
              <a:ea typeface="微软雅黑" panose="020B0503020204020204" charset="-122"/>
              <a:cs typeface="微软雅黑" panose="020B0503020204020204" charset="-122"/>
            </a:endParaRPr>
          </a:p>
          <a:p>
            <a:pPr marL="12700" indent="457200" fontAlgn="auto">
              <a:lnSpc>
                <a:spcPct val="120000"/>
              </a:lnSpc>
              <a:spcBef>
                <a:spcPts val="700"/>
              </a:spcBef>
            </a:pPr>
            <a:r>
              <a:rPr lang="zh-CN" sz="2000" dirty="0">
                <a:latin typeface="微软雅黑" panose="020B0503020204020204" charset="-122"/>
                <a:ea typeface="微软雅黑" panose="020B0503020204020204" charset="-122"/>
                <a:cs typeface="微软雅黑" panose="020B0503020204020204" charset="-122"/>
              </a:rPr>
              <a:t>生命线系统：保障村庄内能源、水源等设施灾时安全，确保正常供应和基本救援需求。</a:t>
            </a:r>
            <a:endParaRPr lang="zh-CN" sz="2000" dirty="0">
              <a:latin typeface="微软雅黑" panose="020B0503020204020204" charset="-122"/>
              <a:ea typeface="微软雅黑" panose="020B0503020204020204" charset="-122"/>
              <a:cs typeface="微软雅黑" panose="020B0503020204020204" charset="-122"/>
            </a:endParaRPr>
          </a:p>
          <a:p>
            <a:pPr marL="12700" indent="457200" fontAlgn="auto">
              <a:lnSpc>
                <a:spcPct val="150000"/>
              </a:lnSpc>
              <a:spcBef>
                <a:spcPts val="700"/>
              </a:spcBef>
            </a:pPr>
            <a:r>
              <a:rPr lang="zh-CN" sz="2000" b="1" dirty="0">
                <a:latin typeface="微软雅黑" panose="020B0503020204020204" charset="-122"/>
                <a:ea typeface="微软雅黑" panose="020B0503020204020204" charset="-122"/>
                <a:cs typeface="微软雅黑" panose="020B0503020204020204" charset="-122"/>
              </a:rPr>
              <a:t>消防规划</a:t>
            </a:r>
            <a:endParaRPr lang="zh-CN" sz="2000" b="1" dirty="0">
              <a:latin typeface="微软雅黑" panose="020B0503020204020204" charset="-122"/>
              <a:ea typeface="微软雅黑" panose="020B0503020204020204" charset="-122"/>
              <a:cs typeface="微软雅黑" panose="020B0503020204020204" charset="-122"/>
            </a:endParaRPr>
          </a:p>
          <a:p>
            <a:pPr marL="12700" indent="457200" algn="l" fontAlgn="auto">
              <a:lnSpc>
                <a:spcPct val="120000"/>
              </a:lnSpc>
              <a:spcBef>
                <a:spcPts val="700"/>
              </a:spcBef>
              <a:buClrTx/>
              <a:buSzTx/>
              <a:buNone/>
            </a:pPr>
            <a:r>
              <a:rPr lang="zh-CN" sz="2000" dirty="0">
                <a:latin typeface="微软雅黑" panose="020B0503020204020204" charset="-122"/>
                <a:ea typeface="微软雅黑" panose="020B0503020204020204" charset="-122"/>
                <a:cs typeface="微软雅黑" panose="020B0503020204020204" charset="-122"/>
              </a:rPr>
              <a:t>消防站：规划引导在村委会和工业园区设置微型消防站，应对紧急救灾任务。</a:t>
            </a:r>
            <a:endParaRPr lang="zh-CN" sz="2000" dirty="0">
              <a:latin typeface="微软雅黑" panose="020B0503020204020204" charset="-122"/>
              <a:ea typeface="微软雅黑" panose="020B0503020204020204" charset="-122"/>
              <a:cs typeface="微软雅黑" panose="020B0503020204020204" charset="-122"/>
            </a:endParaRPr>
          </a:p>
          <a:p>
            <a:pPr marL="12700" indent="457200" algn="l" fontAlgn="auto">
              <a:lnSpc>
                <a:spcPct val="120000"/>
              </a:lnSpc>
              <a:spcBef>
                <a:spcPts val="700"/>
              </a:spcBef>
              <a:buClrTx/>
              <a:buSzTx/>
              <a:buNone/>
            </a:pPr>
            <a:r>
              <a:rPr lang="zh-CN" sz="2000" dirty="0">
                <a:latin typeface="微软雅黑" panose="020B0503020204020204" charset="-122"/>
                <a:ea typeface="微软雅黑" panose="020B0503020204020204" charset="-122"/>
                <a:cs typeface="微软雅黑" panose="020B0503020204020204" charset="-122"/>
              </a:rPr>
              <a:t>消防水源：消防供水利用生活消防统一的通水管道系统供给。</a:t>
            </a:r>
            <a:endParaRPr lang="zh-CN" sz="2000" dirty="0">
              <a:latin typeface="微软雅黑" panose="020B0503020204020204" charset="-122"/>
              <a:ea typeface="微软雅黑" panose="020B0503020204020204" charset="-122"/>
              <a:cs typeface="微软雅黑" panose="020B0503020204020204" charset="-122"/>
            </a:endParaRPr>
          </a:p>
          <a:p>
            <a:pPr marL="12700" indent="457200" algn="l" fontAlgn="auto">
              <a:lnSpc>
                <a:spcPct val="120000"/>
              </a:lnSpc>
              <a:spcBef>
                <a:spcPts val="700"/>
              </a:spcBef>
              <a:buClrTx/>
              <a:buSzTx/>
              <a:buNone/>
            </a:pPr>
            <a:r>
              <a:rPr lang="zh-CN" sz="2000" dirty="0">
                <a:latin typeface="微软雅黑" panose="020B0503020204020204" charset="-122"/>
                <a:ea typeface="微软雅黑" panose="020B0503020204020204" charset="-122"/>
                <a:cs typeface="微软雅黑" panose="020B0503020204020204" charset="-122"/>
              </a:rPr>
              <a:t>消防通道：按规范要求设置消防通道，不得在消防通道上设置妨碍消防车通行的固定路障。消防车道路宽度单车道不小于4米，双车道不小于7米，当消防车不能转通时，尽头必须设置长宽均不小于12米的回车场地，当消防车通道上空有障碍物跨越道路时，路面与障碍物之间的净高不得小于4米。</a:t>
            </a:r>
            <a:endParaRPr lang="zh-CN" sz="2000" dirty="0">
              <a:latin typeface="微软雅黑" panose="020B0503020204020204" charset="-122"/>
              <a:ea typeface="微软雅黑" panose="020B0503020204020204" charset="-122"/>
              <a:cs typeface="微软雅黑" panose="020B0503020204020204" charset="-122"/>
            </a:endParaRPr>
          </a:p>
          <a:p>
            <a:pPr marL="12700" indent="457200" algn="l" fontAlgn="auto">
              <a:lnSpc>
                <a:spcPct val="120000"/>
              </a:lnSpc>
              <a:spcBef>
                <a:spcPts val="700"/>
              </a:spcBef>
              <a:buClrTx/>
              <a:buSzTx/>
              <a:buNone/>
            </a:pPr>
            <a:r>
              <a:rPr lang="zh-CN" sz="2000" dirty="0">
                <a:latin typeface="微软雅黑" panose="020B0503020204020204" charset="-122"/>
                <a:ea typeface="微软雅黑" panose="020B0503020204020204" charset="-122"/>
                <a:cs typeface="微软雅黑" panose="020B0503020204020204" charset="-122"/>
              </a:rPr>
              <a:t>消防栓设置：室外消防栓沿道路设置，服务全村。</a:t>
            </a:r>
            <a:endParaRPr lang="zh-CN" sz="2000" dirty="0">
              <a:latin typeface="微软雅黑" panose="020B0503020204020204" charset="-122"/>
              <a:ea typeface="微软雅黑" panose="020B0503020204020204" charset="-122"/>
              <a:cs typeface="微软雅黑" panose="020B0503020204020204" charset="-122"/>
            </a:endParaRPr>
          </a:p>
          <a:p>
            <a:pPr marL="12700" fontAlgn="auto">
              <a:lnSpc>
                <a:spcPct val="150000"/>
              </a:lnSpc>
              <a:spcBef>
                <a:spcPts val="700"/>
              </a:spcBef>
            </a:pPr>
            <a:r>
              <a:rPr lang="zh-CN" sz="2000" dirty="0">
                <a:latin typeface="微软雅黑" panose="020B0503020204020204" charset="-122"/>
                <a:ea typeface="微软雅黑" panose="020B0503020204020204" charset="-122"/>
                <a:cs typeface="微软雅黑" panose="020B0503020204020204" charset="-122"/>
              </a:rPr>
              <a:t> </a:t>
            </a:r>
            <a:endParaRPr lang="zh-CN" sz="2000" dirty="0">
              <a:latin typeface="微软雅黑" panose="020B0503020204020204" charset="-122"/>
              <a:ea typeface="微软雅黑" panose="020B0503020204020204" charset="-122"/>
              <a:cs typeface="微软雅黑" panose="020B0503020204020204" charset="-122"/>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566535" y="3081020"/>
            <a:ext cx="8378825"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    Part 7 </a:t>
            </a:r>
            <a:r>
              <a:rPr lang="zh-CN" sz="4800" u="none" spc="-5" dirty="0">
                <a:solidFill>
                  <a:schemeClr val="bg1">
                    <a:lumMod val="50000"/>
                  </a:schemeClr>
                </a:solidFill>
                <a:ea typeface="微软雅黑" panose="020B0503020204020204" charset="-122"/>
                <a:cs typeface="微软雅黑" panose="020B0503020204020204" charset="-122"/>
              </a:rPr>
              <a:t>绿化景观与建筑风貌</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2444115"/>
          </a:xfrm>
          <a:prstGeom prst="rect">
            <a:avLst/>
          </a:prstGeom>
        </p:spPr>
        <p:txBody>
          <a:bodyPr vert="horz" wrap="square" lIns="0" tIns="12700" rIns="0" bIns="0" rtlCol="0">
            <a:spAutoFit/>
          </a:bodyPr>
          <a:lstStyle/>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山水林田风貌</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建筑风貌提升</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绿化景观风貌</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062990" y="387350"/>
            <a:ext cx="13625195" cy="706755"/>
          </a:xfrm>
          <a:prstGeom prst="rect">
            <a:avLst/>
          </a:prstGeom>
          <a:noFill/>
        </p:spPr>
        <p:txBody>
          <a:bodyPr wrap="square" rtlCol="0">
            <a:spAutoFit/>
          </a:bodyPr>
          <a:p>
            <a:r>
              <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以彰显文化为导向，提出村庄景观风貌和乡村建筑设计方案</a:t>
            </a:r>
            <a:endParaRPr lang="en-US" alt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21" name="图片 20" descr="G:\2020\6.2兰陵大北庄\03成果\村域综合规划图.jpg村域综合规划图"/>
          <p:cNvPicPr>
            <a:picLocks noChangeAspect="1"/>
          </p:cNvPicPr>
          <p:nvPr>
            <p:custDataLst>
              <p:tags r:id="rId2"/>
            </p:custDataLst>
          </p:nvPr>
        </p:nvPicPr>
        <p:blipFill>
          <a:blip r:embed="rId3"/>
          <a:srcRect/>
          <a:stretch>
            <a:fillRect/>
          </a:stretch>
        </p:blipFill>
        <p:spPr>
          <a:xfrm>
            <a:off x="6928168" y="1302385"/>
            <a:ext cx="6480175" cy="9163050"/>
          </a:xfrm>
          <a:prstGeom prst="rect">
            <a:avLst/>
          </a:prstGeom>
        </p:spPr>
      </p:pic>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grpSp>
        <p:nvGrpSpPr>
          <p:cNvPr id="4" name="组合 3"/>
          <p:cNvGrpSpPr/>
          <p:nvPr/>
        </p:nvGrpSpPr>
        <p:grpSpPr>
          <a:xfrm>
            <a:off x="1066165" y="6462395"/>
            <a:ext cx="3578860" cy="3266440"/>
            <a:chOff x="1679" y="10177"/>
            <a:chExt cx="5636" cy="5144"/>
          </a:xfrm>
        </p:grpSpPr>
        <p:pic>
          <p:nvPicPr>
            <p:cNvPr id="2" name="图片 1" descr="村域综合规划图"/>
            <p:cNvPicPr>
              <a:picLocks noChangeAspect="1"/>
            </p:cNvPicPr>
            <p:nvPr>
              <p:custDataLst>
                <p:tags r:id="rId4"/>
              </p:custDataLst>
            </p:nvPr>
          </p:nvPicPr>
          <p:blipFill>
            <a:blip r:embed="rId5"/>
            <a:srcRect/>
            <a:stretch>
              <a:fillRect/>
            </a:stretch>
          </p:blipFill>
          <p:spPr>
            <a:xfrm>
              <a:off x="1679" y="10177"/>
              <a:ext cx="2513" cy="2873"/>
            </a:xfrm>
            <a:prstGeom prst="rect">
              <a:avLst/>
            </a:prstGeom>
          </p:spPr>
        </p:pic>
        <p:pic>
          <p:nvPicPr>
            <p:cNvPr id="12" name="图片 11" descr="村域综合规划图"/>
            <p:cNvPicPr>
              <a:picLocks noChangeAspect="1"/>
            </p:cNvPicPr>
            <p:nvPr>
              <p:custDataLst>
                <p:tags r:id="rId6"/>
              </p:custDataLst>
            </p:nvPr>
          </p:nvPicPr>
          <p:blipFill>
            <a:blip r:embed="rId7"/>
            <a:srcRect/>
            <a:stretch>
              <a:fillRect/>
            </a:stretch>
          </p:blipFill>
          <p:spPr>
            <a:xfrm>
              <a:off x="1840" y="12865"/>
              <a:ext cx="2175" cy="2126"/>
            </a:xfrm>
            <a:prstGeom prst="rect">
              <a:avLst/>
            </a:prstGeom>
          </p:spPr>
        </p:pic>
        <p:pic>
          <p:nvPicPr>
            <p:cNvPr id="13" name="图片 12" descr="村域综合规划图"/>
            <p:cNvPicPr>
              <a:picLocks noChangeAspect="1"/>
            </p:cNvPicPr>
            <p:nvPr>
              <p:custDataLst>
                <p:tags r:id="rId8"/>
              </p:custDataLst>
            </p:nvPr>
          </p:nvPicPr>
          <p:blipFill>
            <a:blip r:embed="rId9"/>
            <a:srcRect/>
            <a:stretch>
              <a:fillRect/>
            </a:stretch>
          </p:blipFill>
          <p:spPr>
            <a:xfrm>
              <a:off x="4760" y="12865"/>
              <a:ext cx="2555" cy="2456"/>
            </a:xfrm>
            <a:prstGeom prst="rect">
              <a:avLst/>
            </a:prstGeom>
          </p:spPr>
        </p:pic>
        <p:pic>
          <p:nvPicPr>
            <p:cNvPr id="14" name="图片 13" descr="村域综合规划图"/>
            <p:cNvPicPr>
              <a:picLocks noChangeAspect="1"/>
            </p:cNvPicPr>
            <p:nvPr>
              <p:custDataLst>
                <p:tags r:id="rId10"/>
              </p:custDataLst>
            </p:nvPr>
          </p:nvPicPr>
          <p:blipFill>
            <a:blip r:embed="rId11"/>
            <a:srcRect/>
            <a:stretch>
              <a:fillRect/>
            </a:stretch>
          </p:blipFill>
          <p:spPr>
            <a:xfrm>
              <a:off x="4943" y="10623"/>
              <a:ext cx="2373" cy="2180"/>
            </a:xfrm>
            <a:prstGeom prst="rect">
              <a:avLst/>
            </a:prstGeom>
          </p:spPr>
        </p:pic>
      </p:gr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7" name="object 6"/>
          <p:cNvSpPr txBox="1"/>
          <p:nvPr/>
        </p:nvSpPr>
        <p:spPr>
          <a:xfrm>
            <a:off x="106045" y="1297305"/>
            <a:ext cx="6155690" cy="5290185"/>
          </a:xfrm>
          <a:prstGeom prst="rect">
            <a:avLst/>
          </a:prstGeom>
        </p:spPr>
        <p:txBody>
          <a:bodyPr vert="horz" wrap="square" lIns="0" tIns="12700" rIns="0" bIns="0" rtlCol="0">
            <a:spAutoFit/>
          </a:bodyPr>
          <a:p>
            <a:pPr>
              <a:lnSpc>
                <a:spcPct val="100000"/>
              </a:lnSpc>
            </a:pPr>
            <a:endParaRPr>
              <a:latin typeface="Times New Roman" panose="02020603050405020304"/>
              <a:cs typeface="Times New Roman" panose="02020603050405020304"/>
            </a:endParaRPr>
          </a:p>
          <a:p>
            <a:pPr marL="12700">
              <a:lnSpc>
                <a:spcPct val="100000"/>
              </a:lnSpc>
            </a:pPr>
            <a:r>
              <a:rPr sz="2800" b="1" dirty="0">
                <a:solidFill>
                  <a:srgbClr val="C00000"/>
                </a:solidFill>
                <a:latin typeface="微软雅黑" panose="020B0503020204020204" charset="-122"/>
                <a:cs typeface="微软雅黑" panose="020B0503020204020204" charset="-122"/>
              </a:rPr>
              <a:t> </a:t>
            </a:r>
            <a:r>
              <a:rPr sz="2800" b="1" dirty="0">
                <a:solidFill>
                  <a:srgbClr val="C00000"/>
                </a:solidFill>
                <a:latin typeface="微软雅黑" panose="020B0503020204020204" charset="-122"/>
                <a:ea typeface="微软雅黑" panose="020B0503020204020204" charset="-122"/>
                <a:cs typeface="微软雅黑" panose="020B0503020204020204" charset="-122"/>
              </a:rPr>
              <a:t>      </a:t>
            </a:r>
            <a:r>
              <a:rPr sz="2800" b="1" dirty="0">
                <a:solidFill>
                  <a:schemeClr val="tx1"/>
                </a:solidFill>
                <a:latin typeface="微软雅黑" panose="020B0503020204020204" charset="-122"/>
                <a:ea typeface="微软雅黑" panose="020B0503020204020204" charset="-122"/>
                <a:cs typeface="微软雅黑" panose="020B0503020204020204" charset="-122"/>
              </a:rPr>
              <a:t>规划总平面图</a:t>
            </a:r>
            <a:endParaRPr sz="2800">
              <a:latin typeface="微软雅黑" panose="020B0503020204020204" charset="-122"/>
              <a:ea typeface="微软雅黑" panose="020B0503020204020204" charset="-122"/>
              <a:cs typeface="微软雅黑" panose="020B0503020204020204" charset="-122"/>
            </a:endParaRPr>
          </a:p>
          <a:p>
            <a:pPr marL="755015" lvl="2" indent="0">
              <a:lnSpc>
                <a:spcPct val="100000"/>
              </a:lnSpc>
              <a:spcBef>
                <a:spcPts val="1035"/>
              </a:spcBef>
              <a:buSzPct val="94000"/>
              <a:buNone/>
              <a:tabLst>
                <a:tab pos="1332230" algn="l"/>
              </a:tabLst>
            </a:pPr>
            <a:r>
              <a:rPr b="1" dirty="0">
                <a:solidFill>
                  <a:schemeClr val="tx1"/>
                </a:solidFill>
                <a:latin typeface="微软雅黑" panose="020B0503020204020204" charset="-122"/>
                <a:ea typeface="微软雅黑" panose="020B0503020204020204" charset="-122"/>
                <a:cs typeface="微软雅黑" panose="020B0503020204020204" charset="-122"/>
              </a:rPr>
              <a:t>村庄建设</a:t>
            </a:r>
            <a:endParaRPr b="1">
              <a:solidFill>
                <a:schemeClr val="tx1"/>
              </a:solidFill>
              <a:latin typeface="微软雅黑" panose="020B0503020204020204" charset="-122"/>
              <a:ea typeface="微软雅黑" panose="020B0503020204020204" charset="-122"/>
              <a:cs typeface="微软雅黑" panose="020B0503020204020204" charset="-122"/>
            </a:endParaRPr>
          </a:p>
          <a:p>
            <a:pPr marL="755650" marR="5080">
              <a:lnSpc>
                <a:spcPct val="150000"/>
              </a:lnSpc>
              <a:spcBef>
                <a:spcPts val="45"/>
              </a:spcBef>
            </a:pPr>
            <a:r>
              <a:rPr spc="-5" dirty="0">
                <a:latin typeface="微软雅黑" panose="020B0503020204020204" charset="-122"/>
                <a:ea typeface="微软雅黑" panose="020B0503020204020204" charset="-122"/>
                <a:cs typeface="微软雅黑" panose="020B0503020204020204" charset="-122"/>
              </a:rPr>
              <a:t>规划村</a:t>
            </a:r>
            <a:r>
              <a:rPr spc="5" dirty="0">
                <a:latin typeface="微软雅黑" panose="020B0503020204020204" charset="-122"/>
                <a:ea typeface="微软雅黑" panose="020B0503020204020204" charset="-122"/>
                <a:cs typeface="微软雅黑" panose="020B0503020204020204" charset="-122"/>
              </a:rPr>
              <a:t>居</a:t>
            </a:r>
            <a:r>
              <a:rPr spc="-5" dirty="0">
                <a:latin typeface="微软雅黑" panose="020B0503020204020204" charset="-122"/>
                <a:ea typeface="微软雅黑" panose="020B0503020204020204" charset="-122"/>
                <a:cs typeface="微软雅黑" panose="020B0503020204020204" charset="-122"/>
              </a:rPr>
              <a:t>点以</a:t>
            </a:r>
            <a:r>
              <a:rPr b="1" spc="5" dirty="0">
                <a:latin typeface="微软雅黑" panose="020B0503020204020204" charset="-122"/>
                <a:ea typeface="微软雅黑" panose="020B0503020204020204" charset="-122"/>
                <a:cs typeface="微软雅黑" panose="020B0503020204020204" charset="-122"/>
              </a:rPr>
              <a:t>强</a:t>
            </a:r>
            <a:r>
              <a:rPr b="1" spc="-5" dirty="0">
                <a:latin typeface="微软雅黑" panose="020B0503020204020204" charset="-122"/>
                <a:ea typeface="微软雅黑" panose="020B0503020204020204" charset="-122"/>
                <a:cs typeface="微软雅黑" panose="020B0503020204020204" charset="-122"/>
              </a:rPr>
              <a:t>化</a:t>
            </a:r>
            <a:r>
              <a:rPr b="1" spc="-15" dirty="0">
                <a:latin typeface="微软雅黑" panose="020B0503020204020204" charset="-122"/>
                <a:ea typeface="微软雅黑" panose="020B0503020204020204" charset="-122"/>
                <a:cs typeface="微软雅黑" panose="020B0503020204020204" charset="-122"/>
              </a:rPr>
              <a:t>村</a:t>
            </a:r>
            <a:r>
              <a:rPr b="1" spc="5" dirty="0">
                <a:latin typeface="微软雅黑" panose="020B0503020204020204" charset="-122"/>
                <a:ea typeface="微软雅黑" panose="020B0503020204020204" charset="-122"/>
                <a:cs typeface="微软雅黑" panose="020B0503020204020204" charset="-122"/>
              </a:rPr>
              <a:t>庄</a:t>
            </a:r>
            <a:r>
              <a:rPr b="1" spc="-5" dirty="0">
                <a:latin typeface="微软雅黑" panose="020B0503020204020204" charset="-122"/>
                <a:ea typeface="微软雅黑" panose="020B0503020204020204" charset="-122"/>
                <a:cs typeface="微软雅黑" panose="020B0503020204020204" charset="-122"/>
              </a:rPr>
              <a:t>基础</a:t>
            </a:r>
            <a:r>
              <a:rPr b="1" spc="5" dirty="0">
                <a:latin typeface="微软雅黑" panose="020B0503020204020204" charset="-122"/>
                <a:ea typeface="微软雅黑" panose="020B0503020204020204" charset="-122"/>
                <a:cs typeface="微软雅黑" panose="020B0503020204020204" charset="-122"/>
              </a:rPr>
              <a:t>设</a:t>
            </a:r>
            <a:r>
              <a:rPr b="1" dirty="0">
                <a:latin typeface="微软雅黑" panose="020B0503020204020204" charset="-122"/>
                <a:ea typeface="微软雅黑" panose="020B0503020204020204" charset="-122"/>
                <a:cs typeface="微软雅黑" panose="020B0503020204020204" charset="-122"/>
              </a:rPr>
              <a:t>施</a:t>
            </a:r>
            <a:r>
              <a:rPr spc="5" dirty="0">
                <a:latin typeface="微软雅黑" panose="020B0503020204020204" charset="-122"/>
                <a:ea typeface="微软雅黑" panose="020B0503020204020204" charset="-122"/>
                <a:cs typeface="微软雅黑" panose="020B0503020204020204" charset="-122"/>
              </a:rPr>
              <a:t>为</a:t>
            </a:r>
            <a:r>
              <a:rPr spc="-5" dirty="0">
                <a:latin typeface="微软雅黑" panose="020B0503020204020204" charset="-122"/>
                <a:ea typeface="微软雅黑" panose="020B0503020204020204" charset="-122"/>
                <a:cs typeface="微软雅黑" panose="020B0503020204020204" charset="-122"/>
              </a:rPr>
              <a:t>主</a:t>
            </a:r>
            <a:r>
              <a:rPr spc="5" dirty="0">
                <a:latin typeface="微软雅黑" panose="020B0503020204020204" charset="-122"/>
                <a:ea typeface="微软雅黑" panose="020B0503020204020204" charset="-122"/>
                <a:cs typeface="微软雅黑" panose="020B0503020204020204" charset="-122"/>
              </a:rPr>
              <a:t>，</a:t>
            </a:r>
            <a:r>
              <a:rPr spc="-5" dirty="0">
                <a:latin typeface="微软雅黑" panose="020B0503020204020204" charset="-122"/>
                <a:ea typeface="微软雅黑" panose="020B0503020204020204" charset="-122"/>
                <a:cs typeface="微软雅黑" panose="020B0503020204020204" charset="-122"/>
              </a:rPr>
              <a:t>包括</a:t>
            </a:r>
            <a:r>
              <a:rPr spc="5" dirty="0">
                <a:latin typeface="微软雅黑" panose="020B0503020204020204" charset="-122"/>
                <a:ea typeface="微软雅黑" panose="020B0503020204020204" charset="-122"/>
                <a:cs typeface="微软雅黑" panose="020B0503020204020204" charset="-122"/>
              </a:rPr>
              <a:t>拓</a:t>
            </a:r>
            <a:r>
              <a:rPr spc="-5" dirty="0">
                <a:latin typeface="微软雅黑" panose="020B0503020204020204" charset="-122"/>
                <a:ea typeface="微软雅黑" panose="020B0503020204020204" charset="-122"/>
                <a:cs typeface="微软雅黑" panose="020B0503020204020204" charset="-122"/>
              </a:rPr>
              <a:t>宽村庄</a:t>
            </a:r>
            <a:r>
              <a:rPr spc="5" dirty="0">
                <a:latin typeface="微软雅黑" panose="020B0503020204020204" charset="-122"/>
                <a:ea typeface="微软雅黑" panose="020B0503020204020204" charset="-122"/>
                <a:cs typeface="微软雅黑" panose="020B0503020204020204" charset="-122"/>
              </a:rPr>
              <a:t>道</a:t>
            </a:r>
            <a:r>
              <a:rPr spc="-5" dirty="0">
                <a:latin typeface="微软雅黑" panose="020B0503020204020204" charset="-122"/>
                <a:ea typeface="微软雅黑" panose="020B0503020204020204" charset="-122"/>
                <a:cs typeface="微软雅黑" panose="020B0503020204020204" charset="-122"/>
              </a:rPr>
              <a:t>路、</a:t>
            </a:r>
            <a:r>
              <a:rPr spc="5" dirty="0">
                <a:latin typeface="微软雅黑" panose="020B0503020204020204" charset="-122"/>
                <a:ea typeface="微软雅黑" panose="020B0503020204020204" charset="-122"/>
                <a:cs typeface="微软雅黑" panose="020B0503020204020204" charset="-122"/>
              </a:rPr>
              <a:t>完</a:t>
            </a:r>
            <a:r>
              <a:rPr spc="-5" dirty="0">
                <a:latin typeface="微软雅黑" panose="020B0503020204020204" charset="-122"/>
                <a:ea typeface="微软雅黑" panose="020B0503020204020204" charset="-122"/>
                <a:cs typeface="微软雅黑" panose="020B0503020204020204" charset="-122"/>
              </a:rPr>
              <a:t>善交</a:t>
            </a:r>
            <a:r>
              <a:rPr spc="5" dirty="0">
                <a:latin typeface="微软雅黑" panose="020B0503020204020204" charset="-122"/>
                <a:ea typeface="微软雅黑" panose="020B0503020204020204" charset="-122"/>
                <a:cs typeface="微软雅黑" panose="020B0503020204020204" charset="-122"/>
              </a:rPr>
              <a:t>通</a:t>
            </a:r>
            <a:r>
              <a:rPr spc="-5" dirty="0">
                <a:latin typeface="微软雅黑" panose="020B0503020204020204" charset="-122"/>
                <a:ea typeface="微软雅黑" panose="020B0503020204020204" charset="-122"/>
                <a:cs typeface="微软雅黑" panose="020B0503020204020204" charset="-122"/>
              </a:rPr>
              <a:t>设施</a:t>
            </a:r>
            <a:r>
              <a:rPr spc="5" dirty="0">
                <a:latin typeface="微软雅黑" panose="020B0503020204020204" charset="-122"/>
                <a:ea typeface="微软雅黑" panose="020B0503020204020204" charset="-122"/>
                <a:cs typeface="微软雅黑" panose="020B0503020204020204" charset="-122"/>
              </a:rPr>
              <a:t>、</a:t>
            </a:r>
            <a:r>
              <a:rPr spc="-5" dirty="0">
                <a:latin typeface="微软雅黑" panose="020B0503020204020204" charset="-122"/>
                <a:ea typeface="微软雅黑" panose="020B0503020204020204" charset="-122"/>
                <a:cs typeface="微软雅黑" panose="020B0503020204020204" charset="-122"/>
              </a:rPr>
              <a:t>增加旅</a:t>
            </a:r>
            <a:r>
              <a:rPr spc="5" dirty="0">
                <a:latin typeface="微软雅黑" panose="020B0503020204020204" charset="-122"/>
                <a:ea typeface="微软雅黑" panose="020B0503020204020204" charset="-122"/>
                <a:cs typeface="微软雅黑" panose="020B0503020204020204" charset="-122"/>
              </a:rPr>
              <a:t>游</a:t>
            </a:r>
            <a:r>
              <a:rPr spc="-5" dirty="0">
                <a:latin typeface="微软雅黑" panose="020B0503020204020204" charset="-122"/>
                <a:ea typeface="微软雅黑" panose="020B0503020204020204" charset="-122"/>
                <a:cs typeface="微软雅黑" panose="020B0503020204020204" charset="-122"/>
              </a:rPr>
              <a:t>服务</a:t>
            </a:r>
            <a:r>
              <a:rPr spc="5" dirty="0">
                <a:latin typeface="微软雅黑" panose="020B0503020204020204" charset="-122"/>
                <a:ea typeface="微软雅黑" panose="020B0503020204020204" charset="-122"/>
                <a:cs typeface="微软雅黑" panose="020B0503020204020204" charset="-122"/>
              </a:rPr>
              <a:t>设</a:t>
            </a:r>
            <a:r>
              <a:rPr spc="-5" dirty="0">
                <a:latin typeface="微软雅黑" panose="020B0503020204020204" charset="-122"/>
                <a:ea typeface="微软雅黑" panose="020B0503020204020204" charset="-122"/>
                <a:cs typeface="微软雅黑" panose="020B0503020204020204" charset="-122"/>
              </a:rPr>
              <a:t>施、完</a:t>
            </a:r>
            <a:r>
              <a:rPr spc="5" dirty="0">
                <a:latin typeface="微软雅黑" panose="020B0503020204020204" charset="-122"/>
                <a:ea typeface="微软雅黑" panose="020B0503020204020204" charset="-122"/>
                <a:cs typeface="微软雅黑" panose="020B0503020204020204" charset="-122"/>
              </a:rPr>
              <a:t>善</a:t>
            </a:r>
            <a:r>
              <a:rPr spc="-5" dirty="0">
                <a:latin typeface="微软雅黑" panose="020B0503020204020204" charset="-122"/>
                <a:ea typeface="微软雅黑" panose="020B0503020204020204" charset="-122"/>
                <a:cs typeface="微软雅黑" panose="020B0503020204020204" charset="-122"/>
              </a:rPr>
              <a:t>市政</a:t>
            </a:r>
            <a:r>
              <a:rPr spc="5" dirty="0">
                <a:latin typeface="微软雅黑" panose="020B0503020204020204" charset="-122"/>
                <a:ea typeface="微软雅黑" panose="020B0503020204020204" charset="-122"/>
                <a:cs typeface="微软雅黑" panose="020B0503020204020204" charset="-122"/>
              </a:rPr>
              <a:t>设</a:t>
            </a:r>
            <a:r>
              <a:rPr spc="-5" dirty="0">
                <a:latin typeface="微软雅黑" panose="020B0503020204020204" charset="-122"/>
                <a:ea typeface="微软雅黑" panose="020B0503020204020204" charset="-122"/>
                <a:cs typeface="微软雅黑" panose="020B0503020204020204" charset="-122"/>
              </a:rPr>
              <a:t>施</a:t>
            </a:r>
            <a:r>
              <a:rPr spc="5" dirty="0">
                <a:latin typeface="微软雅黑" panose="020B0503020204020204" charset="-122"/>
                <a:ea typeface="微软雅黑" panose="020B0503020204020204" charset="-122"/>
                <a:cs typeface="微软雅黑" panose="020B0503020204020204" charset="-122"/>
              </a:rPr>
              <a:t>等</a:t>
            </a:r>
            <a:r>
              <a:rPr spc="-5" dirty="0">
                <a:latin typeface="微软雅黑" panose="020B0503020204020204" charset="-122"/>
                <a:ea typeface="微软雅黑" panose="020B0503020204020204" charset="-122"/>
                <a:cs typeface="微软雅黑" panose="020B0503020204020204" charset="-122"/>
              </a:rPr>
              <a:t>。规</a:t>
            </a:r>
            <a:r>
              <a:rPr spc="5" dirty="0">
                <a:latin typeface="微软雅黑" panose="020B0503020204020204" charset="-122"/>
                <a:ea typeface="微软雅黑" panose="020B0503020204020204" charset="-122"/>
                <a:cs typeface="微软雅黑" panose="020B0503020204020204" charset="-122"/>
              </a:rPr>
              <a:t>划</a:t>
            </a:r>
            <a:r>
              <a:rPr spc="-5" dirty="0">
                <a:latin typeface="微软雅黑" panose="020B0503020204020204" charset="-122"/>
                <a:ea typeface="微软雅黑" panose="020B0503020204020204" charset="-122"/>
                <a:cs typeface="微软雅黑" panose="020B0503020204020204" charset="-122"/>
              </a:rPr>
              <a:t>通</a:t>
            </a:r>
            <a:r>
              <a:rPr b="1" spc="-5" dirty="0">
                <a:latin typeface="微软雅黑" panose="020B0503020204020204" charset="-122"/>
                <a:ea typeface="微软雅黑" panose="020B0503020204020204" charset="-122"/>
                <a:cs typeface="微软雅黑" panose="020B0503020204020204" charset="-122"/>
              </a:rPr>
              <a:t>过梳</a:t>
            </a:r>
            <a:r>
              <a:rPr b="1" spc="5" dirty="0">
                <a:latin typeface="微软雅黑" panose="020B0503020204020204" charset="-122"/>
                <a:ea typeface="微软雅黑" panose="020B0503020204020204" charset="-122"/>
                <a:cs typeface="微软雅黑" panose="020B0503020204020204" charset="-122"/>
              </a:rPr>
              <a:t>理</a:t>
            </a:r>
            <a:r>
              <a:rPr b="1" spc="-5" dirty="0">
                <a:latin typeface="微软雅黑" panose="020B0503020204020204" charset="-122"/>
                <a:ea typeface="微软雅黑" panose="020B0503020204020204" charset="-122"/>
                <a:cs typeface="微软雅黑" panose="020B0503020204020204" charset="-122"/>
              </a:rPr>
              <a:t>村居</a:t>
            </a:r>
            <a:r>
              <a:rPr b="1" spc="5" dirty="0">
                <a:latin typeface="微软雅黑" panose="020B0503020204020204" charset="-122"/>
                <a:ea typeface="微软雅黑" panose="020B0503020204020204" charset="-122"/>
                <a:cs typeface="微软雅黑" panose="020B0503020204020204" charset="-122"/>
              </a:rPr>
              <a:t>点</a:t>
            </a:r>
            <a:r>
              <a:rPr b="1" spc="-5" dirty="0">
                <a:latin typeface="微软雅黑" panose="020B0503020204020204" charset="-122"/>
                <a:ea typeface="微软雅黑" panose="020B0503020204020204" charset="-122"/>
                <a:cs typeface="微软雅黑" panose="020B0503020204020204" charset="-122"/>
              </a:rPr>
              <a:t>内</a:t>
            </a:r>
            <a:r>
              <a:rPr b="1" spc="5" dirty="0">
                <a:latin typeface="微软雅黑" panose="020B0503020204020204" charset="-122"/>
                <a:ea typeface="微软雅黑" panose="020B0503020204020204" charset="-122"/>
                <a:cs typeface="微软雅黑" panose="020B0503020204020204" charset="-122"/>
              </a:rPr>
              <a:t>部</a:t>
            </a:r>
            <a:r>
              <a:rPr b="1" spc="-5" dirty="0">
                <a:latin typeface="微软雅黑" panose="020B0503020204020204" charset="-122"/>
                <a:ea typeface="微软雅黑" panose="020B0503020204020204" charset="-122"/>
                <a:cs typeface="微软雅黑" panose="020B0503020204020204" charset="-122"/>
              </a:rPr>
              <a:t>空</a:t>
            </a:r>
            <a:r>
              <a:rPr b="1" spc="15" dirty="0">
                <a:latin typeface="微软雅黑" panose="020B0503020204020204" charset="-122"/>
                <a:ea typeface="微软雅黑" panose="020B0503020204020204" charset="-122"/>
                <a:cs typeface="微软雅黑" panose="020B0503020204020204" charset="-122"/>
              </a:rPr>
              <a:t>间</a:t>
            </a:r>
            <a:r>
              <a:rPr spc="-5" dirty="0">
                <a:latin typeface="微软雅黑" panose="020B0503020204020204" charset="-122"/>
                <a:ea typeface="微软雅黑" panose="020B0503020204020204" charset="-122"/>
                <a:cs typeface="微软雅黑" panose="020B0503020204020204" charset="-122"/>
              </a:rPr>
              <a:t>，拆</a:t>
            </a:r>
            <a:r>
              <a:rPr spc="5" dirty="0">
                <a:latin typeface="微软雅黑" panose="020B0503020204020204" charset="-122"/>
                <a:ea typeface="微软雅黑" panose="020B0503020204020204" charset="-122"/>
                <a:cs typeface="微软雅黑" panose="020B0503020204020204" charset="-122"/>
              </a:rPr>
              <a:t>除</a:t>
            </a:r>
            <a:r>
              <a:rPr spc="-5" dirty="0">
                <a:latin typeface="微软雅黑" panose="020B0503020204020204" charset="-122"/>
                <a:ea typeface="微软雅黑" panose="020B0503020204020204" charset="-122"/>
                <a:cs typeface="微软雅黑" panose="020B0503020204020204" charset="-122"/>
              </a:rPr>
              <a:t>危旧</a:t>
            </a:r>
            <a:r>
              <a:rPr spc="5" dirty="0">
                <a:latin typeface="微软雅黑" panose="020B0503020204020204" charset="-122"/>
                <a:ea typeface="微软雅黑" panose="020B0503020204020204" charset="-122"/>
                <a:cs typeface="微软雅黑" panose="020B0503020204020204" charset="-122"/>
              </a:rPr>
              <a:t>房</a:t>
            </a:r>
            <a:r>
              <a:rPr spc="-5" dirty="0">
                <a:latin typeface="微软雅黑" panose="020B0503020204020204" charset="-122"/>
                <a:ea typeface="微软雅黑" panose="020B0503020204020204" charset="-122"/>
                <a:cs typeface="微软雅黑" panose="020B0503020204020204" charset="-122"/>
              </a:rPr>
              <a:t>和违</a:t>
            </a:r>
            <a:r>
              <a:rPr spc="5" dirty="0">
                <a:latin typeface="微软雅黑" panose="020B0503020204020204" charset="-122"/>
                <a:ea typeface="微软雅黑" panose="020B0503020204020204" charset="-122"/>
                <a:cs typeface="微软雅黑" panose="020B0503020204020204" charset="-122"/>
              </a:rPr>
              <a:t>章</a:t>
            </a:r>
            <a:r>
              <a:rPr spc="-5" dirty="0">
                <a:latin typeface="微软雅黑" panose="020B0503020204020204" charset="-122"/>
                <a:ea typeface="微软雅黑" panose="020B0503020204020204" charset="-122"/>
                <a:cs typeface="微软雅黑" panose="020B0503020204020204" charset="-122"/>
              </a:rPr>
              <a:t>建筑，</a:t>
            </a:r>
            <a:r>
              <a:rPr spc="5" dirty="0">
                <a:latin typeface="微软雅黑" panose="020B0503020204020204" charset="-122"/>
                <a:ea typeface="微软雅黑" panose="020B0503020204020204" charset="-122"/>
                <a:cs typeface="微软雅黑" panose="020B0503020204020204" charset="-122"/>
              </a:rPr>
              <a:t>并</a:t>
            </a:r>
            <a:r>
              <a:rPr spc="-5" dirty="0">
                <a:latin typeface="微软雅黑" panose="020B0503020204020204" charset="-122"/>
                <a:ea typeface="微软雅黑" panose="020B0503020204020204" charset="-122"/>
                <a:cs typeface="微软雅黑" panose="020B0503020204020204" charset="-122"/>
              </a:rPr>
              <a:t>打造</a:t>
            </a:r>
            <a:r>
              <a:rPr spc="5" dirty="0">
                <a:latin typeface="微软雅黑" panose="020B0503020204020204" charset="-122"/>
                <a:ea typeface="微软雅黑" panose="020B0503020204020204" charset="-122"/>
                <a:cs typeface="微软雅黑" panose="020B0503020204020204" charset="-122"/>
              </a:rPr>
              <a:t>成</a:t>
            </a:r>
            <a:r>
              <a:rPr spc="-5" dirty="0">
                <a:latin typeface="微软雅黑" panose="020B0503020204020204" charset="-122"/>
                <a:ea typeface="微软雅黑" panose="020B0503020204020204" charset="-122"/>
                <a:cs typeface="微软雅黑" panose="020B0503020204020204" charset="-122"/>
              </a:rPr>
              <a:t>综合服</a:t>
            </a:r>
            <a:r>
              <a:rPr spc="5" dirty="0">
                <a:latin typeface="微软雅黑" panose="020B0503020204020204" charset="-122"/>
                <a:ea typeface="微软雅黑" panose="020B0503020204020204" charset="-122"/>
                <a:cs typeface="微软雅黑" panose="020B0503020204020204" charset="-122"/>
              </a:rPr>
              <a:t>务</a:t>
            </a:r>
            <a:r>
              <a:rPr spc="-5" dirty="0">
                <a:latin typeface="微软雅黑" panose="020B0503020204020204" charset="-122"/>
                <a:ea typeface="微软雅黑" panose="020B0503020204020204" charset="-122"/>
                <a:cs typeface="微软雅黑" panose="020B0503020204020204" charset="-122"/>
              </a:rPr>
              <a:t>中心</a:t>
            </a:r>
            <a:r>
              <a:rPr spc="5" dirty="0">
                <a:latin typeface="微软雅黑" panose="020B0503020204020204" charset="-122"/>
                <a:ea typeface="微软雅黑" panose="020B0503020204020204" charset="-122"/>
                <a:cs typeface="微软雅黑" panose="020B0503020204020204" charset="-122"/>
              </a:rPr>
              <a:t>、</a:t>
            </a:r>
            <a:r>
              <a:rPr spc="-5" dirty="0">
                <a:latin typeface="微软雅黑" panose="020B0503020204020204" charset="-122"/>
                <a:ea typeface="微软雅黑" panose="020B0503020204020204" charset="-122"/>
                <a:cs typeface="微软雅黑" panose="020B0503020204020204" charset="-122"/>
              </a:rPr>
              <a:t>广</a:t>
            </a:r>
            <a:r>
              <a:rPr spc="5" dirty="0">
                <a:latin typeface="微软雅黑" panose="020B0503020204020204" charset="-122"/>
                <a:ea typeface="微软雅黑" panose="020B0503020204020204" charset="-122"/>
                <a:cs typeface="微软雅黑" panose="020B0503020204020204" charset="-122"/>
              </a:rPr>
              <a:t>场</a:t>
            </a:r>
            <a:r>
              <a:rPr spc="-5" dirty="0">
                <a:latin typeface="微软雅黑" panose="020B0503020204020204" charset="-122"/>
                <a:ea typeface="微软雅黑" panose="020B0503020204020204" charset="-122"/>
                <a:cs typeface="微软雅黑" panose="020B0503020204020204" charset="-122"/>
              </a:rPr>
              <a:t>、停</a:t>
            </a:r>
            <a:r>
              <a:rPr spc="5" dirty="0">
                <a:latin typeface="微软雅黑" panose="020B0503020204020204" charset="-122"/>
                <a:ea typeface="微软雅黑" panose="020B0503020204020204" charset="-122"/>
                <a:cs typeface="微软雅黑" panose="020B0503020204020204" charset="-122"/>
              </a:rPr>
              <a:t>车</a:t>
            </a:r>
            <a:r>
              <a:rPr spc="-5" dirty="0">
                <a:latin typeface="微软雅黑" panose="020B0503020204020204" charset="-122"/>
                <a:ea typeface="微软雅黑" panose="020B0503020204020204" charset="-122"/>
                <a:cs typeface="微软雅黑" panose="020B0503020204020204" charset="-122"/>
              </a:rPr>
              <a:t>场、公</a:t>
            </a:r>
            <a:r>
              <a:rPr spc="5" dirty="0">
                <a:latin typeface="微软雅黑" panose="020B0503020204020204" charset="-122"/>
                <a:ea typeface="微软雅黑" panose="020B0503020204020204" charset="-122"/>
                <a:cs typeface="微软雅黑" panose="020B0503020204020204" charset="-122"/>
              </a:rPr>
              <a:t>园</a:t>
            </a:r>
            <a:r>
              <a:rPr spc="-5" dirty="0">
                <a:latin typeface="微软雅黑" panose="020B0503020204020204" charset="-122"/>
                <a:ea typeface="微软雅黑" panose="020B0503020204020204" charset="-122"/>
                <a:cs typeface="微软雅黑" panose="020B0503020204020204" charset="-122"/>
              </a:rPr>
              <a:t>等开</a:t>
            </a:r>
            <a:r>
              <a:rPr spc="5" dirty="0">
                <a:latin typeface="微软雅黑" panose="020B0503020204020204" charset="-122"/>
                <a:ea typeface="微软雅黑" panose="020B0503020204020204" charset="-122"/>
                <a:cs typeface="微软雅黑" panose="020B0503020204020204" charset="-122"/>
              </a:rPr>
              <a:t>敞</a:t>
            </a:r>
            <a:r>
              <a:rPr spc="-5" dirty="0">
                <a:latin typeface="微软雅黑" panose="020B0503020204020204" charset="-122"/>
                <a:ea typeface="微软雅黑" panose="020B0503020204020204" charset="-122"/>
                <a:cs typeface="微软雅黑" panose="020B0503020204020204" charset="-122"/>
              </a:rPr>
              <a:t>空间，</a:t>
            </a:r>
            <a:r>
              <a:rPr spc="5" dirty="0">
                <a:latin typeface="微软雅黑" panose="020B0503020204020204" charset="-122"/>
                <a:ea typeface="微软雅黑" panose="020B0503020204020204" charset="-122"/>
                <a:cs typeface="微软雅黑" panose="020B0503020204020204" charset="-122"/>
              </a:rPr>
              <a:t>一</a:t>
            </a:r>
            <a:r>
              <a:rPr spc="-5" dirty="0">
                <a:latin typeface="微软雅黑" panose="020B0503020204020204" charset="-122"/>
                <a:ea typeface="微软雅黑" panose="020B0503020204020204" charset="-122"/>
                <a:cs typeface="微软雅黑" panose="020B0503020204020204" charset="-122"/>
              </a:rPr>
              <a:t>方面</a:t>
            </a:r>
            <a:r>
              <a:rPr spc="5" dirty="0">
                <a:latin typeface="微软雅黑" panose="020B0503020204020204" charset="-122"/>
                <a:ea typeface="微软雅黑" panose="020B0503020204020204" charset="-122"/>
                <a:cs typeface="微软雅黑" panose="020B0503020204020204" charset="-122"/>
              </a:rPr>
              <a:t>提</a:t>
            </a:r>
            <a:r>
              <a:rPr spc="-5" dirty="0">
                <a:latin typeface="微软雅黑" panose="020B0503020204020204" charset="-122"/>
                <a:ea typeface="微软雅黑" panose="020B0503020204020204" charset="-122"/>
                <a:cs typeface="微软雅黑" panose="020B0503020204020204" charset="-122"/>
              </a:rPr>
              <a:t>升村</a:t>
            </a:r>
            <a:r>
              <a:rPr spc="5" dirty="0">
                <a:latin typeface="微软雅黑" panose="020B0503020204020204" charset="-122"/>
                <a:ea typeface="微软雅黑" panose="020B0503020204020204" charset="-122"/>
                <a:cs typeface="微软雅黑" panose="020B0503020204020204" charset="-122"/>
              </a:rPr>
              <a:t>庄</a:t>
            </a:r>
            <a:r>
              <a:rPr spc="-5" dirty="0">
                <a:latin typeface="微软雅黑" panose="020B0503020204020204" charset="-122"/>
                <a:ea typeface="微软雅黑" panose="020B0503020204020204" charset="-122"/>
                <a:cs typeface="微软雅黑" panose="020B0503020204020204" charset="-122"/>
              </a:rPr>
              <a:t>形象</a:t>
            </a:r>
            <a:r>
              <a:rPr spc="5" dirty="0">
                <a:latin typeface="微软雅黑" panose="020B0503020204020204" charset="-122"/>
                <a:ea typeface="微软雅黑" panose="020B0503020204020204" charset="-122"/>
                <a:cs typeface="微软雅黑" panose="020B0503020204020204" charset="-122"/>
              </a:rPr>
              <a:t>，</a:t>
            </a:r>
            <a:r>
              <a:rPr spc="-5" dirty="0">
                <a:latin typeface="微软雅黑" panose="020B0503020204020204" charset="-122"/>
                <a:ea typeface="微软雅黑" panose="020B0503020204020204" charset="-122"/>
                <a:cs typeface="微软雅黑" panose="020B0503020204020204" charset="-122"/>
              </a:rPr>
              <a:t>增加村</a:t>
            </a:r>
            <a:r>
              <a:rPr spc="5" dirty="0">
                <a:latin typeface="微软雅黑" panose="020B0503020204020204" charset="-122"/>
                <a:ea typeface="微软雅黑" panose="020B0503020204020204" charset="-122"/>
                <a:cs typeface="微软雅黑" panose="020B0503020204020204" charset="-122"/>
              </a:rPr>
              <a:t>民</a:t>
            </a:r>
            <a:r>
              <a:rPr spc="-5" dirty="0">
                <a:latin typeface="微软雅黑" panose="020B0503020204020204" charset="-122"/>
                <a:ea typeface="微软雅黑" panose="020B0503020204020204" charset="-122"/>
                <a:cs typeface="微软雅黑" panose="020B0503020204020204" charset="-122"/>
              </a:rPr>
              <a:t>活动</a:t>
            </a:r>
            <a:r>
              <a:rPr spc="5" dirty="0">
                <a:latin typeface="微软雅黑" panose="020B0503020204020204" charset="-122"/>
                <a:ea typeface="微软雅黑" panose="020B0503020204020204" charset="-122"/>
                <a:cs typeface="微软雅黑" panose="020B0503020204020204" charset="-122"/>
              </a:rPr>
              <a:t>空</a:t>
            </a:r>
            <a:r>
              <a:rPr spc="-5" dirty="0">
                <a:latin typeface="微软雅黑" panose="020B0503020204020204" charset="-122"/>
                <a:ea typeface="微软雅黑" panose="020B0503020204020204" charset="-122"/>
                <a:cs typeface="微软雅黑" panose="020B0503020204020204" charset="-122"/>
              </a:rPr>
              <a:t>间，同</a:t>
            </a:r>
            <a:r>
              <a:rPr spc="5" dirty="0">
                <a:latin typeface="微软雅黑" panose="020B0503020204020204" charset="-122"/>
                <a:ea typeface="微软雅黑" panose="020B0503020204020204" charset="-122"/>
                <a:cs typeface="微软雅黑" panose="020B0503020204020204" charset="-122"/>
              </a:rPr>
              <a:t>时</a:t>
            </a:r>
            <a:r>
              <a:rPr spc="-5" dirty="0">
                <a:latin typeface="微软雅黑" panose="020B0503020204020204" charset="-122"/>
                <a:ea typeface="微软雅黑" panose="020B0503020204020204" charset="-122"/>
                <a:cs typeface="微软雅黑" panose="020B0503020204020204" charset="-122"/>
              </a:rPr>
              <a:t>也为</a:t>
            </a:r>
            <a:r>
              <a:rPr spc="5" dirty="0">
                <a:latin typeface="微软雅黑" panose="020B0503020204020204" charset="-122"/>
                <a:ea typeface="微软雅黑" panose="020B0503020204020204" charset="-122"/>
                <a:cs typeface="微软雅黑" panose="020B0503020204020204" charset="-122"/>
              </a:rPr>
              <a:t>旅</a:t>
            </a:r>
            <a:r>
              <a:rPr spc="-5" dirty="0">
                <a:latin typeface="微软雅黑" panose="020B0503020204020204" charset="-122"/>
                <a:ea typeface="微软雅黑" panose="020B0503020204020204" charset="-122"/>
                <a:cs typeface="微软雅黑" panose="020B0503020204020204" charset="-122"/>
              </a:rPr>
              <a:t>游服</a:t>
            </a:r>
            <a:r>
              <a:rPr spc="5" dirty="0">
                <a:latin typeface="微软雅黑" panose="020B0503020204020204" charset="-122"/>
                <a:ea typeface="微软雅黑" panose="020B0503020204020204" charset="-122"/>
                <a:cs typeface="微软雅黑" panose="020B0503020204020204" charset="-122"/>
              </a:rPr>
              <a:t>务</a:t>
            </a:r>
            <a:r>
              <a:rPr spc="-5" dirty="0">
                <a:latin typeface="微软雅黑" panose="020B0503020204020204" charset="-122"/>
                <a:ea typeface="微软雅黑" panose="020B0503020204020204" charset="-122"/>
                <a:cs typeface="微软雅黑" panose="020B0503020204020204" charset="-122"/>
              </a:rPr>
              <a:t>奠定</a:t>
            </a:r>
            <a:r>
              <a:rPr spc="5" dirty="0">
                <a:latin typeface="微软雅黑" panose="020B0503020204020204" charset="-122"/>
                <a:ea typeface="微软雅黑" panose="020B0503020204020204" charset="-122"/>
                <a:cs typeface="微软雅黑" panose="020B0503020204020204" charset="-122"/>
              </a:rPr>
              <a:t>空</a:t>
            </a:r>
            <a:r>
              <a:rPr spc="-5" dirty="0">
                <a:latin typeface="微软雅黑" panose="020B0503020204020204" charset="-122"/>
                <a:ea typeface="微软雅黑" panose="020B0503020204020204" charset="-122"/>
                <a:cs typeface="微软雅黑" panose="020B0503020204020204" charset="-122"/>
              </a:rPr>
              <a:t>间上的</a:t>
            </a:r>
            <a:r>
              <a:rPr spc="5" dirty="0">
                <a:latin typeface="微软雅黑" panose="020B0503020204020204" charset="-122"/>
                <a:ea typeface="微软雅黑" panose="020B0503020204020204" charset="-122"/>
                <a:cs typeface="微软雅黑" panose="020B0503020204020204" charset="-122"/>
              </a:rPr>
              <a:t>基</a:t>
            </a:r>
            <a:r>
              <a:rPr spc="-5" dirty="0">
                <a:latin typeface="微软雅黑" panose="020B0503020204020204" charset="-122"/>
                <a:ea typeface="微软雅黑" panose="020B0503020204020204" charset="-122"/>
                <a:cs typeface="微软雅黑" panose="020B0503020204020204" charset="-122"/>
              </a:rPr>
              <a:t>础条</a:t>
            </a:r>
            <a:r>
              <a:rPr spc="5" dirty="0">
                <a:latin typeface="微软雅黑" panose="020B0503020204020204" charset="-122"/>
                <a:ea typeface="微软雅黑" panose="020B0503020204020204" charset="-122"/>
                <a:cs typeface="微软雅黑" panose="020B0503020204020204" charset="-122"/>
              </a:rPr>
              <a:t>件</a:t>
            </a:r>
            <a:r>
              <a:rPr spc="-5" dirty="0">
                <a:latin typeface="微软雅黑" panose="020B0503020204020204" charset="-122"/>
                <a:ea typeface="微软雅黑" panose="020B0503020204020204" charset="-122"/>
                <a:cs typeface="微软雅黑" panose="020B0503020204020204" charset="-122"/>
              </a:rPr>
              <a:t>。</a:t>
            </a:r>
            <a:endParaRPr>
              <a:latin typeface="微软雅黑" panose="020B0503020204020204" charset="-122"/>
              <a:ea typeface="微软雅黑" panose="020B0503020204020204" charset="-122"/>
              <a:cs typeface="微软雅黑" panose="020B0503020204020204" charset="-122"/>
            </a:endParaRPr>
          </a:p>
          <a:p>
            <a:pPr marL="755015" lvl="2" indent="0">
              <a:lnSpc>
                <a:spcPct val="100000"/>
              </a:lnSpc>
              <a:spcBef>
                <a:spcPts val="1035"/>
              </a:spcBef>
              <a:buSzPct val="94000"/>
              <a:buNone/>
              <a:tabLst>
                <a:tab pos="1332230" algn="l"/>
              </a:tabLst>
            </a:pPr>
            <a:r>
              <a:rPr b="1" dirty="0">
                <a:solidFill>
                  <a:schemeClr val="tx1"/>
                </a:solidFill>
                <a:latin typeface="微软雅黑" panose="020B0503020204020204" charset="-122"/>
                <a:ea typeface="微软雅黑" panose="020B0503020204020204" charset="-122"/>
                <a:cs typeface="微软雅黑" panose="020B0503020204020204" charset="-122"/>
              </a:rPr>
              <a:t>风貌整治</a:t>
            </a:r>
            <a:endParaRPr b="1">
              <a:latin typeface="微软雅黑" panose="020B0503020204020204" charset="-122"/>
              <a:ea typeface="微软雅黑" panose="020B0503020204020204" charset="-122"/>
              <a:cs typeface="微软雅黑" panose="020B0503020204020204" charset="-122"/>
            </a:endParaRPr>
          </a:p>
          <a:p>
            <a:pPr marL="755650" marR="21590" algn="just">
              <a:lnSpc>
                <a:spcPct val="150000"/>
              </a:lnSpc>
              <a:spcBef>
                <a:spcPts val="40"/>
              </a:spcBef>
            </a:pPr>
            <a:r>
              <a:rPr spc="5" dirty="0">
                <a:latin typeface="微软雅黑" panose="020B0503020204020204" charset="-122"/>
                <a:ea typeface="微软雅黑" panose="020B0503020204020204" charset="-122"/>
                <a:cs typeface="微软雅黑" panose="020B0503020204020204" charset="-122"/>
              </a:rPr>
              <a:t>打</a:t>
            </a:r>
            <a:r>
              <a:rPr spc="-5" dirty="0">
                <a:latin typeface="微软雅黑" panose="020B0503020204020204" charset="-122"/>
                <a:ea typeface="微软雅黑" panose="020B0503020204020204" charset="-122"/>
                <a:cs typeface="微软雅黑" panose="020B0503020204020204" charset="-122"/>
              </a:rPr>
              <a:t>造公</a:t>
            </a:r>
            <a:r>
              <a:rPr spc="5" dirty="0">
                <a:latin typeface="微软雅黑" panose="020B0503020204020204" charset="-122"/>
                <a:ea typeface="微软雅黑" panose="020B0503020204020204" charset="-122"/>
                <a:cs typeface="微软雅黑" panose="020B0503020204020204" charset="-122"/>
              </a:rPr>
              <a:t>共</a:t>
            </a:r>
            <a:r>
              <a:rPr spc="-5" dirty="0">
                <a:latin typeface="微软雅黑" panose="020B0503020204020204" charset="-122"/>
                <a:ea typeface="微软雅黑" panose="020B0503020204020204" charset="-122"/>
                <a:cs typeface="微软雅黑" panose="020B0503020204020204" charset="-122"/>
              </a:rPr>
              <a:t>活动空</a:t>
            </a:r>
            <a:r>
              <a:rPr spc="5" dirty="0">
                <a:latin typeface="微软雅黑" panose="020B0503020204020204" charset="-122"/>
                <a:ea typeface="微软雅黑" panose="020B0503020204020204" charset="-122"/>
                <a:cs typeface="微软雅黑" panose="020B0503020204020204" charset="-122"/>
              </a:rPr>
              <a:t>间</a:t>
            </a:r>
            <a:r>
              <a:rPr spc="-5" dirty="0">
                <a:latin typeface="微软雅黑" panose="020B0503020204020204" charset="-122"/>
                <a:ea typeface="微软雅黑" panose="020B0503020204020204" charset="-122"/>
                <a:cs typeface="微软雅黑" panose="020B0503020204020204" charset="-122"/>
              </a:rPr>
              <a:t>、营</a:t>
            </a:r>
            <a:r>
              <a:rPr spc="5" dirty="0">
                <a:latin typeface="微软雅黑" panose="020B0503020204020204" charset="-122"/>
                <a:ea typeface="微软雅黑" panose="020B0503020204020204" charset="-122"/>
                <a:cs typeface="微软雅黑" panose="020B0503020204020204" charset="-122"/>
              </a:rPr>
              <a:t>造</a:t>
            </a:r>
            <a:r>
              <a:rPr spc="-5" dirty="0">
                <a:latin typeface="微软雅黑" panose="020B0503020204020204" charset="-122"/>
                <a:ea typeface="微软雅黑" panose="020B0503020204020204" charset="-122"/>
                <a:cs typeface="微软雅黑" panose="020B0503020204020204" charset="-122"/>
              </a:rPr>
              <a:t>景观节</a:t>
            </a:r>
            <a:r>
              <a:rPr spc="5" dirty="0">
                <a:latin typeface="微软雅黑" panose="020B0503020204020204" charset="-122"/>
                <a:ea typeface="微软雅黑" panose="020B0503020204020204" charset="-122"/>
                <a:cs typeface="微软雅黑" panose="020B0503020204020204" charset="-122"/>
              </a:rPr>
              <a:t>点</a:t>
            </a:r>
            <a:r>
              <a:rPr spc="-5" dirty="0">
                <a:latin typeface="微软雅黑" panose="020B0503020204020204" charset="-122"/>
                <a:ea typeface="微软雅黑" panose="020B0503020204020204" charset="-122"/>
                <a:cs typeface="微软雅黑" panose="020B0503020204020204" charset="-122"/>
              </a:rPr>
              <a:t>，实</a:t>
            </a:r>
            <a:r>
              <a:rPr spc="5" dirty="0">
                <a:latin typeface="微软雅黑" panose="020B0503020204020204" charset="-122"/>
                <a:ea typeface="微软雅黑" panose="020B0503020204020204" charset="-122"/>
                <a:cs typeface="微软雅黑" panose="020B0503020204020204" charset="-122"/>
              </a:rPr>
              <a:t>现</a:t>
            </a:r>
            <a:r>
              <a:rPr spc="-5" dirty="0">
                <a:latin typeface="微软雅黑" panose="020B0503020204020204" charset="-122"/>
                <a:ea typeface="微软雅黑" panose="020B0503020204020204" charset="-122"/>
                <a:cs typeface="微软雅黑" panose="020B0503020204020204" charset="-122"/>
              </a:rPr>
              <a:t>村庄 </a:t>
            </a:r>
            <a:r>
              <a:rPr spc="5" dirty="0">
                <a:latin typeface="微软雅黑" panose="020B0503020204020204" charset="-122"/>
                <a:ea typeface="微软雅黑" panose="020B0503020204020204" charset="-122"/>
                <a:cs typeface="微软雅黑" panose="020B0503020204020204" charset="-122"/>
              </a:rPr>
              <a:t>宜</a:t>
            </a:r>
            <a:r>
              <a:rPr spc="-5" dirty="0">
                <a:latin typeface="微软雅黑" panose="020B0503020204020204" charset="-122"/>
                <a:ea typeface="微软雅黑" panose="020B0503020204020204" charset="-122"/>
                <a:cs typeface="微软雅黑" panose="020B0503020204020204" charset="-122"/>
              </a:rPr>
              <a:t>居风</a:t>
            </a:r>
            <a:r>
              <a:rPr spc="5" dirty="0">
                <a:latin typeface="微软雅黑" panose="020B0503020204020204" charset="-122"/>
                <a:ea typeface="微软雅黑" panose="020B0503020204020204" charset="-122"/>
                <a:cs typeface="微软雅黑" panose="020B0503020204020204" charset="-122"/>
              </a:rPr>
              <a:t>貌</a:t>
            </a:r>
            <a:r>
              <a:rPr spc="-5" dirty="0">
                <a:latin typeface="微软雅黑" panose="020B0503020204020204" charset="-122"/>
                <a:ea typeface="微软雅黑" panose="020B0503020204020204" charset="-122"/>
                <a:cs typeface="微软雅黑" panose="020B0503020204020204" charset="-122"/>
              </a:rPr>
              <a:t>建设，</a:t>
            </a:r>
            <a:r>
              <a:rPr spc="5" dirty="0">
                <a:latin typeface="微软雅黑" panose="020B0503020204020204" charset="-122"/>
                <a:ea typeface="微软雅黑" panose="020B0503020204020204" charset="-122"/>
                <a:cs typeface="微软雅黑" panose="020B0503020204020204" charset="-122"/>
              </a:rPr>
              <a:t>并</a:t>
            </a:r>
            <a:r>
              <a:rPr spc="-5" dirty="0">
                <a:latin typeface="微软雅黑" panose="020B0503020204020204" charset="-122"/>
                <a:ea typeface="微软雅黑" panose="020B0503020204020204" charset="-122"/>
                <a:cs typeface="微软雅黑" panose="020B0503020204020204" charset="-122"/>
              </a:rPr>
              <a:t>对村</a:t>
            </a:r>
            <a:r>
              <a:rPr spc="5" dirty="0">
                <a:latin typeface="微软雅黑" panose="020B0503020204020204" charset="-122"/>
                <a:ea typeface="微软雅黑" panose="020B0503020204020204" charset="-122"/>
                <a:cs typeface="微软雅黑" panose="020B0503020204020204" charset="-122"/>
              </a:rPr>
              <a:t>庄</a:t>
            </a:r>
            <a:r>
              <a:rPr spc="-5" dirty="0">
                <a:latin typeface="微软雅黑" panose="020B0503020204020204" charset="-122"/>
                <a:ea typeface="微软雅黑" panose="020B0503020204020204" charset="-122"/>
                <a:cs typeface="微软雅黑" panose="020B0503020204020204" charset="-122"/>
              </a:rPr>
              <a:t>风貌较</a:t>
            </a:r>
            <a:r>
              <a:rPr spc="5" dirty="0">
                <a:latin typeface="微软雅黑" panose="020B0503020204020204" charset="-122"/>
                <a:ea typeface="微软雅黑" panose="020B0503020204020204" charset="-122"/>
                <a:cs typeface="微软雅黑" panose="020B0503020204020204" charset="-122"/>
              </a:rPr>
              <a:t>差</a:t>
            </a:r>
            <a:r>
              <a:rPr spc="-5" dirty="0">
                <a:latin typeface="微软雅黑" panose="020B0503020204020204" charset="-122"/>
                <a:ea typeface="微软雅黑" panose="020B0503020204020204" charset="-122"/>
                <a:cs typeface="微软雅黑" panose="020B0503020204020204" charset="-122"/>
              </a:rPr>
              <a:t>建筑</a:t>
            </a:r>
            <a:r>
              <a:rPr spc="5" dirty="0">
                <a:latin typeface="微软雅黑" panose="020B0503020204020204" charset="-122"/>
                <a:ea typeface="微软雅黑" panose="020B0503020204020204" charset="-122"/>
                <a:cs typeface="微软雅黑" panose="020B0503020204020204" charset="-122"/>
              </a:rPr>
              <a:t>进</a:t>
            </a:r>
            <a:r>
              <a:rPr spc="-5" dirty="0">
                <a:latin typeface="微软雅黑" panose="020B0503020204020204" charset="-122"/>
                <a:ea typeface="微软雅黑" panose="020B0503020204020204" charset="-122"/>
                <a:cs typeface="微软雅黑" panose="020B0503020204020204" charset="-122"/>
              </a:rPr>
              <a:t>行建 </a:t>
            </a:r>
            <a:r>
              <a:rPr spc="5" dirty="0">
                <a:latin typeface="微软雅黑" panose="020B0503020204020204" charset="-122"/>
                <a:ea typeface="微软雅黑" panose="020B0503020204020204" charset="-122"/>
                <a:cs typeface="微软雅黑" panose="020B0503020204020204" charset="-122"/>
              </a:rPr>
              <a:t>筑</a:t>
            </a:r>
            <a:r>
              <a:rPr spc="-5" dirty="0">
                <a:latin typeface="微软雅黑" panose="020B0503020204020204" charset="-122"/>
                <a:ea typeface="微软雅黑" panose="020B0503020204020204" charset="-122"/>
                <a:cs typeface="微软雅黑" panose="020B0503020204020204" charset="-122"/>
              </a:rPr>
              <a:t>整治</a:t>
            </a:r>
            <a:r>
              <a:rPr spc="5" dirty="0">
                <a:latin typeface="微软雅黑" panose="020B0503020204020204" charset="-122"/>
                <a:ea typeface="微软雅黑" panose="020B0503020204020204" charset="-122"/>
                <a:cs typeface="微软雅黑" panose="020B0503020204020204" charset="-122"/>
              </a:rPr>
              <a:t>，</a:t>
            </a:r>
            <a:r>
              <a:rPr spc="-5" dirty="0">
                <a:latin typeface="微软雅黑" panose="020B0503020204020204" charset="-122"/>
                <a:ea typeface="微软雅黑" panose="020B0503020204020204" charset="-122"/>
                <a:cs typeface="微软雅黑" panose="020B0503020204020204" charset="-122"/>
              </a:rPr>
              <a:t>提升村</a:t>
            </a:r>
            <a:r>
              <a:rPr spc="5" dirty="0">
                <a:latin typeface="微软雅黑" panose="020B0503020204020204" charset="-122"/>
                <a:ea typeface="微软雅黑" panose="020B0503020204020204" charset="-122"/>
                <a:cs typeface="微软雅黑" panose="020B0503020204020204" charset="-122"/>
              </a:rPr>
              <a:t>庄</a:t>
            </a:r>
            <a:r>
              <a:rPr spc="-5" dirty="0">
                <a:latin typeface="微软雅黑" panose="020B0503020204020204" charset="-122"/>
                <a:ea typeface="微软雅黑" panose="020B0503020204020204" charset="-122"/>
                <a:cs typeface="微软雅黑" panose="020B0503020204020204" charset="-122"/>
              </a:rPr>
              <a:t>整体</a:t>
            </a:r>
            <a:r>
              <a:rPr spc="5" dirty="0">
                <a:latin typeface="微软雅黑" panose="020B0503020204020204" charset="-122"/>
                <a:ea typeface="微软雅黑" panose="020B0503020204020204" charset="-122"/>
                <a:cs typeface="微软雅黑" panose="020B0503020204020204" charset="-122"/>
              </a:rPr>
              <a:t>形</a:t>
            </a:r>
            <a:r>
              <a:rPr spc="-5" dirty="0">
                <a:latin typeface="微软雅黑" panose="020B0503020204020204" charset="-122"/>
                <a:ea typeface="微软雅黑" panose="020B0503020204020204" charset="-122"/>
                <a:cs typeface="微软雅黑" panose="020B0503020204020204" charset="-122"/>
              </a:rPr>
              <a:t>象。</a:t>
            </a:r>
            <a:endParaRPr>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pic>
        <p:nvPicPr>
          <p:cNvPr id="48" name="图片 47"/>
          <p:cNvPicPr>
            <a:picLocks noChangeAspect="1"/>
          </p:cNvPicPr>
          <p:nvPr/>
        </p:nvPicPr>
        <p:blipFill>
          <a:blip r:embed="rId2"/>
          <a:srcRect/>
          <a:stretch>
            <a:fillRect/>
          </a:stretch>
        </p:blipFill>
        <p:spPr>
          <a:xfrm>
            <a:off x="6409690" y="3479800"/>
            <a:ext cx="6410960" cy="5748020"/>
          </a:xfrm>
          <a:prstGeom prst="rect">
            <a:avLst/>
          </a:prstGeom>
        </p:spPr>
      </p:pic>
      <p:sp>
        <p:nvSpPr>
          <p:cNvPr id="49" name="object 11"/>
          <p:cNvSpPr txBox="1"/>
          <p:nvPr/>
        </p:nvSpPr>
        <p:spPr>
          <a:xfrm>
            <a:off x="1283017" y="4027156"/>
            <a:ext cx="4410075" cy="4653280"/>
          </a:xfrm>
          <a:prstGeom prst="rect">
            <a:avLst/>
          </a:prstGeom>
          <a:solidFill>
            <a:srgbClr val="FFFFFF">
              <a:alpha val="30979"/>
            </a:srgbClr>
          </a:solidFill>
        </p:spPr>
        <p:txBody>
          <a:bodyPr vert="horz" wrap="square" lIns="0" tIns="181610" rIns="0" bIns="0" rtlCol="0">
            <a:spAutoFit/>
          </a:bodyPr>
          <a:p>
            <a:pPr algn="ctr" fontAlgn="auto">
              <a:lnSpc>
                <a:spcPct val="150000"/>
              </a:lnSpc>
              <a:spcBef>
                <a:spcPts val="1400"/>
              </a:spcBef>
              <a:buClrTx/>
              <a:buSzTx/>
              <a:buNone/>
            </a:pPr>
            <a:r>
              <a:rPr lang="en-US" altLang="zh-CN" sz="2400" b="1" dirty="0">
                <a:latin typeface="微软雅黑" panose="020B0503020204020204" charset="-122"/>
                <a:cs typeface="微软雅黑" panose="020B0503020204020204" charset="-122"/>
              </a:rPr>
              <a:t>   </a:t>
            </a:r>
            <a:r>
              <a:rPr sz="2400" b="1" dirty="0">
                <a:latin typeface="微软雅黑" panose="020B0503020204020204" charset="-122"/>
                <a:ea typeface="微软雅黑" panose="020B0503020204020204" charset="-122"/>
                <a:cs typeface="微软雅黑" panose="020B0503020204020204" charset="-122"/>
              </a:rPr>
              <a:t>   </a:t>
            </a:r>
            <a:endParaRPr sz="2400" b="1" dirty="0">
              <a:latin typeface="微软雅黑" panose="020B0503020204020204" charset="-122"/>
              <a:ea typeface="微软雅黑" panose="020B0503020204020204" charset="-122"/>
              <a:cs typeface="微软雅黑" panose="020B0503020204020204" charset="-122"/>
            </a:endParaRPr>
          </a:p>
          <a:p>
            <a:pPr algn="ctr" fontAlgn="auto">
              <a:lnSpc>
                <a:spcPct val="150000"/>
              </a:lnSpc>
              <a:spcBef>
                <a:spcPts val="1400"/>
              </a:spcBef>
              <a:buClrTx/>
              <a:buSzTx/>
              <a:buNone/>
            </a:pPr>
            <a:r>
              <a:rPr sz="2400" b="1" dirty="0">
                <a:latin typeface="微软雅黑" panose="020B0503020204020204" charset="-122"/>
                <a:ea typeface="微软雅黑" panose="020B0503020204020204" charset="-122"/>
                <a:cs typeface="微软雅黑" panose="020B0503020204020204" charset="-122"/>
              </a:rPr>
              <a:t>        </a:t>
            </a:r>
            <a:r>
              <a:rPr sz="2800" dirty="0">
                <a:latin typeface="微软雅黑" panose="020B0503020204020204" charset="-122"/>
                <a:ea typeface="微软雅黑" panose="020B0503020204020204" charset="-122"/>
                <a:cs typeface="微软雅黑" panose="020B0503020204020204" charset="-122"/>
              </a:rPr>
              <a:t>山水林田风貌保护提升</a:t>
            </a:r>
            <a:endParaRPr sz="2800" dirty="0">
              <a:latin typeface="微软雅黑" panose="020B0503020204020204" charset="-122"/>
              <a:ea typeface="微软雅黑" panose="020B0503020204020204" charset="-122"/>
              <a:cs typeface="微软雅黑" panose="020B0503020204020204" charset="-122"/>
            </a:endParaRPr>
          </a:p>
          <a:p>
            <a:pPr algn="ctr" fontAlgn="auto">
              <a:lnSpc>
                <a:spcPct val="150000"/>
              </a:lnSpc>
              <a:spcBef>
                <a:spcPts val="1400"/>
              </a:spcBef>
              <a:buClrTx/>
              <a:buSzTx/>
              <a:buNone/>
            </a:pPr>
            <a:r>
              <a:rPr sz="2800" dirty="0">
                <a:latin typeface="微软雅黑" panose="020B0503020204020204" charset="-122"/>
                <a:ea typeface="微软雅黑" panose="020B0503020204020204" charset="-122"/>
                <a:cs typeface="微软雅黑" panose="020B0503020204020204" charset="-122"/>
                <a:sym typeface="+mn-ea"/>
              </a:rPr>
              <a:t>建筑风貌保护提升</a:t>
            </a:r>
            <a:endParaRPr sz="2800" dirty="0">
              <a:latin typeface="微软雅黑" panose="020B0503020204020204" charset="-122"/>
              <a:ea typeface="微软雅黑" panose="020B0503020204020204" charset="-122"/>
              <a:cs typeface="微软雅黑" panose="020B0503020204020204" charset="-122"/>
              <a:sym typeface="+mn-ea"/>
            </a:endParaRPr>
          </a:p>
          <a:p>
            <a:pPr algn="ctr" fontAlgn="auto">
              <a:lnSpc>
                <a:spcPct val="150000"/>
              </a:lnSpc>
              <a:spcBef>
                <a:spcPts val="1400"/>
              </a:spcBef>
              <a:buClrTx/>
              <a:buSzTx/>
              <a:buNone/>
            </a:pPr>
            <a:r>
              <a:rPr sz="2800" dirty="0">
                <a:latin typeface="微软雅黑" panose="020B0503020204020204" charset="-122"/>
                <a:ea typeface="微软雅黑" panose="020B0503020204020204" charset="-122"/>
                <a:cs typeface="微软雅黑" panose="020B0503020204020204" charset="-122"/>
                <a:sym typeface="+mn-ea"/>
              </a:rPr>
              <a:t>景观植物配置提升</a:t>
            </a:r>
            <a:endParaRPr sz="2800">
              <a:latin typeface="微软雅黑" panose="020B0503020204020204" charset="-122"/>
              <a:ea typeface="微软雅黑" panose="020B0503020204020204" charset="-122"/>
              <a:cs typeface="微软雅黑" panose="020B0503020204020204" charset="-122"/>
            </a:endParaRPr>
          </a:p>
          <a:p>
            <a:pPr algn="ctr" fontAlgn="auto">
              <a:lnSpc>
                <a:spcPct val="150000"/>
              </a:lnSpc>
              <a:spcBef>
                <a:spcPts val="1400"/>
              </a:spcBef>
            </a:pPr>
            <a:endParaRPr sz="2800">
              <a:latin typeface="微软雅黑" panose="020B0503020204020204" charset="-122"/>
              <a:ea typeface="微软雅黑" panose="020B0503020204020204" charset="-122"/>
              <a:cs typeface="微软雅黑" panose="020B0503020204020204" charset="-122"/>
            </a:endParaRPr>
          </a:p>
          <a:p>
            <a:pPr algn="ctr">
              <a:lnSpc>
                <a:spcPct val="100000"/>
              </a:lnSpc>
              <a:spcBef>
                <a:spcPts val="1430"/>
              </a:spcBef>
            </a:pPr>
            <a:endParaRPr sz="2800">
              <a:latin typeface="微软雅黑" panose="020B0503020204020204" charset="-122"/>
              <a:ea typeface="微软雅黑" panose="020B0503020204020204" charset="-122"/>
              <a:cs typeface="微软雅黑" panose="020B0503020204020204" charset="-122"/>
            </a:endParaRPr>
          </a:p>
        </p:txBody>
      </p:sp>
      <p:sp>
        <p:nvSpPr>
          <p:cNvPr id="51" name="object 13"/>
          <p:cNvSpPr txBox="1"/>
          <p:nvPr/>
        </p:nvSpPr>
        <p:spPr>
          <a:xfrm>
            <a:off x="769238" y="5481320"/>
            <a:ext cx="4375150" cy="550545"/>
          </a:xfrm>
          <a:prstGeom prst="rect">
            <a:avLst/>
          </a:prstGeom>
          <a:solidFill>
            <a:srgbClr val="FFFFFF">
              <a:alpha val="30979"/>
            </a:srgbClr>
          </a:solidFill>
        </p:spPr>
        <p:txBody>
          <a:bodyPr vert="horz" wrap="square" lIns="0" tIns="181610" rIns="0" bIns="0" rtlCol="0">
            <a:spAutoFit/>
          </a:bodyPr>
          <a:p>
            <a:pPr marL="969010">
              <a:lnSpc>
                <a:spcPct val="100000"/>
              </a:lnSpc>
              <a:spcBef>
                <a:spcPts val="1430"/>
              </a:spcBef>
            </a:pPr>
            <a:endParaRPr sz="2400">
              <a:latin typeface="微软雅黑" panose="020B0503020204020204" charset="-122"/>
              <a:cs typeface="微软雅黑" panose="020B0503020204020204" charset="-122"/>
            </a:endParaRPr>
          </a:p>
        </p:txBody>
      </p:sp>
      <p:sp>
        <p:nvSpPr>
          <p:cNvPr id="100" name="文本框 99"/>
          <p:cNvSpPr txBox="1"/>
          <p:nvPr/>
        </p:nvSpPr>
        <p:spPr>
          <a:xfrm>
            <a:off x="1652270" y="1459230"/>
            <a:ext cx="11168380" cy="1814830"/>
          </a:xfrm>
          <a:prstGeom prst="rect">
            <a:avLst/>
          </a:prstGeom>
          <a:noFill/>
          <a:ln w="9525">
            <a:noFill/>
          </a:ln>
        </p:spPr>
        <p:txBody>
          <a:bodyPr wrap="square">
            <a:spAutoFit/>
          </a:bodyPr>
          <a:p>
            <a:pPr indent="355600" fontAlgn="auto">
              <a:lnSpc>
                <a:spcPct val="200000"/>
              </a:lnSpc>
            </a:pPr>
            <a:r>
              <a:rPr lang="en-US" altLang="zh-CN" sz="2800" b="1">
                <a:latin typeface="微软雅黑" panose="020B0503020204020204" charset="-122"/>
                <a:ea typeface="微软雅黑" panose="020B0503020204020204" charset="-122"/>
              </a:rPr>
              <a:t>   </a:t>
            </a:r>
            <a:r>
              <a:rPr lang="zh-CN" sz="2800" b="1">
                <a:latin typeface="微软雅黑" panose="020B0503020204020204" charset="-122"/>
                <a:ea typeface="微软雅黑" panose="020B0503020204020204" charset="-122"/>
              </a:rPr>
              <a:t>依托村庄良好的自然生态条件，以山、水、林、田为主要风貌元素，营造具有特色的</a:t>
            </a:r>
            <a:r>
              <a:rPr lang="zh-CN" sz="2800" b="1">
                <a:solidFill>
                  <a:srgbClr val="FF0000"/>
                </a:solidFill>
                <a:latin typeface="微软雅黑" panose="020B0503020204020204" charset="-122"/>
                <a:ea typeface="微软雅黑" panose="020B0503020204020204" charset="-122"/>
              </a:rPr>
              <a:t>山水林田风貌型村庄</a:t>
            </a:r>
            <a:r>
              <a:rPr lang="zh-CN" sz="2800" b="1">
                <a:latin typeface="微软雅黑" panose="020B0503020204020204" charset="-122"/>
                <a:ea typeface="微软雅黑" panose="020B0503020204020204" charset="-122"/>
              </a:rPr>
              <a:t>。</a:t>
            </a:r>
            <a:endParaRPr lang="zh-CN" altLang="en-US" sz="2800" b="1">
              <a:latin typeface="微软雅黑" panose="020B0503020204020204" charset="-122"/>
              <a:ea typeface="微软雅黑" panose="020B0503020204020204" charset="-122"/>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19810" name="TextBox 4"/>
          <p:cNvSpPr txBox="1">
            <a:spLocks noChangeArrowheads="1"/>
          </p:cNvSpPr>
          <p:nvPr/>
        </p:nvSpPr>
        <p:spPr bwMode="auto">
          <a:xfrm>
            <a:off x="3994628" y="8310883"/>
            <a:ext cx="3342389" cy="2224405"/>
          </a:xfrm>
          <a:prstGeom prst="rect">
            <a:avLst/>
          </a:prstGeom>
          <a:noFill/>
          <a:ln w="9525">
            <a:noFill/>
            <a:miter lim="800000"/>
          </a:ln>
        </p:spPr>
        <p:txBody>
          <a:bodyPr lIns="147436" tIns="73720" rIns="147436" bIns="73720">
            <a:spAutoFit/>
          </a:bodyPr>
          <a:p>
            <a:pPr>
              <a:lnSpc>
                <a:spcPct val="150000"/>
              </a:lnSpc>
            </a:pPr>
            <a:r>
              <a:rPr lang="zh-CN" altLang="en-US" b="1">
                <a:ea typeface="微软雅黑" panose="020B0503020204020204" charset="-122"/>
              </a:rPr>
              <a:t>层数：</a:t>
            </a:r>
            <a:r>
              <a:rPr lang="en-US" altLang="zh-CN" b="1">
                <a:ea typeface="微软雅黑" panose="020B0503020204020204" charset="-122"/>
              </a:rPr>
              <a:t>1</a:t>
            </a:r>
            <a:r>
              <a:rPr lang="zh-CN" altLang="en-US" b="1">
                <a:ea typeface="微软雅黑" panose="020B0503020204020204" charset="-122"/>
              </a:rPr>
              <a:t>层</a:t>
            </a:r>
            <a:endParaRPr lang="en-US" altLang="zh-CN" b="1">
              <a:ea typeface="微软雅黑" panose="020B0503020204020204" charset="-122"/>
            </a:endParaRPr>
          </a:p>
          <a:p>
            <a:pPr>
              <a:lnSpc>
                <a:spcPct val="150000"/>
              </a:lnSpc>
            </a:pPr>
            <a:r>
              <a:rPr lang="zh-CN" altLang="en-US" b="1">
                <a:ea typeface="微软雅黑" panose="020B0503020204020204" charset="-122"/>
              </a:rPr>
              <a:t>屋顶形式：坡顶红瓦</a:t>
            </a:r>
            <a:endParaRPr lang="zh-CN" altLang="en-US" b="1">
              <a:ea typeface="微软雅黑" panose="020B0503020204020204" charset="-122"/>
            </a:endParaRPr>
          </a:p>
          <a:p>
            <a:pPr>
              <a:lnSpc>
                <a:spcPct val="150000"/>
              </a:lnSpc>
            </a:pPr>
            <a:r>
              <a:rPr lang="zh-CN" altLang="en-US" b="1">
                <a:ea typeface="微软雅黑" panose="020B0503020204020204" charset="-122"/>
              </a:rPr>
              <a:t>墙面：红砖</a:t>
            </a:r>
            <a:endParaRPr lang="en-US" altLang="zh-CN" b="1">
              <a:ea typeface="微软雅黑" panose="020B0503020204020204" charset="-122"/>
            </a:endParaRPr>
          </a:p>
          <a:p>
            <a:pPr>
              <a:lnSpc>
                <a:spcPct val="150000"/>
              </a:lnSpc>
            </a:pPr>
            <a:r>
              <a:rPr lang="zh-CN" altLang="en-US" b="1">
                <a:ea typeface="微软雅黑" panose="020B0503020204020204" charset="-122"/>
              </a:rPr>
              <a:t>材料：红砖</a:t>
            </a:r>
            <a:endParaRPr lang="en-US" altLang="zh-CN">
              <a:ea typeface="微软雅黑" panose="020B0503020204020204" charset="-122"/>
            </a:endParaRPr>
          </a:p>
          <a:p>
            <a:pPr>
              <a:lnSpc>
                <a:spcPct val="150000"/>
              </a:lnSpc>
            </a:pPr>
            <a:endParaRPr lang="en-US" altLang="zh-CN">
              <a:ea typeface="微软雅黑" panose="020B0503020204020204" charset="-122"/>
            </a:endParaRPr>
          </a:p>
        </p:txBody>
      </p:sp>
      <p:sp>
        <p:nvSpPr>
          <p:cNvPr id="119813" name="TextBox 33"/>
          <p:cNvSpPr txBox="1">
            <a:spLocks noChangeArrowheads="1"/>
          </p:cNvSpPr>
          <p:nvPr/>
        </p:nvSpPr>
        <p:spPr bwMode="auto">
          <a:xfrm>
            <a:off x="515847" y="8310883"/>
            <a:ext cx="3001005" cy="2224405"/>
          </a:xfrm>
          <a:prstGeom prst="rect">
            <a:avLst/>
          </a:prstGeom>
          <a:noFill/>
          <a:ln w="9525">
            <a:noFill/>
            <a:miter lim="800000"/>
          </a:ln>
        </p:spPr>
        <p:txBody>
          <a:bodyPr lIns="147436" tIns="73720" rIns="147436" bIns="73720">
            <a:spAutoFit/>
          </a:bodyPr>
          <a:p>
            <a:pPr>
              <a:lnSpc>
                <a:spcPct val="150000"/>
              </a:lnSpc>
            </a:pPr>
            <a:r>
              <a:rPr lang="zh-CN" altLang="en-US" b="1">
                <a:ea typeface="微软雅黑" panose="020B0503020204020204" charset="-122"/>
              </a:rPr>
              <a:t>层数：</a:t>
            </a:r>
            <a:r>
              <a:rPr lang="en-US" altLang="zh-CN" b="1">
                <a:ea typeface="微软雅黑" panose="020B0503020204020204" charset="-122"/>
              </a:rPr>
              <a:t>1</a:t>
            </a:r>
            <a:r>
              <a:rPr lang="zh-CN" altLang="en-US" b="1">
                <a:ea typeface="微软雅黑" panose="020B0503020204020204" charset="-122"/>
              </a:rPr>
              <a:t>层</a:t>
            </a:r>
            <a:endParaRPr lang="en-US" altLang="zh-CN" b="1">
              <a:ea typeface="微软雅黑" panose="020B0503020204020204" charset="-122"/>
            </a:endParaRPr>
          </a:p>
          <a:p>
            <a:pPr>
              <a:lnSpc>
                <a:spcPct val="150000"/>
              </a:lnSpc>
            </a:pPr>
            <a:r>
              <a:rPr lang="zh-CN" altLang="en-US" b="1">
                <a:ea typeface="微软雅黑" panose="020B0503020204020204" charset="-122"/>
              </a:rPr>
              <a:t>屋顶形式：坡顶红瓦</a:t>
            </a:r>
            <a:endParaRPr lang="en-US" altLang="zh-CN" b="1">
              <a:ea typeface="微软雅黑" panose="020B0503020204020204" charset="-122"/>
            </a:endParaRPr>
          </a:p>
          <a:p>
            <a:pPr>
              <a:lnSpc>
                <a:spcPct val="150000"/>
              </a:lnSpc>
            </a:pPr>
            <a:r>
              <a:rPr lang="zh-CN" altLang="en-US" b="1">
                <a:ea typeface="微软雅黑" panose="020B0503020204020204" charset="-122"/>
              </a:rPr>
              <a:t>墙面：不规则石头墙面</a:t>
            </a:r>
            <a:endParaRPr lang="en-US" altLang="zh-CN" b="1">
              <a:ea typeface="微软雅黑" panose="020B0503020204020204" charset="-122"/>
            </a:endParaRPr>
          </a:p>
          <a:p>
            <a:pPr>
              <a:lnSpc>
                <a:spcPct val="150000"/>
              </a:lnSpc>
            </a:pPr>
            <a:r>
              <a:rPr lang="zh-CN" altLang="en-US" b="1">
                <a:ea typeface="微软雅黑" panose="020B0503020204020204" charset="-122"/>
              </a:rPr>
              <a:t>材料：石头、土坯、木</a:t>
            </a:r>
            <a:endParaRPr lang="en-US" altLang="zh-CN">
              <a:ea typeface="微软雅黑" panose="020B0503020204020204" charset="-122"/>
            </a:endParaRPr>
          </a:p>
          <a:p>
            <a:pPr>
              <a:lnSpc>
                <a:spcPct val="150000"/>
              </a:lnSpc>
            </a:pPr>
            <a:endParaRPr lang="en-US" altLang="zh-CN">
              <a:ea typeface="微软雅黑" panose="020B0503020204020204" charset="-122"/>
            </a:endParaRPr>
          </a:p>
        </p:txBody>
      </p:sp>
      <p:sp>
        <p:nvSpPr>
          <p:cNvPr id="119814" name="TextBox 34"/>
          <p:cNvSpPr txBox="1">
            <a:spLocks noChangeArrowheads="1"/>
          </p:cNvSpPr>
          <p:nvPr/>
        </p:nvSpPr>
        <p:spPr bwMode="auto">
          <a:xfrm>
            <a:off x="7779857" y="8311169"/>
            <a:ext cx="3243919" cy="2224405"/>
          </a:xfrm>
          <a:prstGeom prst="rect">
            <a:avLst/>
          </a:prstGeom>
          <a:noFill/>
          <a:ln w="9525">
            <a:noFill/>
            <a:miter lim="800000"/>
          </a:ln>
        </p:spPr>
        <p:txBody>
          <a:bodyPr wrap="square" lIns="147436" tIns="73720" rIns="147436" bIns="73720">
            <a:spAutoFit/>
          </a:bodyPr>
          <a:p>
            <a:pPr>
              <a:lnSpc>
                <a:spcPct val="150000"/>
              </a:lnSpc>
            </a:pPr>
            <a:r>
              <a:rPr lang="zh-CN" altLang="en-US" b="1" dirty="0">
                <a:ea typeface="微软雅黑" panose="020B0503020204020204" charset="-122"/>
              </a:rPr>
              <a:t>层数：多为</a:t>
            </a:r>
            <a:r>
              <a:rPr lang="en-US" altLang="zh-CN" b="1" dirty="0">
                <a:ea typeface="微软雅黑" panose="020B0503020204020204" charset="-122"/>
              </a:rPr>
              <a:t>3</a:t>
            </a:r>
            <a:r>
              <a:rPr lang="zh-CN" altLang="en-US" b="1" dirty="0">
                <a:ea typeface="微软雅黑" panose="020B0503020204020204" charset="-122"/>
              </a:rPr>
              <a:t>层</a:t>
            </a:r>
            <a:endParaRPr lang="zh-CN" altLang="en-US" b="1" dirty="0">
              <a:ea typeface="微软雅黑" panose="020B0503020204020204" charset="-122"/>
            </a:endParaRPr>
          </a:p>
          <a:p>
            <a:pPr>
              <a:lnSpc>
                <a:spcPct val="150000"/>
              </a:lnSpc>
            </a:pPr>
            <a:r>
              <a:rPr lang="zh-CN" altLang="en-US" b="1" dirty="0">
                <a:ea typeface="微软雅黑" panose="020B0503020204020204" charset="-122"/>
              </a:rPr>
              <a:t>屋顶形式：坡顶</a:t>
            </a:r>
            <a:endParaRPr lang="zh-CN" altLang="en-US" b="1" dirty="0">
              <a:ea typeface="微软雅黑" panose="020B0503020204020204" charset="-122"/>
            </a:endParaRPr>
          </a:p>
          <a:p>
            <a:pPr>
              <a:lnSpc>
                <a:spcPct val="150000"/>
              </a:lnSpc>
            </a:pPr>
            <a:r>
              <a:rPr lang="zh-CN" altLang="en-US" b="1" dirty="0">
                <a:ea typeface="微软雅黑" panose="020B0503020204020204" charset="-122"/>
              </a:rPr>
              <a:t>墙面：水泥外墙</a:t>
            </a:r>
            <a:endParaRPr lang="en-US" altLang="zh-CN" b="1" dirty="0">
              <a:ea typeface="微软雅黑" panose="020B0503020204020204" charset="-122"/>
            </a:endParaRPr>
          </a:p>
          <a:p>
            <a:pPr>
              <a:lnSpc>
                <a:spcPct val="150000"/>
              </a:lnSpc>
            </a:pPr>
            <a:r>
              <a:rPr lang="zh-CN" altLang="en-US" b="1" dirty="0">
                <a:ea typeface="微软雅黑" panose="020B0503020204020204" charset="-122"/>
              </a:rPr>
              <a:t>材料：砖混</a:t>
            </a:r>
            <a:endParaRPr lang="en-US" altLang="zh-CN" dirty="0">
              <a:ea typeface="微软雅黑" panose="020B0503020204020204" charset="-122"/>
            </a:endParaRPr>
          </a:p>
          <a:p>
            <a:pPr>
              <a:lnSpc>
                <a:spcPct val="150000"/>
              </a:lnSpc>
            </a:pPr>
            <a:endParaRPr lang="en-US" altLang="zh-CN" dirty="0">
              <a:ea typeface="微软雅黑" panose="020B0503020204020204" charset="-122"/>
            </a:endParaRPr>
          </a:p>
        </p:txBody>
      </p:sp>
      <p:pic>
        <p:nvPicPr>
          <p:cNvPr id="119821" name="Picture 3" descr="I:\大北庄\02过程\现状照片\IMG_3201.JPGIMG_3201"/>
          <p:cNvPicPr>
            <a:picLocks noChangeAspect="1" noChangeArrowheads="1"/>
          </p:cNvPicPr>
          <p:nvPr/>
        </p:nvPicPr>
        <p:blipFill>
          <a:blip r:embed="rId2"/>
          <a:srcRect/>
          <a:stretch>
            <a:fillRect/>
          </a:stretch>
        </p:blipFill>
        <p:spPr bwMode="auto">
          <a:xfrm>
            <a:off x="515620" y="5866448"/>
            <a:ext cx="3294380" cy="2470785"/>
          </a:xfrm>
          <a:prstGeom prst="rect">
            <a:avLst/>
          </a:prstGeom>
          <a:noFill/>
          <a:ln w="9525">
            <a:noFill/>
            <a:miter lim="800000"/>
            <a:headEnd/>
            <a:tailEnd/>
          </a:ln>
        </p:spPr>
      </p:pic>
      <p:pic>
        <p:nvPicPr>
          <p:cNvPr id="119823" name="图片 35" descr="I:\大北庄\02过程\现状照片\IMG_3223.JPGIMG_3223"/>
          <p:cNvPicPr>
            <a:picLocks noChangeAspect="1"/>
          </p:cNvPicPr>
          <p:nvPr/>
        </p:nvPicPr>
        <p:blipFill>
          <a:blip r:embed="rId3"/>
          <a:srcRect/>
          <a:stretch>
            <a:fillRect/>
          </a:stretch>
        </p:blipFill>
        <p:spPr bwMode="auto">
          <a:xfrm>
            <a:off x="11272520" y="5896610"/>
            <a:ext cx="3256915" cy="2442210"/>
          </a:xfrm>
          <a:prstGeom prst="rect">
            <a:avLst/>
          </a:prstGeom>
          <a:noFill/>
          <a:ln w="9525">
            <a:noFill/>
            <a:miter lim="800000"/>
            <a:headEnd/>
            <a:tailEnd/>
          </a:ln>
        </p:spPr>
      </p:pic>
      <p:sp>
        <p:nvSpPr>
          <p:cNvPr id="119829" name="矩形 27"/>
          <p:cNvSpPr>
            <a:spLocks noChangeArrowheads="1"/>
          </p:cNvSpPr>
          <p:nvPr/>
        </p:nvSpPr>
        <p:spPr bwMode="auto">
          <a:xfrm>
            <a:off x="3516368" y="5279671"/>
            <a:ext cx="1096010" cy="367030"/>
          </a:xfrm>
          <a:prstGeom prst="rect">
            <a:avLst/>
          </a:prstGeom>
          <a:noFill/>
          <a:ln w="9525">
            <a:noFill/>
            <a:miter lim="800000"/>
          </a:ln>
        </p:spPr>
        <p:txBody>
          <a:bodyPr wrap="none" lIns="91395" tIns="45696" rIns="91395" bIns="45696">
            <a:spAutoFit/>
          </a:bodyPr>
          <a:p>
            <a:r>
              <a:rPr lang="zh-CN" altLang="en-US" b="1">
                <a:solidFill>
                  <a:schemeClr val="tx1"/>
                </a:solidFill>
                <a:ea typeface="微软雅黑" panose="020B0503020204020204" charset="-122"/>
              </a:rPr>
              <a:t>传统风格</a:t>
            </a:r>
            <a:endParaRPr lang="zh-CN" altLang="en-US" b="1">
              <a:solidFill>
                <a:schemeClr val="tx1"/>
              </a:solidFill>
              <a:ea typeface="微软雅黑" panose="020B0503020204020204" charset="-122"/>
            </a:endParaRPr>
          </a:p>
        </p:txBody>
      </p:sp>
      <p:sp>
        <p:nvSpPr>
          <p:cNvPr id="119830" name="TextBox 33"/>
          <p:cNvSpPr txBox="1">
            <a:spLocks noChangeArrowheads="1"/>
          </p:cNvSpPr>
          <p:nvPr/>
        </p:nvSpPr>
        <p:spPr bwMode="auto">
          <a:xfrm>
            <a:off x="11216353" y="8234969"/>
            <a:ext cx="3545632" cy="2224405"/>
          </a:xfrm>
          <a:prstGeom prst="rect">
            <a:avLst/>
          </a:prstGeom>
          <a:noFill/>
          <a:ln w="9525">
            <a:noFill/>
            <a:miter lim="800000"/>
          </a:ln>
        </p:spPr>
        <p:txBody>
          <a:bodyPr lIns="147436" tIns="73720" rIns="147436" bIns="73720">
            <a:spAutoFit/>
          </a:bodyPr>
          <a:p>
            <a:pPr>
              <a:lnSpc>
                <a:spcPct val="150000"/>
              </a:lnSpc>
            </a:pPr>
            <a:r>
              <a:rPr lang="zh-CN" altLang="en-US" b="1">
                <a:ea typeface="微软雅黑" panose="020B0503020204020204" charset="-122"/>
              </a:rPr>
              <a:t>层数：</a:t>
            </a:r>
            <a:r>
              <a:rPr lang="en-US" altLang="zh-CN" b="1">
                <a:ea typeface="微软雅黑" panose="020B0503020204020204" charset="-122"/>
              </a:rPr>
              <a:t>3</a:t>
            </a:r>
            <a:r>
              <a:rPr lang="zh-CN" altLang="en-US" b="1">
                <a:ea typeface="微软雅黑" panose="020B0503020204020204" charset="-122"/>
              </a:rPr>
              <a:t>层</a:t>
            </a:r>
            <a:endParaRPr lang="en-US" altLang="zh-CN" b="1">
              <a:ea typeface="微软雅黑" panose="020B0503020204020204" charset="-122"/>
            </a:endParaRPr>
          </a:p>
          <a:p>
            <a:pPr>
              <a:lnSpc>
                <a:spcPct val="150000"/>
              </a:lnSpc>
            </a:pPr>
            <a:r>
              <a:rPr lang="zh-CN" altLang="en-US" b="1">
                <a:ea typeface="微软雅黑" panose="020B0503020204020204" charset="-122"/>
              </a:rPr>
              <a:t>屋顶形式：坡顶红瓦</a:t>
            </a:r>
            <a:endParaRPr lang="en-US" altLang="zh-CN" b="1">
              <a:ea typeface="微软雅黑" panose="020B0503020204020204" charset="-122"/>
            </a:endParaRPr>
          </a:p>
          <a:p>
            <a:pPr>
              <a:lnSpc>
                <a:spcPct val="150000"/>
              </a:lnSpc>
            </a:pPr>
            <a:r>
              <a:rPr lang="zh-CN" altLang="en-US" b="1">
                <a:ea typeface="微软雅黑" panose="020B0503020204020204" charset="-122"/>
              </a:rPr>
              <a:t>墙面：瓷砖贴面</a:t>
            </a:r>
            <a:endParaRPr lang="en-US" altLang="zh-CN" b="1">
              <a:ea typeface="微软雅黑" panose="020B0503020204020204" charset="-122"/>
            </a:endParaRPr>
          </a:p>
          <a:p>
            <a:pPr>
              <a:lnSpc>
                <a:spcPct val="150000"/>
              </a:lnSpc>
            </a:pPr>
            <a:r>
              <a:rPr lang="zh-CN" altLang="en-US" b="1">
                <a:ea typeface="微软雅黑" panose="020B0503020204020204" charset="-122"/>
              </a:rPr>
              <a:t>材料：砖混</a:t>
            </a:r>
            <a:endParaRPr lang="zh-CN" altLang="en-US">
              <a:ea typeface="微软雅黑" panose="020B0503020204020204" charset="-122"/>
            </a:endParaRPr>
          </a:p>
          <a:p>
            <a:pPr>
              <a:lnSpc>
                <a:spcPct val="150000"/>
              </a:lnSpc>
            </a:pPr>
            <a:endParaRPr lang="en-US" altLang="zh-CN">
              <a:ea typeface="微软雅黑" panose="020B0503020204020204" charset="-122"/>
            </a:endParaRPr>
          </a:p>
        </p:txBody>
      </p:sp>
      <p:pic>
        <p:nvPicPr>
          <p:cNvPr id="119831" name="Picture 3" descr="I:\大北庄\02过程\现状照片\IMG_3200.JPGIMG_3200"/>
          <p:cNvPicPr>
            <a:picLocks noChangeAspect="1" noChangeArrowheads="1"/>
          </p:cNvPicPr>
          <p:nvPr/>
        </p:nvPicPr>
        <p:blipFill>
          <a:blip r:embed="rId4"/>
          <a:srcRect/>
          <a:stretch>
            <a:fillRect/>
          </a:stretch>
        </p:blipFill>
        <p:spPr bwMode="auto">
          <a:xfrm>
            <a:off x="4082415" y="5896293"/>
            <a:ext cx="3255010" cy="2440940"/>
          </a:xfrm>
          <a:prstGeom prst="rect">
            <a:avLst/>
          </a:prstGeom>
          <a:noFill/>
          <a:ln w="9525">
            <a:noFill/>
            <a:miter lim="800000"/>
            <a:headEnd/>
            <a:tailEnd/>
          </a:ln>
        </p:spPr>
      </p:pic>
      <p:pic>
        <p:nvPicPr>
          <p:cNvPr id="9" name="图片 35" descr="G:\2020\6.2兰陵大北庄\02过程\现状照片\IMG_3147.JPGIMG_3147"/>
          <p:cNvPicPr>
            <a:picLocks noChangeAspect="1"/>
          </p:cNvPicPr>
          <p:nvPr/>
        </p:nvPicPr>
        <p:blipFill>
          <a:blip r:embed="rId5"/>
          <a:srcRect/>
          <a:stretch>
            <a:fillRect/>
          </a:stretch>
        </p:blipFill>
        <p:spPr bwMode="auto">
          <a:xfrm>
            <a:off x="7810500" y="5858193"/>
            <a:ext cx="3305810" cy="2479040"/>
          </a:xfrm>
          <a:prstGeom prst="rect">
            <a:avLst/>
          </a:prstGeom>
          <a:noFill/>
          <a:ln w="9525">
            <a:noFill/>
            <a:miter lim="800000"/>
            <a:headEnd/>
            <a:tailEnd/>
          </a:ln>
        </p:spPr>
      </p:pic>
      <p:sp>
        <p:nvSpPr>
          <p:cNvPr id="11" name="矩形 27"/>
          <p:cNvSpPr>
            <a:spLocks noChangeArrowheads="1"/>
          </p:cNvSpPr>
          <p:nvPr/>
        </p:nvSpPr>
        <p:spPr bwMode="auto">
          <a:xfrm>
            <a:off x="10020038" y="5279671"/>
            <a:ext cx="1096010" cy="367030"/>
          </a:xfrm>
          <a:prstGeom prst="rect">
            <a:avLst/>
          </a:prstGeom>
          <a:noFill/>
          <a:ln w="9525">
            <a:noFill/>
            <a:miter lim="800000"/>
          </a:ln>
        </p:spPr>
        <p:txBody>
          <a:bodyPr wrap="none" lIns="91395" tIns="45696" rIns="91395" bIns="45696">
            <a:spAutoFit/>
          </a:bodyPr>
          <a:p>
            <a:r>
              <a:rPr lang="zh-CN" altLang="en-US" b="1">
                <a:solidFill>
                  <a:schemeClr val="tx1"/>
                </a:solidFill>
                <a:ea typeface="微软雅黑" panose="020B0503020204020204" charset="-122"/>
              </a:rPr>
              <a:t>现代风格</a:t>
            </a:r>
            <a:endParaRPr lang="zh-CN" altLang="en-US" b="1">
              <a:solidFill>
                <a:schemeClr val="tx1"/>
              </a:solidFill>
              <a:ea typeface="微软雅黑" panose="020B0503020204020204" charset="-122"/>
            </a:endParaRPr>
          </a:p>
        </p:txBody>
      </p:sp>
      <p:sp>
        <p:nvSpPr>
          <p:cNvPr id="8"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2"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3"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建筑风貌提升</a:t>
            </a:r>
            <a:endParaRPr lang="zh-CN" altLang="zh-CN" sz="2000" b="1" dirty="0">
              <a:latin typeface="微软雅黑" panose="020B0503020204020204" charset="-122"/>
              <a:ea typeface="微软雅黑" panose="020B0503020204020204" charset="-122"/>
              <a:cs typeface="微软雅黑" panose="020B0503020204020204" charset="-122"/>
            </a:endParaRPr>
          </a:p>
        </p:txBody>
      </p:sp>
      <p:sp>
        <p:nvSpPr>
          <p:cNvPr id="14" name="文本框 13"/>
          <p:cNvSpPr txBox="1"/>
          <p:nvPr/>
        </p:nvSpPr>
        <p:spPr>
          <a:xfrm>
            <a:off x="515620" y="4191000"/>
            <a:ext cx="14013815" cy="1322070"/>
          </a:xfrm>
          <a:prstGeom prst="rect">
            <a:avLst/>
          </a:prstGeom>
          <a:noFill/>
        </p:spPr>
        <p:txBody>
          <a:bodyPr wrap="square" rtlCol="0" anchor="t">
            <a:spAutoFit/>
          </a:bodyPr>
          <a:p>
            <a:pPr fontAlgn="auto">
              <a:lnSpc>
                <a:spcPct val="150000"/>
              </a:lnSpc>
            </a:pPr>
            <a:r>
              <a:rPr lang="en-US" sz="2000" dirty="0">
                <a:latin typeface="微软雅黑" panose="020B0503020204020204" charset="-122"/>
                <a:ea typeface="微软雅黑" panose="020B0503020204020204" charset="-122"/>
                <a:cs typeface="微软雅黑" panose="020B0503020204020204" charset="-122"/>
              </a:rPr>
              <a:t>        </a:t>
            </a:r>
            <a:r>
              <a:rPr sz="2000" dirty="0">
                <a:latin typeface="微软雅黑" panose="020B0503020204020204" charset="-122"/>
                <a:ea typeface="微软雅黑" panose="020B0503020204020204" charset="-122"/>
                <a:cs typeface="微软雅黑" panose="020B0503020204020204" charset="-122"/>
              </a:rPr>
              <a:t>提炼建筑风貌特征，建筑色彩以大地色系为主，建筑风格以石、木、砖、</a:t>
            </a:r>
            <a:r>
              <a:rPr lang="zh-CN" sz="2000" dirty="0">
                <a:latin typeface="微软雅黑" panose="020B0503020204020204" charset="-122"/>
                <a:ea typeface="微软雅黑" panose="020B0503020204020204" charset="-122"/>
                <a:cs typeface="微软雅黑" panose="020B0503020204020204" charset="-122"/>
              </a:rPr>
              <a:t>红</a:t>
            </a:r>
            <a:r>
              <a:rPr sz="2000" dirty="0">
                <a:latin typeface="微软雅黑" panose="020B0503020204020204" charset="-122"/>
                <a:ea typeface="微软雅黑" panose="020B0503020204020204" charset="-122"/>
                <a:cs typeface="微软雅黑" panose="020B0503020204020204" charset="-122"/>
              </a:rPr>
              <a:t>瓦构成的北方传统民居为主，提出不同风格建筑设计引导图则——普通民居建筑设计引导</a:t>
            </a:r>
            <a:r>
              <a:rPr lang="zh-CN" sz="2000" dirty="0">
                <a:latin typeface="微软雅黑" panose="020B0503020204020204" charset="-122"/>
                <a:ea typeface="微软雅黑" panose="020B0503020204020204" charset="-122"/>
                <a:cs typeface="微软雅黑" panose="020B0503020204020204" charset="-122"/>
              </a:rPr>
              <a:t>图则</a:t>
            </a:r>
            <a:r>
              <a:rPr sz="2000" dirty="0">
                <a:latin typeface="微软雅黑" panose="020B0503020204020204" charset="-122"/>
                <a:ea typeface="微软雅黑" panose="020B0503020204020204" charset="-122"/>
                <a:cs typeface="微软雅黑" panose="020B0503020204020204" charset="-122"/>
              </a:rPr>
              <a:t>、特色传统民居建筑设计引导</a:t>
            </a:r>
            <a:r>
              <a:rPr lang="zh-CN" sz="2000" dirty="0">
                <a:latin typeface="微软雅黑" panose="020B0503020204020204" charset="-122"/>
                <a:ea typeface="微软雅黑" panose="020B0503020204020204" charset="-122"/>
                <a:cs typeface="微软雅黑" panose="020B0503020204020204" charset="-122"/>
              </a:rPr>
              <a:t>图则</a:t>
            </a:r>
            <a:r>
              <a:rPr lang="zh-CN" sz="2000" dirty="0">
                <a:latin typeface="微软雅黑" panose="020B0503020204020204" charset="-122"/>
                <a:ea typeface="微软雅黑" panose="020B0503020204020204" charset="-122"/>
                <a:cs typeface="微软雅黑" panose="020B0503020204020204" charset="-122"/>
              </a:rPr>
              <a:t>。</a:t>
            </a:r>
            <a:endParaRPr sz="2000" dirty="0">
              <a:latin typeface="微软雅黑" panose="020B0503020204020204" charset="-122"/>
              <a:ea typeface="微软雅黑" panose="020B0503020204020204" charset="-122"/>
              <a:cs typeface="微软雅黑" panose="020B0503020204020204" charset="-122"/>
            </a:endParaRPr>
          </a:p>
          <a:p>
            <a:endParaRPr sz="2000" dirty="0">
              <a:latin typeface="微软雅黑" panose="020B0503020204020204" charset="-122"/>
              <a:ea typeface="微软雅黑" panose="020B0503020204020204" charset="-122"/>
              <a:cs typeface="微软雅黑" panose="020B0503020204020204" charset="-122"/>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2" name="TextBox 14"/>
          <p:cNvSpPr>
            <a:spLocks noChangeArrowheads="1"/>
          </p:cNvSpPr>
          <p:nvPr/>
        </p:nvSpPr>
        <p:spPr bwMode="auto">
          <a:xfrm>
            <a:off x="398780" y="1802765"/>
            <a:ext cx="13914120" cy="2399665"/>
          </a:xfrm>
          <a:prstGeom prst="rect">
            <a:avLst/>
          </a:prstGeom>
          <a:noFill/>
          <a:ln w="9525">
            <a:noFill/>
            <a:miter lim="800000"/>
          </a:ln>
        </p:spPr>
        <p:txBody>
          <a:bodyPr wrap="square">
            <a:spAutoFit/>
          </a:bodyPr>
          <a:p>
            <a:pPr marL="171450" indent="-171450" eaLnBrk="1" hangingPunct="1">
              <a:lnSpc>
                <a:spcPct val="150000"/>
              </a:lnSpc>
              <a:buFont typeface="Wingdings" panose="05000000000000000000" pitchFamily="2" charset="2"/>
              <a:buChar char="n"/>
            </a:pP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总体思路</a:t>
            </a:r>
            <a:r>
              <a:rPr lang="en-US" altLang="zh-CN" sz="20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000" b="1">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风貌</a:t>
            </a:r>
            <a:r>
              <a:rPr lang="zh-CN" altLang="en-US" sz="20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延续、整旧如旧、新修协调</a:t>
            </a:r>
            <a:endParaRPr lang="en-US" altLang="zh-CN" sz="2000" b="1" dirty="0">
              <a:solidFill>
                <a:srgbClr val="C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71450" indent="-171450" eaLnBrk="1" hangingPunct="1">
              <a:lnSpc>
                <a:spcPct val="150000"/>
              </a:lnSpc>
              <a:buFont typeface="Wingdings" panose="05000000000000000000" pitchFamily="2" charset="2"/>
              <a:buChar char="n"/>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风貌延续</a:t>
            </a:r>
            <a:r>
              <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规划整治延续村庄现状整体风貌，通过功能更新和完善提升村庄生活品质</a:t>
            </a:r>
            <a:endPar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71450" indent="-171450" eaLnBrk="1" hangingPunct="1">
              <a:lnSpc>
                <a:spcPct val="150000"/>
              </a:lnSpc>
              <a:buFont typeface="Wingdings" panose="05000000000000000000" pitchFamily="2" charset="2"/>
              <a:buChar char="n"/>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整旧如旧</a:t>
            </a:r>
            <a:r>
              <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村庄建筑整治改造充分尊重建筑现状，通过在现有基础上进行改造升级使其在形式上与村庄整体风貌保持统一，在功能上实现现代宜居理念</a:t>
            </a:r>
            <a:endPar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a:p>
            <a:pPr marL="171450" indent="-171450" eaLnBrk="1" hangingPunct="1">
              <a:lnSpc>
                <a:spcPct val="150000"/>
              </a:lnSpc>
              <a:buFont typeface="Wingdings" panose="05000000000000000000" pitchFamily="2" charset="2"/>
              <a:buChar char="n"/>
            </a:pPr>
            <a:r>
              <a:rPr lang="zh-CN" altLang="en-US" sz="2000" b="1"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新建协调</a:t>
            </a:r>
            <a:r>
              <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新建建筑色彩和材质上保持与村庄建筑想协调，着重表达村庄传统</a:t>
            </a:r>
            <a:r>
              <a:rPr lang="zh-CN" altLang="en-US" sz="200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rPr>
              <a:t>建筑符号</a:t>
            </a:r>
            <a:endParaRPr lang="en-US" altLang="zh-CN" sz="2000" dirty="0">
              <a:solidFill>
                <a:srgbClr val="000000"/>
              </a:solidFill>
              <a:latin typeface="微软雅黑" panose="020B0503020204020204" charset="-122"/>
              <a:ea typeface="微软雅黑" panose="020B0503020204020204" charset="-122"/>
              <a:cs typeface="微软雅黑" panose="020B0503020204020204" charset="-122"/>
              <a:sym typeface="微软雅黑" panose="020B0503020204020204"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8" name="TextBox 33"/>
          <p:cNvSpPr txBox="1">
            <a:spLocks noChangeArrowheads="1"/>
          </p:cNvSpPr>
          <p:nvPr/>
        </p:nvSpPr>
        <p:spPr bwMode="auto">
          <a:xfrm>
            <a:off x="11878945" y="4601210"/>
            <a:ext cx="2706370" cy="2778760"/>
          </a:xfrm>
          <a:prstGeom prst="rect">
            <a:avLst/>
          </a:prstGeom>
          <a:noFill/>
          <a:ln w="9525">
            <a:noFill/>
            <a:miter lim="800000"/>
          </a:ln>
        </p:spPr>
        <p:txBody>
          <a:bodyPr wrap="square" lIns="147541" tIns="73771" rIns="147541" bIns="73771">
            <a:spAutoFit/>
          </a:bodyPr>
          <a:lstStyle/>
          <a:p>
            <a:pPr>
              <a:lnSpc>
                <a:spcPct val="150000"/>
              </a:lnSpc>
            </a:pPr>
            <a:r>
              <a:rPr lang="zh-CN" altLang="en-US" sz="1900">
                <a:ea typeface="微软雅黑" panose="020B0503020204020204" charset="-122"/>
              </a:rPr>
              <a:t>包括：堂屋、卧室、厨房、储藏室、门厅、牲畜棚</a:t>
            </a:r>
            <a:endParaRPr lang="en-US" altLang="zh-CN" sz="1900">
              <a:ea typeface="微软雅黑" panose="020B0503020204020204" charset="-122"/>
            </a:endParaRPr>
          </a:p>
          <a:p>
            <a:pPr>
              <a:lnSpc>
                <a:spcPct val="150000"/>
              </a:lnSpc>
            </a:pPr>
            <a:r>
              <a:rPr lang="zh-CN" altLang="en-US" sz="1900">
                <a:ea typeface="微软雅黑" panose="020B0503020204020204" charset="-122"/>
              </a:rPr>
              <a:t>人均住宅面积扩大</a:t>
            </a:r>
            <a:endParaRPr lang="en-US" altLang="zh-CN" sz="1900">
              <a:ea typeface="微软雅黑" panose="020B0503020204020204" charset="-122"/>
            </a:endParaRPr>
          </a:p>
          <a:p>
            <a:pPr>
              <a:lnSpc>
                <a:spcPct val="150000"/>
              </a:lnSpc>
            </a:pPr>
            <a:r>
              <a:rPr lang="zh-CN" altLang="en-US" sz="1900">
                <a:ea typeface="微软雅黑" panose="020B0503020204020204" charset="-122"/>
              </a:rPr>
              <a:t>建筑功能布局基本</a:t>
            </a:r>
            <a:endParaRPr lang="en-US" altLang="zh-CN" sz="1900">
              <a:ea typeface="微软雅黑" panose="020B0503020204020204" charset="-122"/>
            </a:endParaRPr>
          </a:p>
          <a:p>
            <a:pPr>
              <a:lnSpc>
                <a:spcPct val="150000"/>
              </a:lnSpc>
            </a:pPr>
            <a:r>
              <a:rPr lang="zh-CN" altLang="en-US" sz="1900">
                <a:ea typeface="微软雅黑" panose="020B0503020204020204" charset="-122"/>
              </a:rPr>
              <a:t>建筑利用率不高</a:t>
            </a:r>
            <a:endParaRPr lang="zh-CN" altLang="en-US" sz="1900">
              <a:ea typeface="微软雅黑" panose="020B0503020204020204" charset="-122"/>
            </a:endParaRPr>
          </a:p>
        </p:txBody>
      </p:sp>
      <p:sp>
        <p:nvSpPr>
          <p:cNvPr id="120839" name="TextBox 34"/>
          <p:cNvSpPr txBox="1">
            <a:spLocks noChangeArrowheads="1"/>
          </p:cNvSpPr>
          <p:nvPr/>
        </p:nvSpPr>
        <p:spPr bwMode="auto">
          <a:xfrm>
            <a:off x="5071110" y="4502785"/>
            <a:ext cx="2606675" cy="2778760"/>
          </a:xfrm>
          <a:prstGeom prst="rect">
            <a:avLst/>
          </a:prstGeom>
          <a:noFill/>
          <a:ln w="9525">
            <a:noFill/>
            <a:miter lim="800000"/>
          </a:ln>
        </p:spPr>
        <p:txBody>
          <a:bodyPr wrap="square" lIns="147541" tIns="73771" rIns="147541" bIns="73771">
            <a:spAutoFit/>
          </a:bodyPr>
          <a:lstStyle/>
          <a:p>
            <a:pPr>
              <a:lnSpc>
                <a:spcPct val="150000"/>
              </a:lnSpc>
            </a:pPr>
            <a:r>
              <a:rPr lang="zh-CN" altLang="en-US" sz="1900">
                <a:ea typeface="微软雅黑" panose="020B0503020204020204" charset="-122"/>
              </a:rPr>
              <a:t>包括：堂屋、起居室、卧室、厨房、门厅、卫生间、储藏室、配房</a:t>
            </a:r>
            <a:endParaRPr lang="en-US" altLang="zh-CN" sz="1900">
              <a:ea typeface="微软雅黑" panose="020B0503020204020204" charset="-122"/>
            </a:endParaRPr>
          </a:p>
          <a:p>
            <a:pPr>
              <a:lnSpc>
                <a:spcPct val="150000"/>
              </a:lnSpc>
            </a:pPr>
            <a:r>
              <a:rPr lang="zh-CN" altLang="en-US" sz="1900">
                <a:ea typeface="微软雅黑" panose="020B0503020204020204" charset="-122"/>
              </a:rPr>
              <a:t>人均住宅面积大</a:t>
            </a:r>
            <a:endParaRPr lang="en-US" altLang="zh-CN" sz="1900">
              <a:ea typeface="微软雅黑" panose="020B0503020204020204" charset="-122"/>
            </a:endParaRPr>
          </a:p>
          <a:p>
            <a:pPr>
              <a:lnSpc>
                <a:spcPct val="150000"/>
              </a:lnSpc>
            </a:pPr>
            <a:r>
              <a:rPr lang="zh-CN" altLang="en-US" sz="1900">
                <a:ea typeface="微软雅黑" panose="020B0503020204020204" charset="-122"/>
              </a:rPr>
              <a:t>建筑功能布局较合理</a:t>
            </a:r>
            <a:endParaRPr lang="zh-CN" altLang="en-US" sz="1900">
              <a:ea typeface="微软雅黑" panose="020B0503020204020204" charset="-122"/>
            </a:endParaRPr>
          </a:p>
        </p:txBody>
      </p:sp>
      <p:sp>
        <p:nvSpPr>
          <p:cNvPr id="120841" name="矩形 17"/>
          <p:cNvSpPr>
            <a:spLocks noChangeArrowheads="1"/>
          </p:cNvSpPr>
          <p:nvPr/>
        </p:nvSpPr>
        <p:spPr bwMode="auto">
          <a:xfrm>
            <a:off x="12125960" y="4023360"/>
            <a:ext cx="1016000" cy="383540"/>
          </a:xfrm>
          <a:prstGeom prst="rect">
            <a:avLst/>
          </a:prstGeom>
          <a:noFill/>
          <a:ln w="9525">
            <a:noFill/>
            <a:miter lim="800000"/>
          </a:ln>
        </p:spPr>
        <p:txBody>
          <a:bodyPr wrap="square">
            <a:spAutoFit/>
          </a:bodyPr>
          <a:lstStyle/>
          <a:p>
            <a:r>
              <a:rPr lang="en-US" altLang="zh-CN" sz="1900" b="1">
                <a:ea typeface="微软雅黑" panose="020B0503020204020204" charset="-122"/>
              </a:rPr>
              <a:t>  </a:t>
            </a:r>
            <a:r>
              <a:rPr lang="zh-CN" altLang="en-US" sz="1900" b="1">
                <a:ea typeface="微软雅黑" panose="020B0503020204020204" charset="-122"/>
              </a:rPr>
              <a:t>布局二</a:t>
            </a:r>
            <a:endParaRPr lang="zh-CN" altLang="en-US" sz="1900" b="1">
              <a:ea typeface="微软雅黑" panose="020B0503020204020204" charset="-122"/>
            </a:endParaRPr>
          </a:p>
        </p:txBody>
      </p:sp>
      <p:sp>
        <p:nvSpPr>
          <p:cNvPr id="120842" name="矩形 18"/>
          <p:cNvSpPr>
            <a:spLocks noChangeArrowheads="1"/>
          </p:cNvSpPr>
          <p:nvPr/>
        </p:nvSpPr>
        <p:spPr bwMode="auto">
          <a:xfrm>
            <a:off x="5447665" y="4023360"/>
            <a:ext cx="906780" cy="383540"/>
          </a:xfrm>
          <a:prstGeom prst="rect">
            <a:avLst/>
          </a:prstGeom>
          <a:noFill/>
          <a:ln w="9525">
            <a:noFill/>
            <a:miter lim="800000"/>
          </a:ln>
        </p:spPr>
        <p:txBody>
          <a:bodyPr wrap="square">
            <a:spAutoFit/>
          </a:bodyPr>
          <a:lstStyle/>
          <a:p>
            <a:r>
              <a:rPr lang="zh-CN" altLang="en-US" sz="1900" b="1">
                <a:ea typeface="微软雅黑" panose="020B0503020204020204" charset="-122"/>
              </a:rPr>
              <a:t>布局一</a:t>
            </a:r>
            <a:endParaRPr lang="zh-CN" altLang="en-US" sz="1900" b="1">
              <a:ea typeface="微软雅黑" panose="020B0503020204020204" charset="-122"/>
            </a:endParaRPr>
          </a:p>
        </p:txBody>
      </p:sp>
      <p:pic>
        <p:nvPicPr>
          <p:cNvPr id="120843" name="图片 19" descr="I:\12.27\2.jpg2"/>
          <p:cNvPicPr>
            <a:picLocks noChangeAspect="1"/>
          </p:cNvPicPr>
          <p:nvPr/>
        </p:nvPicPr>
        <p:blipFill>
          <a:blip r:embed="rId1"/>
          <a:srcRect/>
          <a:stretch>
            <a:fillRect/>
          </a:stretch>
        </p:blipFill>
        <p:spPr bwMode="auto">
          <a:xfrm>
            <a:off x="7906385" y="3633470"/>
            <a:ext cx="4124960" cy="4714240"/>
          </a:xfrm>
          <a:prstGeom prst="rect">
            <a:avLst/>
          </a:prstGeom>
          <a:noFill/>
          <a:ln w="9525">
            <a:noFill/>
            <a:miter lim="800000"/>
            <a:headEnd/>
            <a:tailEnd/>
          </a:ln>
        </p:spPr>
      </p:pic>
      <p:pic>
        <p:nvPicPr>
          <p:cNvPr id="120845" name="图片 25" descr="I:\12.27\3副本.jpg3副本"/>
          <p:cNvPicPr>
            <a:picLocks noChangeAspect="1"/>
          </p:cNvPicPr>
          <p:nvPr/>
        </p:nvPicPr>
        <p:blipFill>
          <a:blip r:embed="rId2"/>
          <a:srcRect/>
          <a:stretch>
            <a:fillRect/>
          </a:stretch>
        </p:blipFill>
        <p:spPr bwMode="auto">
          <a:xfrm>
            <a:off x="91440" y="3313430"/>
            <a:ext cx="5076825" cy="5034280"/>
          </a:xfrm>
          <a:prstGeom prst="rect">
            <a:avLst/>
          </a:prstGeom>
          <a:noFill/>
          <a:ln w="9525">
            <a:noFill/>
            <a:miter lim="800000"/>
            <a:headEnd/>
            <a:tailEnd/>
          </a:ln>
        </p:spPr>
      </p:pic>
      <p:sp>
        <p:nvSpPr>
          <p:cNvPr id="12" name="object 6"/>
          <p:cNvSpPr/>
          <p:nvPr/>
        </p:nvSpPr>
        <p:spPr>
          <a:xfrm flipV="1">
            <a:off x="0" y="955040"/>
            <a:ext cx="9811385" cy="107315"/>
          </a:xfrm>
          <a:prstGeom prst="rect">
            <a:avLst/>
          </a:prstGeom>
          <a:blipFill>
            <a:blip r:embed="rId3" cstate="print"/>
            <a:stretch>
              <a:fillRect/>
            </a:stretch>
          </a:blipFill>
        </p:spPr>
        <p:txBody>
          <a:bodyPr wrap="square" lIns="0" tIns="0" rIns="0" bIns="0" rtlCol="0"/>
          <a:p/>
        </p:txBody>
      </p:sp>
      <p:sp>
        <p:nvSpPr>
          <p:cNvPr id="13"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4"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6"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7"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建筑风貌提升</a:t>
            </a:r>
            <a:endParaRPr lang="zh-CN" altLang="zh-CN" sz="2000" b="1" dirty="0">
              <a:latin typeface="微软雅黑" panose="020B0503020204020204" charset="-122"/>
              <a:ea typeface="微软雅黑" panose="020B0503020204020204" charset="-122"/>
              <a:cs typeface="微软雅黑" panose="020B0503020204020204" charset="-122"/>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建筑风貌提升</a:t>
            </a:r>
            <a:endParaRPr lang="zh-CN" altLang="zh-CN" sz="2000" b="1" dirty="0">
              <a:latin typeface="微软雅黑" panose="020B0503020204020204" charset="-122"/>
              <a:ea typeface="微软雅黑" panose="020B0503020204020204" charset="-122"/>
              <a:cs typeface="微软雅黑" panose="020B0503020204020204" charset="-122"/>
            </a:endParaRPr>
          </a:p>
        </p:txBody>
      </p:sp>
      <p:sp>
        <p:nvSpPr>
          <p:cNvPr id="12" name="文本框 11"/>
          <p:cNvSpPr txBox="1"/>
          <p:nvPr/>
        </p:nvSpPr>
        <p:spPr>
          <a:xfrm>
            <a:off x="383540" y="1873250"/>
            <a:ext cx="3607435" cy="398780"/>
          </a:xfrm>
          <a:prstGeom prst="rect">
            <a:avLst/>
          </a:prstGeom>
          <a:noFill/>
        </p:spPr>
        <p:txBody>
          <a:bodyPr wrap="none" rtlCol="0" anchor="t">
            <a:spAutoFit/>
          </a:bodyPr>
          <a:p>
            <a:pPr marL="523240" algn="l">
              <a:lnSpc>
                <a:spcPct val="100000"/>
              </a:lnSpc>
              <a:spcBef>
                <a:spcPts val="1280"/>
              </a:spcBef>
            </a:pPr>
            <a:r>
              <a:rPr sz="2000" b="1" spc="35" dirty="0">
                <a:solidFill>
                  <a:srgbClr val="C00000"/>
                </a:solidFill>
                <a:latin typeface="微软雅黑" panose="020B0503020204020204" charset="-122"/>
                <a:cs typeface="微软雅黑" panose="020B0503020204020204" charset="-122"/>
                <a:sym typeface="+mn-ea"/>
              </a:rPr>
              <a:t>户型一 </a:t>
            </a:r>
            <a:r>
              <a:rPr sz="2000" b="1" dirty="0">
                <a:solidFill>
                  <a:srgbClr val="006FC0"/>
                </a:solidFill>
                <a:latin typeface="微软雅黑" panose="020B0503020204020204" charset="-122"/>
                <a:cs typeface="微软雅黑" panose="020B0503020204020204" charset="-122"/>
                <a:sym typeface="+mn-ea"/>
              </a:rPr>
              <a:t>保留村居提升引导</a:t>
            </a:r>
            <a:endParaRPr lang="zh-CN" altLang="en-US" sz="2000"/>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30" name="object 2"/>
          <p:cNvPicPr/>
          <p:nvPr/>
        </p:nvPicPr>
        <p:blipFill>
          <a:blip r:embed="rId2" cstate="print"/>
          <a:stretch>
            <a:fillRect/>
          </a:stretch>
        </p:blipFill>
        <p:spPr>
          <a:xfrm>
            <a:off x="7633727" y="3145535"/>
            <a:ext cx="4353996" cy="5023103"/>
          </a:xfrm>
          <a:prstGeom prst="rect">
            <a:avLst/>
          </a:prstGeom>
        </p:spPr>
      </p:pic>
      <p:grpSp>
        <p:nvGrpSpPr>
          <p:cNvPr id="31" name="object 3"/>
          <p:cNvGrpSpPr/>
          <p:nvPr/>
        </p:nvGrpSpPr>
        <p:grpSpPr>
          <a:xfrm>
            <a:off x="1400555" y="3142487"/>
            <a:ext cx="4295366" cy="5066665"/>
            <a:chOff x="4524755" y="2609087"/>
            <a:chExt cx="4295366" cy="5066665"/>
          </a:xfrm>
        </p:grpSpPr>
        <p:pic>
          <p:nvPicPr>
            <p:cNvPr id="32" name="object 4"/>
            <p:cNvPicPr/>
            <p:nvPr/>
          </p:nvPicPr>
          <p:blipFill>
            <a:blip r:embed="rId3" cstate="print"/>
            <a:stretch>
              <a:fillRect/>
            </a:stretch>
          </p:blipFill>
          <p:spPr>
            <a:xfrm>
              <a:off x="4524755" y="2609087"/>
              <a:ext cx="4295366" cy="4925568"/>
            </a:xfrm>
            <a:prstGeom prst="rect">
              <a:avLst/>
            </a:prstGeom>
          </p:spPr>
        </p:pic>
        <p:sp>
          <p:nvSpPr>
            <p:cNvPr id="33" name="object 5"/>
            <p:cNvSpPr/>
            <p:nvPr/>
          </p:nvSpPr>
          <p:spPr>
            <a:xfrm>
              <a:off x="6732015" y="4476622"/>
              <a:ext cx="958850" cy="3199130"/>
            </a:xfrm>
            <a:custGeom>
              <a:avLst/>
              <a:gdLst/>
              <a:ahLst/>
              <a:cxnLst/>
              <a:rect l="l" t="t" r="r" b="b"/>
              <a:pathLst>
                <a:path w="958850" h="3710304">
                  <a:moveTo>
                    <a:pt x="911225" y="3635779"/>
                  </a:moveTo>
                  <a:lnTo>
                    <a:pt x="905902" y="3636857"/>
                  </a:lnTo>
                  <a:lnTo>
                    <a:pt x="893794" y="3645042"/>
                  </a:lnTo>
                  <a:lnTo>
                    <a:pt x="885638" y="3657157"/>
                  </a:lnTo>
                  <a:lnTo>
                    <a:pt x="882650" y="3671951"/>
                  </a:lnTo>
                  <a:lnTo>
                    <a:pt x="885638" y="3686798"/>
                  </a:lnTo>
                  <a:lnTo>
                    <a:pt x="893794" y="3698906"/>
                  </a:lnTo>
                  <a:lnTo>
                    <a:pt x="905902" y="3707062"/>
                  </a:lnTo>
                  <a:lnTo>
                    <a:pt x="920750" y="3710051"/>
                  </a:lnTo>
                  <a:lnTo>
                    <a:pt x="935597" y="3707062"/>
                  </a:lnTo>
                  <a:lnTo>
                    <a:pt x="947705" y="3698906"/>
                  </a:lnTo>
                  <a:lnTo>
                    <a:pt x="955861" y="3686798"/>
                  </a:lnTo>
                  <a:lnTo>
                    <a:pt x="958850" y="3671951"/>
                  </a:lnTo>
                  <a:lnTo>
                    <a:pt x="911225" y="3671951"/>
                  </a:lnTo>
                  <a:lnTo>
                    <a:pt x="911225" y="3635779"/>
                  </a:lnTo>
                  <a:close/>
                </a:path>
                <a:path w="958850" h="3710304">
                  <a:moveTo>
                    <a:pt x="920750" y="3633851"/>
                  </a:moveTo>
                  <a:lnTo>
                    <a:pt x="911225" y="3635779"/>
                  </a:lnTo>
                  <a:lnTo>
                    <a:pt x="911225" y="3671951"/>
                  </a:lnTo>
                  <a:lnTo>
                    <a:pt x="930275" y="3671951"/>
                  </a:lnTo>
                  <a:lnTo>
                    <a:pt x="930275" y="3635779"/>
                  </a:lnTo>
                  <a:lnTo>
                    <a:pt x="920750" y="3633851"/>
                  </a:lnTo>
                  <a:close/>
                </a:path>
                <a:path w="958850" h="3710304">
                  <a:moveTo>
                    <a:pt x="930275" y="3635779"/>
                  </a:moveTo>
                  <a:lnTo>
                    <a:pt x="930275" y="3671951"/>
                  </a:lnTo>
                  <a:lnTo>
                    <a:pt x="958850" y="3671951"/>
                  </a:lnTo>
                  <a:lnTo>
                    <a:pt x="955861" y="3657157"/>
                  </a:lnTo>
                  <a:lnTo>
                    <a:pt x="947705" y="3645042"/>
                  </a:lnTo>
                  <a:lnTo>
                    <a:pt x="935597" y="3636857"/>
                  </a:lnTo>
                  <a:lnTo>
                    <a:pt x="930275" y="3635779"/>
                  </a:lnTo>
                  <a:close/>
                </a:path>
                <a:path w="958850" h="3710304">
                  <a:moveTo>
                    <a:pt x="911225" y="1120902"/>
                  </a:moveTo>
                  <a:lnTo>
                    <a:pt x="911225" y="3635779"/>
                  </a:lnTo>
                  <a:lnTo>
                    <a:pt x="920750" y="3633851"/>
                  </a:lnTo>
                  <a:lnTo>
                    <a:pt x="930275" y="3633851"/>
                  </a:lnTo>
                  <a:lnTo>
                    <a:pt x="930275" y="1130427"/>
                  </a:lnTo>
                  <a:lnTo>
                    <a:pt x="920750" y="1130427"/>
                  </a:lnTo>
                  <a:lnTo>
                    <a:pt x="911225" y="1120902"/>
                  </a:lnTo>
                  <a:close/>
                </a:path>
                <a:path w="958850" h="3710304">
                  <a:moveTo>
                    <a:pt x="930275" y="3633851"/>
                  </a:moveTo>
                  <a:lnTo>
                    <a:pt x="920750" y="3633851"/>
                  </a:lnTo>
                  <a:lnTo>
                    <a:pt x="930275" y="3635779"/>
                  </a:lnTo>
                  <a:lnTo>
                    <a:pt x="930275" y="3633851"/>
                  </a:lnTo>
                  <a:close/>
                </a:path>
                <a:path w="958850" h="3710304">
                  <a:moveTo>
                    <a:pt x="28575" y="74282"/>
                  </a:moveTo>
                  <a:lnTo>
                    <a:pt x="28575" y="1126109"/>
                  </a:lnTo>
                  <a:lnTo>
                    <a:pt x="32893" y="1130427"/>
                  </a:lnTo>
                  <a:lnTo>
                    <a:pt x="911225" y="1130427"/>
                  </a:lnTo>
                  <a:lnTo>
                    <a:pt x="911225" y="1120902"/>
                  </a:lnTo>
                  <a:lnTo>
                    <a:pt x="47625" y="1120902"/>
                  </a:lnTo>
                  <a:lnTo>
                    <a:pt x="38100" y="1111377"/>
                  </a:lnTo>
                  <a:lnTo>
                    <a:pt x="47625" y="1111377"/>
                  </a:lnTo>
                  <a:lnTo>
                    <a:pt x="47625" y="76200"/>
                  </a:lnTo>
                  <a:lnTo>
                    <a:pt x="38100" y="76200"/>
                  </a:lnTo>
                  <a:lnTo>
                    <a:pt x="28575" y="74282"/>
                  </a:lnTo>
                  <a:close/>
                </a:path>
                <a:path w="958850" h="3710304">
                  <a:moveTo>
                    <a:pt x="925956" y="1111377"/>
                  </a:moveTo>
                  <a:lnTo>
                    <a:pt x="47625" y="1111377"/>
                  </a:lnTo>
                  <a:lnTo>
                    <a:pt x="47625" y="1120902"/>
                  </a:lnTo>
                  <a:lnTo>
                    <a:pt x="911225" y="1120902"/>
                  </a:lnTo>
                  <a:lnTo>
                    <a:pt x="920750" y="1130427"/>
                  </a:lnTo>
                  <a:lnTo>
                    <a:pt x="930275" y="1130427"/>
                  </a:lnTo>
                  <a:lnTo>
                    <a:pt x="930275" y="1115568"/>
                  </a:lnTo>
                  <a:lnTo>
                    <a:pt x="925956" y="1111377"/>
                  </a:lnTo>
                  <a:close/>
                </a:path>
                <a:path w="958850" h="3710304">
                  <a:moveTo>
                    <a:pt x="47625" y="1111377"/>
                  </a:moveTo>
                  <a:lnTo>
                    <a:pt x="38100" y="1111377"/>
                  </a:lnTo>
                  <a:lnTo>
                    <a:pt x="47625" y="1120902"/>
                  </a:lnTo>
                  <a:lnTo>
                    <a:pt x="47625" y="1111377"/>
                  </a:lnTo>
                  <a:close/>
                </a:path>
                <a:path w="958850" h="3710304">
                  <a:moveTo>
                    <a:pt x="47625" y="38100"/>
                  </a:moveTo>
                  <a:lnTo>
                    <a:pt x="28575" y="38100"/>
                  </a:lnTo>
                  <a:lnTo>
                    <a:pt x="28575" y="74282"/>
                  </a:lnTo>
                  <a:lnTo>
                    <a:pt x="38100" y="76200"/>
                  </a:lnTo>
                  <a:lnTo>
                    <a:pt x="47624" y="74282"/>
                  </a:lnTo>
                  <a:lnTo>
                    <a:pt x="47625" y="38100"/>
                  </a:lnTo>
                  <a:close/>
                </a:path>
                <a:path w="958850" h="3710304">
                  <a:moveTo>
                    <a:pt x="47625" y="74282"/>
                  </a:moveTo>
                  <a:lnTo>
                    <a:pt x="38100" y="76200"/>
                  </a:lnTo>
                  <a:lnTo>
                    <a:pt x="47625" y="76200"/>
                  </a:lnTo>
                  <a:lnTo>
                    <a:pt x="47625" y="74282"/>
                  </a:lnTo>
                  <a:close/>
                </a:path>
                <a:path w="958850" h="3710304">
                  <a:moveTo>
                    <a:pt x="38100" y="0"/>
                  </a:moveTo>
                  <a:lnTo>
                    <a:pt x="23252" y="2988"/>
                  </a:lnTo>
                  <a:lnTo>
                    <a:pt x="11144" y="11144"/>
                  </a:lnTo>
                  <a:lnTo>
                    <a:pt x="2988" y="23252"/>
                  </a:lnTo>
                  <a:lnTo>
                    <a:pt x="0" y="38100"/>
                  </a:lnTo>
                  <a:lnTo>
                    <a:pt x="2988" y="52947"/>
                  </a:lnTo>
                  <a:lnTo>
                    <a:pt x="11144" y="65055"/>
                  </a:lnTo>
                  <a:lnTo>
                    <a:pt x="23252" y="73211"/>
                  </a:lnTo>
                  <a:lnTo>
                    <a:pt x="28575" y="74282"/>
                  </a:lnTo>
                  <a:lnTo>
                    <a:pt x="28575" y="38100"/>
                  </a:lnTo>
                  <a:lnTo>
                    <a:pt x="76200" y="38100"/>
                  </a:lnTo>
                  <a:lnTo>
                    <a:pt x="73211" y="23252"/>
                  </a:lnTo>
                  <a:lnTo>
                    <a:pt x="65055" y="11144"/>
                  </a:lnTo>
                  <a:lnTo>
                    <a:pt x="52947" y="2988"/>
                  </a:lnTo>
                  <a:lnTo>
                    <a:pt x="38100" y="0"/>
                  </a:lnTo>
                  <a:close/>
                </a:path>
                <a:path w="958850" h="3710304">
                  <a:moveTo>
                    <a:pt x="76200" y="38100"/>
                  </a:moveTo>
                  <a:lnTo>
                    <a:pt x="47625" y="38100"/>
                  </a:lnTo>
                  <a:lnTo>
                    <a:pt x="47625" y="74282"/>
                  </a:lnTo>
                  <a:lnTo>
                    <a:pt x="52947" y="73211"/>
                  </a:lnTo>
                  <a:lnTo>
                    <a:pt x="65055" y="65055"/>
                  </a:lnTo>
                  <a:lnTo>
                    <a:pt x="73211" y="52947"/>
                  </a:lnTo>
                  <a:lnTo>
                    <a:pt x="76200" y="38100"/>
                  </a:lnTo>
                  <a:close/>
                </a:path>
              </a:pathLst>
            </a:custGeom>
            <a:solidFill>
              <a:srgbClr val="000000"/>
            </a:solidFill>
          </p:spPr>
          <p:txBody>
            <a:bodyPr wrap="square" lIns="0" tIns="0" rIns="0" bIns="0" rtlCol="0"/>
            <a:lstStyle/>
            <a:p/>
          </p:txBody>
        </p:sp>
      </p:grpSp>
      <p:sp>
        <p:nvSpPr>
          <p:cNvPr id="34" name="object 8"/>
          <p:cNvSpPr txBox="1"/>
          <p:nvPr/>
        </p:nvSpPr>
        <p:spPr>
          <a:xfrm>
            <a:off x="4221226" y="8217661"/>
            <a:ext cx="472440" cy="2092960"/>
          </a:xfrm>
          <a:prstGeom prst="rect">
            <a:avLst/>
          </a:prstGeom>
        </p:spPr>
        <p:txBody>
          <a:bodyPr vert="horz" wrap="square" lIns="0" tIns="52705" rIns="0" bIns="0" rtlCol="0">
            <a:spAutoFit/>
          </a:bodyPr>
          <a:lstStyle/>
          <a:p>
            <a:pPr marL="12700" marR="5080" algn="just">
              <a:lnSpc>
                <a:spcPts val="1600"/>
              </a:lnSpc>
              <a:spcBef>
                <a:spcPts val="415"/>
              </a:spcBef>
            </a:pPr>
            <a:r>
              <a:rPr sz="1600" spc="315" dirty="0">
                <a:latin typeface="微软雅黑" panose="020B0503020204020204" charset="-122"/>
                <a:cs typeface="微软雅黑" panose="020B0503020204020204" charset="-122"/>
              </a:rPr>
              <a:t>新</a:t>
            </a:r>
            <a:r>
              <a:rPr sz="1600" spc="-5" dirty="0">
                <a:latin typeface="微软雅黑" panose="020B0503020204020204" charset="-122"/>
                <a:cs typeface="微软雅黑" panose="020B0503020204020204" charset="-122"/>
              </a:rPr>
              <a:t>加 </a:t>
            </a:r>
            <a:r>
              <a:rPr sz="1600" spc="315" dirty="0">
                <a:latin typeface="微软雅黑" panose="020B0503020204020204" charset="-122"/>
                <a:cs typeface="微软雅黑" panose="020B0503020204020204" charset="-122"/>
              </a:rPr>
              <a:t>翻</a:t>
            </a:r>
            <a:r>
              <a:rPr sz="1600" spc="-5" dirty="0">
                <a:latin typeface="微软雅黑" panose="020B0503020204020204" charset="-122"/>
                <a:cs typeface="微软雅黑" panose="020B0503020204020204" charset="-122"/>
              </a:rPr>
              <a:t>固 </a:t>
            </a:r>
            <a:r>
              <a:rPr sz="1600" spc="315" dirty="0">
                <a:latin typeface="微软雅黑" panose="020B0503020204020204" charset="-122"/>
                <a:cs typeface="微软雅黑" panose="020B0503020204020204" charset="-122"/>
              </a:rPr>
              <a:t>修</a:t>
            </a:r>
            <a:r>
              <a:rPr sz="1600" spc="-5" dirty="0">
                <a:latin typeface="微软雅黑" panose="020B0503020204020204" charset="-122"/>
                <a:cs typeface="微软雅黑" panose="020B0503020204020204" charset="-122"/>
              </a:rPr>
              <a:t>建 </a:t>
            </a:r>
            <a:r>
              <a:rPr sz="1600" spc="315" dirty="0">
                <a:latin typeface="微软雅黑" panose="020B0503020204020204" charset="-122"/>
                <a:cs typeface="微软雅黑" panose="020B0503020204020204" charset="-122"/>
              </a:rPr>
              <a:t>屋</a:t>
            </a:r>
            <a:r>
              <a:rPr sz="1600" spc="-5" dirty="0">
                <a:latin typeface="微软雅黑" panose="020B0503020204020204" charset="-122"/>
                <a:cs typeface="微软雅黑" panose="020B0503020204020204" charset="-122"/>
              </a:rPr>
              <a:t>筑 </a:t>
            </a:r>
            <a:r>
              <a:rPr sz="1600" spc="315" dirty="0">
                <a:latin typeface="微软雅黑" panose="020B0503020204020204" charset="-122"/>
                <a:cs typeface="微软雅黑" panose="020B0503020204020204" charset="-122"/>
              </a:rPr>
              <a:t>顶</a:t>
            </a:r>
            <a:r>
              <a:rPr sz="1600" spc="-5" dirty="0">
                <a:latin typeface="微软雅黑" panose="020B0503020204020204" charset="-122"/>
                <a:cs typeface="微软雅黑" panose="020B0503020204020204" charset="-122"/>
              </a:rPr>
              <a:t>内</a:t>
            </a:r>
            <a:endParaRPr sz="1600">
              <a:latin typeface="微软雅黑" panose="020B0503020204020204" charset="-122"/>
              <a:cs typeface="微软雅黑" panose="020B0503020204020204" charset="-122"/>
            </a:endParaRPr>
          </a:p>
          <a:p>
            <a:pPr marL="256540">
              <a:lnSpc>
                <a:spcPts val="1420"/>
              </a:lnSpc>
            </a:pPr>
            <a:r>
              <a:rPr sz="1600" spc="-5" dirty="0">
                <a:latin typeface="微软雅黑" panose="020B0503020204020204" charset="-122"/>
                <a:cs typeface="微软雅黑" panose="020B0503020204020204" charset="-122"/>
              </a:rPr>
              <a:t>部</a:t>
            </a:r>
            <a:endParaRPr sz="1600">
              <a:latin typeface="微软雅黑" panose="020B0503020204020204" charset="-122"/>
              <a:cs typeface="微软雅黑" panose="020B0503020204020204" charset="-122"/>
            </a:endParaRPr>
          </a:p>
          <a:p>
            <a:pPr marL="256540" marR="5080">
              <a:lnSpc>
                <a:spcPts val="1600"/>
              </a:lnSpc>
              <a:spcBef>
                <a:spcPts val="155"/>
              </a:spcBef>
            </a:pPr>
            <a:r>
              <a:rPr sz="1600" spc="-5" dirty="0">
                <a:latin typeface="微软雅黑" panose="020B0503020204020204" charset="-122"/>
                <a:cs typeface="微软雅黑" panose="020B0503020204020204" charset="-122"/>
              </a:rPr>
              <a:t>结 构</a:t>
            </a:r>
            <a:endParaRPr sz="1600">
              <a:latin typeface="微软雅黑" panose="020B0503020204020204" charset="-122"/>
              <a:cs typeface="微软雅黑" panose="020B0503020204020204" charset="-122"/>
            </a:endParaRPr>
          </a:p>
          <a:p>
            <a:pPr marL="256540">
              <a:lnSpc>
                <a:spcPts val="1430"/>
              </a:lnSpc>
            </a:pP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256540">
              <a:lnSpc>
                <a:spcPts val="1760"/>
              </a:lnSpc>
            </a:pPr>
            <a:r>
              <a:rPr sz="1600" spc="-5" dirty="0">
                <a:latin typeface="微软雅黑" panose="020B0503020204020204" charset="-122"/>
                <a:cs typeface="微软雅黑" panose="020B0503020204020204" charset="-122"/>
              </a:rPr>
              <a:t>重</a:t>
            </a:r>
            <a:endParaRPr sz="1600">
              <a:latin typeface="微软雅黑" panose="020B0503020204020204" charset="-122"/>
              <a:cs typeface="微软雅黑" panose="020B0503020204020204" charset="-122"/>
            </a:endParaRPr>
          </a:p>
        </p:txBody>
      </p:sp>
      <p:sp>
        <p:nvSpPr>
          <p:cNvPr id="35" name="object 9"/>
          <p:cNvSpPr/>
          <p:nvPr/>
        </p:nvSpPr>
        <p:spPr>
          <a:xfrm>
            <a:off x="2175510" y="6532880"/>
            <a:ext cx="80010" cy="1675765"/>
          </a:xfrm>
          <a:custGeom>
            <a:avLst/>
            <a:gdLst/>
            <a:ahLst/>
            <a:cxnLst/>
            <a:rect l="l" t="t" r="r" b="b"/>
            <a:pathLst>
              <a:path w="80010" h="2128520">
                <a:moveTo>
                  <a:pt x="28389" y="2053483"/>
                </a:moveTo>
                <a:lnTo>
                  <a:pt x="26646" y="2053653"/>
                </a:lnTo>
                <a:lnTo>
                  <a:pt x="13779" y="2060543"/>
                </a:lnTo>
                <a:lnTo>
                  <a:pt x="4437" y="2071766"/>
                </a:lnTo>
                <a:lnTo>
                  <a:pt x="0" y="2086229"/>
                </a:lnTo>
                <a:lnTo>
                  <a:pt x="1460" y="2101294"/>
                </a:lnTo>
                <a:lnTo>
                  <a:pt x="8350" y="2114169"/>
                </a:lnTo>
                <a:lnTo>
                  <a:pt x="19573" y="2123519"/>
                </a:lnTo>
                <a:lnTo>
                  <a:pt x="34036" y="2128012"/>
                </a:lnTo>
                <a:lnTo>
                  <a:pt x="49045" y="2126551"/>
                </a:lnTo>
                <a:lnTo>
                  <a:pt x="61912" y="2119661"/>
                </a:lnTo>
                <a:lnTo>
                  <a:pt x="71254" y="2108438"/>
                </a:lnTo>
                <a:lnTo>
                  <a:pt x="75691" y="2093976"/>
                </a:lnTo>
                <a:lnTo>
                  <a:pt x="75322" y="2090166"/>
                </a:lnTo>
                <a:lnTo>
                  <a:pt x="28321" y="2090166"/>
                </a:lnTo>
                <a:lnTo>
                  <a:pt x="28389" y="2053483"/>
                </a:lnTo>
                <a:close/>
              </a:path>
              <a:path w="80010" h="2128520">
                <a:moveTo>
                  <a:pt x="41656" y="2052193"/>
                </a:moveTo>
                <a:lnTo>
                  <a:pt x="28389" y="2053483"/>
                </a:lnTo>
                <a:lnTo>
                  <a:pt x="28321" y="2090166"/>
                </a:lnTo>
                <a:lnTo>
                  <a:pt x="47371" y="2090166"/>
                </a:lnTo>
                <a:lnTo>
                  <a:pt x="47438" y="2053989"/>
                </a:lnTo>
                <a:lnTo>
                  <a:pt x="41656" y="2052193"/>
                </a:lnTo>
                <a:close/>
              </a:path>
              <a:path w="80010" h="2128520">
                <a:moveTo>
                  <a:pt x="47438" y="2053989"/>
                </a:moveTo>
                <a:lnTo>
                  <a:pt x="47371" y="2090166"/>
                </a:lnTo>
                <a:lnTo>
                  <a:pt x="75322" y="2090166"/>
                </a:lnTo>
                <a:lnTo>
                  <a:pt x="74231" y="2078910"/>
                </a:lnTo>
                <a:lnTo>
                  <a:pt x="67341" y="2066036"/>
                </a:lnTo>
                <a:lnTo>
                  <a:pt x="56118" y="2056685"/>
                </a:lnTo>
                <a:lnTo>
                  <a:pt x="47438" y="2053989"/>
                </a:lnTo>
                <a:close/>
              </a:path>
              <a:path w="80010" h="2128520">
                <a:moveTo>
                  <a:pt x="47441" y="2052193"/>
                </a:moveTo>
                <a:lnTo>
                  <a:pt x="41656" y="2052193"/>
                </a:lnTo>
                <a:lnTo>
                  <a:pt x="47438" y="2053989"/>
                </a:lnTo>
                <a:lnTo>
                  <a:pt x="47441" y="2052193"/>
                </a:lnTo>
                <a:close/>
              </a:path>
              <a:path w="80010" h="2128520">
                <a:moveTo>
                  <a:pt x="32063" y="74262"/>
                </a:moveTo>
                <a:lnTo>
                  <a:pt x="28389" y="2053483"/>
                </a:lnTo>
                <a:lnTo>
                  <a:pt x="41656" y="2052193"/>
                </a:lnTo>
                <a:lnTo>
                  <a:pt x="47441" y="2052193"/>
                </a:lnTo>
                <a:lnTo>
                  <a:pt x="51110" y="76200"/>
                </a:lnTo>
                <a:lnTo>
                  <a:pt x="41656" y="76200"/>
                </a:lnTo>
                <a:lnTo>
                  <a:pt x="32063" y="74262"/>
                </a:lnTo>
                <a:close/>
              </a:path>
              <a:path w="80010" h="2128520">
                <a:moveTo>
                  <a:pt x="51181" y="38100"/>
                </a:moveTo>
                <a:lnTo>
                  <a:pt x="32131" y="38100"/>
                </a:lnTo>
                <a:lnTo>
                  <a:pt x="32063" y="74262"/>
                </a:lnTo>
                <a:lnTo>
                  <a:pt x="41656" y="76200"/>
                </a:lnTo>
                <a:lnTo>
                  <a:pt x="51113" y="74296"/>
                </a:lnTo>
                <a:lnTo>
                  <a:pt x="51181" y="38100"/>
                </a:lnTo>
                <a:close/>
              </a:path>
              <a:path w="80010" h="2128520">
                <a:moveTo>
                  <a:pt x="51113" y="74296"/>
                </a:moveTo>
                <a:lnTo>
                  <a:pt x="41656" y="76200"/>
                </a:lnTo>
                <a:lnTo>
                  <a:pt x="51110" y="76200"/>
                </a:lnTo>
                <a:lnTo>
                  <a:pt x="51113" y="74296"/>
                </a:lnTo>
                <a:close/>
              </a:path>
              <a:path w="80010" h="2128520">
                <a:moveTo>
                  <a:pt x="79756" y="38100"/>
                </a:moveTo>
                <a:lnTo>
                  <a:pt x="51181" y="38100"/>
                </a:lnTo>
                <a:lnTo>
                  <a:pt x="51113" y="74296"/>
                </a:lnTo>
                <a:lnTo>
                  <a:pt x="56503" y="73211"/>
                </a:lnTo>
                <a:lnTo>
                  <a:pt x="68611" y="65055"/>
                </a:lnTo>
                <a:lnTo>
                  <a:pt x="76767" y="52947"/>
                </a:lnTo>
                <a:lnTo>
                  <a:pt x="79756" y="38100"/>
                </a:lnTo>
                <a:close/>
              </a:path>
              <a:path w="80010" h="2128520">
                <a:moveTo>
                  <a:pt x="41656" y="0"/>
                </a:moveTo>
                <a:lnTo>
                  <a:pt x="26862" y="2988"/>
                </a:lnTo>
                <a:lnTo>
                  <a:pt x="14747" y="11144"/>
                </a:lnTo>
                <a:lnTo>
                  <a:pt x="6562" y="23252"/>
                </a:lnTo>
                <a:lnTo>
                  <a:pt x="3556" y="38100"/>
                </a:lnTo>
                <a:lnTo>
                  <a:pt x="6562" y="52947"/>
                </a:lnTo>
                <a:lnTo>
                  <a:pt x="14747" y="65055"/>
                </a:lnTo>
                <a:lnTo>
                  <a:pt x="26862" y="73211"/>
                </a:lnTo>
                <a:lnTo>
                  <a:pt x="32063" y="74262"/>
                </a:lnTo>
                <a:lnTo>
                  <a:pt x="32131" y="38100"/>
                </a:lnTo>
                <a:lnTo>
                  <a:pt x="79756" y="38100"/>
                </a:lnTo>
                <a:lnTo>
                  <a:pt x="76767" y="23252"/>
                </a:lnTo>
                <a:lnTo>
                  <a:pt x="68611" y="11144"/>
                </a:lnTo>
                <a:lnTo>
                  <a:pt x="56503" y="2988"/>
                </a:lnTo>
                <a:lnTo>
                  <a:pt x="41656" y="0"/>
                </a:lnTo>
                <a:close/>
              </a:path>
            </a:pathLst>
          </a:custGeom>
          <a:solidFill>
            <a:srgbClr val="000000"/>
          </a:solidFill>
        </p:spPr>
        <p:txBody>
          <a:bodyPr wrap="square" lIns="0" tIns="0" rIns="0" bIns="0" rtlCol="0"/>
          <a:lstStyle/>
          <a:p/>
        </p:txBody>
      </p:sp>
      <p:sp>
        <p:nvSpPr>
          <p:cNvPr id="36" name="object 10"/>
          <p:cNvSpPr txBox="1"/>
          <p:nvPr/>
        </p:nvSpPr>
        <p:spPr>
          <a:xfrm>
            <a:off x="5372481" y="8293607"/>
            <a:ext cx="228600" cy="2092960"/>
          </a:xfrm>
          <a:prstGeom prst="rect">
            <a:avLst/>
          </a:prstGeom>
        </p:spPr>
        <p:txBody>
          <a:bodyPr vert="horz" wrap="square" lIns="0" tIns="52705" rIns="0" bIns="0" rtlCol="0">
            <a:spAutoFit/>
          </a:bodyPr>
          <a:lstStyle/>
          <a:p>
            <a:pPr marL="12700" marR="5080" algn="just">
              <a:lnSpc>
                <a:spcPts val="1600"/>
              </a:lnSpc>
              <a:spcBef>
                <a:spcPts val="415"/>
              </a:spcBef>
            </a:pPr>
            <a:r>
              <a:rPr sz="1600" spc="-5" dirty="0">
                <a:latin typeface="微软雅黑" panose="020B0503020204020204" charset="-122"/>
                <a:cs typeface="微软雅黑" panose="020B0503020204020204" charset="-122"/>
              </a:rPr>
              <a:t>增 加 绿 化</a:t>
            </a:r>
            <a:endParaRPr sz="1600">
              <a:latin typeface="微软雅黑" panose="020B0503020204020204" charset="-122"/>
              <a:cs typeface="微软雅黑" panose="020B0503020204020204" charset="-122"/>
            </a:endParaRPr>
          </a:p>
          <a:p>
            <a:pPr marL="12700">
              <a:lnSpc>
                <a:spcPts val="1420"/>
              </a:lnSpc>
            </a:pP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12700" marR="5080" algn="just">
              <a:lnSpc>
                <a:spcPts val="1600"/>
              </a:lnSpc>
              <a:spcBef>
                <a:spcPts val="155"/>
              </a:spcBef>
            </a:pPr>
            <a:r>
              <a:rPr sz="1600" spc="-5" dirty="0">
                <a:latin typeface="微软雅黑" panose="020B0503020204020204" charset="-122"/>
                <a:cs typeface="微软雅黑" panose="020B0503020204020204" charset="-122"/>
              </a:rPr>
              <a:t>营 造 庭 院 景</a:t>
            </a:r>
            <a:endParaRPr sz="1600">
              <a:latin typeface="微软雅黑" panose="020B0503020204020204" charset="-122"/>
              <a:cs typeface="微软雅黑" panose="020B0503020204020204" charset="-122"/>
            </a:endParaRPr>
          </a:p>
        </p:txBody>
      </p:sp>
      <p:sp>
        <p:nvSpPr>
          <p:cNvPr id="37" name="object 11"/>
          <p:cNvSpPr txBox="1"/>
          <p:nvPr/>
        </p:nvSpPr>
        <p:spPr>
          <a:xfrm>
            <a:off x="5372481" y="10320527"/>
            <a:ext cx="228600" cy="269240"/>
          </a:xfrm>
          <a:prstGeom prst="rect">
            <a:avLst/>
          </a:prstGeom>
        </p:spPr>
        <p:txBody>
          <a:bodyPr vert="horz" wrap="square" lIns="0" tIns="12065" rIns="0" bIns="0" rtlCol="0">
            <a:spAutoFit/>
          </a:bodyPr>
          <a:lstStyle/>
          <a:p>
            <a:pPr marL="12700">
              <a:lnSpc>
                <a:spcPct val="100000"/>
              </a:lnSpc>
              <a:spcBef>
                <a:spcPts val="95"/>
              </a:spcBef>
            </a:pPr>
            <a:r>
              <a:rPr sz="1600" spc="-5" dirty="0">
                <a:latin typeface="微软雅黑" panose="020B0503020204020204" charset="-122"/>
                <a:cs typeface="微软雅黑" panose="020B0503020204020204" charset="-122"/>
              </a:rPr>
              <a:t>观</a:t>
            </a:r>
            <a:endParaRPr sz="1600">
              <a:latin typeface="微软雅黑" panose="020B0503020204020204" charset="-122"/>
              <a:cs typeface="微软雅黑" panose="020B0503020204020204" charset="-122"/>
            </a:endParaRPr>
          </a:p>
        </p:txBody>
      </p:sp>
      <p:sp>
        <p:nvSpPr>
          <p:cNvPr id="38" name="object 12"/>
          <p:cNvSpPr/>
          <p:nvPr/>
        </p:nvSpPr>
        <p:spPr>
          <a:xfrm>
            <a:off x="5411470" y="6144260"/>
            <a:ext cx="76200" cy="2064385"/>
          </a:xfrm>
          <a:custGeom>
            <a:avLst/>
            <a:gdLst/>
            <a:ahLst/>
            <a:cxnLst/>
            <a:rect l="l" t="t" r="r" b="b"/>
            <a:pathLst>
              <a:path w="80009" h="2599690">
                <a:moveTo>
                  <a:pt x="28376" y="2525226"/>
                </a:moveTo>
                <a:lnTo>
                  <a:pt x="26646" y="2525402"/>
                </a:lnTo>
                <a:lnTo>
                  <a:pt x="13779" y="2532316"/>
                </a:lnTo>
                <a:lnTo>
                  <a:pt x="4437" y="2543516"/>
                </a:lnTo>
                <a:lnTo>
                  <a:pt x="0" y="2557907"/>
                </a:lnTo>
                <a:lnTo>
                  <a:pt x="1460" y="2572990"/>
                </a:lnTo>
                <a:lnTo>
                  <a:pt x="8350" y="2585894"/>
                </a:lnTo>
                <a:lnTo>
                  <a:pt x="19573" y="2595250"/>
                </a:lnTo>
                <a:lnTo>
                  <a:pt x="34035" y="2599690"/>
                </a:lnTo>
                <a:lnTo>
                  <a:pt x="49045" y="2598229"/>
                </a:lnTo>
                <a:lnTo>
                  <a:pt x="61912" y="2591339"/>
                </a:lnTo>
                <a:lnTo>
                  <a:pt x="71254" y="2580116"/>
                </a:lnTo>
                <a:lnTo>
                  <a:pt x="75691" y="2565654"/>
                </a:lnTo>
                <a:lnTo>
                  <a:pt x="75322" y="2561844"/>
                </a:lnTo>
                <a:lnTo>
                  <a:pt x="28320" y="2561844"/>
                </a:lnTo>
                <a:lnTo>
                  <a:pt x="28376" y="2525226"/>
                </a:lnTo>
                <a:close/>
              </a:path>
              <a:path w="80009" h="2599690">
                <a:moveTo>
                  <a:pt x="41655" y="2523871"/>
                </a:moveTo>
                <a:lnTo>
                  <a:pt x="28376" y="2525226"/>
                </a:lnTo>
                <a:lnTo>
                  <a:pt x="28320" y="2561844"/>
                </a:lnTo>
                <a:lnTo>
                  <a:pt x="47370" y="2561844"/>
                </a:lnTo>
                <a:lnTo>
                  <a:pt x="47425" y="2525663"/>
                </a:lnTo>
                <a:lnTo>
                  <a:pt x="41655" y="2523871"/>
                </a:lnTo>
                <a:close/>
              </a:path>
              <a:path w="80009" h="2599690">
                <a:moveTo>
                  <a:pt x="47425" y="2525663"/>
                </a:moveTo>
                <a:lnTo>
                  <a:pt x="47370" y="2561844"/>
                </a:lnTo>
                <a:lnTo>
                  <a:pt x="75322" y="2561844"/>
                </a:lnTo>
                <a:lnTo>
                  <a:pt x="74231" y="2550588"/>
                </a:lnTo>
                <a:lnTo>
                  <a:pt x="67341" y="2537714"/>
                </a:lnTo>
                <a:lnTo>
                  <a:pt x="56118" y="2528363"/>
                </a:lnTo>
                <a:lnTo>
                  <a:pt x="47425" y="2525663"/>
                </a:lnTo>
                <a:close/>
              </a:path>
              <a:path w="80009" h="2599690">
                <a:moveTo>
                  <a:pt x="47428" y="2523871"/>
                </a:moveTo>
                <a:lnTo>
                  <a:pt x="41655" y="2523871"/>
                </a:lnTo>
                <a:lnTo>
                  <a:pt x="47425" y="2525663"/>
                </a:lnTo>
                <a:lnTo>
                  <a:pt x="47428" y="2523871"/>
                </a:lnTo>
                <a:close/>
              </a:path>
              <a:path w="80009" h="2599690">
                <a:moveTo>
                  <a:pt x="32076" y="74264"/>
                </a:moveTo>
                <a:lnTo>
                  <a:pt x="28376" y="2525226"/>
                </a:lnTo>
                <a:lnTo>
                  <a:pt x="41655" y="2523871"/>
                </a:lnTo>
                <a:lnTo>
                  <a:pt x="47428" y="2523871"/>
                </a:lnTo>
                <a:lnTo>
                  <a:pt x="51123" y="76200"/>
                </a:lnTo>
                <a:lnTo>
                  <a:pt x="41655" y="76200"/>
                </a:lnTo>
                <a:lnTo>
                  <a:pt x="32076" y="74264"/>
                </a:lnTo>
                <a:close/>
              </a:path>
              <a:path w="80009" h="2599690">
                <a:moveTo>
                  <a:pt x="51180" y="38100"/>
                </a:moveTo>
                <a:lnTo>
                  <a:pt x="32130" y="38100"/>
                </a:lnTo>
                <a:lnTo>
                  <a:pt x="32076" y="74264"/>
                </a:lnTo>
                <a:lnTo>
                  <a:pt x="41655" y="76200"/>
                </a:lnTo>
                <a:lnTo>
                  <a:pt x="51126" y="74293"/>
                </a:lnTo>
                <a:lnTo>
                  <a:pt x="51180" y="38100"/>
                </a:lnTo>
                <a:close/>
              </a:path>
              <a:path w="80009" h="2599690">
                <a:moveTo>
                  <a:pt x="51126" y="74293"/>
                </a:moveTo>
                <a:lnTo>
                  <a:pt x="41655" y="76200"/>
                </a:lnTo>
                <a:lnTo>
                  <a:pt x="51123" y="76200"/>
                </a:lnTo>
                <a:lnTo>
                  <a:pt x="51126" y="74293"/>
                </a:lnTo>
                <a:close/>
              </a:path>
              <a:path w="80009" h="2599690">
                <a:moveTo>
                  <a:pt x="79755" y="38100"/>
                </a:moveTo>
                <a:lnTo>
                  <a:pt x="51180" y="38100"/>
                </a:lnTo>
                <a:lnTo>
                  <a:pt x="51126" y="74293"/>
                </a:lnTo>
                <a:lnTo>
                  <a:pt x="56503" y="73211"/>
                </a:lnTo>
                <a:lnTo>
                  <a:pt x="68611" y="65055"/>
                </a:lnTo>
                <a:lnTo>
                  <a:pt x="76767" y="52947"/>
                </a:lnTo>
                <a:lnTo>
                  <a:pt x="79755" y="38100"/>
                </a:lnTo>
                <a:close/>
              </a:path>
              <a:path w="80009" h="2599690">
                <a:moveTo>
                  <a:pt x="41655" y="0"/>
                </a:moveTo>
                <a:lnTo>
                  <a:pt x="26862" y="2988"/>
                </a:lnTo>
                <a:lnTo>
                  <a:pt x="14747" y="11144"/>
                </a:lnTo>
                <a:lnTo>
                  <a:pt x="6562" y="23252"/>
                </a:lnTo>
                <a:lnTo>
                  <a:pt x="3555" y="38100"/>
                </a:lnTo>
                <a:lnTo>
                  <a:pt x="6562" y="52947"/>
                </a:lnTo>
                <a:lnTo>
                  <a:pt x="14747" y="65055"/>
                </a:lnTo>
                <a:lnTo>
                  <a:pt x="26862" y="73211"/>
                </a:lnTo>
                <a:lnTo>
                  <a:pt x="32076" y="74264"/>
                </a:lnTo>
                <a:lnTo>
                  <a:pt x="32130" y="38100"/>
                </a:lnTo>
                <a:lnTo>
                  <a:pt x="79755" y="38100"/>
                </a:lnTo>
                <a:lnTo>
                  <a:pt x="76767" y="23252"/>
                </a:lnTo>
                <a:lnTo>
                  <a:pt x="68611" y="11144"/>
                </a:lnTo>
                <a:lnTo>
                  <a:pt x="56503" y="2988"/>
                </a:lnTo>
                <a:lnTo>
                  <a:pt x="41655" y="0"/>
                </a:lnTo>
                <a:close/>
              </a:path>
            </a:pathLst>
          </a:custGeom>
          <a:solidFill>
            <a:srgbClr val="000000"/>
          </a:solidFill>
        </p:spPr>
        <p:txBody>
          <a:bodyPr wrap="square" lIns="0" tIns="0" rIns="0" bIns="0" rtlCol="0"/>
          <a:lstStyle/>
          <a:p/>
        </p:txBody>
      </p:sp>
      <p:sp>
        <p:nvSpPr>
          <p:cNvPr id="39" name="object 13"/>
          <p:cNvSpPr txBox="1"/>
          <p:nvPr/>
        </p:nvSpPr>
        <p:spPr>
          <a:xfrm>
            <a:off x="2134234" y="8287511"/>
            <a:ext cx="855344" cy="2093595"/>
          </a:xfrm>
          <a:prstGeom prst="rect">
            <a:avLst/>
          </a:prstGeom>
        </p:spPr>
        <p:txBody>
          <a:bodyPr vert="horz" wrap="square" lIns="0" tIns="12065" rIns="0" bIns="0" rtlCol="0">
            <a:spAutoFit/>
          </a:bodyPr>
          <a:lstStyle/>
          <a:p>
            <a:pPr marL="12700">
              <a:lnSpc>
                <a:spcPts val="1760"/>
              </a:lnSpc>
              <a:spcBef>
                <a:spcPts val="95"/>
              </a:spcBef>
              <a:tabLst>
                <a:tab pos="639445" algn="l"/>
              </a:tabLst>
            </a:pPr>
            <a:r>
              <a:rPr sz="1600" spc="-5" dirty="0">
                <a:latin typeface="微软雅黑" panose="020B0503020204020204" charset="-122"/>
                <a:cs typeface="微软雅黑" panose="020B0503020204020204" charset="-122"/>
              </a:rPr>
              <a:t>院</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院</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落</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落</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整</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内</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修</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采</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重</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用</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建</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仿</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院</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石</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墙</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水</a:t>
            </a:r>
            <a:endParaRPr sz="1600">
              <a:latin typeface="微软雅黑" panose="020B0503020204020204" charset="-122"/>
              <a:cs typeface="微软雅黑" panose="020B0503020204020204" charset="-122"/>
            </a:endParaRPr>
          </a:p>
          <a:p>
            <a:pPr marL="12700">
              <a:lnSpc>
                <a:spcPts val="1595"/>
              </a:lnSpc>
              <a:tabLst>
                <a:tab pos="639445" algn="l"/>
              </a:tabLst>
            </a:pPr>
            <a:r>
              <a:rPr sz="1600" spc="-5" dirty="0">
                <a:latin typeface="微软雅黑" panose="020B0503020204020204" charset="-122"/>
                <a:cs typeface="微软雅黑" panose="020B0503020204020204" charset="-122"/>
              </a:rPr>
              <a:t>大</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泥</a:t>
            </a:r>
            <a:endParaRPr sz="1600">
              <a:latin typeface="微软雅黑" panose="020B0503020204020204" charset="-122"/>
              <a:cs typeface="微软雅黑" panose="020B0503020204020204" charset="-122"/>
            </a:endParaRPr>
          </a:p>
          <a:p>
            <a:pPr marL="12700">
              <a:lnSpc>
                <a:spcPts val="1760"/>
              </a:lnSpc>
              <a:tabLst>
                <a:tab pos="639445" algn="l"/>
              </a:tabLst>
            </a:pPr>
            <a:r>
              <a:rPr sz="1600" spc="-5" dirty="0">
                <a:latin typeface="微软雅黑" panose="020B0503020204020204" charset="-122"/>
                <a:cs typeface="微软雅黑" panose="020B0503020204020204" charset="-122"/>
              </a:rPr>
              <a:t>门</a:t>
            </a:r>
            <a:r>
              <a:rPr sz="1600" spc="-5"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路</a:t>
            </a:r>
            <a:endParaRPr sz="1600">
              <a:latin typeface="微软雅黑" panose="020B0503020204020204" charset="-122"/>
              <a:cs typeface="微软雅黑" panose="020B0503020204020204" charset="-122"/>
            </a:endParaRPr>
          </a:p>
        </p:txBody>
      </p:sp>
      <p:sp>
        <p:nvSpPr>
          <p:cNvPr id="40" name="object 14"/>
          <p:cNvSpPr/>
          <p:nvPr/>
        </p:nvSpPr>
        <p:spPr>
          <a:xfrm>
            <a:off x="2801620" y="6287135"/>
            <a:ext cx="76200" cy="1921510"/>
          </a:xfrm>
          <a:custGeom>
            <a:avLst/>
            <a:gdLst/>
            <a:ahLst/>
            <a:cxnLst/>
            <a:rect l="l" t="t" r="r" b="b"/>
            <a:pathLst>
              <a:path w="80010" h="2372995">
                <a:moveTo>
                  <a:pt x="32385" y="2298719"/>
                </a:moveTo>
                <a:lnTo>
                  <a:pt x="27116" y="2299783"/>
                </a:lnTo>
                <a:lnTo>
                  <a:pt x="15001" y="2307939"/>
                </a:lnTo>
                <a:lnTo>
                  <a:pt x="6816" y="2320047"/>
                </a:lnTo>
                <a:lnTo>
                  <a:pt x="3810" y="2334895"/>
                </a:lnTo>
                <a:lnTo>
                  <a:pt x="6816" y="2349688"/>
                </a:lnTo>
                <a:lnTo>
                  <a:pt x="15001" y="2361803"/>
                </a:lnTo>
                <a:lnTo>
                  <a:pt x="27116" y="2369988"/>
                </a:lnTo>
                <a:lnTo>
                  <a:pt x="41910" y="2372995"/>
                </a:lnTo>
                <a:lnTo>
                  <a:pt x="56757" y="2369988"/>
                </a:lnTo>
                <a:lnTo>
                  <a:pt x="68865" y="2361803"/>
                </a:lnTo>
                <a:lnTo>
                  <a:pt x="77021" y="2349688"/>
                </a:lnTo>
                <a:lnTo>
                  <a:pt x="80010" y="2334895"/>
                </a:lnTo>
                <a:lnTo>
                  <a:pt x="32385" y="2334895"/>
                </a:lnTo>
                <a:lnTo>
                  <a:pt x="32385" y="2298719"/>
                </a:lnTo>
                <a:close/>
              </a:path>
              <a:path w="80010" h="2372995">
                <a:moveTo>
                  <a:pt x="41910" y="2296795"/>
                </a:moveTo>
                <a:lnTo>
                  <a:pt x="32419" y="2298712"/>
                </a:lnTo>
                <a:lnTo>
                  <a:pt x="32385" y="2334895"/>
                </a:lnTo>
                <a:lnTo>
                  <a:pt x="51435" y="2334895"/>
                </a:lnTo>
                <a:lnTo>
                  <a:pt x="51435" y="2298712"/>
                </a:lnTo>
                <a:lnTo>
                  <a:pt x="41910" y="2296795"/>
                </a:lnTo>
                <a:close/>
              </a:path>
              <a:path w="80010" h="2372995">
                <a:moveTo>
                  <a:pt x="51435" y="2298712"/>
                </a:moveTo>
                <a:lnTo>
                  <a:pt x="51435" y="2334895"/>
                </a:lnTo>
                <a:lnTo>
                  <a:pt x="80010" y="2334895"/>
                </a:lnTo>
                <a:lnTo>
                  <a:pt x="77021" y="2320047"/>
                </a:lnTo>
                <a:lnTo>
                  <a:pt x="68865" y="2307939"/>
                </a:lnTo>
                <a:lnTo>
                  <a:pt x="56757" y="2299783"/>
                </a:lnTo>
                <a:lnTo>
                  <a:pt x="51435" y="2298712"/>
                </a:lnTo>
                <a:close/>
              </a:path>
              <a:path w="80010" h="2372995">
                <a:moveTo>
                  <a:pt x="32385" y="1196213"/>
                </a:moveTo>
                <a:lnTo>
                  <a:pt x="32385" y="2298719"/>
                </a:lnTo>
                <a:lnTo>
                  <a:pt x="41910" y="2296795"/>
                </a:lnTo>
                <a:lnTo>
                  <a:pt x="51435" y="2296795"/>
                </a:lnTo>
                <a:lnTo>
                  <a:pt x="51435" y="1196721"/>
                </a:lnTo>
                <a:lnTo>
                  <a:pt x="32892" y="1196721"/>
                </a:lnTo>
                <a:lnTo>
                  <a:pt x="32385" y="1196213"/>
                </a:lnTo>
                <a:close/>
              </a:path>
              <a:path w="80010" h="2372995">
                <a:moveTo>
                  <a:pt x="51435" y="2296795"/>
                </a:moveTo>
                <a:lnTo>
                  <a:pt x="41910" y="2296795"/>
                </a:lnTo>
                <a:lnTo>
                  <a:pt x="51435" y="2298712"/>
                </a:lnTo>
                <a:lnTo>
                  <a:pt x="51435" y="2296795"/>
                </a:lnTo>
                <a:close/>
              </a:path>
              <a:path w="80010" h="2372995">
                <a:moveTo>
                  <a:pt x="32385" y="1187196"/>
                </a:moveTo>
                <a:lnTo>
                  <a:pt x="32385" y="1196213"/>
                </a:lnTo>
                <a:lnTo>
                  <a:pt x="32892" y="1196721"/>
                </a:lnTo>
                <a:lnTo>
                  <a:pt x="41910" y="1196721"/>
                </a:lnTo>
                <a:lnTo>
                  <a:pt x="32385" y="1187196"/>
                </a:lnTo>
                <a:close/>
              </a:path>
              <a:path w="80010" h="2372995">
                <a:moveTo>
                  <a:pt x="47625" y="1178052"/>
                </a:moveTo>
                <a:lnTo>
                  <a:pt x="47625" y="1187196"/>
                </a:lnTo>
                <a:lnTo>
                  <a:pt x="32385" y="1187196"/>
                </a:lnTo>
                <a:lnTo>
                  <a:pt x="41910" y="1196721"/>
                </a:lnTo>
                <a:lnTo>
                  <a:pt x="51435" y="1196721"/>
                </a:lnTo>
                <a:lnTo>
                  <a:pt x="51435" y="1181862"/>
                </a:lnTo>
                <a:lnTo>
                  <a:pt x="47625" y="1178052"/>
                </a:lnTo>
                <a:close/>
              </a:path>
              <a:path w="80010" h="2372995">
                <a:moveTo>
                  <a:pt x="28575" y="74282"/>
                </a:moveTo>
                <a:lnTo>
                  <a:pt x="28575" y="1192403"/>
                </a:lnTo>
                <a:lnTo>
                  <a:pt x="32385" y="1196213"/>
                </a:lnTo>
                <a:lnTo>
                  <a:pt x="32385" y="1187196"/>
                </a:lnTo>
                <a:lnTo>
                  <a:pt x="47625" y="1187196"/>
                </a:lnTo>
                <a:lnTo>
                  <a:pt x="38100" y="1177671"/>
                </a:lnTo>
                <a:lnTo>
                  <a:pt x="47625" y="1177671"/>
                </a:lnTo>
                <a:lnTo>
                  <a:pt x="47625" y="76200"/>
                </a:lnTo>
                <a:lnTo>
                  <a:pt x="38100" y="76200"/>
                </a:lnTo>
                <a:lnTo>
                  <a:pt x="28575" y="74282"/>
                </a:lnTo>
                <a:close/>
              </a:path>
              <a:path w="80010" h="2372995">
                <a:moveTo>
                  <a:pt x="47243" y="1177671"/>
                </a:moveTo>
                <a:lnTo>
                  <a:pt x="38100" y="1177671"/>
                </a:lnTo>
                <a:lnTo>
                  <a:pt x="47625" y="1187196"/>
                </a:lnTo>
                <a:lnTo>
                  <a:pt x="47625" y="1178052"/>
                </a:lnTo>
                <a:lnTo>
                  <a:pt x="47243" y="1177671"/>
                </a:lnTo>
                <a:close/>
              </a:path>
              <a:path w="80010" h="2372995">
                <a:moveTo>
                  <a:pt x="47625" y="1177671"/>
                </a:moveTo>
                <a:lnTo>
                  <a:pt x="47243" y="1177671"/>
                </a:lnTo>
                <a:lnTo>
                  <a:pt x="47625" y="1178052"/>
                </a:lnTo>
                <a:lnTo>
                  <a:pt x="47625" y="1177671"/>
                </a:lnTo>
                <a:close/>
              </a:path>
              <a:path w="80010" h="2372995">
                <a:moveTo>
                  <a:pt x="47625" y="38100"/>
                </a:moveTo>
                <a:lnTo>
                  <a:pt x="28575" y="38100"/>
                </a:lnTo>
                <a:lnTo>
                  <a:pt x="28575" y="74282"/>
                </a:lnTo>
                <a:lnTo>
                  <a:pt x="38100" y="76200"/>
                </a:lnTo>
                <a:lnTo>
                  <a:pt x="47625" y="74282"/>
                </a:lnTo>
                <a:lnTo>
                  <a:pt x="47625" y="38100"/>
                </a:lnTo>
                <a:close/>
              </a:path>
              <a:path w="80010" h="2372995">
                <a:moveTo>
                  <a:pt x="47625" y="74282"/>
                </a:moveTo>
                <a:lnTo>
                  <a:pt x="38100" y="76200"/>
                </a:lnTo>
                <a:lnTo>
                  <a:pt x="47625" y="76200"/>
                </a:lnTo>
                <a:lnTo>
                  <a:pt x="47625" y="74282"/>
                </a:lnTo>
                <a:close/>
              </a:path>
              <a:path w="80010" h="2372995">
                <a:moveTo>
                  <a:pt x="38100" y="0"/>
                </a:moveTo>
                <a:lnTo>
                  <a:pt x="23252" y="2988"/>
                </a:lnTo>
                <a:lnTo>
                  <a:pt x="11144" y="11144"/>
                </a:lnTo>
                <a:lnTo>
                  <a:pt x="2988" y="23252"/>
                </a:lnTo>
                <a:lnTo>
                  <a:pt x="0" y="38100"/>
                </a:lnTo>
                <a:lnTo>
                  <a:pt x="2988" y="52947"/>
                </a:lnTo>
                <a:lnTo>
                  <a:pt x="11144" y="65055"/>
                </a:lnTo>
                <a:lnTo>
                  <a:pt x="23252" y="73211"/>
                </a:lnTo>
                <a:lnTo>
                  <a:pt x="28575" y="74282"/>
                </a:lnTo>
                <a:lnTo>
                  <a:pt x="28575" y="38100"/>
                </a:lnTo>
                <a:lnTo>
                  <a:pt x="76200" y="38100"/>
                </a:lnTo>
                <a:lnTo>
                  <a:pt x="73211" y="23252"/>
                </a:lnTo>
                <a:lnTo>
                  <a:pt x="65055" y="11144"/>
                </a:lnTo>
                <a:lnTo>
                  <a:pt x="52947" y="2988"/>
                </a:lnTo>
                <a:lnTo>
                  <a:pt x="38100" y="0"/>
                </a:lnTo>
                <a:close/>
              </a:path>
              <a:path w="80010" h="2372995">
                <a:moveTo>
                  <a:pt x="76200" y="38100"/>
                </a:moveTo>
                <a:lnTo>
                  <a:pt x="47625" y="38100"/>
                </a:lnTo>
                <a:lnTo>
                  <a:pt x="47625" y="74282"/>
                </a:lnTo>
                <a:lnTo>
                  <a:pt x="52947" y="73211"/>
                </a:lnTo>
                <a:lnTo>
                  <a:pt x="65055" y="65055"/>
                </a:lnTo>
                <a:lnTo>
                  <a:pt x="73211" y="52947"/>
                </a:lnTo>
                <a:lnTo>
                  <a:pt x="76200" y="38100"/>
                </a:lnTo>
                <a:close/>
              </a:path>
            </a:pathLst>
          </a:custGeom>
          <a:solidFill>
            <a:srgbClr val="000000"/>
          </a:solidFill>
        </p:spPr>
        <p:txBody>
          <a:bodyPr wrap="square" lIns="0" tIns="0" rIns="0" bIns="0" rtlCol="0"/>
          <a:lstStyle/>
          <a:p/>
        </p:txBody>
      </p:sp>
      <p:sp>
        <p:nvSpPr>
          <p:cNvPr id="41" name="object 15"/>
          <p:cNvSpPr/>
          <p:nvPr/>
        </p:nvSpPr>
        <p:spPr>
          <a:xfrm>
            <a:off x="10354945" y="4833620"/>
            <a:ext cx="612140" cy="3453765"/>
          </a:xfrm>
          <a:custGeom>
            <a:avLst/>
            <a:gdLst/>
            <a:ahLst/>
            <a:cxnLst/>
            <a:rect l="l" t="t" r="r" b="b"/>
            <a:pathLst>
              <a:path w="576580" h="3731259">
                <a:moveTo>
                  <a:pt x="528701" y="3656988"/>
                </a:moveTo>
                <a:lnTo>
                  <a:pt x="523378" y="3658066"/>
                </a:lnTo>
                <a:lnTo>
                  <a:pt x="511270" y="3666251"/>
                </a:lnTo>
                <a:lnTo>
                  <a:pt x="503114" y="3678366"/>
                </a:lnTo>
                <a:lnTo>
                  <a:pt x="500125" y="3693159"/>
                </a:lnTo>
                <a:lnTo>
                  <a:pt x="503114" y="3708007"/>
                </a:lnTo>
                <a:lnTo>
                  <a:pt x="511270" y="3720115"/>
                </a:lnTo>
                <a:lnTo>
                  <a:pt x="523378" y="3728271"/>
                </a:lnTo>
                <a:lnTo>
                  <a:pt x="538226" y="3731259"/>
                </a:lnTo>
                <a:lnTo>
                  <a:pt x="553073" y="3728271"/>
                </a:lnTo>
                <a:lnTo>
                  <a:pt x="565181" y="3720115"/>
                </a:lnTo>
                <a:lnTo>
                  <a:pt x="573337" y="3708007"/>
                </a:lnTo>
                <a:lnTo>
                  <a:pt x="576326" y="3693159"/>
                </a:lnTo>
                <a:lnTo>
                  <a:pt x="528701" y="3693159"/>
                </a:lnTo>
                <a:lnTo>
                  <a:pt x="528701" y="3656988"/>
                </a:lnTo>
                <a:close/>
              </a:path>
              <a:path w="576580" h="3731259">
                <a:moveTo>
                  <a:pt x="538226" y="3655059"/>
                </a:moveTo>
                <a:lnTo>
                  <a:pt x="528701" y="3656988"/>
                </a:lnTo>
                <a:lnTo>
                  <a:pt x="528701" y="3693159"/>
                </a:lnTo>
                <a:lnTo>
                  <a:pt x="547751" y="3693159"/>
                </a:lnTo>
                <a:lnTo>
                  <a:pt x="547751" y="3656988"/>
                </a:lnTo>
                <a:lnTo>
                  <a:pt x="538226" y="3655059"/>
                </a:lnTo>
                <a:close/>
              </a:path>
              <a:path w="576580" h="3731259">
                <a:moveTo>
                  <a:pt x="547751" y="3656988"/>
                </a:moveTo>
                <a:lnTo>
                  <a:pt x="547751" y="3693159"/>
                </a:lnTo>
                <a:lnTo>
                  <a:pt x="576326" y="3693159"/>
                </a:lnTo>
                <a:lnTo>
                  <a:pt x="573337" y="3678366"/>
                </a:lnTo>
                <a:lnTo>
                  <a:pt x="565181" y="3666251"/>
                </a:lnTo>
                <a:lnTo>
                  <a:pt x="553073" y="3658066"/>
                </a:lnTo>
                <a:lnTo>
                  <a:pt x="547751" y="3656988"/>
                </a:lnTo>
                <a:close/>
              </a:path>
              <a:path w="576580" h="3731259">
                <a:moveTo>
                  <a:pt x="528701" y="1865629"/>
                </a:moveTo>
                <a:lnTo>
                  <a:pt x="528701" y="3656988"/>
                </a:lnTo>
                <a:lnTo>
                  <a:pt x="538226" y="3655059"/>
                </a:lnTo>
                <a:lnTo>
                  <a:pt x="547751" y="3655059"/>
                </a:lnTo>
                <a:lnTo>
                  <a:pt x="547751" y="1875155"/>
                </a:lnTo>
                <a:lnTo>
                  <a:pt x="538226" y="1875154"/>
                </a:lnTo>
                <a:lnTo>
                  <a:pt x="528701" y="1865629"/>
                </a:lnTo>
                <a:close/>
              </a:path>
              <a:path w="576580" h="3731259">
                <a:moveTo>
                  <a:pt x="547751" y="3655059"/>
                </a:moveTo>
                <a:lnTo>
                  <a:pt x="538226" y="3655059"/>
                </a:lnTo>
                <a:lnTo>
                  <a:pt x="547751" y="3656988"/>
                </a:lnTo>
                <a:lnTo>
                  <a:pt x="547751" y="3655059"/>
                </a:lnTo>
                <a:close/>
              </a:path>
              <a:path w="576580" h="3731259">
                <a:moveTo>
                  <a:pt x="28575" y="74282"/>
                </a:moveTo>
                <a:lnTo>
                  <a:pt x="28575" y="1870964"/>
                </a:lnTo>
                <a:lnTo>
                  <a:pt x="32892" y="1875154"/>
                </a:lnTo>
                <a:lnTo>
                  <a:pt x="528701" y="1875154"/>
                </a:lnTo>
                <a:lnTo>
                  <a:pt x="528701" y="1865629"/>
                </a:lnTo>
                <a:lnTo>
                  <a:pt x="47625" y="1865629"/>
                </a:lnTo>
                <a:lnTo>
                  <a:pt x="38100" y="1856104"/>
                </a:lnTo>
                <a:lnTo>
                  <a:pt x="47625" y="1856104"/>
                </a:lnTo>
                <a:lnTo>
                  <a:pt x="47625" y="76200"/>
                </a:lnTo>
                <a:lnTo>
                  <a:pt x="38100" y="76200"/>
                </a:lnTo>
                <a:lnTo>
                  <a:pt x="28575" y="74282"/>
                </a:lnTo>
                <a:close/>
              </a:path>
              <a:path w="576580" h="3731259">
                <a:moveTo>
                  <a:pt x="543433" y="1856104"/>
                </a:moveTo>
                <a:lnTo>
                  <a:pt x="47625" y="1856104"/>
                </a:lnTo>
                <a:lnTo>
                  <a:pt x="47625" y="1865629"/>
                </a:lnTo>
                <a:lnTo>
                  <a:pt x="528701" y="1865629"/>
                </a:lnTo>
                <a:lnTo>
                  <a:pt x="538226" y="1875154"/>
                </a:lnTo>
                <a:lnTo>
                  <a:pt x="547751" y="1875155"/>
                </a:lnTo>
                <a:lnTo>
                  <a:pt x="547751" y="1860422"/>
                </a:lnTo>
                <a:lnTo>
                  <a:pt x="543433" y="1856104"/>
                </a:lnTo>
                <a:close/>
              </a:path>
              <a:path w="576580" h="3731259">
                <a:moveTo>
                  <a:pt x="47625" y="1856104"/>
                </a:moveTo>
                <a:lnTo>
                  <a:pt x="38100" y="1856104"/>
                </a:lnTo>
                <a:lnTo>
                  <a:pt x="47625" y="1865629"/>
                </a:lnTo>
                <a:lnTo>
                  <a:pt x="47625" y="1856104"/>
                </a:lnTo>
                <a:close/>
              </a:path>
              <a:path w="576580" h="3731259">
                <a:moveTo>
                  <a:pt x="47625" y="38100"/>
                </a:moveTo>
                <a:lnTo>
                  <a:pt x="28575" y="38100"/>
                </a:lnTo>
                <a:lnTo>
                  <a:pt x="28575" y="74282"/>
                </a:lnTo>
                <a:lnTo>
                  <a:pt x="38100" y="76200"/>
                </a:lnTo>
                <a:lnTo>
                  <a:pt x="47624" y="74282"/>
                </a:lnTo>
                <a:lnTo>
                  <a:pt x="47625" y="38100"/>
                </a:lnTo>
                <a:close/>
              </a:path>
              <a:path w="576580" h="3731259">
                <a:moveTo>
                  <a:pt x="47625" y="74282"/>
                </a:moveTo>
                <a:lnTo>
                  <a:pt x="38100" y="76200"/>
                </a:lnTo>
                <a:lnTo>
                  <a:pt x="47625" y="76200"/>
                </a:lnTo>
                <a:lnTo>
                  <a:pt x="47625" y="74282"/>
                </a:lnTo>
                <a:close/>
              </a:path>
              <a:path w="576580" h="3731259">
                <a:moveTo>
                  <a:pt x="38100" y="0"/>
                </a:moveTo>
                <a:lnTo>
                  <a:pt x="23252" y="2988"/>
                </a:lnTo>
                <a:lnTo>
                  <a:pt x="11144" y="11144"/>
                </a:lnTo>
                <a:lnTo>
                  <a:pt x="2988" y="23252"/>
                </a:lnTo>
                <a:lnTo>
                  <a:pt x="0" y="38100"/>
                </a:lnTo>
                <a:lnTo>
                  <a:pt x="2988" y="52947"/>
                </a:lnTo>
                <a:lnTo>
                  <a:pt x="11144" y="65055"/>
                </a:lnTo>
                <a:lnTo>
                  <a:pt x="23252" y="73211"/>
                </a:lnTo>
                <a:lnTo>
                  <a:pt x="28575" y="74282"/>
                </a:lnTo>
                <a:lnTo>
                  <a:pt x="28575" y="38100"/>
                </a:lnTo>
                <a:lnTo>
                  <a:pt x="76200" y="38100"/>
                </a:lnTo>
                <a:lnTo>
                  <a:pt x="73211" y="23252"/>
                </a:lnTo>
                <a:lnTo>
                  <a:pt x="65055" y="11144"/>
                </a:lnTo>
                <a:lnTo>
                  <a:pt x="52947" y="2988"/>
                </a:lnTo>
                <a:lnTo>
                  <a:pt x="38100" y="0"/>
                </a:lnTo>
                <a:close/>
              </a:path>
              <a:path w="576580" h="3731259">
                <a:moveTo>
                  <a:pt x="76200" y="38100"/>
                </a:moveTo>
                <a:lnTo>
                  <a:pt x="47625" y="38100"/>
                </a:lnTo>
                <a:lnTo>
                  <a:pt x="47625" y="74282"/>
                </a:lnTo>
                <a:lnTo>
                  <a:pt x="52947" y="73211"/>
                </a:lnTo>
                <a:lnTo>
                  <a:pt x="65055" y="65055"/>
                </a:lnTo>
                <a:lnTo>
                  <a:pt x="73211" y="52947"/>
                </a:lnTo>
                <a:lnTo>
                  <a:pt x="76200" y="38100"/>
                </a:lnTo>
                <a:close/>
              </a:path>
            </a:pathLst>
          </a:custGeom>
          <a:solidFill>
            <a:srgbClr val="000000"/>
          </a:solidFill>
        </p:spPr>
        <p:txBody>
          <a:bodyPr wrap="square" lIns="0" tIns="0" rIns="0" bIns="0" rtlCol="0"/>
          <a:lstStyle/>
          <a:p/>
        </p:txBody>
      </p:sp>
      <p:sp>
        <p:nvSpPr>
          <p:cNvPr id="42" name="object 16"/>
          <p:cNvSpPr txBox="1"/>
          <p:nvPr/>
        </p:nvSpPr>
        <p:spPr>
          <a:xfrm>
            <a:off x="10629010" y="8343264"/>
            <a:ext cx="472440" cy="2092960"/>
          </a:xfrm>
          <a:prstGeom prst="rect">
            <a:avLst/>
          </a:prstGeom>
        </p:spPr>
        <p:txBody>
          <a:bodyPr vert="horz" wrap="square" lIns="0" tIns="52705" rIns="0" bIns="0" rtlCol="0">
            <a:spAutoFit/>
          </a:bodyPr>
          <a:lstStyle/>
          <a:p>
            <a:pPr marL="12700" marR="5080" algn="just">
              <a:lnSpc>
                <a:spcPts val="1600"/>
              </a:lnSpc>
              <a:spcBef>
                <a:spcPts val="415"/>
              </a:spcBef>
            </a:pPr>
            <a:r>
              <a:rPr sz="1600" spc="315" dirty="0">
                <a:latin typeface="微软雅黑" panose="020B0503020204020204" charset="-122"/>
                <a:cs typeface="微软雅黑" panose="020B0503020204020204" charset="-122"/>
              </a:rPr>
              <a:t>间</a:t>
            </a:r>
            <a:r>
              <a:rPr sz="1600" spc="-5" dirty="0">
                <a:latin typeface="微软雅黑" panose="020B0503020204020204" charset="-122"/>
                <a:cs typeface="微软雅黑" panose="020B0503020204020204" charset="-122"/>
              </a:rPr>
              <a:t>房 </a:t>
            </a:r>
            <a:r>
              <a:rPr sz="1600" spc="315" dirty="0">
                <a:latin typeface="微软雅黑" panose="020B0503020204020204" charset="-122"/>
                <a:cs typeface="微软雅黑" panose="020B0503020204020204" charset="-122"/>
              </a:rPr>
              <a:t>尺</a:t>
            </a:r>
            <a:r>
              <a:rPr sz="1600" spc="-5" dirty="0">
                <a:latin typeface="微软雅黑" panose="020B0503020204020204" charset="-122"/>
                <a:cs typeface="微软雅黑" panose="020B0503020204020204" charset="-122"/>
              </a:rPr>
              <a:t>间 </a:t>
            </a:r>
            <a:r>
              <a:rPr sz="1600" spc="315" dirty="0">
                <a:latin typeface="微软雅黑" panose="020B0503020204020204" charset="-122"/>
                <a:cs typeface="微软雅黑" panose="020B0503020204020204" charset="-122"/>
              </a:rPr>
              <a:t>度</a:t>
            </a:r>
            <a:r>
              <a:rPr sz="1600" spc="-5" dirty="0">
                <a:latin typeface="微软雅黑" panose="020B0503020204020204" charset="-122"/>
                <a:cs typeface="微软雅黑" panose="020B0503020204020204" charset="-122"/>
              </a:rPr>
              <a:t>维 </a:t>
            </a:r>
            <a:r>
              <a:rPr sz="1600" spc="315" dirty="0">
                <a:latin typeface="微软雅黑" panose="020B0503020204020204" charset="-122"/>
                <a:cs typeface="微软雅黑" panose="020B0503020204020204" charset="-122"/>
              </a:rPr>
              <a:t>更</a:t>
            </a:r>
            <a:r>
              <a:rPr sz="1600" spc="-5" dirty="0">
                <a:latin typeface="微软雅黑" panose="020B0503020204020204" charset="-122"/>
                <a:cs typeface="微软雅黑" panose="020B0503020204020204" charset="-122"/>
              </a:rPr>
              <a:t>持 </a:t>
            </a:r>
            <a:r>
              <a:rPr sz="1600" spc="315" dirty="0">
                <a:latin typeface="微软雅黑" panose="020B0503020204020204" charset="-122"/>
                <a:cs typeface="微软雅黑" panose="020B0503020204020204" charset="-122"/>
              </a:rPr>
              <a:t>加</a:t>
            </a:r>
            <a:r>
              <a:rPr sz="1600" spc="-5" dirty="0">
                <a:latin typeface="微软雅黑" panose="020B0503020204020204" charset="-122"/>
                <a:cs typeface="微软雅黑" panose="020B0503020204020204" charset="-122"/>
              </a:rPr>
              <a:t>传 </a:t>
            </a:r>
            <a:r>
              <a:rPr sz="1600" spc="315" dirty="0">
                <a:latin typeface="微软雅黑" panose="020B0503020204020204" charset="-122"/>
                <a:cs typeface="微软雅黑" panose="020B0503020204020204" charset="-122"/>
              </a:rPr>
              <a:t>舒</a:t>
            </a:r>
            <a:r>
              <a:rPr sz="1600" spc="-5" dirty="0">
                <a:latin typeface="微软雅黑" panose="020B0503020204020204" charset="-122"/>
                <a:cs typeface="微软雅黑" panose="020B0503020204020204" charset="-122"/>
              </a:rPr>
              <a:t>统 </a:t>
            </a:r>
            <a:r>
              <a:rPr sz="1600" spc="315" dirty="0">
                <a:latin typeface="微软雅黑" panose="020B0503020204020204" charset="-122"/>
                <a:cs typeface="微软雅黑" panose="020B0503020204020204" charset="-122"/>
              </a:rPr>
              <a:t>适</a:t>
            </a:r>
            <a:r>
              <a:rPr sz="1600" spc="-5" dirty="0">
                <a:latin typeface="微软雅黑" panose="020B0503020204020204" charset="-122"/>
                <a:cs typeface="微软雅黑" panose="020B0503020204020204" charset="-122"/>
              </a:rPr>
              <a:t>模</a:t>
            </a:r>
            <a:endParaRPr sz="1600">
              <a:latin typeface="微软雅黑" panose="020B0503020204020204" charset="-122"/>
              <a:cs typeface="微软雅黑" panose="020B0503020204020204" charset="-122"/>
            </a:endParaRPr>
          </a:p>
          <a:p>
            <a:pPr marL="256540">
              <a:lnSpc>
                <a:spcPts val="1410"/>
              </a:lnSpc>
            </a:pPr>
            <a:r>
              <a:rPr sz="1600" spc="-5" dirty="0">
                <a:latin typeface="微软雅黑" panose="020B0503020204020204" charset="-122"/>
                <a:cs typeface="微软雅黑" panose="020B0503020204020204" charset="-122"/>
              </a:rPr>
              <a:t>式</a:t>
            </a:r>
            <a:endParaRPr sz="1600">
              <a:latin typeface="微软雅黑" panose="020B0503020204020204" charset="-122"/>
              <a:cs typeface="微软雅黑" panose="020B0503020204020204" charset="-122"/>
            </a:endParaRPr>
          </a:p>
          <a:p>
            <a:pPr marL="256540" marR="5080">
              <a:lnSpc>
                <a:spcPts val="1600"/>
              </a:lnSpc>
              <a:spcBef>
                <a:spcPts val="160"/>
              </a:spcBef>
            </a:pPr>
            <a:r>
              <a:rPr sz="1600" spc="-5" dirty="0">
                <a:latin typeface="微软雅黑" panose="020B0503020204020204" charset="-122"/>
                <a:cs typeface="微软雅黑" panose="020B0503020204020204" charset="-122"/>
              </a:rPr>
              <a:t>， 空</a:t>
            </a:r>
            <a:endParaRPr sz="1600">
              <a:latin typeface="微软雅黑" panose="020B0503020204020204" charset="-122"/>
              <a:cs typeface="微软雅黑" panose="020B0503020204020204" charset="-122"/>
            </a:endParaRPr>
          </a:p>
        </p:txBody>
      </p:sp>
      <p:sp>
        <p:nvSpPr>
          <p:cNvPr id="43" name="object 17"/>
          <p:cNvSpPr/>
          <p:nvPr/>
        </p:nvSpPr>
        <p:spPr>
          <a:xfrm>
            <a:off x="9475470" y="7444105"/>
            <a:ext cx="385445" cy="773430"/>
          </a:xfrm>
          <a:custGeom>
            <a:avLst/>
            <a:gdLst/>
            <a:ahLst/>
            <a:cxnLst/>
            <a:rect l="l" t="t" r="r" b="b"/>
            <a:pathLst>
              <a:path w="385445" h="1120775">
                <a:moveTo>
                  <a:pt x="28575" y="1046365"/>
                </a:moveTo>
                <a:lnTo>
                  <a:pt x="23252" y="1047436"/>
                </a:lnTo>
                <a:lnTo>
                  <a:pt x="11144" y="1055592"/>
                </a:lnTo>
                <a:lnTo>
                  <a:pt x="2988" y="1067700"/>
                </a:lnTo>
                <a:lnTo>
                  <a:pt x="0" y="1082547"/>
                </a:lnTo>
                <a:lnTo>
                  <a:pt x="2988" y="1097395"/>
                </a:lnTo>
                <a:lnTo>
                  <a:pt x="11144" y="1109503"/>
                </a:lnTo>
                <a:lnTo>
                  <a:pt x="23252" y="1117659"/>
                </a:lnTo>
                <a:lnTo>
                  <a:pt x="38100" y="1120647"/>
                </a:lnTo>
                <a:lnTo>
                  <a:pt x="52947" y="1117659"/>
                </a:lnTo>
                <a:lnTo>
                  <a:pt x="65055" y="1109503"/>
                </a:lnTo>
                <a:lnTo>
                  <a:pt x="73211" y="1097395"/>
                </a:lnTo>
                <a:lnTo>
                  <a:pt x="76200" y="1082547"/>
                </a:lnTo>
                <a:lnTo>
                  <a:pt x="28575" y="1082547"/>
                </a:lnTo>
                <a:lnTo>
                  <a:pt x="28575" y="1046365"/>
                </a:lnTo>
                <a:close/>
              </a:path>
              <a:path w="385445" h="1120775">
                <a:moveTo>
                  <a:pt x="38100" y="1044447"/>
                </a:moveTo>
                <a:lnTo>
                  <a:pt x="28575" y="1046365"/>
                </a:lnTo>
                <a:lnTo>
                  <a:pt x="28575" y="1082547"/>
                </a:lnTo>
                <a:lnTo>
                  <a:pt x="47625" y="1082547"/>
                </a:lnTo>
                <a:lnTo>
                  <a:pt x="47625" y="1046365"/>
                </a:lnTo>
                <a:lnTo>
                  <a:pt x="38100" y="1044447"/>
                </a:lnTo>
                <a:close/>
              </a:path>
              <a:path w="385445" h="1120775">
                <a:moveTo>
                  <a:pt x="47625" y="1046365"/>
                </a:moveTo>
                <a:lnTo>
                  <a:pt x="47625" y="1082547"/>
                </a:lnTo>
                <a:lnTo>
                  <a:pt x="76200" y="1082547"/>
                </a:lnTo>
                <a:lnTo>
                  <a:pt x="73211" y="1067700"/>
                </a:lnTo>
                <a:lnTo>
                  <a:pt x="65055" y="1055592"/>
                </a:lnTo>
                <a:lnTo>
                  <a:pt x="52947" y="1047436"/>
                </a:lnTo>
                <a:lnTo>
                  <a:pt x="47625" y="1046365"/>
                </a:lnTo>
                <a:close/>
              </a:path>
              <a:path w="385445" h="1120775">
                <a:moveTo>
                  <a:pt x="337565" y="550798"/>
                </a:moveTo>
                <a:lnTo>
                  <a:pt x="32893" y="550798"/>
                </a:lnTo>
                <a:lnTo>
                  <a:pt x="28575" y="555116"/>
                </a:lnTo>
                <a:lnTo>
                  <a:pt x="28575" y="1046365"/>
                </a:lnTo>
                <a:lnTo>
                  <a:pt x="38100" y="1044447"/>
                </a:lnTo>
                <a:lnTo>
                  <a:pt x="47625" y="1044447"/>
                </a:lnTo>
                <a:lnTo>
                  <a:pt x="47625" y="569848"/>
                </a:lnTo>
                <a:lnTo>
                  <a:pt x="38100" y="569848"/>
                </a:lnTo>
                <a:lnTo>
                  <a:pt x="47625" y="560323"/>
                </a:lnTo>
                <a:lnTo>
                  <a:pt x="337565" y="560323"/>
                </a:lnTo>
                <a:lnTo>
                  <a:pt x="337565" y="550798"/>
                </a:lnTo>
                <a:close/>
              </a:path>
              <a:path w="385445" h="1120775">
                <a:moveTo>
                  <a:pt x="47625" y="1044447"/>
                </a:moveTo>
                <a:lnTo>
                  <a:pt x="38100" y="1044447"/>
                </a:lnTo>
                <a:lnTo>
                  <a:pt x="47625" y="1046365"/>
                </a:lnTo>
                <a:lnTo>
                  <a:pt x="47625" y="1044447"/>
                </a:lnTo>
                <a:close/>
              </a:path>
              <a:path w="385445" h="1120775">
                <a:moveTo>
                  <a:pt x="47625" y="560323"/>
                </a:moveTo>
                <a:lnTo>
                  <a:pt x="38100" y="569848"/>
                </a:lnTo>
                <a:lnTo>
                  <a:pt x="47625" y="569848"/>
                </a:lnTo>
                <a:lnTo>
                  <a:pt x="47625" y="560323"/>
                </a:lnTo>
                <a:close/>
              </a:path>
              <a:path w="385445" h="1120775">
                <a:moveTo>
                  <a:pt x="356615" y="550798"/>
                </a:moveTo>
                <a:lnTo>
                  <a:pt x="347090" y="550798"/>
                </a:lnTo>
                <a:lnTo>
                  <a:pt x="337565" y="560323"/>
                </a:lnTo>
                <a:lnTo>
                  <a:pt x="47625" y="560323"/>
                </a:lnTo>
                <a:lnTo>
                  <a:pt x="47625" y="569848"/>
                </a:lnTo>
                <a:lnTo>
                  <a:pt x="352425" y="569848"/>
                </a:lnTo>
                <a:lnTo>
                  <a:pt x="356615" y="565657"/>
                </a:lnTo>
                <a:lnTo>
                  <a:pt x="356615" y="550798"/>
                </a:lnTo>
                <a:close/>
              </a:path>
              <a:path w="385445" h="1120775">
                <a:moveTo>
                  <a:pt x="337565" y="74275"/>
                </a:moveTo>
                <a:lnTo>
                  <a:pt x="337565" y="560323"/>
                </a:lnTo>
                <a:lnTo>
                  <a:pt x="347090" y="550798"/>
                </a:lnTo>
                <a:lnTo>
                  <a:pt x="356615" y="550798"/>
                </a:lnTo>
                <a:lnTo>
                  <a:pt x="356615" y="76200"/>
                </a:lnTo>
                <a:lnTo>
                  <a:pt x="347090" y="76200"/>
                </a:lnTo>
                <a:lnTo>
                  <a:pt x="337565" y="74275"/>
                </a:lnTo>
                <a:close/>
              </a:path>
              <a:path w="385445" h="1120775">
                <a:moveTo>
                  <a:pt x="356615" y="38100"/>
                </a:moveTo>
                <a:lnTo>
                  <a:pt x="337565" y="38100"/>
                </a:lnTo>
                <a:lnTo>
                  <a:pt x="337600" y="74282"/>
                </a:lnTo>
                <a:lnTo>
                  <a:pt x="347090" y="76200"/>
                </a:lnTo>
                <a:lnTo>
                  <a:pt x="356615" y="74282"/>
                </a:lnTo>
                <a:lnTo>
                  <a:pt x="356615" y="38100"/>
                </a:lnTo>
                <a:close/>
              </a:path>
              <a:path w="385445" h="1120775">
                <a:moveTo>
                  <a:pt x="356615" y="74282"/>
                </a:moveTo>
                <a:lnTo>
                  <a:pt x="347090" y="76200"/>
                </a:lnTo>
                <a:lnTo>
                  <a:pt x="356615" y="76200"/>
                </a:lnTo>
                <a:lnTo>
                  <a:pt x="356615" y="74282"/>
                </a:lnTo>
                <a:close/>
              </a:path>
              <a:path w="385445" h="1120775">
                <a:moveTo>
                  <a:pt x="385190" y="38100"/>
                </a:moveTo>
                <a:lnTo>
                  <a:pt x="356615" y="38100"/>
                </a:lnTo>
                <a:lnTo>
                  <a:pt x="356615" y="74282"/>
                </a:lnTo>
                <a:lnTo>
                  <a:pt x="361938" y="73211"/>
                </a:lnTo>
                <a:lnTo>
                  <a:pt x="374046" y="65055"/>
                </a:lnTo>
                <a:lnTo>
                  <a:pt x="382202" y="52947"/>
                </a:lnTo>
                <a:lnTo>
                  <a:pt x="385190" y="38100"/>
                </a:lnTo>
                <a:close/>
              </a:path>
              <a:path w="385445" h="1120775">
                <a:moveTo>
                  <a:pt x="347090" y="0"/>
                </a:moveTo>
                <a:lnTo>
                  <a:pt x="332297" y="2988"/>
                </a:lnTo>
                <a:lnTo>
                  <a:pt x="320182" y="11144"/>
                </a:lnTo>
                <a:lnTo>
                  <a:pt x="311997" y="23252"/>
                </a:lnTo>
                <a:lnTo>
                  <a:pt x="308990" y="38100"/>
                </a:lnTo>
                <a:lnTo>
                  <a:pt x="311997" y="52947"/>
                </a:lnTo>
                <a:lnTo>
                  <a:pt x="320182" y="65055"/>
                </a:lnTo>
                <a:lnTo>
                  <a:pt x="332297" y="73211"/>
                </a:lnTo>
                <a:lnTo>
                  <a:pt x="337565" y="74275"/>
                </a:lnTo>
                <a:lnTo>
                  <a:pt x="337565" y="38100"/>
                </a:lnTo>
                <a:lnTo>
                  <a:pt x="385190" y="38100"/>
                </a:lnTo>
                <a:lnTo>
                  <a:pt x="382202" y="23252"/>
                </a:lnTo>
                <a:lnTo>
                  <a:pt x="374046" y="11144"/>
                </a:lnTo>
                <a:lnTo>
                  <a:pt x="361938" y="2988"/>
                </a:lnTo>
                <a:lnTo>
                  <a:pt x="347090" y="0"/>
                </a:lnTo>
                <a:close/>
              </a:path>
            </a:pathLst>
          </a:custGeom>
          <a:solidFill>
            <a:srgbClr val="000000"/>
          </a:solidFill>
        </p:spPr>
        <p:txBody>
          <a:bodyPr wrap="square" lIns="0" tIns="0" rIns="0" bIns="0" rtlCol="0"/>
          <a:lstStyle/>
          <a:p/>
        </p:txBody>
      </p:sp>
      <p:sp>
        <p:nvSpPr>
          <p:cNvPr id="44" name="object 18"/>
          <p:cNvSpPr txBox="1"/>
          <p:nvPr/>
        </p:nvSpPr>
        <p:spPr>
          <a:xfrm>
            <a:off x="9218676" y="8315832"/>
            <a:ext cx="472440" cy="2092960"/>
          </a:xfrm>
          <a:prstGeom prst="rect">
            <a:avLst/>
          </a:prstGeom>
        </p:spPr>
        <p:txBody>
          <a:bodyPr vert="horz" wrap="square" lIns="0" tIns="52705" rIns="0" bIns="0" rtlCol="0">
            <a:spAutoFit/>
          </a:bodyPr>
          <a:lstStyle/>
          <a:p>
            <a:pPr marL="12700" marR="5080" algn="just">
              <a:lnSpc>
                <a:spcPts val="1600"/>
              </a:lnSpc>
              <a:spcBef>
                <a:spcPts val="415"/>
              </a:spcBef>
            </a:pPr>
            <a:r>
              <a:rPr sz="1600" spc="315" dirty="0">
                <a:latin typeface="微软雅黑" panose="020B0503020204020204" charset="-122"/>
                <a:cs typeface="微软雅黑" panose="020B0503020204020204" charset="-122"/>
              </a:rPr>
              <a:t>能</a:t>
            </a:r>
            <a:r>
              <a:rPr sz="1600" spc="-5" dirty="0">
                <a:latin typeface="微软雅黑" panose="020B0503020204020204" charset="-122"/>
                <a:cs typeface="微软雅黑" panose="020B0503020204020204" charset="-122"/>
              </a:rPr>
              <a:t>增 </a:t>
            </a:r>
            <a:r>
              <a:rPr sz="1600" spc="315" dirty="0">
                <a:latin typeface="微软雅黑" panose="020B0503020204020204" charset="-122"/>
                <a:cs typeface="微软雅黑" panose="020B0503020204020204" charset="-122"/>
              </a:rPr>
              <a:t>热</a:t>
            </a:r>
            <a:r>
              <a:rPr sz="1600" spc="-5" dirty="0">
                <a:latin typeface="微软雅黑" panose="020B0503020204020204" charset="-122"/>
                <a:cs typeface="微软雅黑" panose="020B0503020204020204" charset="-122"/>
              </a:rPr>
              <a:t>加 </a:t>
            </a:r>
            <a:r>
              <a:rPr sz="1600" spc="315" dirty="0">
                <a:latin typeface="微软雅黑" panose="020B0503020204020204" charset="-122"/>
                <a:cs typeface="微软雅黑" panose="020B0503020204020204" charset="-122"/>
              </a:rPr>
              <a:t>水</a:t>
            </a:r>
            <a:r>
              <a:rPr sz="1600" spc="-5" dirty="0">
                <a:latin typeface="微软雅黑" panose="020B0503020204020204" charset="-122"/>
                <a:cs typeface="微软雅黑" panose="020B0503020204020204" charset="-122"/>
              </a:rPr>
              <a:t>洗 </a:t>
            </a:r>
            <a:r>
              <a:rPr sz="1600" spc="315" dirty="0">
                <a:latin typeface="微软雅黑" panose="020B0503020204020204" charset="-122"/>
                <a:cs typeface="微软雅黑" panose="020B0503020204020204" charset="-122"/>
              </a:rPr>
              <a:t>器</a:t>
            </a:r>
            <a:r>
              <a:rPr sz="1600" spc="-5" dirty="0">
                <a:latin typeface="微软雅黑" panose="020B0503020204020204" charset="-122"/>
                <a:cs typeface="微软雅黑" panose="020B0503020204020204" charset="-122"/>
              </a:rPr>
              <a:t>浴</a:t>
            </a:r>
            <a:endParaRPr sz="1600">
              <a:latin typeface="微软雅黑" panose="020B0503020204020204" charset="-122"/>
              <a:cs typeface="微软雅黑" panose="020B0503020204020204" charset="-122"/>
            </a:endParaRPr>
          </a:p>
          <a:p>
            <a:pPr marL="256540">
              <a:lnSpc>
                <a:spcPts val="1420"/>
              </a:lnSpc>
            </a:pPr>
            <a:r>
              <a:rPr sz="1600" spc="-5" dirty="0">
                <a:latin typeface="微软雅黑" panose="020B0503020204020204" charset="-122"/>
                <a:cs typeface="微软雅黑" panose="020B0503020204020204" charset="-122"/>
              </a:rPr>
              <a:t>间</a:t>
            </a:r>
            <a:endParaRPr sz="1600">
              <a:latin typeface="微软雅黑" panose="020B0503020204020204" charset="-122"/>
              <a:cs typeface="微软雅黑" panose="020B0503020204020204" charset="-122"/>
            </a:endParaRPr>
          </a:p>
          <a:p>
            <a:pPr marL="256540" marR="5080" algn="just">
              <a:lnSpc>
                <a:spcPts val="1600"/>
              </a:lnSpc>
              <a:spcBef>
                <a:spcPts val="155"/>
              </a:spcBef>
            </a:pPr>
            <a:r>
              <a:rPr sz="1600" spc="-5" dirty="0">
                <a:latin typeface="微软雅黑" panose="020B0503020204020204" charset="-122"/>
                <a:cs typeface="微软雅黑" panose="020B0503020204020204" charset="-122"/>
              </a:rPr>
              <a:t>， 采 用 太 阳</a:t>
            </a:r>
            <a:endParaRPr sz="1600">
              <a:latin typeface="微软雅黑" panose="020B0503020204020204" charset="-122"/>
              <a:cs typeface="微软雅黑" panose="020B0503020204020204" charset="-122"/>
            </a:endParaRPr>
          </a:p>
        </p:txBody>
      </p:sp>
      <p:sp>
        <p:nvSpPr>
          <p:cNvPr id="45" name="文本框 44"/>
          <p:cNvSpPr txBox="1"/>
          <p:nvPr/>
        </p:nvSpPr>
        <p:spPr>
          <a:xfrm>
            <a:off x="427990" y="2200910"/>
            <a:ext cx="12964795" cy="922020"/>
          </a:xfrm>
          <a:prstGeom prst="rect">
            <a:avLst/>
          </a:prstGeom>
          <a:noFill/>
        </p:spPr>
        <p:txBody>
          <a:bodyPr wrap="square" rtlCol="0" anchor="t">
            <a:spAutoFit/>
          </a:bodyPr>
          <a:p>
            <a:pPr marL="12700" marR="5080" indent="421640">
              <a:lnSpc>
                <a:spcPct val="150000"/>
              </a:lnSpc>
            </a:pPr>
            <a:r>
              <a:rPr spc="-5" dirty="0">
                <a:latin typeface="微软雅黑" panose="020B0503020204020204" charset="-122"/>
                <a:cs typeface="微软雅黑" panose="020B0503020204020204" charset="-122"/>
                <a:sym typeface="+mn-ea"/>
              </a:rPr>
              <a:t>上世纪前半叶建造的民居，因时代</a:t>
            </a:r>
            <a:r>
              <a:rPr spc="5" dirty="0">
                <a:latin typeface="微软雅黑" panose="020B0503020204020204" charset="-122"/>
                <a:cs typeface="微软雅黑" panose="020B0503020204020204" charset="-122"/>
                <a:sym typeface="+mn-ea"/>
              </a:rPr>
              <a:t>久</a:t>
            </a:r>
            <a:r>
              <a:rPr spc="-5" dirty="0">
                <a:latin typeface="微软雅黑" panose="020B0503020204020204" charset="-122"/>
                <a:cs typeface="微软雅黑" panose="020B0503020204020204" charset="-122"/>
                <a:sym typeface="+mn-ea"/>
              </a:rPr>
              <a:t>远，</a:t>
            </a:r>
            <a:r>
              <a:rPr spc="5" dirty="0">
                <a:latin typeface="微软雅黑" panose="020B0503020204020204" charset="-122"/>
                <a:cs typeface="微软雅黑" panose="020B0503020204020204" charset="-122"/>
                <a:sym typeface="+mn-ea"/>
              </a:rPr>
              <a:t>多</a:t>
            </a:r>
            <a:r>
              <a:rPr spc="-5" dirty="0">
                <a:latin typeface="微软雅黑" panose="020B0503020204020204" charset="-122"/>
                <a:cs typeface="微软雅黑" panose="020B0503020204020204" charset="-122"/>
                <a:sym typeface="+mn-ea"/>
              </a:rPr>
              <a:t>数需</a:t>
            </a:r>
            <a:r>
              <a:rPr spc="5" dirty="0">
                <a:latin typeface="微软雅黑" panose="020B0503020204020204" charset="-122"/>
                <a:cs typeface="微软雅黑" panose="020B0503020204020204" charset="-122"/>
                <a:sym typeface="+mn-ea"/>
              </a:rPr>
              <a:t>大</a:t>
            </a:r>
            <a:r>
              <a:rPr spc="-5" dirty="0">
                <a:latin typeface="微软雅黑" panose="020B0503020204020204" charset="-122"/>
                <a:cs typeface="微软雅黑" panose="020B0503020204020204" charset="-122"/>
                <a:sym typeface="+mn-ea"/>
              </a:rPr>
              <a:t>范围</a:t>
            </a:r>
            <a:r>
              <a:rPr spc="5" dirty="0">
                <a:latin typeface="微软雅黑" panose="020B0503020204020204" charset="-122"/>
                <a:cs typeface="微软雅黑" panose="020B0503020204020204" charset="-122"/>
                <a:sym typeface="+mn-ea"/>
              </a:rPr>
              <a:t>维</a:t>
            </a:r>
            <a:r>
              <a:rPr spc="-5" dirty="0">
                <a:latin typeface="微软雅黑" panose="020B0503020204020204" charset="-122"/>
                <a:cs typeface="微软雅黑" panose="020B0503020204020204" charset="-122"/>
                <a:sym typeface="+mn-ea"/>
              </a:rPr>
              <a:t>修，</a:t>
            </a:r>
            <a:r>
              <a:rPr spc="5" dirty="0">
                <a:latin typeface="微软雅黑" panose="020B0503020204020204" charset="-122"/>
                <a:cs typeface="微软雅黑" panose="020B0503020204020204" charset="-122"/>
                <a:sym typeface="+mn-ea"/>
              </a:rPr>
              <a:t>并</a:t>
            </a:r>
            <a:r>
              <a:rPr spc="-5" dirty="0">
                <a:latin typeface="微软雅黑" panose="020B0503020204020204" charset="-122"/>
                <a:cs typeface="微软雅黑" panose="020B0503020204020204" charset="-122"/>
                <a:sym typeface="+mn-ea"/>
              </a:rPr>
              <a:t>应根</a:t>
            </a:r>
            <a:r>
              <a:rPr spc="5" dirty="0">
                <a:latin typeface="微软雅黑" panose="020B0503020204020204" charset="-122"/>
                <a:cs typeface="微软雅黑" panose="020B0503020204020204" charset="-122"/>
                <a:sym typeface="+mn-ea"/>
              </a:rPr>
              <a:t>据</a:t>
            </a:r>
            <a:r>
              <a:rPr spc="-5" dirty="0">
                <a:latin typeface="微软雅黑" panose="020B0503020204020204" charset="-122"/>
                <a:cs typeface="微软雅黑" panose="020B0503020204020204" charset="-122"/>
                <a:sym typeface="+mn-ea"/>
              </a:rPr>
              <a:t>新时</a:t>
            </a:r>
            <a:r>
              <a:rPr spc="5" dirty="0">
                <a:latin typeface="微软雅黑" panose="020B0503020204020204" charset="-122"/>
                <a:cs typeface="微软雅黑" panose="020B0503020204020204" charset="-122"/>
                <a:sym typeface="+mn-ea"/>
              </a:rPr>
              <a:t>代</a:t>
            </a:r>
            <a:r>
              <a:rPr spc="-5" dirty="0">
                <a:latin typeface="微软雅黑" panose="020B0503020204020204" charset="-122"/>
                <a:cs typeface="微软雅黑" panose="020B0503020204020204" charset="-122"/>
                <a:sym typeface="+mn-ea"/>
              </a:rPr>
              <a:t>功能</a:t>
            </a:r>
            <a:r>
              <a:rPr spc="5" dirty="0">
                <a:latin typeface="微软雅黑" panose="020B0503020204020204" charset="-122"/>
                <a:cs typeface="微软雅黑" panose="020B0503020204020204" charset="-122"/>
                <a:sym typeface="+mn-ea"/>
              </a:rPr>
              <a:t>改</a:t>
            </a:r>
            <a:r>
              <a:rPr spc="-5" dirty="0">
                <a:latin typeface="微软雅黑" panose="020B0503020204020204" charset="-122"/>
                <a:cs typeface="微软雅黑" panose="020B0503020204020204" charset="-122"/>
                <a:sym typeface="+mn-ea"/>
              </a:rPr>
              <a:t>造及</a:t>
            </a:r>
            <a:r>
              <a:rPr spc="5" dirty="0">
                <a:latin typeface="微软雅黑" panose="020B0503020204020204" charset="-122"/>
                <a:cs typeface="微软雅黑" panose="020B0503020204020204" charset="-122"/>
                <a:sym typeface="+mn-ea"/>
              </a:rPr>
              <a:t>扩</a:t>
            </a:r>
            <a:r>
              <a:rPr spc="-5" dirty="0">
                <a:latin typeface="微软雅黑" panose="020B0503020204020204" charset="-122"/>
                <a:cs typeface="微软雅黑" panose="020B0503020204020204" charset="-122"/>
                <a:sym typeface="+mn-ea"/>
              </a:rPr>
              <a:t>建功</a:t>
            </a:r>
            <a:r>
              <a:rPr spc="5" dirty="0">
                <a:latin typeface="微软雅黑" panose="020B0503020204020204" charset="-122"/>
                <a:cs typeface="微软雅黑" panose="020B0503020204020204" charset="-122"/>
                <a:sym typeface="+mn-ea"/>
              </a:rPr>
              <a:t>能</a:t>
            </a:r>
            <a:r>
              <a:rPr spc="-5" dirty="0">
                <a:latin typeface="微软雅黑" panose="020B0503020204020204" charset="-122"/>
                <a:cs typeface="微软雅黑" panose="020B0503020204020204" charset="-122"/>
                <a:sym typeface="+mn-ea"/>
              </a:rPr>
              <a:t>用房</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本次</a:t>
            </a:r>
            <a:r>
              <a:rPr spc="5" dirty="0">
                <a:latin typeface="微软雅黑" panose="020B0503020204020204" charset="-122"/>
                <a:cs typeface="微软雅黑" panose="020B0503020204020204" charset="-122"/>
                <a:sym typeface="+mn-ea"/>
              </a:rPr>
              <a:t>设</a:t>
            </a:r>
            <a:r>
              <a:rPr spc="-5" dirty="0">
                <a:latin typeface="微软雅黑" panose="020B0503020204020204" charset="-122"/>
                <a:cs typeface="微软雅黑" panose="020B0503020204020204" charset="-122"/>
                <a:sym typeface="+mn-ea"/>
              </a:rPr>
              <a:t>计增</a:t>
            </a:r>
            <a:r>
              <a:rPr spc="5" dirty="0">
                <a:latin typeface="微软雅黑" panose="020B0503020204020204" charset="-122"/>
                <a:cs typeface="微软雅黑" panose="020B0503020204020204" charset="-122"/>
                <a:sym typeface="+mn-ea"/>
              </a:rPr>
              <a:t>加</a:t>
            </a:r>
            <a:r>
              <a:rPr spc="-5" dirty="0">
                <a:latin typeface="微软雅黑" panose="020B0503020204020204" charset="-122"/>
                <a:cs typeface="微软雅黑" panose="020B0503020204020204" charset="-122"/>
                <a:sym typeface="+mn-ea"/>
              </a:rPr>
              <a:t>洗浴</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卫生</a:t>
            </a:r>
            <a:r>
              <a:rPr spc="5" dirty="0">
                <a:latin typeface="微软雅黑" panose="020B0503020204020204" charset="-122"/>
                <a:cs typeface="微软雅黑" panose="020B0503020204020204" charset="-122"/>
                <a:sym typeface="+mn-ea"/>
              </a:rPr>
              <a:t>间</a:t>
            </a:r>
            <a:r>
              <a:rPr spc="-5" dirty="0">
                <a:latin typeface="微软雅黑" panose="020B0503020204020204" charset="-122"/>
                <a:cs typeface="微软雅黑" panose="020B0503020204020204" charset="-122"/>
                <a:sym typeface="+mn-ea"/>
              </a:rPr>
              <a:t>等设</a:t>
            </a:r>
            <a:r>
              <a:rPr spc="5" dirty="0">
                <a:latin typeface="微软雅黑" panose="020B0503020204020204" charset="-122"/>
                <a:cs typeface="微软雅黑" panose="020B0503020204020204" charset="-122"/>
                <a:sym typeface="+mn-ea"/>
              </a:rPr>
              <a:t>施</a:t>
            </a:r>
            <a:r>
              <a:rPr spc="-5" dirty="0">
                <a:latin typeface="微软雅黑" panose="020B0503020204020204" charset="-122"/>
                <a:cs typeface="微软雅黑" panose="020B0503020204020204" charset="-122"/>
                <a:sym typeface="+mn-ea"/>
              </a:rPr>
              <a:t>，增</a:t>
            </a:r>
            <a:r>
              <a:rPr spc="5" dirty="0">
                <a:latin typeface="微软雅黑" panose="020B0503020204020204" charset="-122"/>
                <a:cs typeface="微软雅黑" panose="020B0503020204020204" charset="-122"/>
                <a:sym typeface="+mn-ea"/>
              </a:rPr>
              <a:t>设</a:t>
            </a:r>
            <a:r>
              <a:rPr spc="-5" dirty="0">
                <a:latin typeface="微软雅黑" panose="020B0503020204020204" charset="-122"/>
                <a:cs typeface="微软雅黑" panose="020B0503020204020204" charset="-122"/>
                <a:sym typeface="+mn-ea"/>
              </a:rPr>
              <a:t>太阳</a:t>
            </a:r>
            <a:r>
              <a:rPr spc="5" dirty="0">
                <a:latin typeface="微软雅黑" panose="020B0503020204020204" charset="-122"/>
                <a:cs typeface="微软雅黑" panose="020B0503020204020204" charset="-122"/>
                <a:sym typeface="+mn-ea"/>
              </a:rPr>
              <a:t>能</a:t>
            </a:r>
            <a:r>
              <a:rPr spc="-5" dirty="0">
                <a:latin typeface="微软雅黑" panose="020B0503020204020204" charset="-122"/>
                <a:cs typeface="微软雅黑" panose="020B0503020204020204" charset="-122"/>
                <a:sym typeface="+mn-ea"/>
              </a:rPr>
              <a:t>热水 器，同时保留风貌上保留村庄的传</a:t>
            </a:r>
            <a:r>
              <a:rPr spc="5" dirty="0">
                <a:latin typeface="微软雅黑" panose="020B0503020204020204" charset="-122"/>
                <a:cs typeface="微软雅黑" panose="020B0503020204020204" charset="-122"/>
                <a:sym typeface="+mn-ea"/>
              </a:rPr>
              <a:t>统</a:t>
            </a:r>
            <a:r>
              <a:rPr spc="-5" dirty="0">
                <a:latin typeface="微软雅黑" panose="020B0503020204020204" charset="-122"/>
                <a:cs typeface="微软雅黑" panose="020B0503020204020204" charset="-122"/>
                <a:sym typeface="+mn-ea"/>
              </a:rPr>
              <a:t>细节</a:t>
            </a:r>
            <a:r>
              <a:rPr spc="5" dirty="0">
                <a:latin typeface="微软雅黑" panose="020B0503020204020204" charset="-122"/>
                <a:cs typeface="微软雅黑" panose="020B0503020204020204" charset="-122"/>
                <a:sym typeface="+mn-ea"/>
              </a:rPr>
              <a:t>特</a:t>
            </a:r>
            <a:r>
              <a:rPr spc="-5" dirty="0">
                <a:latin typeface="微软雅黑" panose="020B0503020204020204" charset="-122"/>
                <a:cs typeface="微软雅黑" panose="020B0503020204020204" charset="-122"/>
                <a:sym typeface="+mn-ea"/>
              </a:rPr>
              <a:t>点，</a:t>
            </a:r>
            <a:r>
              <a:rPr spc="5" dirty="0">
                <a:latin typeface="微软雅黑" panose="020B0503020204020204" charset="-122"/>
                <a:cs typeface="微软雅黑" panose="020B0503020204020204" charset="-122"/>
                <a:sym typeface="+mn-ea"/>
              </a:rPr>
              <a:t>延</a:t>
            </a:r>
            <a:r>
              <a:rPr spc="-5" dirty="0">
                <a:latin typeface="微软雅黑" panose="020B0503020204020204" charset="-122"/>
                <a:cs typeface="微软雅黑" panose="020B0503020204020204" charset="-122"/>
                <a:sym typeface="+mn-ea"/>
              </a:rPr>
              <a:t>续村</a:t>
            </a:r>
            <a:r>
              <a:rPr spc="5" dirty="0">
                <a:latin typeface="微软雅黑" panose="020B0503020204020204" charset="-122"/>
                <a:cs typeface="微软雅黑" panose="020B0503020204020204" charset="-122"/>
                <a:sym typeface="+mn-ea"/>
              </a:rPr>
              <a:t>落</a:t>
            </a:r>
            <a:r>
              <a:rPr spc="-5" dirty="0">
                <a:latin typeface="微软雅黑" panose="020B0503020204020204" charset="-122"/>
                <a:cs typeface="微软雅黑" panose="020B0503020204020204" charset="-122"/>
                <a:sym typeface="+mn-ea"/>
              </a:rPr>
              <a:t>历史</a:t>
            </a:r>
            <a:r>
              <a:rPr spc="5" dirty="0">
                <a:latin typeface="微软雅黑" panose="020B0503020204020204" charset="-122"/>
                <a:cs typeface="微软雅黑" panose="020B0503020204020204" charset="-122"/>
                <a:sym typeface="+mn-ea"/>
              </a:rPr>
              <a:t>脉</a:t>
            </a:r>
            <a:r>
              <a:rPr dirty="0">
                <a:latin typeface="微软雅黑" panose="020B0503020204020204" charset="-122"/>
                <a:cs typeface="微软雅黑" panose="020B0503020204020204" charset="-122"/>
                <a:sym typeface="+mn-ea"/>
              </a:rPr>
              <a:t>络</a:t>
            </a:r>
            <a:r>
              <a:rPr spc="-5" dirty="0">
                <a:latin typeface="微软雅黑" panose="020B0503020204020204" charset="-122"/>
                <a:cs typeface="微软雅黑" panose="020B0503020204020204" charset="-122"/>
                <a:sym typeface="+mn-ea"/>
              </a:rPr>
              <a:t>.</a:t>
            </a:r>
            <a:endParaRPr lang="zh-CN"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7.2</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建筑风貌提升</a:t>
            </a:r>
            <a:endParaRPr lang="zh-CN" altLang="zh-CN" sz="2000" b="1" dirty="0">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a:xfrm>
            <a:off x="256540" y="1746250"/>
            <a:ext cx="3687445" cy="398780"/>
          </a:xfrm>
          <a:prstGeom prst="rect">
            <a:avLst/>
          </a:prstGeom>
          <a:noFill/>
        </p:spPr>
        <p:txBody>
          <a:bodyPr wrap="none" rtlCol="0" anchor="t">
            <a:spAutoFit/>
          </a:bodyPr>
          <a:p>
            <a:pPr marL="523240" algn="l">
              <a:lnSpc>
                <a:spcPct val="100000"/>
              </a:lnSpc>
              <a:spcBef>
                <a:spcPts val="1280"/>
              </a:spcBef>
            </a:pPr>
            <a:r>
              <a:rPr sz="2000" b="1" spc="35" dirty="0">
                <a:solidFill>
                  <a:srgbClr val="C00000"/>
                </a:solidFill>
                <a:latin typeface="微软雅黑" panose="020B0503020204020204" charset="-122"/>
                <a:cs typeface="微软雅黑" panose="020B0503020204020204" charset="-122"/>
                <a:sym typeface="+mn-ea"/>
              </a:rPr>
              <a:t>户型</a:t>
            </a:r>
            <a:r>
              <a:rPr lang="zh-CN" sz="2000" b="1" spc="35" dirty="0">
                <a:solidFill>
                  <a:srgbClr val="C00000"/>
                </a:solidFill>
                <a:latin typeface="微软雅黑" panose="020B0503020204020204" charset="-122"/>
                <a:cs typeface="微软雅黑" panose="020B0503020204020204" charset="-122"/>
                <a:sym typeface="+mn-ea"/>
              </a:rPr>
              <a:t>二  </a:t>
            </a:r>
            <a:r>
              <a:rPr sz="2000" b="1" dirty="0">
                <a:solidFill>
                  <a:srgbClr val="006FC0"/>
                </a:solidFill>
                <a:latin typeface="微软雅黑" panose="020B0503020204020204" charset="-122"/>
                <a:cs typeface="微软雅黑" panose="020B0503020204020204" charset="-122"/>
                <a:sym typeface="+mn-ea"/>
              </a:rPr>
              <a:t>改造村居提升引导</a:t>
            </a:r>
            <a:endParaRPr lang="zh-CN" sz="2000"/>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5" name="文本框 4"/>
          <p:cNvSpPr txBox="1"/>
          <p:nvPr/>
        </p:nvSpPr>
        <p:spPr>
          <a:xfrm>
            <a:off x="768985" y="2132965"/>
            <a:ext cx="13420725" cy="922020"/>
          </a:xfrm>
          <a:prstGeom prst="rect">
            <a:avLst/>
          </a:prstGeom>
          <a:noFill/>
        </p:spPr>
        <p:txBody>
          <a:bodyPr wrap="square" rtlCol="0" anchor="t">
            <a:spAutoFit/>
          </a:bodyPr>
          <a:p>
            <a:pPr marL="12700">
              <a:lnSpc>
                <a:spcPct val="100000"/>
              </a:lnSpc>
              <a:spcBef>
                <a:spcPts val="700"/>
              </a:spcBef>
            </a:pPr>
            <a:r>
              <a:rPr lang="en-US" spc="-5" dirty="0">
                <a:latin typeface="微软雅黑" panose="020B0503020204020204" charset="-122"/>
                <a:cs typeface="微软雅黑" panose="020B0503020204020204" charset="-122"/>
                <a:sym typeface="+mn-ea"/>
              </a:rPr>
              <a:t>      </a:t>
            </a:r>
            <a:r>
              <a:rPr b="1" spc="-5" dirty="0">
                <a:latin typeface="微软雅黑" panose="020B0503020204020204" charset="-122"/>
                <a:cs typeface="微软雅黑" panose="020B0503020204020204" charset="-122"/>
                <a:sym typeface="+mn-ea"/>
              </a:rPr>
              <a:t>上世纪七八十年代民居改善：</a:t>
            </a:r>
            <a:r>
              <a:rPr spc="-5" dirty="0">
                <a:latin typeface="微软雅黑" panose="020B0503020204020204" charset="-122"/>
                <a:cs typeface="微软雅黑" panose="020B0503020204020204" charset="-122"/>
                <a:sym typeface="+mn-ea"/>
              </a:rPr>
              <a:t>本时</a:t>
            </a:r>
            <a:r>
              <a:rPr spc="5" dirty="0">
                <a:latin typeface="微软雅黑" panose="020B0503020204020204" charset="-122"/>
                <a:cs typeface="微软雅黑" panose="020B0503020204020204" charset="-122"/>
                <a:sym typeface="+mn-ea"/>
              </a:rPr>
              <a:t>期</a:t>
            </a:r>
            <a:r>
              <a:rPr spc="-5" dirty="0">
                <a:latin typeface="微软雅黑" panose="020B0503020204020204" charset="-122"/>
                <a:cs typeface="微软雅黑" panose="020B0503020204020204" charset="-122"/>
                <a:sym typeface="+mn-ea"/>
              </a:rPr>
              <a:t>建造</a:t>
            </a:r>
            <a:r>
              <a:rPr spc="5" dirty="0">
                <a:latin typeface="微软雅黑" panose="020B0503020204020204" charset="-122"/>
                <a:cs typeface="微软雅黑" panose="020B0503020204020204" charset="-122"/>
                <a:sym typeface="+mn-ea"/>
              </a:rPr>
              <a:t>的</a:t>
            </a:r>
            <a:r>
              <a:rPr spc="-5" dirty="0">
                <a:latin typeface="微软雅黑" panose="020B0503020204020204" charset="-122"/>
                <a:cs typeface="微软雅黑" panose="020B0503020204020204" charset="-122"/>
                <a:sym typeface="+mn-ea"/>
              </a:rPr>
              <a:t>建筑</a:t>
            </a:r>
            <a:r>
              <a:rPr spc="5" dirty="0">
                <a:latin typeface="微软雅黑" panose="020B0503020204020204" charset="-122"/>
                <a:cs typeface="微软雅黑" panose="020B0503020204020204" charset="-122"/>
                <a:sym typeface="+mn-ea"/>
              </a:rPr>
              <a:t>具</a:t>
            </a:r>
            <a:r>
              <a:rPr spc="-5" dirty="0">
                <a:latin typeface="微软雅黑" panose="020B0503020204020204" charset="-122"/>
                <a:cs typeface="微软雅黑" panose="020B0503020204020204" charset="-122"/>
                <a:sym typeface="+mn-ea"/>
              </a:rPr>
              <a:t>有鲜</a:t>
            </a:r>
            <a:r>
              <a:rPr spc="5" dirty="0">
                <a:latin typeface="微软雅黑" panose="020B0503020204020204" charset="-122"/>
                <a:cs typeface="微软雅黑" panose="020B0503020204020204" charset="-122"/>
                <a:sym typeface="+mn-ea"/>
              </a:rPr>
              <a:t>明</a:t>
            </a:r>
            <a:r>
              <a:rPr spc="-5" dirty="0">
                <a:latin typeface="微软雅黑" panose="020B0503020204020204" charset="-122"/>
                <a:cs typeface="微软雅黑" panose="020B0503020204020204" charset="-122"/>
                <a:sym typeface="+mn-ea"/>
              </a:rPr>
              <a:t>的时</a:t>
            </a:r>
            <a:r>
              <a:rPr spc="5" dirty="0">
                <a:latin typeface="微软雅黑" panose="020B0503020204020204" charset="-122"/>
                <a:cs typeface="微软雅黑" panose="020B0503020204020204" charset="-122"/>
                <a:sym typeface="+mn-ea"/>
              </a:rPr>
              <a:t>代</a:t>
            </a:r>
            <a:r>
              <a:rPr spc="-5" dirty="0">
                <a:latin typeface="微软雅黑" panose="020B0503020204020204" charset="-122"/>
                <a:cs typeface="微软雅黑" panose="020B0503020204020204" charset="-122"/>
                <a:sym typeface="+mn-ea"/>
              </a:rPr>
              <a:t>特点</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在保</a:t>
            </a:r>
            <a:r>
              <a:rPr spc="5" dirty="0">
                <a:latin typeface="微软雅黑" panose="020B0503020204020204" charset="-122"/>
                <a:cs typeface="微软雅黑" panose="020B0503020204020204" charset="-122"/>
                <a:sym typeface="+mn-ea"/>
              </a:rPr>
              <a:t>留</a:t>
            </a:r>
            <a:r>
              <a:rPr spc="-5" dirty="0">
                <a:latin typeface="微软雅黑" panose="020B0503020204020204" charset="-122"/>
                <a:cs typeface="微软雅黑" panose="020B0503020204020204" charset="-122"/>
                <a:sym typeface="+mn-ea"/>
              </a:rPr>
              <a:t>时代</a:t>
            </a:r>
            <a:r>
              <a:rPr spc="5" dirty="0">
                <a:latin typeface="微软雅黑" panose="020B0503020204020204" charset="-122"/>
                <a:cs typeface="微软雅黑" panose="020B0503020204020204" charset="-122"/>
                <a:sym typeface="+mn-ea"/>
              </a:rPr>
              <a:t>元</a:t>
            </a:r>
            <a:r>
              <a:rPr spc="-5" dirty="0">
                <a:latin typeface="微软雅黑" panose="020B0503020204020204" charset="-122"/>
                <a:cs typeface="微软雅黑" panose="020B0503020204020204" charset="-122"/>
                <a:sym typeface="+mn-ea"/>
              </a:rPr>
              <a:t>素的</a:t>
            </a:r>
            <a:r>
              <a:rPr spc="5" dirty="0">
                <a:latin typeface="微软雅黑" panose="020B0503020204020204" charset="-122"/>
                <a:cs typeface="微软雅黑" panose="020B0503020204020204" charset="-122"/>
                <a:sym typeface="+mn-ea"/>
              </a:rPr>
              <a:t>前</a:t>
            </a:r>
            <a:r>
              <a:rPr spc="-5" dirty="0">
                <a:latin typeface="微软雅黑" panose="020B0503020204020204" charset="-122"/>
                <a:cs typeface="微软雅黑" panose="020B0503020204020204" charset="-122"/>
                <a:sym typeface="+mn-ea"/>
              </a:rPr>
              <a:t>提下</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提升</a:t>
            </a:r>
            <a:r>
              <a:rPr spc="5" dirty="0">
                <a:latin typeface="微软雅黑" panose="020B0503020204020204" charset="-122"/>
                <a:cs typeface="微软雅黑" panose="020B0503020204020204" charset="-122"/>
                <a:sym typeface="+mn-ea"/>
              </a:rPr>
              <a:t>建</a:t>
            </a:r>
            <a:r>
              <a:rPr spc="-5" dirty="0">
                <a:latin typeface="微软雅黑" panose="020B0503020204020204" charset="-122"/>
                <a:cs typeface="微软雅黑" panose="020B0503020204020204" charset="-122"/>
                <a:sym typeface="+mn-ea"/>
              </a:rPr>
              <a:t>筑屋</a:t>
            </a:r>
            <a:r>
              <a:rPr spc="5" dirty="0">
                <a:latin typeface="微软雅黑" panose="020B0503020204020204" charset="-122"/>
                <a:cs typeface="微软雅黑" panose="020B0503020204020204" charset="-122"/>
                <a:sym typeface="+mn-ea"/>
              </a:rPr>
              <a:t>脊</a:t>
            </a:r>
            <a:r>
              <a:rPr spc="-5" dirty="0">
                <a:latin typeface="微软雅黑" panose="020B0503020204020204" charset="-122"/>
                <a:cs typeface="微软雅黑" panose="020B0503020204020204" charset="-122"/>
                <a:sym typeface="+mn-ea"/>
              </a:rPr>
              <a:t>装饰</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外墙</a:t>
            </a:r>
            <a:r>
              <a:rPr spc="5" dirty="0">
                <a:latin typeface="微软雅黑" panose="020B0503020204020204" charset="-122"/>
                <a:cs typeface="微软雅黑" panose="020B0503020204020204" charset="-122"/>
                <a:sym typeface="+mn-ea"/>
              </a:rPr>
              <a:t>饰</a:t>
            </a:r>
            <a:r>
              <a:rPr spc="-5" dirty="0">
                <a:latin typeface="微软雅黑" panose="020B0503020204020204" charset="-122"/>
                <a:cs typeface="微软雅黑" panose="020B0503020204020204" charset="-122"/>
                <a:sym typeface="+mn-ea"/>
              </a:rPr>
              <a:t>面以</a:t>
            </a:r>
            <a:r>
              <a:rPr spc="5" dirty="0">
                <a:latin typeface="微软雅黑" panose="020B0503020204020204" charset="-122"/>
                <a:cs typeface="微软雅黑" panose="020B0503020204020204" charset="-122"/>
                <a:sym typeface="+mn-ea"/>
              </a:rPr>
              <a:t>湿</a:t>
            </a:r>
            <a:r>
              <a:rPr spc="-5" dirty="0">
                <a:latin typeface="微软雅黑" panose="020B0503020204020204" charset="-122"/>
                <a:cs typeface="微软雅黑" panose="020B0503020204020204" charset="-122"/>
                <a:sym typeface="+mn-ea"/>
              </a:rPr>
              <a:t>贴仿</a:t>
            </a:r>
            <a:r>
              <a:rPr spc="5" dirty="0">
                <a:latin typeface="微软雅黑" panose="020B0503020204020204" charset="-122"/>
                <a:cs typeface="微软雅黑" panose="020B0503020204020204" charset="-122"/>
                <a:sym typeface="+mn-ea"/>
              </a:rPr>
              <a:t>条</a:t>
            </a:r>
            <a:r>
              <a:rPr spc="-5" dirty="0">
                <a:latin typeface="微软雅黑" panose="020B0503020204020204" charset="-122"/>
                <a:cs typeface="微软雅黑" panose="020B0503020204020204" charset="-122"/>
                <a:sym typeface="+mn-ea"/>
              </a:rPr>
              <a:t>石文</a:t>
            </a:r>
            <a:r>
              <a:rPr spc="5" dirty="0">
                <a:latin typeface="微软雅黑" panose="020B0503020204020204" charset="-122"/>
                <a:cs typeface="微软雅黑" panose="020B0503020204020204" charset="-122"/>
                <a:sym typeface="+mn-ea"/>
              </a:rPr>
              <a:t>化</a:t>
            </a:r>
            <a:r>
              <a:rPr spc="-5" dirty="0">
                <a:latin typeface="微软雅黑" panose="020B0503020204020204" charset="-122"/>
                <a:cs typeface="微软雅黑" panose="020B0503020204020204" charset="-122"/>
                <a:sym typeface="+mn-ea"/>
              </a:rPr>
              <a:t>石结</a:t>
            </a:r>
            <a:r>
              <a:rPr spc="5" dirty="0">
                <a:latin typeface="微软雅黑" panose="020B0503020204020204" charset="-122"/>
                <a:cs typeface="微软雅黑" panose="020B0503020204020204" charset="-122"/>
                <a:sym typeface="+mn-ea"/>
              </a:rPr>
              <a:t>合</a:t>
            </a:r>
            <a:r>
              <a:rPr spc="-5" dirty="0">
                <a:latin typeface="微软雅黑" panose="020B0503020204020204" charset="-122"/>
                <a:cs typeface="微软雅黑" panose="020B0503020204020204" charset="-122"/>
                <a:sym typeface="+mn-ea"/>
              </a:rPr>
              <a:t>水刷</a:t>
            </a:r>
            <a:r>
              <a:rPr spc="5" dirty="0">
                <a:latin typeface="微软雅黑" panose="020B0503020204020204" charset="-122"/>
                <a:cs typeface="微软雅黑" panose="020B0503020204020204" charset="-122"/>
                <a:sym typeface="+mn-ea"/>
              </a:rPr>
              <a:t>石</a:t>
            </a:r>
            <a:r>
              <a:rPr spc="-5" dirty="0">
                <a:latin typeface="微软雅黑" panose="020B0503020204020204" charset="-122"/>
                <a:cs typeface="微软雅黑" panose="020B0503020204020204" charset="-122"/>
                <a:sym typeface="+mn-ea"/>
              </a:rPr>
              <a:t>浅色墙面处理，更换节能门窗；内部</a:t>
            </a:r>
            <a:r>
              <a:rPr spc="5" dirty="0">
                <a:latin typeface="微软雅黑" panose="020B0503020204020204" charset="-122"/>
                <a:cs typeface="微软雅黑" panose="020B0503020204020204" charset="-122"/>
                <a:sym typeface="+mn-ea"/>
              </a:rPr>
              <a:t>功</a:t>
            </a:r>
            <a:r>
              <a:rPr spc="-5" dirty="0">
                <a:latin typeface="微软雅黑" panose="020B0503020204020204" charset="-122"/>
                <a:cs typeface="微软雅黑" panose="020B0503020204020204" charset="-122"/>
                <a:sym typeface="+mn-ea"/>
              </a:rPr>
              <a:t>能设</a:t>
            </a:r>
            <a:r>
              <a:rPr spc="5" dirty="0">
                <a:latin typeface="微软雅黑" panose="020B0503020204020204" charset="-122"/>
                <a:cs typeface="微软雅黑" panose="020B0503020204020204" charset="-122"/>
                <a:sym typeface="+mn-ea"/>
              </a:rPr>
              <a:t>施</a:t>
            </a:r>
            <a:r>
              <a:rPr spc="-5" dirty="0">
                <a:latin typeface="微软雅黑" panose="020B0503020204020204" charset="-122"/>
                <a:cs typeface="微软雅黑" panose="020B0503020204020204" charset="-122"/>
                <a:sym typeface="+mn-ea"/>
              </a:rPr>
              <a:t>需完</a:t>
            </a:r>
            <a:r>
              <a:rPr spc="5" dirty="0">
                <a:latin typeface="微软雅黑" panose="020B0503020204020204" charset="-122"/>
                <a:cs typeface="微软雅黑" panose="020B0503020204020204" charset="-122"/>
                <a:sym typeface="+mn-ea"/>
              </a:rPr>
              <a:t>善</a:t>
            </a:r>
            <a:r>
              <a:rPr spc="-5" dirty="0">
                <a:latin typeface="微软雅黑" panose="020B0503020204020204" charset="-122"/>
                <a:cs typeface="微软雅黑" panose="020B0503020204020204" charset="-122"/>
                <a:sym typeface="+mn-ea"/>
              </a:rPr>
              <a:t>，改</a:t>
            </a:r>
            <a:r>
              <a:rPr spc="5" dirty="0">
                <a:latin typeface="微软雅黑" panose="020B0503020204020204" charset="-122"/>
                <a:cs typeface="微软雅黑" panose="020B0503020204020204" charset="-122"/>
                <a:sym typeface="+mn-ea"/>
              </a:rPr>
              <a:t>造</a:t>
            </a:r>
            <a:r>
              <a:rPr spc="-5" dirty="0">
                <a:latin typeface="微软雅黑" panose="020B0503020204020204" charset="-122"/>
                <a:cs typeface="微软雅黑" panose="020B0503020204020204" charset="-122"/>
                <a:sym typeface="+mn-ea"/>
              </a:rPr>
              <a:t>厨卫</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院落</a:t>
            </a:r>
            <a:r>
              <a:rPr spc="5" dirty="0">
                <a:latin typeface="微软雅黑" panose="020B0503020204020204" charset="-122"/>
                <a:cs typeface="微软雅黑" panose="020B0503020204020204" charset="-122"/>
                <a:sym typeface="+mn-ea"/>
              </a:rPr>
              <a:t>景</a:t>
            </a:r>
            <a:r>
              <a:rPr spc="-5" dirty="0">
                <a:latin typeface="微软雅黑" panose="020B0503020204020204" charset="-122"/>
                <a:cs typeface="微软雅黑" panose="020B0503020204020204" charset="-122"/>
                <a:sym typeface="+mn-ea"/>
              </a:rPr>
              <a:t>观进</a:t>
            </a:r>
            <a:r>
              <a:rPr spc="5" dirty="0">
                <a:latin typeface="微软雅黑" panose="020B0503020204020204" charset="-122"/>
                <a:cs typeface="微软雅黑" panose="020B0503020204020204" charset="-122"/>
                <a:sym typeface="+mn-ea"/>
              </a:rPr>
              <a:t>行</a:t>
            </a:r>
            <a:r>
              <a:rPr spc="-5" dirty="0">
                <a:latin typeface="微软雅黑" panose="020B0503020204020204" charset="-122"/>
                <a:cs typeface="微软雅黑" panose="020B0503020204020204" charset="-122"/>
                <a:sym typeface="+mn-ea"/>
              </a:rPr>
              <a:t>整理</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加装</a:t>
            </a:r>
            <a:r>
              <a:rPr spc="5" dirty="0">
                <a:latin typeface="微软雅黑" panose="020B0503020204020204" charset="-122"/>
                <a:cs typeface="微软雅黑" panose="020B0503020204020204" charset="-122"/>
                <a:sym typeface="+mn-ea"/>
              </a:rPr>
              <a:t>壁</a:t>
            </a:r>
            <a:r>
              <a:rPr spc="-5" dirty="0">
                <a:latin typeface="微软雅黑" panose="020B0503020204020204" charset="-122"/>
                <a:cs typeface="微软雅黑" panose="020B0503020204020204" charset="-122"/>
                <a:sym typeface="+mn-ea"/>
              </a:rPr>
              <a:t>挂式</a:t>
            </a:r>
            <a:r>
              <a:rPr spc="5" dirty="0">
                <a:latin typeface="微软雅黑" panose="020B0503020204020204" charset="-122"/>
                <a:cs typeface="微软雅黑" panose="020B0503020204020204" charset="-122"/>
                <a:sym typeface="+mn-ea"/>
              </a:rPr>
              <a:t>太</a:t>
            </a:r>
            <a:r>
              <a:rPr spc="-5" dirty="0">
                <a:latin typeface="微软雅黑" panose="020B0503020204020204" charset="-122"/>
                <a:cs typeface="微软雅黑" panose="020B0503020204020204" charset="-122"/>
                <a:sym typeface="+mn-ea"/>
              </a:rPr>
              <a:t>阳能</a:t>
            </a:r>
            <a:r>
              <a:rPr spc="5" dirty="0">
                <a:latin typeface="微软雅黑" panose="020B0503020204020204" charset="-122"/>
                <a:cs typeface="微软雅黑" panose="020B0503020204020204" charset="-122"/>
                <a:sym typeface="+mn-ea"/>
              </a:rPr>
              <a:t>，</a:t>
            </a:r>
            <a:r>
              <a:rPr spc="-5" dirty="0">
                <a:latin typeface="微软雅黑" panose="020B0503020204020204" charset="-122"/>
                <a:cs typeface="微软雅黑" panose="020B0503020204020204" charset="-122"/>
                <a:sym typeface="+mn-ea"/>
              </a:rPr>
              <a:t>展示</a:t>
            </a:r>
            <a:r>
              <a:rPr spc="5" dirty="0">
                <a:latin typeface="微软雅黑" panose="020B0503020204020204" charset="-122"/>
                <a:cs typeface="微软雅黑" panose="020B0503020204020204" charset="-122"/>
                <a:sym typeface="+mn-ea"/>
              </a:rPr>
              <a:t>村</a:t>
            </a:r>
            <a:r>
              <a:rPr spc="-5" dirty="0">
                <a:latin typeface="微软雅黑" panose="020B0503020204020204" charset="-122"/>
                <a:cs typeface="微软雅黑" panose="020B0503020204020204" charset="-122"/>
                <a:sym typeface="+mn-ea"/>
              </a:rPr>
              <a:t>庄时</a:t>
            </a:r>
            <a:r>
              <a:rPr spc="5" dirty="0">
                <a:latin typeface="微软雅黑" panose="020B0503020204020204" charset="-122"/>
                <a:cs typeface="微软雅黑" panose="020B0503020204020204" charset="-122"/>
                <a:sym typeface="+mn-ea"/>
              </a:rPr>
              <a:t>代</a:t>
            </a:r>
            <a:r>
              <a:rPr spc="-5" dirty="0">
                <a:latin typeface="微软雅黑" panose="020B0503020204020204" charset="-122"/>
                <a:cs typeface="微软雅黑" panose="020B0503020204020204" charset="-122"/>
                <a:sym typeface="+mn-ea"/>
              </a:rPr>
              <a:t>风貌。</a:t>
            </a:r>
            <a:endParaRPr lang="zh-CN" altLang="en-US"/>
          </a:p>
        </p:txBody>
      </p:sp>
      <p:pic>
        <p:nvPicPr>
          <p:cNvPr id="13" name="object 4"/>
          <p:cNvPicPr/>
          <p:nvPr/>
        </p:nvPicPr>
        <p:blipFill>
          <a:blip r:embed="rId2" cstate="print"/>
          <a:stretch>
            <a:fillRect/>
          </a:stretch>
        </p:blipFill>
        <p:spPr>
          <a:xfrm>
            <a:off x="7364095" y="2993390"/>
            <a:ext cx="4878705" cy="4963160"/>
          </a:xfrm>
          <a:prstGeom prst="rect">
            <a:avLst/>
          </a:prstGeom>
        </p:spPr>
      </p:pic>
      <p:pic>
        <p:nvPicPr>
          <p:cNvPr id="14" name="object 5"/>
          <p:cNvPicPr/>
          <p:nvPr/>
        </p:nvPicPr>
        <p:blipFill>
          <a:blip r:embed="rId3" cstate="print"/>
          <a:srcRect/>
          <a:stretch>
            <a:fillRect/>
          </a:stretch>
        </p:blipFill>
        <p:spPr>
          <a:xfrm>
            <a:off x="1883410" y="2983865"/>
            <a:ext cx="5840095" cy="5420995"/>
          </a:xfrm>
          <a:prstGeom prst="rect">
            <a:avLst/>
          </a:prstGeom>
        </p:spPr>
      </p:pic>
      <p:sp>
        <p:nvSpPr>
          <p:cNvPr id="16" name="object 6"/>
          <p:cNvSpPr/>
          <p:nvPr/>
        </p:nvSpPr>
        <p:spPr>
          <a:xfrm>
            <a:off x="3444875" y="4404995"/>
            <a:ext cx="7439660" cy="3961130"/>
          </a:xfrm>
          <a:custGeom>
            <a:avLst/>
            <a:gdLst/>
            <a:ahLst/>
            <a:cxnLst/>
            <a:rect l="l" t="t" r="r" b="b"/>
            <a:pathLst>
              <a:path w="7439659" h="4505325">
                <a:moveTo>
                  <a:pt x="221107" y="4193159"/>
                </a:moveTo>
                <a:lnTo>
                  <a:pt x="218109" y="4178312"/>
                </a:lnTo>
                <a:lnTo>
                  <a:pt x="209956" y="4166209"/>
                </a:lnTo>
                <a:lnTo>
                  <a:pt x="197853" y="4158056"/>
                </a:lnTo>
                <a:lnTo>
                  <a:pt x="192532" y="4156976"/>
                </a:lnTo>
                <a:lnTo>
                  <a:pt x="192532" y="4155059"/>
                </a:lnTo>
                <a:lnTo>
                  <a:pt x="192532" y="3655187"/>
                </a:lnTo>
                <a:lnTo>
                  <a:pt x="192532" y="3640455"/>
                </a:lnTo>
                <a:lnTo>
                  <a:pt x="188341" y="3636137"/>
                </a:lnTo>
                <a:lnTo>
                  <a:pt x="47625" y="3636137"/>
                </a:lnTo>
                <a:lnTo>
                  <a:pt x="47625" y="3136392"/>
                </a:lnTo>
                <a:lnTo>
                  <a:pt x="47625" y="3134487"/>
                </a:lnTo>
                <a:lnTo>
                  <a:pt x="52946" y="3133407"/>
                </a:lnTo>
                <a:lnTo>
                  <a:pt x="65049" y="3125254"/>
                </a:lnTo>
                <a:lnTo>
                  <a:pt x="73202" y="3113151"/>
                </a:lnTo>
                <a:lnTo>
                  <a:pt x="76200" y="3098292"/>
                </a:lnTo>
                <a:lnTo>
                  <a:pt x="73202" y="3083445"/>
                </a:lnTo>
                <a:lnTo>
                  <a:pt x="65049" y="3071342"/>
                </a:lnTo>
                <a:lnTo>
                  <a:pt x="52946" y="3063189"/>
                </a:lnTo>
                <a:lnTo>
                  <a:pt x="38100" y="3060192"/>
                </a:lnTo>
                <a:lnTo>
                  <a:pt x="23241" y="3063189"/>
                </a:lnTo>
                <a:lnTo>
                  <a:pt x="11137" y="3071342"/>
                </a:lnTo>
                <a:lnTo>
                  <a:pt x="2984" y="3083445"/>
                </a:lnTo>
                <a:lnTo>
                  <a:pt x="0" y="3098292"/>
                </a:lnTo>
                <a:lnTo>
                  <a:pt x="2984" y="3113151"/>
                </a:lnTo>
                <a:lnTo>
                  <a:pt x="11137" y="3125254"/>
                </a:lnTo>
                <a:lnTo>
                  <a:pt x="23241" y="3133407"/>
                </a:lnTo>
                <a:lnTo>
                  <a:pt x="28575" y="3134487"/>
                </a:lnTo>
                <a:lnTo>
                  <a:pt x="28575" y="3650996"/>
                </a:lnTo>
                <a:lnTo>
                  <a:pt x="32893" y="3655187"/>
                </a:lnTo>
                <a:lnTo>
                  <a:pt x="173482" y="3655187"/>
                </a:lnTo>
                <a:lnTo>
                  <a:pt x="173482" y="4156989"/>
                </a:lnTo>
                <a:lnTo>
                  <a:pt x="173482" y="4193159"/>
                </a:lnTo>
                <a:lnTo>
                  <a:pt x="173482" y="4156989"/>
                </a:lnTo>
                <a:lnTo>
                  <a:pt x="168211" y="4158056"/>
                </a:lnTo>
                <a:lnTo>
                  <a:pt x="156095" y="4166209"/>
                </a:lnTo>
                <a:lnTo>
                  <a:pt x="147904" y="4178312"/>
                </a:lnTo>
                <a:lnTo>
                  <a:pt x="144907" y="4193159"/>
                </a:lnTo>
                <a:lnTo>
                  <a:pt x="147904" y="4208018"/>
                </a:lnTo>
                <a:lnTo>
                  <a:pt x="156095" y="4220121"/>
                </a:lnTo>
                <a:lnTo>
                  <a:pt x="168211" y="4228274"/>
                </a:lnTo>
                <a:lnTo>
                  <a:pt x="183007" y="4231259"/>
                </a:lnTo>
                <a:lnTo>
                  <a:pt x="197853" y="4228274"/>
                </a:lnTo>
                <a:lnTo>
                  <a:pt x="209956" y="4220121"/>
                </a:lnTo>
                <a:lnTo>
                  <a:pt x="218109" y="4208018"/>
                </a:lnTo>
                <a:lnTo>
                  <a:pt x="221107" y="4193159"/>
                </a:lnTo>
                <a:close/>
              </a:path>
              <a:path w="7439659" h="4505325">
                <a:moveTo>
                  <a:pt x="1158113" y="4239006"/>
                </a:moveTo>
                <a:lnTo>
                  <a:pt x="1155115" y="4224223"/>
                </a:lnTo>
                <a:lnTo>
                  <a:pt x="1146962" y="4212107"/>
                </a:lnTo>
                <a:lnTo>
                  <a:pt x="1134859" y="4203916"/>
                </a:lnTo>
                <a:lnTo>
                  <a:pt x="1129538" y="4202836"/>
                </a:lnTo>
                <a:lnTo>
                  <a:pt x="1129538" y="4200906"/>
                </a:lnTo>
                <a:lnTo>
                  <a:pt x="1129538" y="3241548"/>
                </a:lnTo>
                <a:lnTo>
                  <a:pt x="1129538" y="3226816"/>
                </a:lnTo>
                <a:lnTo>
                  <a:pt x="1125347" y="3222498"/>
                </a:lnTo>
                <a:lnTo>
                  <a:pt x="1033653" y="3222498"/>
                </a:lnTo>
                <a:lnTo>
                  <a:pt x="1033653" y="2261616"/>
                </a:lnTo>
                <a:lnTo>
                  <a:pt x="1033653" y="2259711"/>
                </a:lnTo>
                <a:lnTo>
                  <a:pt x="1038974" y="2258631"/>
                </a:lnTo>
                <a:lnTo>
                  <a:pt x="1051077" y="2250478"/>
                </a:lnTo>
                <a:lnTo>
                  <a:pt x="1059230" y="2238375"/>
                </a:lnTo>
                <a:lnTo>
                  <a:pt x="1062228" y="2223516"/>
                </a:lnTo>
                <a:lnTo>
                  <a:pt x="1059230" y="2208669"/>
                </a:lnTo>
                <a:lnTo>
                  <a:pt x="1051077" y="2196566"/>
                </a:lnTo>
                <a:lnTo>
                  <a:pt x="1038974" y="2188413"/>
                </a:lnTo>
                <a:lnTo>
                  <a:pt x="1024128" y="2185416"/>
                </a:lnTo>
                <a:lnTo>
                  <a:pt x="1009269" y="2188413"/>
                </a:lnTo>
                <a:lnTo>
                  <a:pt x="997165" y="2196566"/>
                </a:lnTo>
                <a:lnTo>
                  <a:pt x="989012" y="2208669"/>
                </a:lnTo>
                <a:lnTo>
                  <a:pt x="986028" y="2223516"/>
                </a:lnTo>
                <a:lnTo>
                  <a:pt x="989012" y="2238375"/>
                </a:lnTo>
                <a:lnTo>
                  <a:pt x="997165" y="2250478"/>
                </a:lnTo>
                <a:lnTo>
                  <a:pt x="1009269" y="2258631"/>
                </a:lnTo>
                <a:lnTo>
                  <a:pt x="1014603" y="2259711"/>
                </a:lnTo>
                <a:lnTo>
                  <a:pt x="1014603" y="3237230"/>
                </a:lnTo>
                <a:lnTo>
                  <a:pt x="1018921" y="3241548"/>
                </a:lnTo>
                <a:lnTo>
                  <a:pt x="1110488" y="3241548"/>
                </a:lnTo>
                <a:lnTo>
                  <a:pt x="1110488" y="4202849"/>
                </a:lnTo>
                <a:lnTo>
                  <a:pt x="1110488" y="4239006"/>
                </a:lnTo>
                <a:lnTo>
                  <a:pt x="1110488" y="4202849"/>
                </a:lnTo>
                <a:lnTo>
                  <a:pt x="1105217" y="4203916"/>
                </a:lnTo>
                <a:lnTo>
                  <a:pt x="1093101" y="4212107"/>
                </a:lnTo>
                <a:lnTo>
                  <a:pt x="1084910" y="4224223"/>
                </a:lnTo>
                <a:lnTo>
                  <a:pt x="1081913" y="4239006"/>
                </a:lnTo>
                <a:lnTo>
                  <a:pt x="1084910" y="4253865"/>
                </a:lnTo>
                <a:lnTo>
                  <a:pt x="1093101" y="4265968"/>
                </a:lnTo>
                <a:lnTo>
                  <a:pt x="1105217" y="4274121"/>
                </a:lnTo>
                <a:lnTo>
                  <a:pt x="1120013" y="4277106"/>
                </a:lnTo>
                <a:lnTo>
                  <a:pt x="1134859" y="4274121"/>
                </a:lnTo>
                <a:lnTo>
                  <a:pt x="1146962" y="4265968"/>
                </a:lnTo>
                <a:lnTo>
                  <a:pt x="1155115" y="4253865"/>
                </a:lnTo>
                <a:lnTo>
                  <a:pt x="1158113" y="4239006"/>
                </a:lnTo>
                <a:close/>
              </a:path>
              <a:path w="7439659" h="4505325">
                <a:moveTo>
                  <a:pt x="2375535" y="4238625"/>
                </a:moveTo>
                <a:lnTo>
                  <a:pt x="2372537" y="4223842"/>
                </a:lnTo>
                <a:lnTo>
                  <a:pt x="2364384" y="4211726"/>
                </a:lnTo>
                <a:lnTo>
                  <a:pt x="2352281" y="4203535"/>
                </a:lnTo>
                <a:lnTo>
                  <a:pt x="2346960" y="4202455"/>
                </a:lnTo>
                <a:lnTo>
                  <a:pt x="2346960" y="4200525"/>
                </a:lnTo>
                <a:lnTo>
                  <a:pt x="2346960" y="3521837"/>
                </a:lnTo>
                <a:lnTo>
                  <a:pt x="2346960" y="3506978"/>
                </a:lnTo>
                <a:lnTo>
                  <a:pt x="2342769" y="3502787"/>
                </a:lnTo>
                <a:lnTo>
                  <a:pt x="1568577" y="3502787"/>
                </a:lnTo>
                <a:lnTo>
                  <a:pt x="1568577" y="76212"/>
                </a:lnTo>
                <a:lnTo>
                  <a:pt x="1568577" y="74295"/>
                </a:lnTo>
                <a:lnTo>
                  <a:pt x="1573898" y="73215"/>
                </a:lnTo>
                <a:lnTo>
                  <a:pt x="1586001" y="65062"/>
                </a:lnTo>
                <a:lnTo>
                  <a:pt x="1594154" y="52959"/>
                </a:lnTo>
                <a:lnTo>
                  <a:pt x="1597152" y="38112"/>
                </a:lnTo>
                <a:lnTo>
                  <a:pt x="1594154" y="23253"/>
                </a:lnTo>
                <a:lnTo>
                  <a:pt x="1586001" y="11150"/>
                </a:lnTo>
                <a:lnTo>
                  <a:pt x="1573898" y="2997"/>
                </a:lnTo>
                <a:lnTo>
                  <a:pt x="1559052" y="0"/>
                </a:lnTo>
                <a:lnTo>
                  <a:pt x="1544193" y="2997"/>
                </a:lnTo>
                <a:lnTo>
                  <a:pt x="1532089" y="11150"/>
                </a:lnTo>
                <a:lnTo>
                  <a:pt x="1523936" y="23253"/>
                </a:lnTo>
                <a:lnTo>
                  <a:pt x="1520952" y="38112"/>
                </a:lnTo>
                <a:lnTo>
                  <a:pt x="1523936" y="52959"/>
                </a:lnTo>
                <a:lnTo>
                  <a:pt x="1532089" y="65062"/>
                </a:lnTo>
                <a:lnTo>
                  <a:pt x="1544193" y="73215"/>
                </a:lnTo>
                <a:lnTo>
                  <a:pt x="1549527" y="74295"/>
                </a:lnTo>
                <a:lnTo>
                  <a:pt x="1549527" y="3517519"/>
                </a:lnTo>
                <a:lnTo>
                  <a:pt x="1553845" y="3521837"/>
                </a:lnTo>
                <a:lnTo>
                  <a:pt x="2327910" y="3521837"/>
                </a:lnTo>
                <a:lnTo>
                  <a:pt x="2327910" y="4202468"/>
                </a:lnTo>
                <a:lnTo>
                  <a:pt x="2327910" y="4238625"/>
                </a:lnTo>
                <a:lnTo>
                  <a:pt x="2327910" y="4202468"/>
                </a:lnTo>
                <a:lnTo>
                  <a:pt x="2322639" y="4203535"/>
                </a:lnTo>
                <a:lnTo>
                  <a:pt x="2310523" y="4211726"/>
                </a:lnTo>
                <a:lnTo>
                  <a:pt x="2302332" y="4223842"/>
                </a:lnTo>
                <a:lnTo>
                  <a:pt x="2299335" y="4238625"/>
                </a:lnTo>
                <a:lnTo>
                  <a:pt x="2302332" y="4253484"/>
                </a:lnTo>
                <a:lnTo>
                  <a:pt x="2310523" y="4265587"/>
                </a:lnTo>
                <a:lnTo>
                  <a:pt x="2322639" y="4273740"/>
                </a:lnTo>
                <a:lnTo>
                  <a:pt x="2337435" y="4276725"/>
                </a:lnTo>
                <a:lnTo>
                  <a:pt x="2352281" y="4273740"/>
                </a:lnTo>
                <a:lnTo>
                  <a:pt x="2364384" y="4265587"/>
                </a:lnTo>
                <a:lnTo>
                  <a:pt x="2372537" y="4253484"/>
                </a:lnTo>
                <a:lnTo>
                  <a:pt x="2375535" y="4238625"/>
                </a:lnTo>
                <a:close/>
              </a:path>
              <a:path w="7439659" h="4505325">
                <a:moveTo>
                  <a:pt x="3263011" y="4238879"/>
                </a:moveTo>
                <a:lnTo>
                  <a:pt x="3260013" y="4224032"/>
                </a:lnTo>
                <a:lnTo>
                  <a:pt x="3251860" y="4211929"/>
                </a:lnTo>
                <a:lnTo>
                  <a:pt x="3239757" y="4203776"/>
                </a:lnTo>
                <a:lnTo>
                  <a:pt x="3234436" y="4202696"/>
                </a:lnTo>
                <a:lnTo>
                  <a:pt x="3234436" y="4200779"/>
                </a:lnTo>
                <a:lnTo>
                  <a:pt x="3234436" y="3700907"/>
                </a:lnTo>
                <a:lnTo>
                  <a:pt x="3234436" y="3686175"/>
                </a:lnTo>
                <a:lnTo>
                  <a:pt x="3230245" y="3681857"/>
                </a:lnTo>
                <a:lnTo>
                  <a:pt x="3089529" y="3681857"/>
                </a:lnTo>
                <a:lnTo>
                  <a:pt x="3089529" y="3182112"/>
                </a:lnTo>
                <a:lnTo>
                  <a:pt x="3089529" y="3180207"/>
                </a:lnTo>
                <a:lnTo>
                  <a:pt x="3080004" y="3182112"/>
                </a:lnTo>
                <a:lnTo>
                  <a:pt x="3089516" y="3180207"/>
                </a:lnTo>
                <a:lnTo>
                  <a:pt x="3089529" y="3144012"/>
                </a:lnTo>
                <a:lnTo>
                  <a:pt x="3089529" y="3180207"/>
                </a:lnTo>
                <a:lnTo>
                  <a:pt x="3094850" y="3179127"/>
                </a:lnTo>
                <a:lnTo>
                  <a:pt x="3106953" y="3170974"/>
                </a:lnTo>
                <a:lnTo>
                  <a:pt x="3115106" y="3158871"/>
                </a:lnTo>
                <a:lnTo>
                  <a:pt x="3118104" y="3144012"/>
                </a:lnTo>
                <a:lnTo>
                  <a:pt x="3115106" y="3129165"/>
                </a:lnTo>
                <a:lnTo>
                  <a:pt x="3106953" y="3117062"/>
                </a:lnTo>
                <a:lnTo>
                  <a:pt x="3094850" y="3108909"/>
                </a:lnTo>
                <a:lnTo>
                  <a:pt x="3080004" y="3105912"/>
                </a:lnTo>
                <a:lnTo>
                  <a:pt x="3065145" y="3108909"/>
                </a:lnTo>
                <a:lnTo>
                  <a:pt x="3053042" y="3117062"/>
                </a:lnTo>
                <a:lnTo>
                  <a:pt x="3044888" y="3129165"/>
                </a:lnTo>
                <a:lnTo>
                  <a:pt x="3041904" y="3144012"/>
                </a:lnTo>
                <a:lnTo>
                  <a:pt x="3044888" y="3158871"/>
                </a:lnTo>
                <a:lnTo>
                  <a:pt x="3053042" y="3170974"/>
                </a:lnTo>
                <a:lnTo>
                  <a:pt x="3065145" y="3179127"/>
                </a:lnTo>
                <a:lnTo>
                  <a:pt x="3070479" y="3180207"/>
                </a:lnTo>
                <a:lnTo>
                  <a:pt x="3070479" y="3696716"/>
                </a:lnTo>
                <a:lnTo>
                  <a:pt x="3074797" y="3700907"/>
                </a:lnTo>
                <a:lnTo>
                  <a:pt x="3215386" y="3700907"/>
                </a:lnTo>
                <a:lnTo>
                  <a:pt x="3215386" y="4202709"/>
                </a:lnTo>
                <a:lnTo>
                  <a:pt x="3215386" y="4238879"/>
                </a:lnTo>
                <a:lnTo>
                  <a:pt x="3215386" y="4202709"/>
                </a:lnTo>
                <a:lnTo>
                  <a:pt x="3210115" y="4203776"/>
                </a:lnTo>
                <a:lnTo>
                  <a:pt x="3197999" y="4211929"/>
                </a:lnTo>
                <a:lnTo>
                  <a:pt x="3189808" y="4224032"/>
                </a:lnTo>
                <a:lnTo>
                  <a:pt x="3186811" y="4238879"/>
                </a:lnTo>
                <a:lnTo>
                  <a:pt x="3189808" y="4253738"/>
                </a:lnTo>
                <a:lnTo>
                  <a:pt x="3197999" y="4265841"/>
                </a:lnTo>
                <a:lnTo>
                  <a:pt x="3210115" y="4273994"/>
                </a:lnTo>
                <a:lnTo>
                  <a:pt x="3224911" y="4276979"/>
                </a:lnTo>
                <a:lnTo>
                  <a:pt x="3239757" y="4273994"/>
                </a:lnTo>
                <a:lnTo>
                  <a:pt x="3251860" y="4265841"/>
                </a:lnTo>
                <a:lnTo>
                  <a:pt x="3260013" y="4253738"/>
                </a:lnTo>
                <a:lnTo>
                  <a:pt x="3263011" y="4238879"/>
                </a:lnTo>
                <a:close/>
              </a:path>
              <a:path w="7439659" h="4505325">
                <a:moveTo>
                  <a:pt x="5331587" y="172212"/>
                </a:moveTo>
                <a:lnTo>
                  <a:pt x="5328590" y="157365"/>
                </a:lnTo>
                <a:lnTo>
                  <a:pt x="5320436" y="145262"/>
                </a:lnTo>
                <a:lnTo>
                  <a:pt x="5308333" y="137109"/>
                </a:lnTo>
                <a:lnTo>
                  <a:pt x="5293487" y="134112"/>
                </a:lnTo>
                <a:lnTo>
                  <a:pt x="5278628" y="137109"/>
                </a:lnTo>
                <a:lnTo>
                  <a:pt x="5266525" y="145262"/>
                </a:lnTo>
                <a:lnTo>
                  <a:pt x="5258371" y="157365"/>
                </a:lnTo>
                <a:lnTo>
                  <a:pt x="5255387" y="172212"/>
                </a:lnTo>
                <a:lnTo>
                  <a:pt x="5258371" y="187071"/>
                </a:lnTo>
                <a:lnTo>
                  <a:pt x="5266525" y="199174"/>
                </a:lnTo>
                <a:lnTo>
                  <a:pt x="5278628" y="207327"/>
                </a:lnTo>
                <a:lnTo>
                  <a:pt x="5283962" y="208407"/>
                </a:lnTo>
                <a:lnTo>
                  <a:pt x="5283962" y="2310003"/>
                </a:lnTo>
                <a:lnTo>
                  <a:pt x="5152009" y="2310003"/>
                </a:lnTo>
                <a:lnTo>
                  <a:pt x="5147691" y="2314194"/>
                </a:lnTo>
                <a:lnTo>
                  <a:pt x="5147691" y="4430661"/>
                </a:lnTo>
                <a:lnTo>
                  <a:pt x="5142357" y="4431741"/>
                </a:lnTo>
                <a:lnTo>
                  <a:pt x="5130254" y="4439894"/>
                </a:lnTo>
                <a:lnTo>
                  <a:pt x="5122100" y="4451997"/>
                </a:lnTo>
                <a:lnTo>
                  <a:pt x="5119116" y="4466844"/>
                </a:lnTo>
                <a:lnTo>
                  <a:pt x="5122100" y="4481639"/>
                </a:lnTo>
                <a:lnTo>
                  <a:pt x="5130254" y="4493755"/>
                </a:lnTo>
                <a:lnTo>
                  <a:pt x="5142357" y="4501947"/>
                </a:lnTo>
                <a:lnTo>
                  <a:pt x="5157216" y="4504944"/>
                </a:lnTo>
                <a:lnTo>
                  <a:pt x="5172062" y="4501947"/>
                </a:lnTo>
                <a:lnTo>
                  <a:pt x="5184165" y="4493755"/>
                </a:lnTo>
                <a:lnTo>
                  <a:pt x="5192319" y="4481639"/>
                </a:lnTo>
                <a:lnTo>
                  <a:pt x="5195316" y="4466844"/>
                </a:lnTo>
                <a:lnTo>
                  <a:pt x="5192319" y="4451997"/>
                </a:lnTo>
                <a:lnTo>
                  <a:pt x="5184165" y="4439894"/>
                </a:lnTo>
                <a:lnTo>
                  <a:pt x="5172062" y="4431741"/>
                </a:lnTo>
                <a:lnTo>
                  <a:pt x="5166741" y="4430661"/>
                </a:lnTo>
                <a:lnTo>
                  <a:pt x="5166741" y="4428744"/>
                </a:lnTo>
                <a:lnTo>
                  <a:pt x="5166741" y="2329053"/>
                </a:lnTo>
                <a:lnTo>
                  <a:pt x="5298821" y="2329053"/>
                </a:lnTo>
                <a:lnTo>
                  <a:pt x="5303012" y="2324735"/>
                </a:lnTo>
                <a:lnTo>
                  <a:pt x="5303012" y="2310015"/>
                </a:lnTo>
                <a:lnTo>
                  <a:pt x="5303012" y="210312"/>
                </a:lnTo>
                <a:lnTo>
                  <a:pt x="5303012" y="208407"/>
                </a:lnTo>
                <a:lnTo>
                  <a:pt x="5308333" y="207327"/>
                </a:lnTo>
                <a:lnTo>
                  <a:pt x="5320436" y="199174"/>
                </a:lnTo>
                <a:lnTo>
                  <a:pt x="5328590" y="187071"/>
                </a:lnTo>
                <a:lnTo>
                  <a:pt x="5331587" y="172212"/>
                </a:lnTo>
                <a:close/>
              </a:path>
              <a:path w="7439659" h="4505325">
                <a:moveTo>
                  <a:pt x="7439406" y="4435094"/>
                </a:moveTo>
                <a:lnTo>
                  <a:pt x="7436409" y="4420247"/>
                </a:lnTo>
                <a:lnTo>
                  <a:pt x="7428255" y="4408144"/>
                </a:lnTo>
                <a:lnTo>
                  <a:pt x="7416152" y="4399991"/>
                </a:lnTo>
                <a:lnTo>
                  <a:pt x="7410831" y="4398911"/>
                </a:lnTo>
                <a:lnTo>
                  <a:pt x="7410831" y="4396994"/>
                </a:lnTo>
                <a:lnTo>
                  <a:pt x="7410831" y="2283079"/>
                </a:lnTo>
                <a:lnTo>
                  <a:pt x="7410831" y="2268220"/>
                </a:lnTo>
                <a:lnTo>
                  <a:pt x="7406640" y="2264029"/>
                </a:lnTo>
                <a:lnTo>
                  <a:pt x="6771513" y="2264029"/>
                </a:lnTo>
                <a:lnTo>
                  <a:pt x="6771513" y="149364"/>
                </a:lnTo>
                <a:lnTo>
                  <a:pt x="6771513" y="147447"/>
                </a:lnTo>
                <a:lnTo>
                  <a:pt x="6776834" y="146367"/>
                </a:lnTo>
                <a:lnTo>
                  <a:pt x="6788937" y="138214"/>
                </a:lnTo>
                <a:lnTo>
                  <a:pt x="6797091" y="126111"/>
                </a:lnTo>
                <a:lnTo>
                  <a:pt x="6800088" y="111264"/>
                </a:lnTo>
                <a:lnTo>
                  <a:pt x="6797091" y="96405"/>
                </a:lnTo>
                <a:lnTo>
                  <a:pt x="6788937" y="84302"/>
                </a:lnTo>
                <a:lnTo>
                  <a:pt x="6776834" y="76149"/>
                </a:lnTo>
                <a:lnTo>
                  <a:pt x="6761988" y="73164"/>
                </a:lnTo>
                <a:lnTo>
                  <a:pt x="6747129" y="76149"/>
                </a:lnTo>
                <a:lnTo>
                  <a:pt x="6735026" y="84302"/>
                </a:lnTo>
                <a:lnTo>
                  <a:pt x="6726872" y="96405"/>
                </a:lnTo>
                <a:lnTo>
                  <a:pt x="6723888" y="111264"/>
                </a:lnTo>
                <a:lnTo>
                  <a:pt x="6726872" y="126111"/>
                </a:lnTo>
                <a:lnTo>
                  <a:pt x="6735026" y="138214"/>
                </a:lnTo>
                <a:lnTo>
                  <a:pt x="6747129" y="146367"/>
                </a:lnTo>
                <a:lnTo>
                  <a:pt x="6752463" y="147447"/>
                </a:lnTo>
                <a:lnTo>
                  <a:pt x="6752463" y="2278761"/>
                </a:lnTo>
                <a:lnTo>
                  <a:pt x="6756781" y="2283079"/>
                </a:lnTo>
                <a:lnTo>
                  <a:pt x="7391781" y="2283079"/>
                </a:lnTo>
                <a:lnTo>
                  <a:pt x="7391781" y="4398911"/>
                </a:lnTo>
                <a:lnTo>
                  <a:pt x="7386447" y="4399991"/>
                </a:lnTo>
                <a:lnTo>
                  <a:pt x="7374344" y="4408144"/>
                </a:lnTo>
                <a:lnTo>
                  <a:pt x="7366190" y="4420247"/>
                </a:lnTo>
                <a:lnTo>
                  <a:pt x="7363206" y="4435094"/>
                </a:lnTo>
                <a:lnTo>
                  <a:pt x="7366190" y="4449953"/>
                </a:lnTo>
                <a:lnTo>
                  <a:pt x="7374344" y="4462056"/>
                </a:lnTo>
                <a:lnTo>
                  <a:pt x="7386447" y="4470209"/>
                </a:lnTo>
                <a:lnTo>
                  <a:pt x="7401306" y="4473194"/>
                </a:lnTo>
                <a:lnTo>
                  <a:pt x="7416152" y="4470209"/>
                </a:lnTo>
                <a:lnTo>
                  <a:pt x="7428255" y="4462056"/>
                </a:lnTo>
                <a:lnTo>
                  <a:pt x="7436409" y="4449953"/>
                </a:lnTo>
                <a:lnTo>
                  <a:pt x="7439406" y="4435094"/>
                </a:lnTo>
                <a:close/>
              </a:path>
            </a:pathLst>
          </a:custGeom>
          <a:solidFill>
            <a:srgbClr val="000000"/>
          </a:solidFill>
        </p:spPr>
        <p:txBody>
          <a:bodyPr wrap="square" lIns="0" tIns="0" rIns="0" bIns="0" rtlCol="0"/>
          <a:p/>
        </p:txBody>
      </p:sp>
      <p:sp>
        <p:nvSpPr>
          <p:cNvPr id="17" name="object 10"/>
          <p:cNvSpPr txBox="1"/>
          <p:nvPr/>
        </p:nvSpPr>
        <p:spPr>
          <a:xfrm>
            <a:off x="4389501" y="8218042"/>
            <a:ext cx="472440" cy="2092960"/>
          </a:xfrm>
          <a:prstGeom prst="rect">
            <a:avLst/>
          </a:prstGeom>
        </p:spPr>
        <p:txBody>
          <a:bodyPr vert="horz" wrap="square" lIns="0" tIns="52705" rIns="0" bIns="0" rtlCol="0">
            <a:spAutoFit/>
          </a:bodyPr>
          <a:p>
            <a:pPr marL="12700" marR="5080" algn="just">
              <a:lnSpc>
                <a:spcPts val="1600"/>
              </a:lnSpc>
              <a:spcBef>
                <a:spcPts val="415"/>
              </a:spcBef>
            </a:pPr>
            <a:r>
              <a:rPr sz="1600" spc="315" dirty="0">
                <a:latin typeface="微软雅黑" panose="020B0503020204020204" charset="-122"/>
                <a:cs typeface="微软雅黑" panose="020B0503020204020204" charset="-122"/>
              </a:rPr>
              <a:t>院</a:t>
            </a:r>
            <a:r>
              <a:rPr sz="1600" spc="-5" dirty="0">
                <a:latin typeface="微软雅黑" panose="020B0503020204020204" charset="-122"/>
                <a:cs typeface="微软雅黑" panose="020B0503020204020204" charset="-122"/>
              </a:rPr>
              <a:t>增 </a:t>
            </a:r>
            <a:r>
              <a:rPr sz="1600" spc="315" dirty="0">
                <a:latin typeface="微软雅黑" panose="020B0503020204020204" charset="-122"/>
                <a:cs typeface="微软雅黑" panose="020B0503020204020204" charset="-122"/>
              </a:rPr>
              <a:t>环</a:t>
            </a:r>
            <a:r>
              <a:rPr sz="1600" spc="-5" dirty="0">
                <a:latin typeface="微软雅黑" panose="020B0503020204020204" charset="-122"/>
                <a:cs typeface="微软雅黑" panose="020B0503020204020204" charset="-122"/>
              </a:rPr>
              <a:t>加 </a:t>
            </a:r>
            <a:r>
              <a:rPr sz="1600" spc="315" dirty="0">
                <a:latin typeface="微软雅黑" panose="020B0503020204020204" charset="-122"/>
                <a:cs typeface="微软雅黑" panose="020B0503020204020204" charset="-122"/>
              </a:rPr>
              <a:t>境</a:t>
            </a:r>
            <a:r>
              <a:rPr sz="1600" spc="-5" dirty="0">
                <a:latin typeface="微软雅黑" panose="020B0503020204020204" charset="-122"/>
                <a:cs typeface="微软雅黑" panose="020B0503020204020204" charset="-122"/>
              </a:rPr>
              <a:t>庭</a:t>
            </a:r>
            <a:endParaRPr sz="1600">
              <a:latin typeface="微软雅黑" panose="020B0503020204020204" charset="-122"/>
              <a:cs typeface="微软雅黑" panose="020B0503020204020204" charset="-122"/>
            </a:endParaRPr>
          </a:p>
          <a:p>
            <a:pPr marL="256540">
              <a:lnSpc>
                <a:spcPts val="1425"/>
              </a:lnSpc>
            </a:pPr>
            <a:r>
              <a:rPr sz="1600" spc="-5" dirty="0">
                <a:latin typeface="微软雅黑" panose="020B0503020204020204" charset="-122"/>
                <a:cs typeface="微软雅黑" panose="020B0503020204020204" charset="-122"/>
              </a:rPr>
              <a:t>院</a:t>
            </a:r>
            <a:endParaRPr sz="1600">
              <a:latin typeface="微软雅黑" panose="020B0503020204020204" charset="-122"/>
              <a:cs typeface="微软雅黑" panose="020B0503020204020204" charset="-122"/>
            </a:endParaRPr>
          </a:p>
          <a:p>
            <a:pPr marL="256540" marR="5080">
              <a:lnSpc>
                <a:spcPts val="1600"/>
              </a:lnSpc>
              <a:spcBef>
                <a:spcPts val="155"/>
              </a:spcBef>
            </a:pPr>
            <a:r>
              <a:rPr sz="1600" spc="-5" dirty="0">
                <a:latin typeface="微软雅黑" panose="020B0503020204020204" charset="-122"/>
                <a:cs typeface="微软雅黑" panose="020B0503020204020204" charset="-122"/>
              </a:rPr>
              <a:t>铺 装</a:t>
            </a:r>
            <a:endParaRPr sz="1600">
              <a:latin typeface="微软雅黑" panose="020B0503020204020204" charset="-122"/>
              <a:cs typeface="微软雅黑" panose="020B0503020204020204" charset="-122"/>
            </a:endParaRPr>
          </a:p>
          <a:p>
            <a:pPr marL="256540">
              <a:lnSpc>
                <a:spcPts val="1430"/>
              </a:lnSpc>
            </a:pP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256540" marR="5080" algn="just">
              <a:lnSpc>
                <a:spcPts val="1600"/>
              </a:lnSpc>
              <a:spcBef>
                <a:spcPts val="160"/>
              </a:spcBef>
            </a:pPr>
            <a:r>
              <a:rPr sz="1600" spc="-5" dirty="0">
                <a:latin typeface="微软雅黑" panose="020B0503020204020204" charset="-122"/>
                <a:cs typeface="微软雅黑" panose="020B0503020204020204" charset="-122"/>
              </a:rPr>
              <a:t>营 造 庭</a:t>
            </a:r>
            <a:endParaRPr sz="1600">
              <a:latin typeface="微软雅黑" panose="020B0503020204020204" charset="-122"/>
              <a:cs typeface="微软雅黑" panose="020B0503020204020204" charset="-122"/>
            </a:endParaRPr>
          </a:p>
        </p:txBody>
      </p:sp>
      <p:sp>
        <p:nvSpPr>
          <p:cNvPr id="18" name="object 11"/>
          <p:cNvSpPr txBox="1"/>
          <p:nvPr/>
        </p:nvSpPr>
        <p:spPr>
          <a:xfrm>
            <a:off x="5616829" y="8256651"/>
            <a:ext cx="228600" cy="1687830"/>
          </a:xfrm>
          <a:prstGeom prst="rect">
            <a:avLst/>
          </a:prstGeom>
        </p:spPr>
        <p:txBody>
          <a:bodyPr vert="horz" wrap="square" lIns="0" tIns="52705" rIns="0" bIns="0" rtlCol="0">
            <a:spAutoFit/>
          </a:bodyPr>
          <a:p>
            <a:pPr marL="12700" marR="5080" algn="just">
              <a:lnSpc>
                <a:spcPts val="1600"/>
              </a:lnSpc>
              <a:spcBef>
                <a:spcPts val="415"/>
              </a:spcBef>
            </a:pPr>
            <a:r>
              <a:rPr sz="1600" spc="-5" dirty="0">
                <a:latin typeface="微软雅黑" panose="020B0503020204020204" charset="-122"/>
                <a:cs typeface="微软雅黑" panose="020B0503020204020204" charset="-122"/>
              </a:rPr>
              <a:t>屋 脊 增 加 传 统 元 素</a:t>
            </a:r>
            <a:endParaRPr sz="1600">
              <a:latin typeface="微软雅黑" panose="020B0503020204020204" charset="-122"/>
              <a:cs typeface="微软雅黑" panose="020B0503020204020204" charset="-122"/>
            </a:endParaRPr>
          </a:p>
        </p:txBody>
      </p:sp>
      <p:sp>
        <p:nvSpPr>
          <p:cNvPr id="19" name="object 12"/>
          <p:cNvSpPr txBox="1"/>
          <p:nvPr/>
        </p:nvSpPr>
        <p:spPr>
          <a:xfrm>
            <a:off x="3577335" y="10016057"/>
            <a:ext cx="228600" cy="269240"/>
          </a:xfrm>
          <a:prstGeom prst="rect">
            <a:avLst/>
          </a:prstGeom>
        </p:spPr>
        <p:txBody>
          <a:bodyPr vert="horz" wrap="square" lIns="0" tIns="12065" rIns="0" bIns="0" rtlCol="0">
            <a:spAutoFit/>
          </a:bodyPr>
          <a:p>
            <a:pPr marL="12700">
              <a:lnSpc>
                <a:spcPct val="100000"/>
              </a:lnSpc>
              <a:spcBef>
                <a:spcPts val="95"/>
              </a:spcBef>
            </a:pPr>
            <a:r>
              <a:rPr sz="1600" spc="-5" dirty="0">
                <a:latin typeface="微软雅黑" panose="020B0503020204020204" charset="-122"/>
                <a:cs typeface="微软雅黑" panose="020B0503020204020204" charset="-122"/>
              </a:rPr>
              <a:t>样</a:t>
            </a:r>
            <a:endParaRPr sz="1600">
              <a:latin typeface="微软雅黑" panose="020B0503020204020204" charset="-122"/>
              <a:cs typeface="微软雅黑" panose="020B0503020204020204" charset="-122"/>
            </a:endParaRPr>
          </a:p>
        </p:txBody>
      </p:sp>
      <p:sp>
        <p:nvSpPr>
          <p:cNvPr id="20" name="object 13"/>
          <p:cNvSpPr txBox="1"/>
          <p:nvPr/>
        </p:nvSpPr>
        <p:spPr>
          <a:xfrm>
            <a:off x="3333369" y="8191830"/>
            <a:ext cx="472440" cy="1891030"/>
          </a:xfrm>
          <a:prstGeom prst="rect">
            <a:avLst/>
          </a:prstGeom>
        </p:spPr>
        <p:txBody>
          <a:bodyPr vert="horz" wrap="square" lIns="0" tIns="12065" rIns="0" bIns="0" rtlCol="0">
            <a:spAutoFit/>
          </a:bodyPr>
          <a:p>
            <a:pPr marL="12700" algn="just">
              <a:lnSpc>
                <a:spcPts val="1760"/>
              </a:lnSpc>
              <a:spcBef>
                <a:spcPts val="95"/>
              </a:spcBef>
            </a:pPr>
            <a:r>
              <a:rPr sz="1600" spc="320" dirty="0">
                <a:latin typeface="微软雅黑" panose="020B0503020204020204" charset="-122"/>
                <a:cs typeface="微软雅黑" panose="020B0503020204020204" charset="-122"/>
              </a:rPr>
              <a:t>式</a:t>
            </a:r>
            <a:r>
              <a:rPr sz="1600" spc="-5" dirty="0">
                <a:latin typeface="微软雅黑" panose="020B0503020204020204" charset="-122"/>
                <a:cs typeface="微软雅黑" panose="020B0503020204020204" charset="-122"/>
              </a:rPr>
              <a:t>入</a:t>
            </a:r>
            <a:endParaRPr sz="1600">
              <a:latin typeface="微软雅黑" panose="020B0503020204020204" charset="-122"/>
              <a:cs typeface="微软雅黑" panose="020B0503020204020204" charset="-122"/>
            </a:endParaRPr>
          </a:p>
          <a:p>
            <a:pPr marL="256540" marR="5080" algn="just">
              <a:lnSpc>
                <a:spcPts val="1600"/>
              </a:lnSpc>
              <a:spcBef>
                <a:spcPts val="160"/>
              </a:spcBef>
            </a:pPr>
            <a:r>
              <a:rPr sz="1600" spc="-5" dirty="0">
                <a:latin typeface="微软雅黑" panose="020B0503020204020204" charset="-122"/>
                <a:cs typeface="微软雅黑" panose="020B0503020204020204" charset="-122"/>
              </a:rPr>
              <a:t>口 翻 修</a:t>
            </a:r>
            <a:endParaRPr sz="1600">
              <a:latin typeface="微软雅黑" panose="020B0503020204020204" charset="-122"/>
              <a:cs typeface="微软雅黑" panose="020B0503020204020204" charset="-122"/>
            </a:endParaRPr>
          </a:p>
          <a:p>
            <a:pPr marL="256540">
              <a:lnSpc>
                <a:spcPts val="1425"/>
              </a:lnSpc>
            </a:pP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256540" marR="5080" algn="just">
              <a:lnSpc>
                <a:spcPts val="1600"/>
              </a:lnSpc>
              <a:spcBef>
                <a:spcPts val="160"/>
              </a:spcBef>
            </a:pPr>
            <a:r>
              <a:rPr sz="1600" spc="-5" dirty="0">
                <a:latin typeface="微软雅黑" panose="020B0503020204020204" charset="-122"/>
                <a:cs typeface="微软雅黑" panose="020B0503020204020204" charset="-122"/>
              </a:rPr>
              <a:t>屋 顶 统 一</a:t>
            </a:r>
            <a:endParaRPr sz="1600">
              <a:latin typeface="微软雅黑" panose="020B0503020204020204" charset="-122"/>
              <a:cs typeface="微软雅黑" panose="020B0503020204020204" charset="-122"/>
            </a:endParaRPr>
          </a:p>
        </p:txBody>
      </p:sp>
      <p:sp>
        <p:nvSpPr>
          <p:cNvPr id="21" name="object 14"/>
          <p:cNvSpPr txBox="1"/>
          <p:nvPr/>
        </p:nvSpPr>
        <p:spPr>
          <a:xfrm>
            <a:off x="8624951" y="10285476"/>
            <a:ext cx="228600" cy="269240"/>
          </a:xfrm>
          <a:prstGeom prst="rect">
            <a:avLst/>
          </a:prstGeom>
        </p:spPr>
        <p:txBody>
          <a:bodyPr vert="horz" wrap="square" lIns="0" tIns="12065" rIns="0" bIns="0" rtlCol="0">
            <a:spAutoFit/>
          </a:bodyPr>
          <a:p>
            <a:pPr marL="12700">
              <a:lnSpc>
                <a:spcPct val="100000"/>
              </a:lnSpc>
              <a:spcBef>
                <a:spcPts val="95"/>
              </a:spcBef>
            </a:pPr>
            <a:r>
              <a:rPr sz="1600" spc="-5" dirty="0">
                <a:latin typeface="微软雅黑" panose="020B0503020204020204" charset="-122"/>
                <a:cs typeface="微软雅黑" panose="020B0503020204020204" charset="-122"/>
              </a:rPr>
              <a:t>提</a:t>
            </a:r>
            <a:endParaRPr sz="1600">
              <a:latin typeface="微软雅黑" panose="020B0503020204020204" charset="-122"/>
              <a:cs typeface="微软雅黑" panose="020B0503020204020204" charset="-122"/>
            </a:endParaRPr>
          </a:p>
        </p:txBody>
      </p:sp>
      <p:sp>
        <p:nvSpPr>
          <p:cNvPr id="22" name="object 15"/>
          <p:cNvSpPr txBox="1"/>
          <p:nvPr/>
        </p:nvSpPr>
        <p:spPr>
          <a:xfrm>
            <a:off x="8381110" y="8461247"/>
            <a:ext cx="472440" cy="1890395"/>
          </a:xfrm>
          <a:prstGeom prst="rect">
            <a:avLst/>
          </a:prstGeom>
        </p:spPr>
        <p:txBody>
          <a:bodyPr vert="horz" wrap="square" lIns="0" tIns="52705" rIns="0" bIns="0" rtlCol="0">
            <a:spAutoFit/>
          </a:bodyPr>
          <a:p>
            <a:pPr marL="12700" marR="5080" algn="just">
              <a:lnSpc>
                <a:spcPts val="1600"/>
              </a:lnSpc>
              <a:spcBef>
                <a:spcPts val="415"/>
              </a:spcBef>
            </a:pPr>
            <a:r>
              <a:rPr sz="1600" spc="315" dirty="0">
                <a:latin typeface="微软雅黑" panose="020B0503020204020204" charset="-122"/>
                <a:cs typeface="微软雅黑" panose="020B0503020204020204" charset="-122"/>
              </a:rPr>
              <a:t>升</a:t>
            </a:r>
            <a:r>
              <a:rPr sz="1600" spc="-5" dirty="0">
                <a:latin typeface="微软雅黑" panose="020B0503020204020204" charset="-122"/>
                <a:cs typeface="微软雅黑" panose="020B0503020204020204" charset="-122"/>
              </a:rPr>
              <a:t>新 </a:t>
            </a:r>
            <a:r>
              <a:rPr sz="1600" spc="315" dirty="0">
                <a:latin typeface="微软雅黑" panose="020B0503020204020204" charset="-122"/>
                <a:cs typeface="微软雅黑" panose="020B0503020204020204" charset="-122"/>
              </a:rPr>
              <a:t>生</a:t>
            </a:r>
            <a:r>
              <a:rPr sz="1600" spc="-5" dirty="0">
                <a:latin typeface="微软雅黑" panose="020B0503020204020204" charset="-122"/>
                <a:cs typeface="微软雅黑" panose="020B0503020204020204" charset="-122"/>
              </a:rPr>
              <a:t>建 </a:t>
            </a:r>
            <a:r>
              <a:rPr sz="1600" spc="315" dirty="0">
                <a:latin typeface="微软雅黑" panose="020B0503020204020204" charset="-122"/>
                <a:cs typeface="微软雅黑" panose="020B0503020204020204" charset="-122"/>
              </a:rPr>
              <a:t>活</a:t>
            </a:r>
            <a:r>
              <a:rPr sz="1600" spc="-5" dirty="0">
                <a:latin typeface="微软雅黑" panose="020B0503020204020204" charset="-122"/>
                <a:cs typeface="微软雅黑" panose="020B0503020204020204" charset="-122"/>
              </a:rPr>
              <a:t>卫 </a:t>
            </a:r>
            <a:r>
              <a:rPr sz="1600" spc="315" dirty="0">
                <a:latin typeface="微软雅黑" panose="020B0503020204020204" charset="-122"/>
                <a:cs typeface="微软雅黑" panose="020B0503020204020204" charset="-122"/>
              </a:rPr>
              <a:t>品</a:t>
            </a:r>
            <a:r>
              <a:rPr sz="1600" spc="-5" dirty="0">
                <a:latin typeface="微软雅黑" panose="020B0503020204020204" charset="-122"/>
                <a:cs typeface="微软雅黑" panose="020B0503020204020204" charset="-122"/>
              </a:rPr>
              <a:t>生 </a:t>
            </a:r>
            <a:r>
              <a:rPr sz="1600" spc="315" dirty="0">
                <a:latin typeface="微软雅黑" panose="020B0503020204020204" charset="-122"/>
                <a:cs typeface="微软雅黑" panose="020B0503020204020204" charset="-122"/>
              </a:rPr>
              <a:t>质</a:t>
            </a:r>
            <a:r>
              <a:rPr sz="1600" spc="-5" dirty="0">
                <a:latin typeface="微软雅黑" panose="020B0503020204020204" charset="-122"/>
                <a:cs typeface="微软雅黑" panose="020B0503020204020204" charset="-122"/>
              </a:rPr>
              <a:t>间</a:t>
            </a:r>
            <a:endParaRPr sz="1600">
              <a:latin typeface="微软雅黑" panose="020B0503020204020204" charset="-122"/>
              <a:cs typeface="微软雅黑" panose="020B0503020204020204" charset="-122"/>
            </a:endParaRPr>
          </a:p>
          <a:p>
            <a:pPr marL="256540">
              <a:lnSpc>
                <a:spcPts val="1420"/>
              </a:lnSpc>
            </a:pP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a:p>
            <a:pPr marL="256540" marR="5080" algn="just">
              <a:lnSpc>
                <a:spcPts val="1600"/>
              </a:lnSpc>
              <a:spcBef>
                <a:spcPts val="155"/>
              </a:spcBef>
            </a:pPr>
            <a:r>
              <a:rPr sz="1600" spc="-5" dirty="0">
                <a:latin typeface="微软雅黑" panose="020B0503020204020204" charset="-122"/>
                <a:cs typeface="微软雅黑" panose="020B0503020204020204" charset="-122"/>
              </a:rPr>
              <a:t>淋 浴 间</a:t>
            </a:r>
            <a:endParaRPr sz="1600">
              <a:latin typeface="微软雅黑" panose="020B0503020204020204" charset="-122"/>
              <a:cs typeface="微软雅黑" panose="020B0503020204020204" charset="-122"/>
            </a:endParaRPr>
          </a:p>
        </p:txBody>
      </p:sp>
      <p:sp>
        <p:nvSpPr>
          <p:cNvPr id="23" name="object 16"/>
          <p:cNvSpPr txBox="1"/>
          <p:nvPr/>
        </p:nvSpPr>
        <p:spPr>
          <a:xfrm>
            <a:off x="10776584" y="8461247"/>
            <a:ext cx="228600" cy="1687830"/>
          </a:xfrm>
          <a:prstGeom prst="rect">
            <a:avLst/>
          </a:prstGeom>
        </p:spPr>
        <p:txBody>
          <a:bodyPr vert="horz" wrap="square" lIns="0" tIns="52705" rIns="0" bIns="0" rtlCol="0">
            <a:spAutoFit/>
          </a:bodyPr>
          <a:p>
            <a:pPr marL="12700" marR="5080" algn="just">
              <a:lnSpc>
                <a:spcPts val="1600"/>
              </a:lnSpc>
              <a:spcBef>
                <a:spcPts val="415"/>
              </a:spcBef>
            </a:pPr>
            <a:r>
              <a:rPr sz="1600" spc="-5" dirty="0">
                <a:latin typeface="微软雅黑" panose="020B0503020204020204" charset="-122"/>
                <a:cs typeface="微软雅黑" panose="020B0503020204020204" charset="-122"/>
              </a:rPr>
              <a:t>房 间 布 局 重 新 分 割</a:t>
            </a:r>
            <a:endParaRPr sz="1600">
              <a:latin typeface="微软雅黑" panose="020B0503020204020204" charset="-122"/>
              <a:cs typeface="微软雅黑" panose="020B0503020204020204" charset="-122"/>
            </a:endParaRPr>
          </a:p>
        </p:txBody>
      </p:sp>
      <p:sp>
        <p:nvSpPr>
          <p:cNvPr id="24" name="object 17"/>
          <p:cNvSpPr txBox="1"/>
          <p:nvPr/>
        </p:nvSpPr>
        <p:spPr>
          <a:xfrm>
            <a:off x="6376416" y="8191753"/>
            <a:ext cx="472440" cy="1890395"/>
          </a:xfrm>
          <a:prstGeom prst="rect">
            <a:avLst/>
          </a:prstGeom>
        </p:spPr>
        <p:txBody>
          <a:bodyPr vert="horz" wrap="square" lIns="0" tIns="52705" rIns="0" bIns="0" rtlCol="0">
            <a:spAutoFit/>
          </a:bodyPr>
          <a:p>
            <a:pPr marL="12700" marR="5080" algn="just">
              <a:lnSpc>
                <a:spcPts val="1600"/>
              </a:lnSpc>
              <a:spcBef>
                <a:spcPts val="415"/>
              </a:spcBef>
            </a:pPr>
            <a:r>
              <a:rPr sz="1600" spc="315" dirty="0">
                <a:latin typeface="微软雅黑" panose="020B0503020204020204" charset="-122"/>
                <a:cs typeface="微软雅黑" panose="020B0503020204020204" charset="-122"/>
              </a:rPr>
              <a:t>石</a:t>
            </a:r>
            <a:r>
              <a:rPr sz="1600" spc="-5" dirty="0">
                <a:latin typeface="微软雅黑" panose="020B0503020204020204" charset="-122"/>
                <a:cs typeface="微软雅黑" panose="020B0503020204020204" charset="-122"/>
              </a:rPr>
              <a:t>白 </a:t>
            </a:r>
            <a:r>
              <a:rPr sz="1600" spc="315" dirty="0">
                <a:latin typeface="微软雅黑" panose="020B0503020204020204" charset="-122"/>
                <a:cs typeface="微软雅黑" panose="020B0503020204020204" charset="-122"/>
              </a:rPr>
              <a:t>墙</a:t>
            </a:r>
            <a:r>
              <a:rPr sz="1600" spc="-5" dirty="0">
                <a:latin typeface="微软雅黑" panose="020B0503020204020204" charset="-122"/>
                <a:cs typeface="微软雅黑" panose="020B0503020204020204" charset="-122"/>
              </a:rPr>
              <a:t>色 </a:t>
            </a:r>
            <a:r>
              <a:rPr sz="1600" spc="315" dirty="0">
                <a:latin typeface="微软雅黑" panose="020B0503020204020204" charset="-122"/>
                <a:cs typeface="微软雅黑" panose="020B0503020204020204" charset="-122"/>
              </a:rPr>
              <a:t>面</a:t>
            </a:r>
            <a:r>
              <a:rPr sz="1600" spc="-5" dirty="0">
                <a:latin typeface="微软雅黑" panose="020B0503020204020204" charset="-122"/>
                <a:cs typeface="微软雅黑" panose="020B0503020204020204" charset="-122"/>
              </a:rPr>
              <a:t>外</a:t>
            </a:r>
            <a:endParaRPr sz="1600">
              <a:latin typeface="微软雅黑" panose="020B0503020204020204" charset="-122"/>
              <a:cs typeface="微软雅黑" panose="020B0503020204020204" charset="-122"/>
            </a:endParaRPr>
          </a:p>
          <a:p>
            <a:pPr marL="12700" algn="just">
              <a:lnSpc>
                <a:spcPts val="1425"/>
              </a:lnSpc>
            </a:pPr>
            <a:r>
              <a:rPr sz="1600" spc="-5" dirty="0">
                <a:latin typeface="微软雅黑" panose="020B0503020204020204" charset="-122"/>
                <a:cs typeface="微软雅黑" panose="020B0503020204020204" charset="-122"/>
              </a:rPr>
              <a:t>，</a:t>
            </a:r>
            <a:r>
              <a:rPr sz="1600" spc="-250" dirty="0">
                <a:latin typeface="微软雅黑" panose="020B0503020204020204" charset="-122"/>
                <a:cs typeface="微软雅黑" panose="020B0503020204020204" charset="-122"/>
              </a:rPr>
              <a:t> </a:t>
            </a:r>
            <a:r>
              <a:rPr sz="1600" spc="-5" dirty="0">
                <a:latin typeface="微软雅黑" panose="020B0503020204020204" charset="-122"/>
                <a:cs typeface="微软雅黑" panose="020B0503020204020204" charset="-122"/>
              </a:rPr>
              <a:t>墙</a:t>
            </a:r>
            <a:endParaRPr sz="1600">
              <a:latin typeface="微软雅黑" panose="020B0503020204020204" charset="-122"/>
              <a:cs typeface="微软雅黑" panose="020B0503020204020204" charset="-122"/>
            </a:endParaRPr>
          </a:p>
          <a:p>
            <a:pPr marL="12700" marR="5080" algn="just">
              <a:lnSpc>
                <a:spcPts val="1600"/>
              </a:lnSpc>
              <a:spcBef>
                <a:spcPts val="155"/>
              </a:spcBef>
            </a:pPr>
            <a:r>
              <a:rPr sz="1600" spc="315" dirty="0">
                <a:latin typeface="微软雅黑" panose="020B0503020204020204" charset="-122"/>
                <a:cs typeface="微软雅黑" panose="020B0503020204020204" charset="-122"/>
              </a:rPr>
              <a:t>延</a:t>
            </a:r>
            <a:r>
              <a:rPr sz="1600" spc="-5" dirty="0">
                <a:latin typeface="微软雅黑" panose="020B0503020204020204" charset="-122"/>
                <a:cs typeface="微软雅黑" panose="020B0503020204020204" charset="-122"/>
              </a:rPr>
              <a:t>使 </a:t>
            </a:r>
            <a:r>
              <a:rPr sz="1600" spc="315" dirty="0">
                <a:latin typeface="微软雅黑" panose="020B0503020204020204" charset="-122"/>
                <a:cs typeface="微软雅黑" panose="020B0503020204020204" charset="-122"/>
              </a:rPr>
              <a:t>长</a:t>
            </a:r>
            <a:r>
              <a:rPr sz="1600" spc="-5" dirty="0">
                <a:latin typeface="微软雅黑" panose="020B0503020204020204" charset="-122"/>
                <a:cs typeface="微软雅黑" panose="020B0503020204020204" charset="-122"/>
              </a:rPr>
              <a:t>用 </a:t>
            </a:r>
            <a:r>
              <a:rPr sz="1600" spc="315" dirty="0">
                <a:latin typeface="微软雅黑" panose="020B0503020204020204" charset="-122"/>
                <a:cs typeface="微软雅黑" panose="020B0503020204020204" charset="-122"/>
              </a:rPr>
              <a:t>使</a:t>
            </a:r>
            <a:r>
              <a:rPr sz="1600" spc="-5" dirty="0">
                <a:latin typeface="微软雅黑" panose="020B0503020204020204" charset="-122"/>
                <a:cs typeface="微软雅黑" panose="020B0503020204020204" charset="-122"/>
              </a:rPr>
              <a:t>传 </a:t>
            </a:r>
            <a:r>
              <a:rPr sz="1600" spc="315" dirty="0">
                <a:latin typeface="微软雅黑" panose="020B0503020204020204" charset="-122"/>
                <a:cs typeface="微软雅黑" panose="020B0503020204020204" charset="-122"/>
              </a:rPr>
              <a:t>用</a:t>
            </a:r>
            <a:r>
              <a:rPr sz="1600" spc="-5" dirty="0">
                <a:latin typeface="微软雅黑" panose="020B0503020204020204" charset="-122"/>
                <a:cs typeface="微软雅黑" panose="020B0503020204020204" charset="-122"/>
              </a:rPr>
              <a:t>统 </a:t>
            </a:r>
            <a:r>
              <a:rPr sz="1600" spc="315" dirty="0">
                <a:latin typeface="微软雅黑" panose="020B0503020204020204" charset="-122"/>
                <a:cs typeface="微软雅黑" panose="020B0503020204020204" charset="-122"/>
              </a:rPr>
              <a:t>年</a:t>
            </a:r>
            <a:r>
              <a:rPr sz="1600" spc="-5" dirty="0">
                <a:latin typeface="微软雅黑" panose="020B0503020204020204" charset="-122"/>
                <a:cs typeface="微软雅黑" panose="020B0503020204020204" charset="-122"/>
              </a:rPr>
              <a:t>水</a:t>
            </a:r>
            <a:endParaRPr sz="1600">
              <a:latin typeface="微软雅黑" panose="020B0503020204020204" charset="-122"/>
              <a:cs typeface="微软雅黑" panose="020B0503020204020204" charset="-122"/>
            </a:endParaRPr>
          </a:p>
        </p:txBody>
      </p:sp>
      <p:sp>
        <p:nvSpPr>
          <p:cNvPr id="25" name="object 18"/>
          <p:cNvSpPr txBox="1"/>
          <p:nvPr/>
        </p:nvSpPr>
        <p:spPr>
          <a:xfrm>
            <a:off x="6376416" y="10092181"/>
            <a:ext cx="472440" cy="269240"/>
          </a:xfrm>
          <a:prstGeom prst="rect">
            <a:avLst/>
          </a:prstGeom>
        </p:spPr>
        <p:txBody>
          <a:bodyPr vert="horz" wrap="square" lIns="0" tIns="12065" rIns="0" bIns="0" rtlCol="0">
            <a:spAutoFit/>
          </a:bodyPr>
          <a:p>
            <a:pPr marL="12700">
              <a:lnSpc>
                <a:spcPct val="100000"/>
              </a:lnSpc>
              <a:spcBef>
                <a:spcPts val="95"/>
              </a:spcBef>
            </a:pPr>
            <a:r>
              <a:rPr sz="1600" spc="315" dirty="0">
                <a:latin typeface="微软雅黑" panose="020B0503020204020204" charset="-122"/>
                <a:cs typeface="微软雅黑" panose="020B0503020204020204" charset="-122"/>
              </a:rPr>
              <a:t>限</a:t>
            </a:r>
            <a:r>
              <a:rPr sz="1600" spc="-5" dirty="0">
                <a:latin typeface="微软雅黑" panose="020B0503020204020204" charset="-122"/>
                <a:cs typeface="微软雅黑" panose="020B0503020204020204" charset="-122"/>
              </a:rPr>
              <a:t>刷</a:t>
            </a:r>
            <a:endParaRPr sz="1600">
              <a:latin typeface="微软雅黑" panose="020B0503020204020204" charset="-122"/>
              <a:cs typeface="微软雅黑" panose="020B0503020204020204" charset="-122"/>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7.3.1 </a:t>
            </a:r>
            <a:r>
              <a:rPr lang="zh-CN" altLang="en-US" sz="2400" b="1" spc="-5" dirty="0">
                <a:latin typeface="微软雅黑" panose="020B0503020204020204" charset="-122"/>
                <a:ea typeface="微软雅黑" panose="020B0503020204020204" charset="-122"/>
                <a:cs typeface="微软雅黑" panose="020B0503020204020204" charset="-122"/>
              </a:rPr>
              <a:t>村口景观</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pic>
        <p:nvPicPr>
          <p:cNvPr id="12" name="图片 11" descr="G:\2019\马场湖镇村庄规划\九庄现状照片\新建文件夹\村主入口副本.jpg村主入口副本"/>
          <p:cNvPicPr>
            <a:picLocks noChangeAspect="1"/>
          </p:cNvPicPr>
          <p:nvPr/>
        </p:nvPicPr>
        <p:blipFill>
          <a:blip r:embed="rId2"/>
          <a:srcRect/>
          <a:stretch>
            <a:fillRect/>
          </a:stretch>
        </p:blipFill>
        <p:spPr>
          <a:xfrm>
            <a:off x="752158" y="5405120"/>
            <a:ext cx="7760335" cy="3973830"/>
          </a:xfrm>
          <a:prstGeom prst="rect">
            <a:avLst/>
          </a:prstGeom>
        </p:spPr>
      </p:pic>
      <p:pic>
        <p:nvPicPr>
          <p:cNvPr id="13" name="图片 12" descr="G:\2019\马场湖镇村庄规划\九庄现状照片\新建文件夹\村主入口1副本.jpg村主入口1副本"/>
          <p:cNvPicPr>
            <a:picLocks noChangeAspect="1"/>
          </p:cNvPicPr>
          <p:nvPr/>
        </p:nvPicPr>
        <p:blipFill>
          <a:blip r:embed="rId3"/>
          <a:srcRect/>
          <a:stretch>
            <a:fillRect/>
          </a:stretch>
        </p:blipFill>
        <p:spPr>
          <a:xfrm>
            <a:off x="7812088" y="5869305"/>
            <a:ext cx="6986270" cy="3729990"/>
          </a:xfrm>
          <a:prstGeom prst="rect">
            <a:avLst/>
          </a:prstGeom>
        </p:spPr>
      </p:pic>
      <p:pic>
        <p:nvPicPr>
          <p:cNvPr id="14" name="图片 13" descr="G:\2020\6.2兰陵大北庄\03成果\大北庄.jpg大北庄"/>
          <p:cNvPicPr>
            <a:picLocks noChangeAspect="1"/>
          </p:cNvPicPr>
          <p:nvPr/>
        </p:nvPicPr>
        <p:blipFill>
          <a:blip r:embed="rId4"/>
          <a:srcRect/>
          <a:stretch>
            <a:fillRect/>
          </a:stretch>
        </p:blipFill>
        <p:spPr>
          <a:xfrm>
            <a:off x="9980930" y="1920875"/>
            <a:ext cx="3103880" cy="3843655"/>
          </a:xfrm>
          <a:prstGeom prst="rect">
            <a:avLst/>
          </a:prstGeom>
        </p:spPr>
      </p:pic>
      <p:sp>
        <p:nvSpPr>
          <p:cNvPr id="100" name="文本框 99"/>
          <p:cNvSpPr txBox="1"/>
          <p:nvPr/>
        </p:nvSpPr>
        <p:spPr>
          <a:xfrm>
            <a:off x="974725" y="3037205"/>
            <a:ext cx="7536180" cy="1476375"/>
          </a:xfrm>
          <a:prstGeom prst="rect">
            <a:avLst/>
          </a:prstGeom>
          <a:noFill/>
          <a:ln w="9525">
            <a:noFill/>
          </a:ln>
        </p:spPr>
        <p:txBody>
          <a:bodyPr wrap="square">
            <a:spAutoFit/>
          </a:bodyPr>
          <a:p>
            <a:pPr algn="l">
              <a:lnSpc>
                <a:spcPct val="150000"/>
              </a:lnSpc>
              <a:buClrTx/>
              <a:buSzTx/>
              <a:buFontTx/>
            </a:pPr>
            <a:r>
              <a:rPr lang="en-US" altLang="zh-CN" sz="2000" b="0">
                <a:latin typeface="微软雅黑" panose="020B0503020204020204" charset="-122"/>
                <a:ea typeface="微软雅黑" panose="020B0503020204020204" charset="-122"/>
                <a:cs typeface="微软雅黑" panose="020B0503020204020204" charset="-122"/>
              </a:rPr>
              <a:t>      规划在村庄的入口形成入口景观廊道，由景墙标识、外部过渡空间、入口标识空间和内部引导空间组成，形成内外两个层次的标识系统，提高村庄辨识度。</a:t>
            </a:r>
            <a:endParaRPr lang="en-US" altLang="zh-CN" sz="2000">
              <a:latin typeface="微软雅黑" panose="020B0503020204020204" charset="-122"/>
              <a:ea typeface="微软雅黑" panose="020B0503020204020204" charset="-122"/>
              <a:cs typeface="微软雅黑" panose="020B0503020204020204" charset="-122"/>
            </a:endParaRPr>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2"/>
          <p:cNvPicPr>
            <a:picLocks noChangeAspect="1"/>
          </p:cNvPicPr>
          <p:nvPr/>
        </p:nvPicPr>
        <p:blipFill>
          <a:blip r:embed="rId1"/>
          <a:srcRect/>
          <a:stretch>
            <a:fillRect/>
          </a:stretch>
        </p:blipFill>
        <p:spPr>
          <a:xfrm>
            <a:off x="9608820" y="2844165"/>
            <a:ext cx="5381625" cy="5286375"/>
          </a:xfrm>
          <a:prstGeom prst="rect">
            <a:avLst/>
          </a:prstGeom>
        </p:spPr>
      </p:pic>
      <p:sp>
        <p:nvSpPr>
          <p:cNvPr id="6" name="object 6"/>
          <p:cNvSpPr/>
          <p:nvPr/>
        </p:nvSpPr>
        <p:spPr>
          <a:xfrm flipV="1">
            <a:off x="0" y="955040"/>
            <a:ext cx="9811385" cy="107315"/>
          </a:xfrm>
          <a:prstGeom prst="rect">
            <a:avLst/>
          </a:prstGeom>
          <a:blipFill>
            <a:blip r:embed="rId2"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4" name="object 14"/>
          <p:cNvSpPr txBox="1"/>
          <p:nvPr/>
        </p:nvSpPr>
        <p:spPr>
          <a:xfrm>
            <a:off x="417195" y="1372870"/>
            <a:ext cx="3133725" cy="1110615"/>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sym typeface="+mn-ea"/>
              </a:rPr>
              <a:t>1.</a:t>
            </a:r>
            <a:r>
              <a:rPr lang="en-US" sz="2000" b="1" dirty="0">
                <a:latin typeface="微软雅黑" panose="020B0503020204020204" charset="-122"/>
                <a:ea typeface="微软雅黑" panose="020B0503020204020204" charset="-122"/>
                <a:cs typeface="微软雅黑" panose="020B0503020204020204" charset="-122"/>
                <a:sym typeface="+mn-ea"/>
              </a:rPr>
              <a:t>2 </a:t>
            </a:r>
            <a:r>
              <a:rPr lang="zh-CN" sz="2000" b="1" dirty="0">
                <a:latin typeface="微软雅黑" panose="020B0503020204020204" charset="-122"/>
                <a:ea typeface="微软雅黑" panose="020B0503020204020204" charset="-122"/>
                <a:cs typeface="微软雅黑" panose="020B0503020204020204" charset="-122"/>
              </a:rPr>
              <a:t>区位分析</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a:latin typeface="微软雅黑" panose="020B0503020204020204" charset="-122"/>
              <a:ea typeface="微软雅黑" panose="020B0503020204020204" charset="-122"/>
              <a:cs typeface="微软雅黑" panose="020B0503020204020204" charset="-122"/>
            </a:endParaRPr>
          </a:p>
        </p:txBody>
      </p:sp>
      <p:sp>
        <p:nvSpPr>
          <p:cNvPr id="12" name="object 12"/>
          <p:cNvSpPr txBox="1"/>
          <p:nvPr/>
        </p:nvSpPr>
        <p:spPr>
          <a:xfrm>
            <a:off x="547370" y="1841500"/>
            <a:ext cx="3244215" cy="7148195"/>
          </a:xfrm>
          <a:prstGeom prst="rect">
            <a:avLst/>
          </a:prstGeom>
        </p:spPr>
        <p:txBody>
          <a:bodyPr vert="horz" wrap="square" lIns="0" tIns="12700" rIns="0" bIns="0" rtlCol="0">
            <a:spAutoFit/>
          </a:bodyPr>
          <a:p>
            <a:pPr marL="12700" marR="202565" lvl="0" indent="0" algn="l" fontAlgn="auto">
              <a:lnSpc>
                <a:spcPct val="150000"/>
              </a:lnSpc>
              <a:spcBef>
                <a:spcPts val="100"/>
              </a:spcBef>
              <a:buClrTx/>
              <a:buSzTx/>
              <a:buFontTx/>
            </a:pPr>
            <a:endParaRPr lang="zh-CN" sz="2000">
              <a:latin typeface="微软雅黑" panose="020B0503020204020204" charset="-122"/>
              <a:ea typeface="微软雅黑" panose="020B0503020204020204" charset="-122"/>
              <a:cs typeface="微软雅黑" panose="020B0503020204020204" charset="-122"/>
              <a:sym typeface="+mn-ea"/>
            </a:endParaRPr>
          </a:p>
          <a:p>
            <a:pPr marL="12700" marR="202565" lvl="0" indent="456565" algn="l">
              <a:lnSpc>
                <a:spcPct val="150000"/>
              </a:lnSpc>
              <a:spcBef>
                <a:spcPts val="100"/>
              </a:spcBef>
              <a:buClrTx/>
              <a:buSzTx/>
              <a:buFontTx/>
            </a:pPr>
            <a:r>
              <a:rPr lang="zh-CN" b="1">
                <a:latin typeface="微软雅黑" panose="020B0503020204020204" charset="-122"/>
                <a:ea typeface="微软雅黑" panose="020B0503020204020204" charset="-122"/>
                <a:cs typeface="微软雅黑" panose="020B0503020204020204" charset="-122"/>
                <a:sym typeface="+mn-ea"/>
              </a:rPr>
              <a:t>下村乡</a:t>
            </a:r>
            <a:r>
              <a:rPr lang="zh-CN">
                <a:latin typeface="微软雅黑" panose="020B0503020204020204" charset="-122"/>
                <a:ea typeface="微软雅黑" panose="020B0503020204020204" charset="-122"/>
                <a:cs typeface="微软雅黑" panose="020B0503020204020204" charset="-122"/>
                <a:sym typeface="+mn-ea"/>
              </a:rPr>
              <a:t>位于东经117°46′12″ ～ 117°46′00 〞； 北纬： 34°55′49″ ～ 34°55′30〞。</a:t>
            </a:r>
            <a:r>
              <a:rPr lang="zh-CN" b="1">
                <a:latin typeface="微软雅黑" panose="020B0503020204020204" charset="-122"/>
                <a:ea typeface="微软雅黑" panose="020B0503020204020204" charset="-122"/>
                <a:cs typeface="微软雅黑" panose="020B0503020204020204" charset="-122"/>
                <a:sym typeface="+mn-ea"/>
              </a:rPr>
              <a:t>地处兰陵县西北部，地处临沂、枣庄交界处，西与枣庄接壤，北同费县相邻，地处两市三县交界处。</a:t>
            </a:r>
            <a:endParaRPr lang="zh-CN" b="1">
              <a:latin typeface="微软雅黑" panose="020B0503020204020204" charset="-122"/>
              <a:ea typeface="微软雅黑" panose="020B0503020204020204" charset="-122"/>
              <a:cs typeface="微软雅黑" panose="020B0503020204020204" charset="-122"/>
              <a:sym typeface="+mn-ea"/>
            </a:endParaRPr>
          </a:p>
          <a:p>
            <a:pPr marL="12700" marR="202565" lvl="0" indent="456565" algn="l">
              <a:lnSpc>
                <a:spcPct val="150000"/>
              </a:lnSpc>
              <a:spcBef>
                <a:spcPts val="100"/>
              </a:spcBef>
              <a:buClrTx/>
              <a:buSzTx/>
              <a:buFontTx/>
            </a:pPr>
            <a:r>
              <a:rPr lang="zh-CN">
                <a:latin typeface="微软雅黑" panose="020B0503020204020204" charset="-122"/>
                <a:ea typeface="微软雅黑" panose="020B0503020204020204" charset="-122"/>
                <a:cs typeface="微软雅黑" panose="020B0503020204020204" charset="-122"/>
                <a:sym typeface="+mn-ea"/>
              </a:rPr>
              <a:t>总用地面积 130 平方公里，其中山场面积 9 万亩，耕地面积 5 万亩，是纯山区乡镇，全乡辖 8 个工作区，33 个行政村，76 个自然村，总人口 4.7 万人。</a:t>
            </a:r>
            <a:r>
              <a:rPr lang="zh-CN" b="1">
                <a:latin typeface="微软雅黑" panose="020B0503020204020204" charset="-122"/>
                <a:ea typeface="微软雅黑" panose="020B0503020204020204" charset="-122"/>
                <a:cs typeface="微软雅黑" panose="020B0503020204020204" charset="-122"/>
                <a:sym typeface="+mn-ea"/>
              </a:rPr>
              <a:t>境内有 7 大流域，8 座水库，11 条河流，自然资源丰富，生态环境优美。被誉为兰陵县“后花园”。</a:t>
            </a:r>
            <a:endParaRPr lang="zh-CN" b="1">
              <a:latin typeface="微软雅黑" panose="020B0503020204020204" charset="-122"/>
              <a:ea typeface="微软雅黑" panose="020B0503020204020204" charset="-122"/>
              <a:cs typeface="微软雅黑" panose="020B0503020204020204" charset="-122"/>
              <a:sym typeface="+mn-ea"/>
            </a:endParaRPr>
          </a:p>
        </p:txBody>
      </p:sp>
      <p:sp>
        <p:nvSpPr>
          <p:cNvPr id="8"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pic>
        <p:nvPicPr>
          <p:cNvPr id="2" name="图片 1" descr="1"/>
          <p:cNvPicPr>
            <a:picLocks noChangeAspect="1"/>
          </p:cNvPicPr>
          <p:nvPr/>
        </p:nvPicPr>
        <p:blipFill>
          <a:blip r:embed="rId3"/>
          <a:stretch>
            <a:fillRect/>
          </a:stretch>
        </p:blipFill>
        <p:spPr>
          <a:xfrm>
            <a:off x="4539615" y="2546350"/>
            <a:ext cx="4429760" cy="5248275"/>
          </a:xfrm>
          <a:prstGeom prst="rect">
            <a:avLst/>
          </a:prstGeom>
        </p:spPr>
      </p:pic>
      <p:sp>
        <p:nvSpPr>
          <p:cNvPr id="5" name="文本框 4"/>
          <p:cNvSpPr txBox="1"/>
          <p:nvPr/>
        </p:nvSpPr>
        <p:spPr>
          <a:xfrm>
            <a:off x="5751830" y="8180705"/>
            <a:ext cx="2455545" cy="337185"/>
          </a:xfrm>
          <a:prstGeom prst="rect">
            <a:avLst/>
          </a:prstGeom>
          <a:noFill/>
        </p:spPr>
        <p:txBody>
          <a:bodyPr wrap="square" rtlCol="0">
            <a:spAutoFit/>
          </a:bodyPr>
          <a:p>
            <a:r>
              <a:rPr lang="zh-CN" altLang="en-US" sz="1600"/>
              <a:t>兰陵县在临沂城区的位置</a:t>
            </a:r>
            <a:endParaRPr lang="zh-CN" altLang="en-US" sz="1600"/>
          </a:p>
        </p:txBody>
      </p:sp>
      <p:sp>
        <p:nvSpPr>
          <p:cNvPr id="9" name="文本框 8"/>
          <p:cNvSpPr txBox="1"/>
          <p:nvPr/>
        </p:nvSpPr>
        <p:spPr>
          <a:xfrm>
            <a:off x="11247120" y="8180705"/>
            <a:ext cx="2455545" cy="337185"/>
          </a:xfrm>
          <a:prstGeom prst="rect">
            <a:avLst/>
          </a:prstGeom>
          <a:noFill/>
        </p:spPr>
        <p:txBody>
          <a:bodyPr wrap="square" rtlCol="0">
            <a:spAutoFit/>
          </a:bodyPr>
          <a:p>
            <a:r>
              <a:rPr lang="zh-CN" altLang="en-US" sz="1600"/>
              <a:t>下村乡在兰陵县的位置</a:t>
            </a:r>
            <a:endParaRPr lang="zh-CN" altLang="en-US" sz="1600"/>
          </a:p>
        </p:txBody>
      </p:sp>
      <p:sp>
        <p:nvSpPr>
          <p:cNvPr id="11"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cxnSp>
        <p:nvCxnSpPr>
          <p:cNvPr id="16" name="直接连接符 15"/>
          <p:cNvCxnSpPr/>
          <p:nvPr/>
        </p:nvCxnSpPr>
        <p:spPr>
          <a:xfrm>
            <a:off x="9112250" y="2426335"/>
            <a:ext cx="0" cy="560451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7.3.1 </a:t>
            </a:r>
            <a:r>
              <a:rPr lang="zh-CN" altLang="en-US" sz="2400" b="1" spc="-5" dirty="0">
                <a:latin typeface="微软雅黑" panose="020B0503020204020204" charset="-122"/>
                <a:ea typeface="微软雅黑" panose="020B0503020204020204" charset="-122"/>
                <a:cs typeface="微软雅黑" panose="020B0503020204020204" charset="-122"/>
              </a:rPr>
              <a:t>村口景观</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7" name="燕尾形箭头 6"/>
          <p:cNvSpPr/>
          <p:nvPr/>
        </p:nvSpPr>
        <p:spPr>
          <a:xfrm>
            <a:off x="5288280" y="5916295"/>
            <a:ext cx="74041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3" name="图片 2" descr="I:\大北庄\02过程\现状照片\IMG_3164.JPGIMG_3164"/>
          <p:cNvPicPr>
            <a:picLocks noChangeAspect="1"/>
          </p:cNvPicPr>
          <p:nvPr/>
        </p:nvPicPr>
        <p:blipFill>
          <a:blip r:embed="rId2"/>
          <a:srcRect/>
          <a:stretch>
            <a:fillRect/>
          </a:stretch>
        </p:blipFill>
        <p:spPr>
          <a:xfrm>
            <a:off x="769620" y="4585018"/>
            <a:ext cx="4218305" cy="3164205"/>
          </a:xfrm>
          <a:prstGeom prst="rect">
            <a:avLst/>
          </a:prstGeom>
        </p:spPr>
      </p:pic>
      <p:pic>
        <p:nvPicPr>
          <p:cNvPr id="4098" name="Picture 2" descr="村庄入口标识牌"/>
          <p:cNvPicPr>
            <a:picLocks noChangeAspect="1" noChangeArrowheads="1"/>
          </p:cNvPicPr>
          <p:nvPr/>
        </p:nvPicPr>
        <p:blipFill rotWithShape="1">
          <a:blip r:embed="rId3"/>
          <a:srcRect/>
          <a:stretch>
            <a:fillRect/>
          </a:stretch>
        </p:blipFill>
        <p:spPr bwMode="auto">
          <a:xfrm>
            <a:off x="6625590" y="2299335"/>
            <a:ext cx="5401310" cy="3348990"/>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片2副本"/>
          <p:cNvPicPr>
            <a:picLocks noChangeAspect="1"/>
          </p:cNvPicPr>
          <p:nvPr/>
        </p:nvPicPr>
        <p:blipFill>
          <a:blip r:embed="rId4"/>
          <a:stretch>
            <a:fillRect/>
          </a:stretch>
        </p:blipFill>
        <p:spPr>
          <a:xfrm>
            <a:off x="6625590" y="6001385"/>
            <a:ext cx="5401310" cy="40513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7.3.2 </a:t>
            </a:r>
            <a:r>
              <a:rPr lang="zh-CN" sz="2400" b="1" spc="-5" dirty="0">
                <a:latin typeface="微软雅黑" panose="020B0503020204020204" charset="-122"/>
                <a:ea typeface="微软雅黑" panose="020B0503020204020204" charset="-122"/>
                <a:cs typeface="微软雅黑" panose="020B0503020204020204" charset="-122"/>
              </a:rPr>
              <a:t>河道景观</a:t>
            </a:r>
            <a:endParaRPr lang="zh-CN" altLang="zh-CN" sz="2400" b="1" spc="-5" dirty="0">
              <a:latin typeface="微软雅黑" panose="020B0503020204020204" charset="-122"/>
              <a:ea typeface="微软雅黑" panose="020B0503020204020204" charset="-122"/>
              <a:cs typeface="微软雅黑" panose="020B0503020204020204" charset="-122"/>
            </a:endParaRPr>
          </a:p>
        </p:txBody>
      </p:sp>
      <p:pic>
        <p:nvPicPr>
          <p:cNvPr id="8" name="图片 7" descr="I:\大北庄\02过程\现状照片\IMG_3174.JPGIMG_3174"/>
          <p:cNvPicPr>
            <a:picLocks noChangeAspect="1"/>
          </p:cNvPicPr>
          <p:nvPr/>
        </p:nvPicPr>
        <p:blipFill>
          <a:blip r:embed="rId2"/>
          <a:srcRect/>
          <a:stretch>
            <a:fillRect/>
          </a:stretch>
        </p:blipFill>
        <p:spPr>
          <a:xfrm>
            <a:off x="768985" y="4280218"/>
            <a:ext cx="4219575" cy="3164205"/>
          </a:xfrm>
          <a:prstGeom prst="rect">
            <a:avLst/>
          </a:prstGeom>
        </p:spPr>
      </p:pic>
      <p:sp>
        <p:nvSpPr>
          <p:cNvPr id="12" name="燕尾形箭头 11"/>
          <p:cNvSpPr/>
          <p:nvPr/>
        </p:nvSpPr>
        <p:spPr>
          <a:xfrm>
            <a:off x="5051425" y="5489575"/>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008370" y="1710055"/>
            <a:ext cx="8131175" cy="1476375"/>
          </a:xfrm>
          <a:prstGeom prst="rect">
            <a:avLst/>
          </a:prstGeom>
          <a:noFill/>
          <a:ln w="9525">
            <a:noFill/>
          </a:ln>
        </p:spPr>
        <p:txBody>
          <a:bodyPr wrap="square">
            <a:spAutoFit/>
          </a:bodyPr>
          <a:p>
            <a:pPr indent="355600" fontAlgn="auto">
              <a:lnSpc>
                <a:spcPct val="150000"/>
              </a:lnSpc>
            </a:pPr>
            <a:r>
              <a:rPr lang="zh-CN" sz="2000" b="0">
                <a:latin typeface="微软雅黑" panose="020B0503020204020204" charset="-122"/>
                <a:ea typeface="微软雅黑" panose="020B0503020204020204" charset="-122"/>
              </a:rPr>
              <a:t>梳理河流自然景观要素和文化遗存要素，规划对水系进行提升与治理，以自然驳岸为主，选择乡土</a:t>
            </a:r>
            <a:r>
              <a:rPr lang="en-US" altLang="zh-CN" sz="2000" b="0">
                <a:latin typeface="微软雅黑" panose="020B0503020204020204" charset="-122"/>
                <a:ea typeface="微软雅黑" panose="020B0503020204020204" charset="-122"/>
                <a:cs typeface="微软雅黑" panose="020B0503020204020204" charset="-122"/>
              </a:rPr>
              <a:t>植被</a:t>
            </a:r>
            <a:r>
              <a:rPr lang="zh-CN" sz="2000" b="0">
                <a:latin typeface="微软雅黑" panose="020B0503020204020204" charset="-122"/>
                <a:ea typeface="微软雅黑" panose="020B0503020204020204" charset="-122"/>
              </a:rPr>
              <a:t>，适当增加当地特色的景观小品亲水空间，打造滨水休闲景观带。</a:t>
            </a:r>
            <a:endParaRPr lang="zh-CN" altLang="en-US" sz="2000">
              <a:latin typeface="微软雅黑" panose="020B0503020204020204" charset="-122"/>
              <a:ea typeface="微软雅黑" panose="020B0503020204020204" charset="-122"/>
            </a:endParaRPr>
          </a:p>
        </p:txBody>
      </p:sp>
      <p:sp>
        <p:nvSpPr>
          <p:cNvPr id="1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19"/>
          <p:cNvPicPr>
            <a:picLocks noChangeAspect="1"/>
          </p:cNvPicPr>
          <p:nvPr/>
        </p:nvPicPr>
        <p:blipFill>
          <a:blip r:embed="rId3"/>
          <a:srcRect/>
          <a:stretch>
            <a:fillRect/>
          </a:stretch>
        </p:blipFill>
        <p:spPr>
          <a:xfrm>
            <a:off x="6043295" y="3548380"/>
            <a:ext cx="8061960" cy="521208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7.3.3 </a:t>
            </a:r>
            <a:r>
              <a:rPr lang="zh-CN" sz="2400" b="1" spc="-5" dirty="0">
                <a:latin typeface="微软雅黑" panose="020B0503020204020204" charset="-122"/>
                <a:ea typeface="微软雅黑" panose="020B0503020204020204" charset="-122"/>
                <a:cs typeface="微软雅黑" panose="020B0503020204020204" charset="-122"/>
              </a:rPr>
              <a:t>河道景观</a:t>
            </a:r>
            <a:endParaRPr lang="zh-CN" altLang="zh-CN" sz="2400" b="1" spc="-5" dirty="0">
              <a:latin typeface="微软雅黑" panose="020B0503020204020204" charset="-122"/>
              <a:ea typeface="微软雅黑" panose="020B0503020204020204" charset="-122"/>
              <a:cs typeface="微软雅黑" panose="020B0503020204020204" charset="-122"/>
            </a:endParaRPr>
          </a:p>
        </p:txBody>
      </p:sp>
      <p:pic>
        <p:nvPicPr>
          <p:cNvPr id="8" name="图片 7" descr="I:\大北庄\02过程\现状照片\IMG_3191.JPGIMG_3191"/>
          <p:cNvPicPr>
            <a:picLocks noChangeAspect="1"/>
          </p:cNvPicPr>
          <p:nvPr/>
        </p:nvPicPr>
        <p:blipFill>
          <a:blip r:embed="rId2"/>
          <a:srcRect/>
          <a:stretch>
            <a:fillRect/>
          </a:stretch>
        </p:blipFill>
        <p:spPr>
          <a:xfrm>
            <a:off x="845820" y="4508818"/>
            <a:ext cx="4218305" cy="3164205"/>
          </a:xfrm>
          <a:prstGeom prst="rect">
            <a:avLst/>
          </a:prstGeom>
        </p:spPr>
      </p:pic>
      <p:sp>
        <p:nvSpPr>
          <p:cNvPr id="12" name="燕尾形箭头 11"/>
          <p:cNvSpPr/>
          <p:nvPr/>
        </p:nvSpPr>
        <p:spPr>
          <a:xfrm>
            <a:off x="5432425" y="5489575"/>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008370" y="1710055"/>
            <a:ext cx="8131175" cy="1476375"/>
          </a:xfrm>
          <a:prstGeom prst="rect">
            <a:avLst/>
          </a:prstGeom>
          <a:noFill/>
          <a:ln w="9525">
            <a:noFill/>
          </a:ln>
        </p:spPr>
        <p:txBody>
          <a:bodyPr wrap="square">
            <a:spAutoFit/>
          </a:bodyPr>
          <a:p>
            <a:pPr indent="355600" fontAlgn="auto">
              <a:lnSpc>
                <a:spcPct val="150000"/>
              </a:lnSpc>
            </a:pPr>
            <a:r>
              <a:rPr lang="zh-CN" sz="2000" b="0">
                <a:latin typeface="微软雅黑" panose="020B0503020204020204" charset="-122"/>
                <a:ea typeface="微软雅黑" panose="020B0503020204020204" charset="-122"/>
              </a:rPr>
              <a:t>梳理河流自然景观要素和文化遗存要素，规划对水系进行提升与治理，以自然驳岸为主，选择乡土</a:t>
            </a:r>
            <a:r>
              <a:rPr lang="en-US" altLang="zh-CN" sz="2000" b="0">
                <a:latin typeface="微软雅黑" panose="020B0503020204020204" charset="-122"/>
                <a:ea typeface="微软雅黑" panose="020B0503020204020204" charset="-122"/>
                <a:cs typeface="微软雅黑" panose="020B0503020204020204" charset="-122"/>
              </a:rPr>
              <a:t>植被</a:t>
            </a:r>
            <a:r>
              <a:rPr lang="zh-CN" sz="2000" b="0">
                <a:latin typeface="微软雅黑" panose="020B0503020204020204" charset="-122"/>
                <a:ea typeface="微软雅黑" panose="020B0503020204020204" charset="-122"/>
              </a:rPr>
              <a:t>，适当增加当地特色的景观小品亲水空间，打造滨水休闲景观带。</a:t>
            </a:r>
            <a:endParaRPr lang="zh-CN" altLang="en-US" sz="2000">
              <a:latin typeface="微软雅黑" panose="020B0503020204020204" charset="-122"/>
              <a:ea typeface="微软雅黑" panose="020B0503020204020204" charset="-122"/>
            </a:endParaRPr>
          </a:p>
        </p:txBody>
      </p:sp>
      <p:sp>
        <p:nvSpPr>
          <p:cNvPr id="1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F:\规划一所\2020\大北庄\8.19\图片1.jpg图片1"/>
          <p:cNvPicPr>
            <a:picLocks noChangeAspect="1"/>
          </p:cNvPicPr>
          <p:nvPr/>
        </p:nvPicPr>
        <p:blipFill>
          <a:blip r:embed="rId3"/>
          <a:srcRect/>
          <a:stretch>
            <a:fillRect/>
          </a:stretch>
        </p:blipFill>
        <p:spPr>
          <a:xfrm>
            <a:off x="6957060" y="4076065"/>
            <a:ext cx="6234430" cy="415671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7.3.4 </a:t>
            </a:r>
            <a:r>
              <a:rPr lang="zh-CN" sz="2400" b="1" spc="-5" dirty="0">
                <a:latin typeface="微软雅黑" panose="020B0503020204020204" charset="-122"/>
                <a:ea typeface="微软雅黑" panose="020B0503020204020204" charset="-122"/>
                <a:cs typeface="微软雅黑" panose="020B0503020204020204" charset="-122"/>
              </a:rPr>
              <a:t>道路</a:t>
            </a:r>
            <a:r>
              <a:rPr lang="zh-CN" sz="2400" b="1" spc="-5" dirty="0">
                <a:latin typeface="微软雅黑" panose="020B0503020204020204" charset="-122"/>
                <a:ea typeface="微软雅黑" panose="020B0503020204020204" charset="-122"/>
                <a:cs typeface="微软雅黑" panose="020B0503020204020204" charset="-122"/>
              </a:rPr>
              <a:t>景观</a:t>
            </a:r>
            <a:endParaRPr lang="zh-CN" altLang="zh-CN" sz="2400" b="1" spc="-5" dirty="0">
              <a:latin typeface="微软雅黑" panose="020B0503020204020204" charset="-122"/>
              <a:ea typeface="微软雅黑" panose="020B0503020204020204" charset="-122"/>
              <a:cs typeface="微软雅黑" panose="020B0503020204020204" charset="-122"/>
            </a:endParaRPr>
          </a:p>
        </p:txBody>
      </p:sp>
      <p:pic>
        <p:nvPicPr>
          <p:cNvPr id="8" name="图片 7" descr="I:\大北庄\02过程\现状照片\IMG_3164.JPGIMG_3164"/>
          <p:cNvPicPr>
            <a:picLocks noChangeAspect="1"/>
          </p:cNvPicPr>
          <p:nvPr/>
        </p:nvPicPr>
        <p:blipFill>
          <a:blip r:embed="rId2"/>
          <a:srcRect/>
          <a:stretch>
            <a:fillRect/>
          </a:stretch>
        </p:blipFill>
        <p:spPr>
          <a:xfrm>
            <a:off x="769620" y="4280218"/>
            <a:ext cx="4218305" cy="3164205"/>
          </a:xfrm>
          <a:prstGeom prst="rect">
            <a:avLst/>
          </a:prstGeom>
        </p:spPr>
      </p:pic>
      <p:sp>
        <p:nvSpPr>
          <p:cNvPr id="12" name="燕尾形箭头 11"/>
          <p:cNvSpPr/>
          <p:nvPr/>
        </p:nvSpPr>
        <p:spPr>
          <a:xfrm>
            <a:off x="5051425" y="5489575"/>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6008370" y="1862455"/>
            <a:ext cx="8131175" cy="1476375"/>
          </a:xfrm>
          <a:prstGeom prst="rect">
            <a:avLst/>
          </a:prstGeom>
          <a:noFill/>
          <a:ln w="9525">
            <a:noFill/>
          </a:ln>
        </p:spPr>
        <p:txBody>
          <a:bodyPr wrap="square">
            <a:spAutoFit/>
          </a:bodyPr>
          <a:p>
            <a:pPr indent="355600" fontAlgn="auto">
              <a:lnSpc>
                <a:spcPct val="150000"/>
              </a:lnSpc>
            </a:pPr>
            <a:r>
              <a:rPr lang="zh-CN" sz="2000" b="0">
                <a:latin typeface="微软雅黑" panose="020B0503020204020204" charset="-122"/>
                <a:ea typeface="微软雅黑" panose="020B0503020204020204" charset="-122"/>
              </a:rPr>
              <a:t>村庄主要道路，规划整治道路两侧景观绿化，</a:t>
            </a:r>
            <a:r>
              <a:rPr sz="2000" spc="305" dirty="0">
                <a:latin typeface="微软雅黑" panose="020B0503020204020204" charset="-122"/>
                <a:ea typeface="微软雅黑" panose="020B0503020204020204" charset="-122"/>
                <a:cs typeface="微软雅黑" panose="020B0503020204020204" charset="-122"/>
                <a:sym typeface="+mn-ea"/>
              </a:rPr>
              <a:t>乔灌草搭配</a:t>
            </a:r>
            <a:r>
              <a:rPr sz="2000" spc="-5" dirty="0">
                <a:latin typeface="微软雅黑" panose="020B0503020204020204" charset="-122"/>
                <a:ea typeface="微软雅黑" panose="020B0503020204020204" charset="-122"/>
                <a:cs typeface="微软雅黑" panose="020B0503020204020204" charset="-122"/>
                <a:sym typeface="+mn-ea"/>
              </a:rPr>
              <a:t>使</a:t>
            </a:r>
            <a:r>
              <a:rPr sz="2000" spc="305" dirty="0">
                <a:latin typeface="微软雅黑" panose="020B0503020204020204" charset="-122"/>
                <a:ea typeface="微软雅黑" panose="020B0503020204020204" charset="-122"/>
                <a:cs typeface="微软雅黑" panose="020B0503020204020204" charset="-122"/>
                <a:sym typeface="+mn-ea"/>
              </a:rPr>
              <a:t>用</a:t>
            </a:r>
            <a:r>
              <a:rPr sz="2000" spc="-5" dirty="0">
                <a:latin typeface="微软雅黑" panose="020B0503020204020204" charset="-122"/>
                <a:ea typeface="微软雅黑" panose="020B0503020204020204" charset="-122"/>
                <a:cs typeface="微软雅黑" panose="020B0503020204020204" charset="-122"/>
                <a:sym typeface="+mn-ea"/>
              </a:rPr>
              <a:t>，</a:t>
            </a:r>
            <a:r>
              <a:rPr sz="2000" spc="-210" dirty="0">
                <a:latin typeface="微软雅黑" panose="020B0503020204020204" charset="-122"/>
                <a:ea typeface="微软雅黑" panose="020B0503020204020204" charset="-122"/>
                <a:cs typeface="微软雅黑" panose="020B0503020204020204" charset="-122"/>
                <a:sym typeface="+mn-ea"/>
              </a:rPr>
              <a:t> </a:t>
            </a:r>
            <a:r>
              <a:rPr sz="2000" spc="305" dirty="0">
                <a:latin typeface="微软雅黑" panose="020B0503020204020204" charset="-122"/>
                <a:ea typeface="微软雅黑" panose="020B0503020204020204" charset="-122"/>
                <a:cs typeface="微软雅黑" panose="020B0503020204020204" charset="-122"/>
                <a:sym typeface="+mn-ea"/>
              </a:rPr>
              <a:t>沿路植</a:t>
            </a:r>
            <a:r>
              <a:rPr sz="2000" spc="-5" dirty="0">
                <a:latin typeface="微软雅黑" panose="020B0503020204020204" charset="-122"/>
                <a:ea typeface="微软雅黑" panose="020B0503020204020204" charset="-122"/>
                <a:cs typeface="微软雅黑" panose="020B0503020204020204" charset="-122"/>
                <a:sym typeface="+mn-ea"/>
              </a:rPr>
              <a:t>物彩化亮化。</a:t>
            </a:r>
            <a:r>
              <a:rPr lang="zh-CN" sz="2000" b="0">
                <a:latin typeface="微软雅黑" panose="020B0503020204020204" charset="-122"/>
                <a:ea typeface="微软雅黑" panose="020B0503020204020204" charset="-122"/>
              </a:rPr>
              <a:t>同时完善人行道建设，对建筑厂房绿化遮挡，凸显村庄文化。</a:t>
            </a:r>
            <a:endParaRPr lang="zh-CN" sz="2000" b="0">
              <a:latin typeface="微软雅黑" panose="020B0503020204020204" charset="-122"/>
              <a:ea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IMG_4180副本"/>
          <p:cNvPicPr>
            <a:picLocks noChangeAspect="1"/>
          </p:cNvPicPr>
          <p:nvPr/>
        </p:nvPicPr>
        <p:blipFill>
          <a:blip r:embed="rId3"/>
          <a:srcRect/>
          <a:stretch>
            <a:fillRect/>
          </a:stretch>
        </p:blipFill>
        <p:spPr>
          <a:xfrm>
            <a:off x="6861175" y="3760470"/>
            <a:ext cx="6583045" cy="464439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7.3.5 </a:t>
            </a:r>
            <a:r>
              <a:rPr lang="zh-CN" sz="2400" b="1" spc="-5" dirty="0">
                <a:latin typeface="微软雅黑" panose="020B0503020204020204" charset="-122"/>
                <a:ea typeface="微软雅黑" panose="020B0503020204020204" charset="-122"/>
                <a:cs typeface="微软雅黑" panose="020B0503020204020204" charset="-122"/>
              </a:rPr>
              <a:t>道路景观</a:t>
            </a:r>
            <a:endParaRPr lang="zh-CN" altLang="zh-CN" sz="2400" b="1" spc="-5" dirty="0">
              <a:latin typeface="微软雅黑" panose="020B0503020204020204" charset="-122"/>
              <a:ea typeface="微软雅黑" panose="020B0503020204020204" charset="-122"/>
              <a:cs typeface="微软雅黑" panose="020B0503020204020204" charset="-122"/>
            </a:endParaRPr>
          </a:p>
        </p:txBody>
      </p:sp>
      <p:pic>
        <p:nvPicPr>
          <p:cNvPr id="8" name="图片 7" descr="I:\大北庄\02过程\现状照片\IMG_3149.JPGIMG_3149"/>
          <p:cNvPicPr>
            <a:picLocks noChangeAspect="1"/>
          </p:cNvPicPr>
          <p:nvPr/>
        </p:nvPicPr>
        <p:blipFill>
          <a:blip r:embed="rId2"/>
          <a:srcRect/>
          <a:stretch>
            <a:fillRect/>
          </a:stretch>
        </p:blipFill>
        <p:spPr>
          <a:xfrm>
            <a:off x="974725" y="5328920"/>
            <a:ext cx="4570730" cy="3427730"/>
          </a:xfrm>
          <a:prstGeom prst="rect">
            <a:avLst/>
          </a:prstGeom>
        </p:spPr>
      </p:pic>
      <p:sp>
        <p:nvSpPr>
          <p:cNvPr id="12" name="燕尾形箭头 11"/>
          <p:cNvSpPr/>
          <p:nvPr/>
        </p:nvSpPr>
        <p:spPr>
          <a:xfrm>
            <a:off x="5819775" y="6676390"/>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22655" y="2657475"/>
            <a:ext cx="4622800" cy="1337945"/>
          </a:xfrm>
          <a:prstGeom prst="rect">
            <a:avLst/>
          </a:prstGeom>
          <a:noFill/>
          <a:ln w="9525">
            <a:noFill/>
          </a:ln>
        </p:spPr>
        <p:txBody>
          <a:bodyPr wrap="square">
            <a:spAutoFit/>
          </a:bodyPr>
          <a:p>
            <a:pPr indent="0" fontAlgn="auto">
              <a:lnSpc>
                <a:spcPct val="150000"/>
              </a:lnSpc>
            </a:pPr>
            <a:r>
              <a:rPr lang="en-US" altLang="zh-CN" b="0">
                <a:latin typeface="微软雅黑" panose="020B0503020204020204" charset="-122"/>
                <a:ea typeface="微软雅黑" panose="020B0503020204020204" charset="-122"/>
              </a:rPr>
              <a:t>      </a:t>
            </a:r>
            <a:r>
              <a:rPr lang="zh-CN" b="0">
                <a:latin typeface="微软雅黑" panose="020B0503020204020204" charset="-122"/>
                <a:ea typeface="微软雅黑" panose="020B0503020204020204" charset="-122"/>
              </a:rPr>
              <a:t>村庄生活性道路，规划根据道路宽窄情况选择平面绿化或垂直绿化，对道路原有绿化进行整体梳理，塑造特色街巷空间。</a:t>
            </a:r>
            <a:endParaRPr lang="zh-CN" altLang="en-US">
              <a:latin typeface="微软雅黑" panose="020B0503020204020204" charset="-122"/>
              <a:ea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1"/>
          <p:cNvPicPr>
            <a:picLocks noChangeAspect="1"/>
          </p:cNvPicPr>
          <p:nvPr/>
        </p:nvPicPr>
        <p:blipFill>
          <a:blip r:embed="rId3"/>
          <a:stretch>
            <a:fillRect/>
          </a:stretch>
        </p:blipFill>
        <p:spPr>
          <a:xfrm>
            <a:off x="6953885" y="3211195"/>
            <a:ext cx="7632065" cy="597662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7.3.6 </a:t>
            </a:r>
            <a:r>
              <a:rPr lang="zh-CN" sz="2400" b="1" spc="-5" dirty="0">
                <a:latin typeface="微软雅黑" panose="020B0503020204020204" charset="-122"/>
                <a:ea typeface="微软雅黑" panose="020B0503020204020204" charset="-122"/>
                <a:cs typeface="微软雅黑" panose="020B0503020204020204" charset="-122"/>
              </a:rPr>
              <a:t>道路景观</a:t>
            </a:r>
            <a:endParaRPr lang="zh-CN" altLang="zh-CN" sz="2400" b="1" spc="-5" dirty="0">
              <a:latin typeface="微软雅黑" panose="020B0503020204020204" charset="-122"/>
              <a:ea typeface="微软雅黑" panose="020B0503020204020204" charset="-122"/>
              <a:cs typeface="微软雅黑" panose="020B0503020204020204" charset="-122"/>
            </a:endParaRPr>
          </a:p>
        </p:txBody>
      </p:sp>
      <p:pic>
        <p:nvPicPr>
          <p:cNvPr id="8" name="图片 7" descr="I:\大北庄\02过程\现状照片\IMG_3157.JPGIMG_3157"/>
          <p:cNvPicPr>
            <a:picLocks noChangeAspect="1"/>
          </p:cNvPicPr>
          <p:nvPr/>
        </p:nvPicPr>
        <p:blipFill>
          <a:blip r:embed="rId2"/>
          <a:srcRect/>
          <a:stretch>
            <a:fillRect/>
          </a:stretch>
        </p:blipFill>
        <p:spPr>
          <a:xfrm>
            <a:off x="1279843" y="5328920"/>
            <a:ext cx="4570095" cy="3427730"/>
          </a:xfrm>
          <a:prstGeom prst="rect">
            <a:avLst/>
          </a:prstGeom>
        </p:spPr>
      </p:pic>
      <p:sp>
        <p:nvSpPr>
          <p:cNvPr id="12" name="燕尾形箭头 11"/>
          <p:cNvSpPr/>
          <p:nvPr/>
        </p:nvSpPr>
        <p:spPr>
          <a:xfrm>
            <a:off x="6581775" y="6676390"/>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0" name="文本框 99"/>
          <p:cNvSpPr txBox="1"/>
          <p:nvPr/>
        </p:nvSpPr>
        <p:spPr>
          <a:xfrm>
            <a:off x="922655" y="2657475"/>
            <a:ext cx="4622800" cy="1337945"/>
          </a:xfrm>
          <a:prstGeom prst="rect">
            <a:avLst/>
          </a:prstGeom>
          <a:noFill/>
          <a:ln w="9525">
            <a:noFill/>
          </a:ln>
        </p:spPr>
        <p:txBody>
          <a:bodyPr wrap="square">
            <a:spAutoFit/>
          </a:bodyPr>
          <a:p>
            <a:pPr indent="0" fontAlgn="auto">
              <a:lnSpc>
                <a:spcPct val="150000"/>
              </a:lnSpc>
            </a:pPr>
            <a:r>
              <a:rPr lang="en-US" altLang="zh-CN" b="0">
                <a:latin typeface="微软雅黑" panose="020B0503020204020204" charset="-122"/>
                <a:ea typeface="微软雅黑" panose="020B0503020204020204" charset="-122"/>
              </a:rPr>
              <a:t>      </a:t>
            </a:r>
            <a:r>
              <a:rPr lang="zh-CN" b="0">
                <a:latin typeface="微软雅黑" panose="020B0503020204020204" charset="-122"/>
                <a:ea typeface="微软雅黑" panose="020B0503020204020204" charset="-122"/>
              </a:rPr>
              <a:t>村庄生活性道路，规划根据道路宽窄情况选择平面绿化或垂直绿化，对道路原有绿化进行整体梳理，塑造特色街巷空间。</a:t>
            </a:r>
            <a:endParaRPr lang="zh-CN" altLang="en-US">
              <a:latin typeface="微软雅黑" panose="020B0503020204020204" charset="-122"/>
              <a:ea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1"/>
          <p:cNvPicPr>
            <a:picLocks noChangeAspect="1"/>
          </p:cNvPicPr>
          <p:nvPr/>
        </p:nvPicPr>
        <p:blipFill>
          <a:blip r:embed="rId3"/>
          <a:stretch>
            <a:fillRect/>
          </a:stretch>
        </p:blipFill>
        <p:spPr>
          <a:xfrm>
            <a:off x="8132445" y="1550670"/>
            <a:ext cx="4547870" cy="812927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7.3.7 </a:t>
            </a:r>
            <a:r>
              <a:rPr lang="zh-CN" altLang="en-US" sz="2400" b="1" spc="-5" dirty="0">
                <a:latin typeface="微软雅黑" panose="020B0503020204020204" charset="-122"/>
                <a:ea typeface="微软雅黑" panose="020B0503020204020204" charset="-122"/>
                <a:cs typeface="微软雅黑" panose="020B0503020204020204" charset="-122"/>
              </a:rPr>
              <a:t>公共活动空间景观</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pic>
        <p:nvPicPr>
          <p:cNvPr id="2" name="图片 1" descr="I:\大北庄\02过程\现状照片\IMG_3186.JPGIMG_3186"/>
          <p:cNvPicPr>
            <a:picLocks noChangeAspect="1"/>
          </p:cNvPicPr>
          <p:nvPr/>
        </p:nvPicPr>
        <p:blipFill>
          <a:blip r:embed="rId2"/>
          <a:srcRect/>
          <a:stretch>
            <a:fillRect/>
          </a:stretch>
        </p:blipFill>
        <p:spPr>
          <a:xfrm>
            <a:off x="848043" y="5221605"/>
            <a:ext cx="4414520" cy="3310890"/>
          </a:xfrm>
          <a:prstGeom prst="rect">
            <a:avLst/>
          </a:prstGeom>
        </p:spPr>
      </p:pic>
      <p:sp>
        <p:nvSpPr>
          <p:cNvPr id="7" name="燕尾形箭头 6"/>
          <p:cNvSpPr/>
          <p:nvPr/>
        </p:nvSpPr>
        <p:spPr>
          <a:xfrm>
            <a:off x="5432425" y="6848475"/>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6181725" y="1932305"/>
            <a:ext cx="8444865" cy="1476375"/>
          </a:xfrm>
          <a:prstGeom prst="rect">
            <a:avLst/>
          </a:prstGeom>
          <a:noFill/>
        </p:spPr>
        <p:txBody>
          <a:bodyPr wrap="square" rtlCol="0" anchor="t">
            <a:spAutoFit/>
          </a:bodyPr>
          <a:p>
            <a:pPr fontAlgn="auto">
              <a:lnSpc>
                <a:spcPct val="150000"/>
              </a:lnSpc>
            </a:pPr>
            <a:r>
              <a:rPr lang="en-US" altLang="zh-CN" sz="2000">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健身广场活动空间，依托现状健身广场进行改造提升，打造开放式村民活动广场。向村干道的空间应设置为开敞的公共空间，便于进入，且利用植物和材质划分空间。结合乡土绿化景观，布置宣传栏等设施。</a:t>
            </a:r>
            <a:endParaRPr lang="zh-CN" altLang="en-US" sz="2000">
              <a:latin typeface="微软雅黑" panose="020B0503020204020204" charset="-122"/>
              <a:ea typeface="微软雅黑" panose="020B0503020204020204" charset="-122"/>
              <a:cs typeface="微软雅黑" panose="020B0503020204020204" charset="-122"/>
            </a:endParaRPr>
          </a:p>
        </p:txBody>
      </p:sp>
      <p:pic>
        <p:nvPicPr>
          <p:cNvPr id="21" name="图片 20" descr="G:\2019\马场湖镇村庄规划\九庄现状照片\新建文件夹\参考图片\21.jpg21"/>
          <p:cNvPicPr>
            <a:picLocks noChangeAspect="1"/>
          </p:cNvPicPr>
          <p:nvPr/>
        </p:nvPicPr>
        <p:blipFill>
          <a:blip r:embed="rId3"/>
          <a:srcRect/>
          <a:stretch>
            <a:fillRect/>
          </a:stretch>
        </p:blipFill>
        <p:spPr>
          <a:xfrm>
            <a:off x="6181725" y="4019233"/>
            <a:ext cx="8445500" cy="5058410"/>
          </a:xfrm>
          <a:prstGeom prst="rect">
            <a:avLst/>
          </a:prstGeom>
        </p:spPr>
      </p:pic>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7.3.8 </a:t>
            </a:r>
            <a:r>
              <a:rPr lang="zh-CN" altLang="en-US" sz="2400" b="1" spc="-5" dirty="0">
                <a:latin typeface="微软雅黑" panose="020B0503020204020204" charset="-122"/>
                <a:ea typeface="微软雅黑" panose="020B0503020204020204" charset="-122"/>
                <a:cs typeface="微软雅黑" panose="020B0503020204020204" charset="-122"/>
              </a:rPr>
              <a:t>公共活动空间景观</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7" name="燕尾形箭头 6"/>
          <p:cNvSpPr/>
          <p:nvPr/>
        </p:nvSpPr>
        <p:spPr>
          <a:xfrm>
            <a:off x="5047615" y="5576570"/>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I:\大北庄\02过程\现状照片\IMG_3172.JPGIMG_3172"/>
          <p:cNvPicPr>
            <a:picLocks noChangeAspect="1"/>
          </p:cNvPicPr>
          <p:nvPr/>
        </p:nvPicPr>
        <p:blipFill>
          <a:blip r:embed="rId2"/>
          <a:srcRect/>
          <a:stretch>
            <a:fillRect/>
          </a:stretch>
        </p:blipFill>
        <p:spPr>
          <a:xfrm>
            <a:off x="952818" y="4472623"/>
            <a:ext cx="3806190" cy="2854325"/>
          </a:xfrm>
          <a:prstGeom prst="rect">
            <a:avLst/>
          </a:prstGeom>
        </p:spPr>
      </p:pic>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4"/>
          <p:cNvPicPr>
            <a:picLocks noChangeAspect="1"/>
          </p:cNvPicPr>
          <p:nvPr/>
        </p:nvPicPr>
        <p:blipFill>
          <a:blip r:embed="rId3"/>
          <a:srcRect/>
          <a:stretch>
            <a:fillRect/>
          </a:stretch>
        </p:blipFill>
        <p:spPr>
          <a:xfrm>
            <a:off x="6238875" y="2945765"/>
            <a:ext cx="7727315" cy="57912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10"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11"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22"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7.3.9</a:t>
            </a:r>
            <a:r>
              <a:rPr lang="zh-CN" altLang="en-US" sz="2400" b="1" spc="-5" dirty="0">
                <a:latin typeface="微软雅黑" panose="020B0503020204020204" charset="-122"/>
                <a:ea typeface="微软雅黑" panose="020B0503020204020204" charset="-122"/>
                <a:cs typeface="微软雅黑" panose="020B0503020204020204" charset="-122"/>
              </a:rPr>
              <a:t>公共活动空间景观</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7" name="燕尾形箭头 6"/>
          <p:cNvSpPr/>
          <p:nvPr/>
        </p:nvSpPr>
        <p:spPr>
          <a:xfrm>
            <a:off x="5428615" y="6795770"/>
            <a:ext cx="749300" cy="485775"/>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3" name="图片 2" descr="I:\大北庄\02过程\现状照片\IMG_3183.JPGIMG_3183"/>
          <p:cNvPicPr>
            <a:picLocks noChangeAspect="1"/>
          </p:cNvPicPr>
          <p:nvPr/>
        </p:nvPicPr>
        <p:blipFill>
          <a:blip r:embed="rId2"/>
          <a:srcRect/>
          <a:stretch>
            <a:fillRect/>
          </a:stretch>
        </p:blipFill>
        <p:spPr>
          <a:xfrm>
            <a:off x="953135" y="5476875"/>
            <a:ext cx="4091940" cy="3069590"/>
          </a:xfrm>
          <a:prstGeom prst="rect">
            <a:avLst/>
          </a:prstGeom>
        </p:spPr>
      </p:pic>
      <p:sp>
        <p:nvSpPr>
          <p:cNvPr id="100" name="文本框 99"/>
          <p:cNvSpPr txBox="1"/>
          <p:nvPr/>
        </p:nvSpPr>
        <p:spPr>
          <a:xfrm>
            <a:off x="5902325" y="1770380"/>
            <a:ext cx="8552180" cy="1938020"/>
          </a:xfrm>
          <a:prstGeom prst="rect">
            <a:avLst/>
          </a:prstGeom>
          <a:noFill/>
          <a:ln w="9525">
            <a:noFill/>
          </a:ln>
        </p:spPr>
        <p:txBody>
          <a:bodyPr wrap="square">
            <a:spAutoFit/>
          </a:bodyPr>
          <a:p>
            <a:pPr indent="355600" fontAlgn="auto">
              <a:lnSpc>
                <a:spcPct val="150000"/>
              </a:lnSpc>
            </a:pPr>
            <a:r>
              <a:rPr lang="zh-CN" altLang="en-US" sz="2000" b="0">
                <a:latin typeface="微软雅黑" panose="020B0503020204020204" charset="-122"/>
                <a:ea typeface="微软雅黑" panose="020B0503020204020204" charset="-122"/>
                <a:cs typeface="微软雅黑" panose="020B0503020204020204" charset="-122"/>
              </a:rPr>
              <a:t>村委会大院文化活动空间，规划依托村委会大院打造文化活动空间，改造村委会服务中心和广场，打造村民文化活动广场。以现状设施条件为基础，布置文化身设施，同时在广场四周布置机动车、非机动车停车设施。结合乡土绿化景观，布置宣传栏等设施。</a:t>
            </a:r>
            <a:endParaRPr lang="zh-CN" altLang="en-US"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2" name="图片 1" descr="16"/>
          <p:cNvPicPr>
            <a:picLocks noChangeAspect="1"/>
          </p:cNvPicPr>
          <p:nvPr/>
        </p:nvPicPr>
        <p:blipFill>
          <a:blip r:embed="rId3"/>
          <a:stretch>
            <a:fillRect/>
          </a:stretch>
        </p:blipFill>
        <p:spPr>
          <a:xfrm>
            <a:off x="6553835" y="4361815"/>
            <a:ext cx="7256145" cy="4959985"/>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p/>
        </p:txBody>
      </p:sp>
      <p:sp>
        <p:nvSpPr>
          <p:cNvPr id="30"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31"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32"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3" name="object 3"/>
          <p:cNvSpPr/>
          <p:nvPr/>
        </p:nvSpPr>
        <p:spPr>
          <a:xfrm>
            <a:off x="895692" y="1141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4"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35" name="object 10"/>
          <p:cNvSpPr txBox="1"/>
          <p:nvPr/>
        </p:nvSpPr>
        <p:spPr>
          <a:xfrm>
            <a:off x="974445"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7.3.10 </a:t>
            </a:r>
            <a:r>
              <a:rPr lang="zh-CN" sz="2400" b="1" spc="-5" dirty="0">
                <a:latin typeface="微软雅黑" panose="020B0503020204020204" charset="-122"/>
                <a:ea typeface="微软雅黑" panose="020B0503020204020204" charset="-122"/>
                <a:cs typeface="微软雅黑" panose="020B0503020204020204" charset="-122"/>
              </a:rPr>
              <a:t>主要绿化树种</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510665" y="2501900"/>
            <a:ext cx="1410970" cy="337185"/>
          </a:xfrm>
          <a:prstGeom prst="rect">
            <a:avLst/>
          </a:prstGeom>
          <a:noFill/>
        </p:spPr>
        <p:txBody>
          <a:bodyPr wrap="none" rtlCol="0" anchor="t">
            <a:spAutoFit/>
          </a:bodyPr>
          <a:p>
            <a:pPr marL="12700">
              <a:lnSpc>
                <a:spcPct val="100000"/>
              </a:lnSpc>
              <a:spcBef>
                <a:spcPts val="95"/>
              </a:spcBef>
            </a:pPr>
            <a:r>
              <a:rPr sz="1600" b="1" spc="-5" dirty="0">
                <a:latin typeface="微软雅黑" panose="020B0503020204020204" charset="-122"/>
                <a:ea typeface="微软雅黑" panose="020B0503020204020204" charset="-122"/>
                <a:cs typeface="微软雅黑" panose="020B0503020204020204" charset="-122"/>
                <a:sym typeface="+mn-ea"/>
              </a:rPr>
              <a:t>主要植物选择</a:t>
            </a:r>
            <a:endParaRPr lang="zh-CN" altLang="en-US" sz="1600">
              <a:latin typeface="微软雅黑" panose="020B0503020204020204" charset="-122"/>
              <a:ea typeface="微软雅黑" panose="020B0503020204020204" charset="-122"/>
            </a:endParaRPr>
          </a:p>
        </p:txBody>
      </p:sp>
      <p:sp>
        <p:nvSpPr>
          <p:cNvPr id="3" name="文本框 2"/>
          <p:cNvSpPr txBox="1"/>
          <p:nvPr/>
        </p:nvSpPr>
        <p:spPr>
          <a:xfrm>
            <a:off x="1149350" y="5644515"/>
            <a:ext cx="4314190" cy="829945"/>
          </a:xfrm>
          <a:prstGeom prst="rect">
            <a:avLst/>
          </a:prstGeom>
          <a:noFill/>
        </p:spPr>
        <p:txBody>
          <a:bodyPr wrap="square" rtlCol="0" anchor="t">
            <a:spAutoFit/>
          </a:bodyPr>
          <a:p>
            <a:pPr marL="12700" marR="5080" indent="358140">
              <a:lnSpc>
                <a:spcPct val="150000"/>
              </a:lnSpc>
              <a:spcBef>
                <a:spcPts val="100"/>
              </a:spcBef>
            </a:pPr>
            <a:r>
              <a:rPr sz="1600" spc="-5" dirty="0">
                <a:latin typeface="微软雅黑" panose="020B0503020204020204" charset="-122"/>
                <a:ea typeface="微软雅黑" panose="020B0503020204020204" charset="-122"/>
                <a:cs typeface="微软雅黑" panose="020B0503020204020204" charset="-122"/>
                <a:sym typeface="+mn-ea"/>
              </a:rPr>
              <a:t>常绿植物：白皮松、黑松、雪松、</a:t>
            </a:r>
            <a:r>
              <a:rPr sz="1600" spc="5" dirty="0">
                <a:latin typeface="微软雅黑" panose="020B0503020204020204" charset="-122"/>
                <a:ea typeface="微软雅黑" panose="020B0503020204020204" charset="-122"/>
                <a:cs typeface="微软雅黑" panose="020B0503020204020204" charset="-122"/>
                <a:sym typeface="+mn-ea"/>
              </a:rPr>
              <a:t>广</a:t>
            </a:r>
            <a:r>
              <a:rPr sz="1600" spc="-5" dirty="0">
                <a:latin typeface="微软雅黑" panose="020B0503020204020204" charset="-122"/>
                <a:ea typeface="微软雅黑" panose="020B0503020204020204" charset="-122"/>
                <a:cs typeface="微软雅黑" panose="020B0503020204020204" charset="-122"/>
                <a:sym typeface="+mn-ea"/>
              </a:rPr>
              <a:t>玉兰、 铺地柏、大叶黄杨、火棘、小叶女</a:t>
            </a:r>
            <a:r>
              <a:rPr sz="1600" spc="5" dirty="0">
                <a:latin typeface="微软雅黑" panose="020B0503020204020204" charset="-122"/>
                <a:ea typeface="微软雅黑" panose="020B0503020204020204" charset="-122"/>
                <a:cs typeface="微软雅黑" panose="020B0503020204020204" charset="-122"/>
                <a:sym typeface="+mn-ea"/>
              </a:rPr>
              <a:t>贞</a:t>
            </a:r>
            <a:r>
              <a:rPr sz="1600" spc="-5" dirty="0">
                <a:latin typeface="微软雅黑" panose="020B0503020204020204" charset="-122"/>
                <a:ea typeface="微软雅黑" panose="020B0503020204020204" charset="-122"/>
                <a:cs typeface="微软雅黑" panose="020B0503020204020204" charset="-122"/>
                <a:sym typeface="+mn-ea"/>
              </a:rPr>
              <a:t>、月</a:t>
            </a:r>
            <a:r>
              <a:rPr sz="1600" spc="5" dirty="0">
                <a:latin typeface="微软雅黑" panose="020B0503020204020204" charset="-122"/>
                <a:ea typeface="微软雅黑" panose="020B0503020204020204" charset="-122"/>
                <a:cs typeface="微软雅黑" panose="020B0503020204020204" charset="-122"/>
                <a:sym typeface="+mn-ea"/>
              </a:rPr>
              <a:t>季</a:t>
            </a:r>
            <a:r>
              <a:rPr sz="1600" spc="-5" dirty="0">
                <a:latin typeface="微软雅黑" panose="020B0503020204020204" charset="-122"/>
                <a:ea typeface="微软雅黑" panose="020B0503020204020204" charset="-122"/>
                <a:cs typeface="微软雅黑" panose="020B0503020204020204" charset="-122"/>
                <a:sym typeface="+mn-ea"/>
              </a:rPr>
              <a:t>等。</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4" name="文本框 3"/>
          <p:cNvSpPr txBox="1"/>
          <p:nvPr/>
        </p:nvSpPr>
        <p:spPr>
          <a:xfrm>
            <a:off x="1109345" y="6466840"/>
            <a:ext cx="4394200" cy="1198880"/>
          </a:xfrm>
          <a:prstGeom prst="rect">
            <a:avLst/>
          </a:prstGeom>
          <a:noFill/>
        </p:spPr>
        <p:txBody>
          <a:bodyPr wrap="square" rtlCol="0" anchor="t">
            <a:spAutoFit/>
          </a:bodyPr>
          <a:p>
            <a:pPr marL="12700" marR="5080" indent="358140">
              <a:lnSpc>
                <a:spcPct val="150000"/>
              </a:lnSpc>
              <a:spcBef>
                <a:spcPts val="100"/>
              </a:spcBef>
            </a:pPr>
            <a:r>
              <a:rPr sz="1600" spc="-5" dirty="0">
                <a:latin typeface="微软雅黑" panose="020B0503020204020204" charset="-122"/>
                <a:ea typeface="微软雅黑" panose="020B0503020204020204" charset="-122"/>
                <a:cs typeface="微软雅黑" panose="020B0503020204020204" charset="-122"/>
                <a:sym typeface="+mn-ea"/>
              </a:rPr>
              <a:t>落叶植物：枫杨、银杏、法国梧桐</a:t>
            </a:r>
            <a:r>
              <a:rPr sz="1600" spc="5" dirty="0">
                <a:latin typeface="微软雅黑" panose="020B0503020204020204" charset="-122"/>
                <a:ea typeface="微软雅黑" panose="020B0503020204020204" charset="-122"/>
                <a:cs typeface="微软雅黑" panose="020B0503020204020204" charset="-122"/>
                <a:sym typeface="+mn-ea"/>
              </a:rPr>
              <a:t>、</a:t>
            </a:r>
            <a:r>
              <a:rPr sz="1600" spc="-5" dirty="0">
                <a:latin typeface="微软雅黑" panose="020B0503020204020204" charset="-122"/>
                <a:ea typeface="微软雅黑" panose="020B0503020204020204" charset="-122"/>
                <a:cs typeface="微软雅黑" panose="020B0503020204020204" charset="-122"/>
                <a:sym typeface="+mn-ea"/>
              </a:rPr>
              <a:t>国槐、 龙爪槐、乌桕、垂柳、小叶朴、东</a:t>
            </a:r>
            <a:r>
              <a:rPr sz="1600" spc="5" dirty="0">
                <a:latin typeface="微软雅黑" panose="020B0503020204020204" charset="-122"/>
                <a:ea typeface="微软雅黑" panose="020B0503020204020204" charset="-122"/>
                <a:cs typeface="微软雅黑" panose="020B0503020204020204" charset="-122"/>
                <a:sym typeface="+mn-ea"/>
              </a:rPr>
              <a:t>京</a:t>
            </a:r>
            <a:r>
              <a:rPr sz="1600" spc="-5" dirty="0">
                <a:latin typeface="微软雅黑" panose="020B0503020204020204" charset="-122"/>
                <a:ea typeface="微软雅黑" panose="020B0503020204020204" charset="-122"/>
                <a:cs typeface="微软雅黑" panose="020B0503020204020204" charset="-122"/>
                <a:sym typeface="+mn-ea"/>
              </a:rPr>
              <a:t>樱花</a:t>
            </a:r>
            <a:r>
              <a:rPr sz="1600" spc="5" dirty="0">
                <a:latin typeface="微软雅黑" panose="020B0503020204020204" charset="-122"/>
                <a:ea typeface="微软雅黑" panose="020B0503020204020204" charset="-122"/>
                <a:cs typeface="微软雅黑" panose="020B0503020204020204" charset="-122"/>
                <a:sym typeface="+mn-ea"/>
              </a:rPr>
              <a:t>、</a:t>
            </a:r>
            <a:r>
              <a:rPr sz="1600" spc="-5" dirty="0">
                <a:latin typeface="微软雅黑" panose="020B0503020204020204" charset="-122"/>
                <a:ea typeface="微软雅黑" panose="020B0503020204020204" charset="-122"/>
                <a:cs typeface="微软雅黑" panose="020B0503020204020204" charset="-122"/>
                <a:sym typeface="+mn-ea"/>
              </a:rPr>
              <a:t>石 榴、红枫、腊梅、牡丹等。</a:t>
            </a:r>
            <a:endParaRPr lang="zh-CN" altLang="en-US" sz="1600">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1471295" y="7741920"/>
            <a:ext cx="7793990" cy="337185"/>
          </a:xfrm>
          <a:prstGeom prst="rect">
            <a:avLst/>
          </a:prstGeom>
          <a:noFill/>
        </p:spPr>
        <p:txBody>
          <a:bodyPr wrap="square" rtlCol="0" anchor="t">
            <a:spAutoFit/>
          </a:bodyPr>
          <a:p>
            <a:r>
              <a:rPr sz="1600" spc="-5" dirty="0">
                <a:latin typeface="微软雅黑" panose="020B0503020204020204" charset="-122"/>
                <a:ea typeface="微软雅黑" panose="020B0503020204020204" charset="-122"/>
                <a:cs typeface="微软雅黑" panose="020B0503020204020204" charset="-122"/>
                <a:sym typeface="+mn-ea"/>
              </a:rPr>
              <a:t>水生植物：菖蒲、荷花、睡莲等。</a:t>
            </a:r>
            <a:endParaRPr lang="zh-CN" altLang="en-US" sz="1600">
              <a:latin typeface="微软雅黑" panose="020B0503020204020204" charset="-122"/>
              <a:ea typeface="微软雅黑" panose="020B0503020204020204" charset="-122"/>
            </a:endParaRPr>
          </a:p>
        </p:txBody>
      </p:sp>
      <p:sp>
        <p:nvSpPr>
          <p:cNvPr id="50" name="object 50"/>
          <p:cNvSpPr/>
          <p:nvPr/>
        </p:nvSpPr>
        <p:spPr>
          <a:xfrm>
            <a:off x="7669149" y="3835907"/>
            <a:ext cx="1801368" cy="2260092"/>
          </a:xfrm>
          <a:prstGeom prst="rect">
            <a:avLst/>
          </a:prstGeom>
          <a:blipFill>
            <a:blip r:embed="rId2" cstate="print"/>
            <a:stretch>
              <a:fillRect/>
            </a:stretch>
          </a:blipFill>
        </p:spPr>
        <p:txBody>
          <a:bodyPr wrap="square" lIns="0" tIns="0" rIns="0" bIns="0" rtlCol="0"/>
          <a:p/>
        </p:txBody>
      </p:sp>
      <p:sp>
        <p:nvSpPr>
          <p:cNvPr id="17" name="object 17"/>
          <p:cNvSpPr/>
          <p:nvPr/>
        </p:nvSpPr>
        <p:spPr>
          <a:xfrm>
            <a:off x="5650991" y="1280286"/>
            <a:ext cx="1801367" cy="2097024"/>
          </a:xfrm>
          <a:prstGeom prst="rect">
            <a:avLst/>
          </a:prstGeom>
          <a:blipFill>
            <a:blip r:embed="rId3" cstate="print"/>
            <a:stretch>
              <a:fillRect/>
            </a:stretch>
          </a:blipFill>
        </p:spPr>
        <p:txBody>
          <a:bodyPr wrap="square" lIns="0" tIns="0" rIns="0" bIns="0" rtlCol="0"/>
          <a:p/>
        </p:txBody>
      </p:sp>
      <p:sp>
        <p:nvSpPr>
          <p:cNvPr id="19" name="object 19"/>
          <p:cNvSpPr/>
          <p:nvPr/>
        </p:nvSpPr>
        <p:spPr>
          <a:xfrm>
            <a:off x="5650991" y="3633342"/>
            <a:ext cx="1801367" cy="1516380"/>
          </a:xfrm>
          <a:prstGeom prst="rect">
            <a:avLst/>
          </a:prstGeom>
          <a:blipFill>
            <a:blip r:embed="rId4" cstate="print"/>
            <a:stretch>
              <a:fillRect/>
            </a:stretch>
          </a:blipFill>
        </p:spPr>
        <p:txBody>
          <a:bodyPr wrap="square" lIns="0" tIns="0" rIns="0" bIns="0" rtlCol="0"/>
          <a:p/>
        </p:txBody>
      </p:sp>
      <p:sp>
        <p:nvSpPr>
          <p:cNvPr id="21" name="object 21"/>
          <p:cNvSpPr/>
          <p:nvPr/>
        </p:nvSpPr>
        <p:spPr>
          <a:xfrm>
            <a:off x="5650991" y="5387466"/>
            <a:ext cx="1801367" cy="1350264"/>
          </a:xfrm>
          <a:prstGeom prst="rect">
            <a:avLst/>
          </a:prstGeom>
          <a:blipFill>
            <a:blip r:embed="rId5" cstate="print"/>
            <a:stretch>
              <a:fillRect/>
            </a:stretch>
          </a:blipFill>
        </p:spPr>
        <p:txBody>
          <a:bodyPr wrap="square" lIns="0" tIns="0" rIns="0" bIns="0" rtlCol="0"/>
          <a:p/>
        </p:txBody>
      </p:sp>
      <p:sp>
        <p:nvSpPr>
          <p:cNvPr id="53" name="object 53"/>
          <p:cNvSpPr/>
          <p:nvPr/>
        </p:nvSpPr>
        <p:spPr>
          <a:xfrm>
            <a:off x="5667755" y="6944994"/>
            <a:ext cx="1799844" cy="1199388"/>
          </a:xfrm>
          <a:prstGeom prst="rect">
            <a:avLst/>
          </a:prstGeom>
          <a:blipFill>
            <a:blip r:embed="rId6" cstate="print"/>
            <a:stretch>
              <a:fillRect/>
            </a:stretch>
          </a:blipFill>
        </p:spPr>
        <p:txBody>
          <a:bodyPr wrap="square" lIns="0" tIns="0" rIns="0" bIns="0" rtlCol="0"/>
          <a:p/>
        </p:txBody>
      </p:sp>
      <p:sp>
        <p:nvSpPr>
          <p:cNvPr id="46" name="object 46"/>
          <p:cNvSpPr/>
          <p:nvPr/>
        </p:nvSpPr>
        <p:spPr>
          <a:xfrm>
            <a:off x="5649467" y="8417178"/>
            <a:ext cx="1799843" cy="1219200"/>
          </a:xfrm>
          <a:prstGeom prst="rect">
            <a:avLst/>
          </a:prstGeom>
          <a:blipFill>
            <a:blip r:embed="rId7" cstate="print"/>
            <a:stretch>
              <a:fillRect/>
            </a:stretch>
          </a:blipFill>
        </p:spPr>
        <p:txBody>
          <a:bodyPr wrap="square" lIns="0" tIns="0" rIns="0" bIns="0" rtlCol="0"/>
          <a:p/>
        </p:txBody>
      </p:sp>
      <p:sp>
        <p:nvSpPr>
          <p:cNvPr id="49" name="object 49"/>
          <p:cNvSpPr/>
          <p:nvPr/>
        </p:nvSpPr>
        <p:spPr>
          <a:xfrm>
            <a:off x="7662671" y="1278762"/>
            <a:ext cx="1801368" cy="2313431"/>
          </a:xfrm>
          <a:prstGeom prst="rect">
            <a:avLst/>
          </a:prstGeom>
          <a:blipFill>
            <a:blip r:embed="rId8" cstate="print"/>
            <a:stretch>
              <a:fillRect/>
            </a:stretch>
          </a:blipFill>
        </p:spPr>
        <p:txBody>
          <a:bodyPr wrap="square" lIns="0" tIns="0" rIns="0" bIns="0" rtlCol="0"/>
          <a:p/>
        </p:txBody>
      </p:sp>
      <p:sp>
        <p:nvSpPr>
          <p:cNvPr id="6" name="object 27"/>
          <p:cNvSpPr/>
          <p:nvPr/>
        </p:nvSpPr>
        <p:spPr>
          <a:xfrm>
            <a:off x="7668768" y="6318630"/>
            <a:ext cx="1799843" cy="1868423"/>
          </a:xfrm>
          <a:prstGeom prst="rect">
            <a:avLst/>
          </a:prstGeom>
          <a:blipFill>
            <a:blip r:embed="rId9" cstate="print"/>
            <a:stretch>
              <a:fillRect/>
            </a:stretch>
          </a:blipFill>
        </p:spPr>
        <p:txBody>
          <a:bodyPr wrap="square" lIns="0" tIns="0" rIns="0" bIns="0" rtlCol="0"/>
          <a:p/>
        </p:txBody>
      </p:sp>
      <p:sp>
        <p:nvSpPr>
          <p:cNvPr id="43" name="object 43"/>
          <p:cNvSpPr/>
          <p:nvPr/>
        </p:nvSpPr>
        <p:spPr>
          <a:xfrm>
            <a:off x="7668768" y="8453754"/>
            <a:ext cx="1799843" cy="1155192"/>
          </a:xfrm>
          <a:prstGeom prst="rect">
            <a:avLst/>
          </a:prstGeom>
          <a:blipFill>
            <a:blip r:embed="rId10" cstate="print"/>
            <a:stretch>
              <a:fillRect/>
            </a:stretch>
          </a:blipFill>
        </p:spPr>
        <p:txBody>
          <a:bodyPr wrap="square" lIns="0" tIns="0" rIns="0" bIns="0" rtlCol="0"/>
          <a:p/>
        </p:txBody>
      </p:sp>
      <p:sp>
        <p:nvSpPr>
          <p:cNvPr id="7" name="object 29"/>
          <p:cNvSpPr/>
          <p:nvPr/>
        </p:nvSpPr>
        <p:spPr>
          <a:xfrm>
            <a:off x="9677400" y="1280286"/>
            <a:ext cx="1799844" cy="1348740"/>
          </a:xfrm>
          <a:prstGeom prst="rect">
            <a:avLst/>
          </a:prstGeom>
          <a:blipFill>
            <a:blip r:embed="rId11" cstate="print"/>
            <a:stretch>
              <a:fillRect/>
            </a:stretch>
          </a:blipFill>
        </p:spPr>
        <p:txBody>
          <a:bodyPr wrap="square" lIns="0" tIns="0" rIns="0" bIns="0" rtlCol="0"/>
          <a:p/>
        </p:txBody>
      </p:sp>
      <p:sp>
        <p:nvSpPr>
          <p:cNvPr id="9" name="object 31"/>
          <p:cNvSpPr/>
          <p:nvPr/>
        </p:nvSpPr>
        <p:spPr>
          <a:xfrm>
            <a:off x="9677400" y="2871342"/>
            <a:ext cx="1799844" cy="1350264"/>
          </a:xfrm>
          <a:prstGeom prst="rect">
            <a:avLst/>
          </a:prstGeom>
          <a:blipFill>
            <a:blip r:embed="rId12" cstate="print"/>
            <a:stretch>
              <a:fillRect/>
            </a:stretch>
          </a:blipFill>
        </p:spPr>
        <p:txBody>
          <a:bodyPr wrap="square" lIns="0" tIns="0" rIns="0" bIns="0" rtlCol="0"/>
          <a:p/>
        </p:txBody>
      </p:sp>
      <p:sp>
        <p:nvSpPr>
          <p:cNvPr id="10" name="object 33"/>
          <p:cNvSpPr/>
          <p:nvPr/>
        </p:nvSpPr>
        <p:spPr>
          <a:xfrm>
            <a:off x="9677400" y="4473066"/>
            <a:ext cx="1799844" cy="986027"/>
          </a:xfrm>
          <a:prstGeom prst="rect">
            <a:avLst/>
          </a:prstGeom>
          <a:blipFill>
            <a:blip r:embed="rId13" cstate="print"/>
            <a:stretch>
              <a:fillRect/>
            </a:stretch>
          </a:blipFill>
        </p:spPr>
        <p:txBody>
          <a:bodyPr wrap="square" lIns="0" tIns="0" rIns="0" bIns="0" rtlCol="0"/>
          <a:p/>
        </p:txBody>
      </p:sp>
      <p:sp>
        <p:nvSpPr>
          <p:cNvPr id="52" name="object 52"/>
          <p:cNvSpPr/>
          <p:nvPr/>
        </p:nvSpPr>
        <p:spPr>
          <a:xfrm>
            <a:off x="9666731" y="5707506"/>
            <a:ext cx="1799844" cy="2321052"/>
          </a:xfrm>
          <a:prstGeom prst="rect">
            <a:avLst/>
          </a:prstGeom>
          <a:blipFill>
            <a:blip r:embed="rId14" cstate="print"/>
            <a:stretch>
              <a:fillRect/>
            </a:stretch>
          </a:blipFill>
        </p:spPr>
        <p:txBody>
          <a:bodyPr wrap="square" lIns="0" tIns="0" rIns="0" bIns="0" rtlCol="0"/>
          <a:p/>
        </p:txBody>
      </p:sp>
      <p:sp>
        <p:nvSpPr>
          <p:cNvPr id="45" name="object 45"/>
          <p:cNvSpPr/>
          <p:nvPr/>
        </p:nvSpPr>
        <p:spPr>
          <a:xfrm>
            <a:off x="9672700" y="8269605"/>
            <a:ext cx="1799844" cy="1350264"/>
          </a:xfrm>
          <a:prstGeom prst="rect">
            <a:avLst/>
          </a:prstGeom>
          <a:blipFill>
            <a:blip r:embed="rId15" cstate="print"/>
            <a:stretch>
              <a:fillRect/>
            </a:stretch>
          </a:blipFill>
        </p:spPr>
        <p:txBody>
          <a:bodyPr wrap="square" lIns="0" tIns="0" rIns="0" bIns="0" rtlCol="0"/>
          <a:p/>
        </p:txBody>
      </p:sp>
      <p:sp>
        <p:nvSpPr>
          <p:cNvPr id="36" name="object 36"/>
          <p:cNvSpPr/>
          <p:nvPr/>
        </p:nvSpPr>
        <p:spPr>
          <a:xfrm>
            <a:off x="11686031" y="1280286"/>
            <a:ext cx="1799844" cy="1348740"/>
          </a:xfrm>
          <a:prstGeom prst="rect">
            <a:avLst/>
          </a:prstGeom>
          <a:blipFill>
            <a:blip r:embed="rId16" cstate="print"/>
            <a:stretch>
              <a:fillRect/>
            </a:stretch>
          </a:blipFill>
        </p:spPr>
        <p:txBody>
          <a:bodyPr wrap="square" lIns="0" tIns="0" rIns="0" bIns="0" rtlCol="0"/>
          <a:p/>
        </p:txBody>
      </p:sp>
      <p:sp>
        <p:nvSpPr>
          <p:cNvPr id="12" name="object 38"/>
          <p:cNvSpPr/>
          <p:nvPr/>
        </p:nvSpPr>
        <p:spPr>
          <a:xfrm>
            <a:off x="11699747" y="2866770"/>
            <a:ext cx="1799844" cy="2336292"/>
          </a:xfrm>
          <a:prstGeom prst="rect">
            <a:avLst/>
          </a:prstGeom>
          <a:blipFill>
            <a:blip r:embed="rId17" cstate="print"/>
            <a:stretch>
              <a:fillRect/>
            </a:stretch>
          </a:blipFill>
        </p:spPr>
        <p:txBody>
          <a:bodyPr wrap="square" lIns="0" tIns="0" rIns="0" bIns="0" rtlCol="0"/>
          <a:p/>
        </p:txBody>
      </p:sp>
      <p:sp>
        <p:nvSpPr>
          <p:cNvPr id="51" name="object 51"/>
          <p:cNvSpPr/>
          <p:nvPr/>
        </p:nvSpPr>
        <p:spPr>
          <a:xfrm>
            <a:off x="11708892" y="5497194"/>
            <a:ext cx="1799844" cy="2508504"/>
          </a:xfrm>
          <a:prstGeom prst="rect">
            <a:avLst/>
          </a:prstGeom>
          <a:blipFill>
            <a:blip r:embed="rId18" cstate="print"/>
            <a:stretch>
              <a:fillRect/>
            </a:stretch>
          </a:blipFill>
        </p:spPr>
        <p:txBody>
          <a:bodyPr wrap="square" lIns="0" tIns="0" rIns="0" bIns="0" rtlCol="0"/>
          <a:p/>
        </p:txBody>
      </p:sp>
      <p:sp>
        <p:nvSpPr>
          <p:cNvPr id="41" name="object 41"/>
          <p:cNvSpPr/>
          <p:nvPr/>
        </p:nvSpPr>
        <p:spPr>
          <a:xfrm>
            <a:off x="11699747" y="8235822"/>
            <a:ext cx="1799844" cy="1397508"/>
          </a:xfrm>
          <a:prstGeom prst="rect">
            <a:avLst/>
          </a:prstGeom>
          <a:blipFill>
            <a:blip r:embed="rId19" cstate="print"/>
            <a:stretch>
              <a:fillRect/>
            </a:stretch>
          </a:blipFill>
        </p:spPr>
        <p:txBody>
          <a:bodyPr wrap="square" lIns="0" tIns="0" rIns="0" bIns="0" rtlCol="0"/>
          <a:p/>
        </p:txBody>
      </p:sp>
      <p:sp>
        <p:nvSpPr>
          <p:cNvPr id="1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20" name="文本框 19"/>
          <p:cNvSpPr txBox="1"/>
          <p:nvPr/>
        </p:nvSpPr>
        <p:spPr>
          <a:xfrm>
            <a:off x="1149350" y="2991485"/>
            <a:ext cx="4150995" cy="2676525"/>
          </a:xfrm>
          <a:prstGeom prst="rect">
            <a:avLst/>
          </a:prstGeom>
          <a:noFill/>
        </p:spPr>
        <p:txBody>
          <a:bodyPr wrap="square" rtlCol="0" anchor="t">
            <a:spAutoFit/>
          </a:bodyPr>
          <a:p>
            <a:pPr marL="12700" marR="5080" indent="358140">
              <a:lnSpc>
                <a:spcPct val="150000"/>
              </a:lnSpc>
              <a:spcBef>
                <a:spcPts val="100"/>
              </a:spcBef>
            </a:pPr>
            <a:r>
              <a:rPr lang="zh-CN" sz="1600" b="1" spc="-5" dirty="0">
                <a:latin typeface="微软雅黑" panose="020B0503020204020204" charset="-122"/>
                <a:ea typeface="微软雅黑" panose="020B0503020204020204" charset="-122"/>
                <a:cs typeface="微软雅黑" panose="020B0503020204020204" charset="-122"/>
                <a:sym typeface="+mn-ea"/>
              </a:rPr>
              <a:t>植物按照适地适树的原则进行选择，优先考虑本地乡土植被，因地制宜，凸显地方特色。村内根据不同区域内景观要求配置丰富的观赏植被，整体以常绿植被作为背景基调，主要乔木选用村内较多的植物，配色色彩花卉、色叶植被，以达到四季常绿，三季有花的景观效果。</a:t>
            </a:r>
            <a:endParaRPr lang="zh-CN"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16" name="object 9"/>
          <p:cNvSpPr txBox="1"/>
          <p:nvPr/>
        </p:nvSpPr>
        <p:spPr>
          <a:xfrm>
            <a:off x="768985" y="2886075"/>
            <a:ext cx="3886200" cy="1766570"/>
          </a:xfrm>
          <a:prstGeom prst="rect">
            <a:avLst/>
          </a:prstGeom>
        </p:spPr>
        <p:txBody>
          <a:bodyPr vert="horz" wrap="square" lIns="0" tIns="12700" rIns="0" bIns="0" rtlCol="0">
            <a:spAutoFit/>
          </a:bodyPr>
          <a:p>
            <a:pPr marL="12700" marR="202565" indent="0" fontAlgn="auto">
              <a:lnSpc>
                <a:spcPct val="150000"/>
              </a:lnSpc>
              <a:spcBef>
                <a:spcPts val="100"/>
              </a:spcBef>
            </a:pPr>
            <a:r>
              <a:rPr lang="en-US" altLang="zh-CN" sz="2000">
                <a:latin typeface="微软雅黑" panose="020B0503020204020204" charset="-122"/>
                <a:ea typeface="微软雅黑" panose="020B0503020204020204" charset="-122"/>
                <a:cs typeface="微软雅黑" panose="020B0503020204020204" charset="-122"/>
                <a:sym typeface="+mn-ea"/>
              </a:rPr>
              <a:t>  </a:t>
            </a:r>
            <a:r>
              <a:rPr lang="zh-CN" sz="2000" b="1">
                <a:solidFill>
                  <a:schemeClr val="tx1"/>
                </a:solidFill>
                <a:latin typeface="微软雅黑" panose="020B0503020204020204" charset="-122"/>
                <a:ea typeface="微软雅黑" panose="020B0503020204020204" charset="-122"/>
                <a:cs typeface="微软雅黑" panose="020B0503020204020204" charset="-122"/>
                <a:sym typeface="+mn-ea"/>
              </a:rPr>
              <a:t>大北庄村位于下村乡驻地西部。东临苇湖村。总面积</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sym typeface="+mn-ea"/>
              </a:rPr>
              <a:t>494.15</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sym typeface="+mn-ea"/>
              </a:rPr>
              <a:t>公顷</a:t>
            </a:r>
            <a:r>
              <a:rPr lang="zh-CN" sz="2000" b="1">
                <a:solidFill>
                  <a:schemeClr val="tx1"/>
                </a:solidFill>
                <a:latin typeface="微软雅黑" panose="020B0503020204020204" charset="-122"/>
                <a:ea typeface="微软雅黑" panose="020B0503020204020204" charset="-122"/>
                <a:cs typeface="微软雅黑" panose="020B0503020204020204" charset="-122"/>
                <a:sym typeface="+mn-ea"/>
              </a:rPr>
              <a:t>，共</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575</a:t>
            </a:r>
            <a:r>
              <a:rPr lang="zh-CN" sz="2000" b="1">
                <a:solidFill>
                  <a:schemeClr val="tx1"/>
                </a:solidFill>
                <a:latin typeface="微软雅黑" panose="020B0503020204020204" charset="-122"/>
                <a:ea typeface="微软雅黑" panose="020B0503020204020204" charset="-122"/>
                <a:cs typeface="微软雅黑" panose="020B0503020204020204" charset="-122"/>
                <a:sym typeface="+mn-ea"/>
              </a:rPr>
              <a:t>户，19</a:t>
            </a:r>
            <a:r>
              <a:rPr lang="en-US" altLang="zh-CN" sz="2000" b="1">
                <a:solidFill>
                  <a:schemeClr val="tx1"/>
                </a:solidFill>
                <a:latin typeface="微软雅黑" panose="020B0503020204020204" charset="-122"/>
                <a:ea typeface="微软雅黑" panose="020B0503020204020204" charset="-122"/>
                <a:cs typeface="微软雅黑" panose="020B0503020204020204" charset="-122"/>
                <a:sym typeface="+mn-ea"/>
              </a:rPr>
              <a:t>99</a:t>
            </a:r>
            <a:r>
              <a:rPr lang="zh-CN" sz="2000" b="1">
                <a:solidFill>
                  <a:schemeClr val="tx1"/>
                </a:solidFill>
                <a:latin typeface="微软雅黑" panose="020B0503020204020204" charset="-122"/>
                <a:ea typeface="微软雅黑" panose="020B0503020204020204" charset="-122"/>
                <a:cs typeface="微软雅黑" panose="020B0503020204020204" charset="-122"/>
                <a:sym typeface="+mn-ea"/>
              </a:rPr>
              <a:t>人。</a:t>
            </a:r>
            <a:endParaRPr sz="2000" b="1">
              <a:solidFill>
                <a:schemeClr val="tx1"/>
              </a:solidFill>
              <a:latin typeface="微软雅黑" panose="020B0503020204020204" charset="-122"/>
              <a:ea typeface="微软雅黑" panose="020B0503020204020204" charset="-122"/>
              <a:cs typeface="微软雅黑" panose="020B0503020204020204" charset="-122"/>
            </a:endParaRPr>
          </a:p>
          <a:p>
            <a:pPr marL="469265">
              <a:lnSpc>
                <a:spcPct val="100000"/>
              </a:lnSpc>
              <a:spcBef>
                <a:spcPts val="480"/>
              </a:spcBef>
            </a:pPr>
            <a:endParaRPr lang="zh-CN" altLang="en-US" sz="2000" b="1">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4" name="object 14"/>
          <p:cNvSpPr txBox="1"/>
          <p:nvPr/>
        </p:nvSpPr>
        <p:spPr>
          <a:xfrm>
            <a:off x="417195" y="1372870"/>
            <a:ext cx="3133725" cy="1480185"/>
          </a:xfrm>
          <a:prstGeom prst="rect">
            <a:avLst/>
          </a:prstGeom>
        </p:spPr>
        <p:txBody>
          <a:bodyPr vert="horz" wrap="square" lIns="0" tIns="12700" rIns="0" bIns="0" rtlCol="0">
            <a:spAutoFit/>
          </a:bodyPr>
          <a:p>
            <a:pPr marL="12700">
              <a:lnSpc>
                <a:spcPct val="100000"/>
              </a:lnSpc>
              <a:spcBef>
                <a:spcPts val="100"/>
              </a:spcBef>
            </a:pPr>
            <a:r>
              <a:rPr sz="2000" b="1" dirty="0">
                <a:latin typeface="微软雅黑" panose="020B0503020204020204" charset="-122"/>
                <a:ea typeface="微软雅黑" panose="020B0503020204020204" charset="-122"/>
                <a:cs typeface="微软雅黑" panose="020B0503020204020204" charset="-122"/>
                <a:sym typeface="+mn-ea"/>
              </a:rPr>
              <a:t>1.</a:t>
            </a:r>
            <a:r>
              <a:rPr lang="en-US" sz="2000" b="1" dirty="0">
                <a:latin typeface="微软雅黑" panose="020B0503020204020204" charset="-122"/>
                <a:ea typeface="微软雅黑" panose="020B0503020204020204" charset="-122"/>
                <a:cs typeface="微软雅黑" panose="020B0503020204020204" charset="-122"/>
                <a:sym typeface="+mn-ea"/>
              </a:rPr>
              <a:t>3 </a:t>
            </a:r>
            <a:r>
              <a:rPr lang="zh-CN" altLang="en-US" sz="2000" b="1" dirty="0">
                <a:latin typeface="微软雅黑" panose="020B0503020204020204" charset="-122"/>
                <a:ea typeface="微软雅黑" panose="020B0503020204020204" charset="-122"/>
                <a:cs typeface="微软雅黑" panose="020B0503020204020204" charset="-122"/>
                <a:sym typeface="+mn-ea"/>
              </a:rPr>
              <a:t>现状概况</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b="1" dirty="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400">
              <a:latin typeface="微软雅黑" panose="020B0503020204020204" charset="-122"/>
              <a:ea typeface="微软雅黑" panose="020B0503020204020204" charset="-122"/>
              <a:cs typeface="微软雅黑" panose="020B0503020204020204" charset="-122"/>
            </a:endParaRPr>
          </a:p>
        </p:txBody>
      </p:sp>
      <p:sp>
        <p:nvSpPr>
          <p:cNvPr id="10"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1"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pic>
        <p:nvPicPr>
          <p:cNvPr id="2" name="图片 1" descr="01-区位分析图"/>
          <p:cNvPicPr>
            <a:picLocks noChangeAspect="1"/>
          </p:cNvPicPr>
          <p:nvPr/>
        </p:nvPicPr>
        <p:blipFill>
          <a:blip r:embed="rId2"/>
          <a:srcRect/>
          <a:stretch>
            <a:fillRect/>
          </a:stretch>
        </p:blipFill>
        <p:spPr>
          <a:xfrm>
            <a:off x="4658360" y="2081530"/>
            <a:ext cx="9711690" cy="7009130"/>
          </a:xfrm>
          <a:prstGeom prst="rect">
            <a:avLst/>
          </a:prstGeom>
        </p:spPr>
      </p:pic>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9" name="矩形 8"/>
          <p:cNvSpPr/>
          <p:nvPr/>
        </p:nvSpPr>
        <p:spPr>
          <a:xfrm>
            <a:off x="641985" y="4451350"/>
            <a:ext cx="4012565" cy="1889760"/>
          </a:xfrm>
          <a:prstGeom prst="rect">
            <a:avLst/>
          </a:prstGeom>
          <a:solidFill>
            <a:schemeClr val="bg1"/>
          </a:solidFill>
        </p:spPr>
        <p:txBody>
          <a:bodyPr wrap="square">
            <a:spAutoFit/>
          </a:bodyPr>
          <a:p>
            <a:pPr marL="171450" indent="-171450">
              <a:lnSpc>
                <a:spcPct val="130000"/>
              </a:lnSpc>
              <a:buFont typeface="Wingdings" panose="05000000000000000000" pitchFamily="2" charset="2"/>
              <a:buChar char="ü"/>
            </a:pPr>
            <a:r>
              <a:rPr lang="zh-CN" altLang="en-US" dirty="0">
                <a:latin typeface="微软雅黑" panose="020B0503020204020204" charset="-122"/>
                <a:ea typeface="微软雅黑" panose="020B0503020204020204" charset="-122"/>
              </a:rPr>
              <a:t>距离兰陵县约</a:t>
            </a:r>
            <a:r>
              <a:rPr lang="en-US" altLang="zh-CN" dirty="0">
                <a:latin typeface="微软雅黑" panose="020B0503020204020204" charset="-122"/>
                <a:ea typeface="微软雅黑" panose="020B0503020204020204" charset="-122"/>
              </a:rPr>
              <a:t>38</a:t>
            </a:r>
            <a:r>
              <a:rPr lang="zh-CN" altLang="en-US" dirty="0">
                <a:latin typeface="微软雅黑" panose="020B0503020204020204" charset="-122"/>
                <a:ea typeface="微软雅黑" panose="020B0503020204020204" charset="-122"/>
              </a:rPr>
              <a:t>公里</a:t>
            </a:r>
            <a:endParaRPr lang="en-US" altLang="zh-CN" b="1" dirty="0">
              <a:solidFill>
                <a:srgbClr val="C00000"/>
              </a:solidFill>
              <a:latin typeface="微软雅黑" panose="020B0503020204020204" charset="-122"/>
              <a:ea typeface="微软雅黑" panose="020B0503020204020204" charset="-122"/>
            </a:endParaRPr>
          </a:p>
          <a:p>
            <a:pPr marL="171450" indent="-171450">
              <a:lnSpc>
                <a:spcPct val="130000"/>
              </a:lnSpc>
              <a:buFont typeface="Wingdings" panose="05000000000000000000" pitchFamily="2" charset="2"/>
              <a:buChar char="ü"/>
            </a:pPr>
            <a:r>
              <a:rPr lang="zh-CN" altLang="en-US" dirty="0">
                <a:latin typeface="微软雅黑" panose="020B0503020204020204" charset="-122"/>
                <a:ea typeface="微软雅黑" panose="020B0503020204020204" charset="-122"/>
              </a:rPr>
              <a:t>距离岚曹高速兰陵西出入口约</a:t>
            </a:r>
            <a:r>
              <a:rPr lang="en-US" altLang="zh-CN" dirty="0">
                <a:latin typeface="微软雅黑" panose="020B0503020204020204" charset="-122"/>
                <a:ea typeface="微软雅黑" panose="020B0503020204020204" charset="-122"/>
              </a:rPr>
              <a:t>31</a:t>
            </a:r>
            <a:r>
              <a:rPr lang="zh-CN" altLang="en-US" dirty="0">
                <a:latin typeface="微软雅黑" panose="020B0503020204020204" charset="-122"/>
                <a:ea typeface="微软雅黑" panose="020B0503020204020204" charset="-122"/>
              </a:rPr>
              <a:t>公里</a:t>
            </a:r>
            <a:endParaRPr lang="en-US" altLang="zh-CN" dirty="0">
              <a:latin typeface="微软雅黑" panose="020B0503020204020204" charset="-122"/>
              <a:ea typeface="微软雅黑" panose="020B0503020204020204" charset="-122"/>
            </a:endParaRPr>
          </a:p>
          <a:p>
            <a:pPr marL="171450" indent="-171450">
              <a:lnSpc>
                <a:spcPct val="130000"/>
              </a:lnSpc>
              <a:buFont typeface="Wingdings" panose="05000000000000000000" pitchFamily="2" charset="2"/>
              <a:buChar char="ü"/>
            </a:pPr>
            <a:r>
              <a:rPr lang="zh-CN" altLang="en-US" dirty="0">
                <a:latin typeface="微软雅黑" panose="020B0503020204020204" charset="-122"/>
                <a:ea typeface="微软雅黑" panose="020B0503020204020204" charset="-122"/>
              </a:rPr>
              <a:t>距离下村乡政府约</a:t>
            </a:r>
            <a:r>
              <a:rPr lang="en-US" altLang="zh-CN" dirty="0">
                <a:latin typeface="微软雅黑" panose="020B0503020204020204" charset="-122"/>
                <a:ea typeface="微软雅黑" panose="020B0503020204020204" charset="-122"/>
              </a:rPr>
              <a:t>5</a:t>
            </a:r>
            <a:r>
              <a:rPr lang="zh-CN" altLang="en-US" dirty="0">
                <a:latin typeface="微软雅黑" panose="020B0503020204020204" charset="-122"/>
                <a:ea typeface="微软雅黑" panose="020B0503020204020204" charset="-122"/>
              </a:rPr>
              <a:t>公里</a:t>
            </a:r>
            <a:endParaRPr lang="en-US" altLang="zh-CN" dirty="0">
              <a:latin typeface="微软雅黑" panose="020B0503020204020204" charset="-122"/>
              <a:ea typeface="微软雅黑" panose="020B0503020204020204" charset="-122"/>
            </a:endParaRPr>
          </a:p>
          <a:p>
            <a:pPr marL="171450" indent="-171450">
              <a:lnSpc>
                <a:spcPct val="130000"/>
              </a:lnSpc>
              <a:buFont typeface="Wingdings" panose="05000000000000000000" pitchFamily="2" charset="2"/>
              <a:buChar char="ü"/>
            </a:pPr>
            <a:r>
              <a:rPr lang="zh-CN" altLang="en-US" dirty="0">
                <a:latin typeface="微软雅黑" panose="020B0503020204020204" charset="-122"/>
                <a:ea typeface="微软雅黑" panose="020B0503020204020204" charset="-122"/>
              </a:rPr>
              <a:t>县道徐河线穿村而过。</a:t>
            </a:r>
            <a:endParaRPr lang="en-US" altLang="zh-CN" dirty="0">
              <a:latin typeface="微软雅黑" panose="020B0503020204020204" charset="-122"/>
              <a:ea typeface="微软雅黑" panose="020B0503020204020204" charset="-122"/>
            </a:endParaRPr>
          </a:p>
        </p:txBody>
      </p:sp>
      <p:sp>
        <p:nvSpPr>
          <p:cNvPr id="27" name="矩形 26"/>
          <p:cNvSpPr/>
          <p:nvPr/>
        </p:nvSpPr>
        <p:spPr>
          <a:xfrm>
            <a:off x="805180" y="6837680"/>
            <a:ext cx="3528695" cy="491490"/>
          </a:xfrm>
          <a:prstGeom prst="rect">
            <a:avLst/>
          </a:prstGeom>
        </p:spPr>
        <p:txBody>
          <a:bodyPr wrap="square">
            <a:spAutoFit/>
          </a:bodyPr>
          <a:p>
            <a:pPr>
              <a:lnSpc>
                <a:spcPct val="130000"/>
              </a:lnSpc>
            </a:pPr>
            <a:r>
              <a:rPr lang="zh-CN" altLang="en-US" sz="2000" b="1" dirty="0">
                <a:latin typeface="微软雅黑" panose="020B0503020204020204" charset="-122"/>
                <a:ea typeface="微软雅黑" panose="020B0503020204020204" charset="-122"/>
              </a:rPr>
              <a:t>大北庄村交通区位优势较好</a:t>
            </a:r>
            <a:endParaRPr lang="zh-CN" altLang="en-US" sz="2000" dirty="0">
              <a:latin typeface="微软雅黑" panose="020B0503020204020204" charset="-122"/>
              <a:ea typeface="微软雅黑" panose="020B0503020204020204"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p/>
        </p:txBody>
      </p:sp>
      <p:sp>
        <p:nvSpPr>
          <p:cNvPr id="30"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31"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32"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3" name="object 3"/>
          <p:cNvSpPr/>
          <p:nvPr/>
        </p:nvSpPr>
        <p:spPr>
          <a:xfrm>
            <a:off x="895692" y="1141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4"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7.3 </a:t>
            </a:r>
            <a:r>
              <a:rPr lang="zh-CN" altLang="en-US" sz="2000" b="1" dirty="0">
                <a:latin typeface="微软雅黑" panose="020B0503020204020204" charset="-122"/>
                <a:ea typeface="微软雅黑" panose="020B0503020204020204" charset="-122"/>
                <a:cs typeface="微软雅黑" panose="020B0503020204020204" charset="-122"/>
              </a:rPr>
              <a:t>绿化景观提升</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35" name="object 10"/>
          <p:cNvSpPr txBox="1"/>
          <p:nvPr/>
        </p:nvSpPr>
        <p:spPr>
          <a:xfrm>
            <a:off x="956030" y="1808047"/>
            <a:ext cx="5997575" cy="591185"/>
          </a:xfrm>
          <a:prstGeom prst="rect">
            <a:avLst/>
          </a:prstGeom>
        </p:spPr>
        <p:txBody>
          <a:bodyPr vert="horz" wrap="square" lIns="0" tIns="222250" rIns="0" bIns="0" rtlCol="0">
            <a:spAutoFit/>
          </a:bodyPr>
          <a:p>
            <a:pPr marL="12700">
              <a:lnSpc>
                <a:spcPct val="100000"/>
              </a:lnSpc>
              <a:spcBef>
                <a:spcPts val="1750"/>
              </a:spcBef>
            </a:pPr>
            <a:r>
              <a:rPr lang="en-US" sz="2400" b="1" spc="-5" dirty="0">
                <a:latin typeface="微软雅黑" panose="020B0503020204020204" charset="-122"/>
                <a:ea typeface="微软雅黑" panose="020B0503020204020204" charset="-122"/>
                <a:cs typeface="微软雅黑" panose="020B0503020204020204" charset="-122"/>
              </a:rPr>
              <a:t>7.3.11 </a:t>
            </a:r>
            <a:r>
              <a:rPr lang="zh-CN" sz="2400" b="1" spc="-5" dirty="0">
                <a:latin typeface="微软雅黑" panose="020B0503020204020204" charset="-122"/>
                <a:ea typeface="微软雅黑" panose="020B0503020204020204" charset="-122"/>
                <a:cs typeface="微软雅黑" panose="020B0503020204020204" charset="-122"/>
              </a:rPr>
              <a:t>废料利用</a:t>
            </a:r>
            <a:endParaRPr lang="zh-CN" altLang="en-US" sz="2400" b="1" spc="-5" dirty="0">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3613150" y="2000250"/>
            <a:ext cx="4576445" cy="398780"/>
          </a:xfrm>
          <a:prstGeom prst="rect">
            <a:avLst/>
          </a:prstGeom>
          <a:noFill/>
        </p:spPr>
        <p:txBody>
          <a:bodyPr wrap="none" rtlCol="0" anchor="t">
            <a:spAutoFit/>
          </a:bodyPr>
          <a:p>
            <a:pPr>
              <a:lnSpc>
                <a:spcPct val="100000"/>
              </a:lnSpc>
              <a:spcBef>
                <a:spcPts val="135"/>
              </a:spcBef>
              <a:tabLst>
                <a:tab pos="2176145" algn="l"/>
              </a:tabLst>
            </a:pPr>
            <a:r>
              <a:rPr sz="2000" spc="35" dirty="0">
                <a:solidFill>
                  <a:srgbClr val="7E7E7E"/>
                </a:solidFill>
                <a:latin typeface="微软雅黑" panose="020B0503020204020204" charset="-122"/>
                <a:ea typeface="微软雅黑" panose="020B0503020204020204" charset="-122"/>
                <a:sym typeface="+mn-ea"/>
              </a:rPr>
              <a:t>旧农具、</a:t>
            </a:r>
            <a:r>
              <a:rPr lang="zh-CN" sz="2000" spc="35" dirty="0">
                <a:solidFill>
                  <a:srgbClr val="7E7E7E"/>
                </a:solidFill>
                <a:latin typeface="微软雅黑" panose="020B0503020204020204" charset="-122"/>
                <a:ea typeface="微软雅黑" panose="020B0503020204020204" charset="-122"/>
                <a:sym typeface="+mn-ea"/>
              </a:rPr>
              <a:t>废弃工业零件及</a:t>
            </a:r>
            <a:r>
              <a:rPr lang="zh-CN" altLang="en-US" sz="2000" spc="35" dirty="0">
                <a:solidFill>
                  <a:srgbClr val="7E7E7E"/>
                </a:solidFill>
                <a:latin typeface="微软雅黑" panose="020B0503020204020204" charset="-122"/>
                <a:ea typeface="微软雅黑" panose="020B0503020204020204" charset="-122"/>
                <a:sym typeface="+mn-ea"/>
              </a:rPr>
              <a:t>其他生活废品</a:t>
            </a:r>
            <a:endParaRPr lang="zh-CN" altLang="en-US" sz="2000" spc="35" dirty="0">
              <a:solidFill>
                <a:srgbClr val="7E7E7E"/>
              </a:solidFill>
              <a:latin typeface="微软雅黑" panose="020B0503020204020204" charset="-122"/>
              <a:ea typeface="微软雅黑" panose="020B0503020204020204" charset="-122"/>
              <a:sym typeface="+mn-ea"/>
            </a:endParaRPr>
          </a:p>
        </p:txBody>
      </p:sp>
      <p:sp>
        <p:nvSpPr>
          <p:cNvPr id="10" name="object 10"/>
          <p:cNvSpPr/>
          <p:nvPr/>
        </p:nvSpPr>
        <p:spPr>
          <a:xfrm>
            <a:off x="378968" y="2572130"/>
            <a:ext cx="6868668" cy="3822192"/>
          </a:xfrm>
          <a:prstGeom prst="rect">
            <a:avLst/>
          </a:prstGeom>
          <a:blipFill>
            <a:blip r:embed="rId2" cstate="print"/>
            <a:stretch>
              <a:fillRect/>
            </a:stretch>
          </a:blipFill>
        </p:spPr>
        <p:txBody>
          <a:bodyPr wrap="square" lIns="0" tIns="0" rIns="0" bIns="0" rtlCol="0"/>
          <a:p/>
        </p:txBody>
      </p:sp>
      <p:sp>
        <p:nvSpPr>
          <p:cNvPr id="6" name="object 6"/>
          <p:cNvSpPr/>
          <p:nvPr/>
        </p:nvSpPr>
        <p:spPr>
          <a:xfrm>
            <a:off x="7248143" y="2572257"/>
            <a:ext cx="4227576" cy="3796284"/>
          </a:xfrm>
          <a:prstGeom prst="rect">
            <a:avLst/>
          </a:prstGeom>
          <a:blipFill>
            <a:blip r:embed="rId3" cstate="print"/>
            <a:stretch>
              <a:fillRect/>
            </a:stretch>
          </a:blipFill>
        </p:spPr>
        <p:txBody>
          <a:bodyPr wrap="square" lIns="0" tIns="0" rIns="0" bIns="0" rtlCol="0"/>
          <a:p/>
        </p:txBody>
      </p:sp>
      <p:sp>
        <p:nvSpPr>
          <p:cNvPr id="5" name="object 5"/>
          <p:cNvSpPr/>
          <p:nvPr/>
        </p:nvSpPr>
        <p:spPr>
          <a:xfrm>
            <a:off x="11668125" y="2572257"/>
            <a:ext cx="3080004" cy="3796284"/>
          </a:xfrm>
          <a:prstGeom prst="rect">
            <a:avLst/>
          </a:prstGeom>
          <a:blipFill>
            <a:blip r:embed="rId4" cstate="print"/>
            <a:stretch>
              <a:fillRect/>
            </a:stretch>
          </a:blipFill>
        </p:spPr>
        <p:txBody>
          <a:bodyPr wrap="square" lIns="0" tIns="0" rIns="0" bIns="0" rtlCol="0"/>
          <a:p/>
        </p:txBody>
      </p:sp>
      <p:sp>
        <p:nvSpPr>
          <p:cNvPr id="8" name="object 8"/>
          <p:cNvSpPr/>
          <p:nvPr/>
        </p:nvSpPr>
        <p:spPr>
          <a:xfrm>
            <a:off x="1272159" y="6574027"/>
            <a:ext cx="6877811" cy="3826764"/>
          </a:xfrm>
          <a:prstGeom prst="rect">
            <a:avLst/>
          </a:prstGeom>
          <a:blipFill>
            <a:blip r:embed="rId5" cstate="print"/>
            <a:stretch>
              <a:fillRect/>
            </a:stretch>
          </a:blipFill>
        </p:spPr>
        <p:txBody>
          <a:bodyPr wrap="square" lIns="0" tIns="0" rIns="0" bIns="0" rtlCol="0"/>
          <a:p/>
        </p:txBody>
      </p:sp>
      <p:sp>
        <p:nvSpPr>
          <p:cNvPr id="9" name="object 9"/>
          <p:cNvSpPr/>
          <p:nvPr/>
        </p:nvSpPr>
        <p:spPr>
          <a:xfrm>
            <a:off x="378968" y="6574027"/>
            <a:ext cx="4893564" cy="3826764"/>
          </a:xfrm>
          <a:prstGeom prst="rect">
            <a:avLst/>
          </a:prstGeom>
          <a:blipFill>
            <a:blip r:embed="rId6" cstate="print"/>
            <a:stretch>
              <a:fillRect/>
            </a:stretch>
          </a:blipFill>
        </p:spPr>
        <p:txBody>
          <a:bodyPr wrap="square" lIns="0" tIns="0" rIns="0" bIns="0" rtlCol="0"/>
          <a:p/>
        </p:txBody>
      </p:sp>
      <p:sp>
        <p:nvSpPr>
          <p:cNvPr id="7" name="object 7"/>
          <p:cNvSpPr/>
          <p:nvPr/>
        </p:nvSpPr>
        <p:spPr>
          <a:xfrm>
            <a:off x="8244840" y="6574027"/>
            <a:ext cx="6502908" cy="3826764"/>
          </a:xfrm>
          <a:prstGeom prst="rect">
            <a:avLst/>
          </a:prstGeom>
          <a:blipFill>
            <a:blip r:embed="rId7" cstate="print"/>
            <a:stretch>
              <a:fillRect/>
            </a:stretch>
          </a:blipFill>
        </p:spPr>
        <p:txBody>
          <a:bodyPr wrap="square" lIns="0" tIns="0" rIns="0" bIns="0" rtlCol="0"/>
          <a:p/>
        </p:txBody>
      </p:sp>
      <p:sp>
        <p:nvSpPr>
          <p:cNvPr id="3"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p/>
        </p:txBody>
      </p:sp>
      <p:sp>
        <p:nvSpPr>
          <p:cNvPr id="30"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31" name="object 2"/>
          <p:cNvSpPr txBox="1">
            <a:spLocks noGrp="1"/>
          </p:cNvSpPr>
          <p:nvPr>
            <p:ph type="title"/>
          </p:nvPr>
        </p:nvSpPr>
        <p:spPr>
          <a:xfrm>
            <a:off x="400685" y="274955"/>
            <a:ext cx="3943985" cy="732790"/>
          </a:xfrm>
          <a:prstGeom prst="rect">
            <a:avLst/>
          </a:prstGeom>
        </p:spPr>
        <p:txBody>
          <a:bodyPr vert="horz" wrap="square" lIns="0" tIns="12700" rIns="0" bIns="0" rtlCol="0">
            <a:spAutoFit/>
          </a:bodyPr>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7</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绿化</a:t>
            </a:r>
            <a:r>
              <a:rPr lang="zh-CN" sz="2800" u="none" spc="-5" dirty="0">
                <a:ea typeface="微软雅黑" panose="020B0503020204020204" charset="-122"/>
              </a:rPr>
              <a:t>景观</a:t>
            </a:r>
            <a:r>
              <a:rPr lang="zh-CN" sz="2800" u="none" spc="-5" dirty="0">
                <a:solidFill>
                  <a:srgbClr val="000000"/>
                </a:solidFill>
                <a:ea typeface="微软雅黑" panose="020B0503020204020204" charset="-122"/>
              </a:rPr>
              <a:t>与</a:t>
            </a:r>
            <a:r>
              <a:rPr lang="zh-CN" sz="2800" u="none" spc="-5" dirty="0">
                <a:ea typeface="微软雅黑" panose="020B0503020204020204" charset="-122"/>
              </a:rPr>
              <a:t>建筑</a:t>
            </a:r>
            <a:r>
              <a:rPr lang="zh-CN" u="none" spc="-5" dirty="0">
                <a:solidFill>
                  <a:srgbClr val="000000"/>
                </a:solidFill>
                <a:ea typeface="微软雅黑" panose="020B0503020204020204" charset="-122"/>
                <a:sym typeface="+mn-ea"/>
              </a:rPr>
              <a:t>风貌</a:t>
            </a:r>
            <a:endParaRPr lang="zh-CN" sz="2800" u="none" spc="-5" dirty="0">
              <a:ea typeface="微软雅黑" panose="020B0503020204020204" charset="-122"/>
              <a:cs typeface="Calibri" panose="020F0502020204030204"/>
            </a:endParaRPr>
          </a:p>
        </p:txBody>
      </p:sp>
      <p:sp>
        <p:nvSpPr>
          <p:cNvPr id="32"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3" name="object 3"/>
          <p:cNvSpPr/>
          <p:nvPr/>
        </p:nvSpPr>
        <p:spPr>
          <a:xfrm>
            <a:off x="895692" y="1141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p/>
        </p:txBody>
      </p:sp>
      <p:sp>
        <p:nvSpPr>
          <p:cNvPr id="34" name="object 15"/>
          <p:cNvSpPr txBox="1"/>
          <p:nvPr/>
        </p:nvSpPr>
        <p:spPr>
          <a:xfrm>
            <a:off x="417195" y="1372870"/>
            <a:ext cx="6536690" cy="32004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7.4 </a:t>
            </a:r>
            <a:r>
              <a:rPr lang="zh-CN" altLang="en-US" sz="2000" b="1" dirty="0">
                <a:latin typeface="微软雅黑" panose="020B0503020204020204" charset="-122"/>
                <a:ea typeface="微软雅黑" panose="020B0503020204020204" charset="-122"/>
                <a:cs typeface="微软雅黑" panose="020B0503020204020204" charset="-122"/>
              </a:rPr>
              <a:t>亮化工程</a:t>
            </a:r>
            <a:endParaRPr lang="zh-CN" altLang="en-US" sz="2000" b="1" dirty="0">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768985" y="4742815"/>
            <a:ext cx="7363460" cy="1120140"/>
          </a:xfrm>
          <a:prstGeom prst="rect">
            <a:avLst/>
          </a:prstGeom>
          <a:noFill/>
        </p:spPr>
        <p:txBody>
          <a:bodyPr wrap="square" rtlCol="0" anchor="t">
            <a:spAutoFit/>
          </a:bodyPr>
          <a:p>
            <a:pPr marL="190500" indent="-178435">
              <a:lnSpc>
                <a:spcPct val="100000"/>
              </a:lnSpc>
              <a:spcBef>
                <a:spcPts val="1445"/>
              </a:spcBef>
              <a:buFont typeface="Arial" panose="020B0604020202020204"/>
              <a:buChar char="•"/>
              <a:tabLst>
                <a:tab pos="191135" algn="l"/>
              </a:tabLst>
            </a:pPr>
            <a:r>
              <a:rPr b="1" dirty="0">
                <a:latin typeface="微软雅黑" panose="020B0503020204020204" charset="-122"/>
                <a:ea typeface="微软雅黑" panose="020B0503020204020204" charset="-122"/>
                <a:cs typeface="微软雅黑" panose="020B0503020204020204" charset="-122"/>
                <a:sym typeface="+mn-ea"/>
              </a:rPr>
              <a:t>上层灯光</a:t>
            </a:r>
            <a:endParaRPr>
              <a:latin typeface="微软雅黑" panose="020B0503020204020204" charset="-122"/>
              <a:ea typeface="微软雅黑" panose="020B0503020204020204" charset="-122"/>
              <a:cs typeface="微软雅黑" panose="020B0503020204020204" charset="-122"/>
            </a:endParaRPr>
          </a:p>
          <a:p>
            <a:pPr marL="12700" marR="5080" indent="177800">
              <a:lnSpc>
                <a:spcPct val="150000"/>
              </a:lnSpc>
              <a:spcBef>
                <a:spcPts val="105"/>
              </a:spcBef>
            </a:pPr>
            <a:r>
              <a:rPr sz="1600" spc="-5" dirty="0">
                <a:latin typeface="微软雅黑" panose="020B0503020204020204" charset="-122"/>
                <a:ea typeface="微软雅黑" panose="020B0503020204020204" charset="-122"/>
                <a:cs typeface="微软雅黑" panose="020B0503020204020204" charset="-122"/>
                <a:sym typeface="+mn-ea"/>
              </a:rPr>
              <a:t>由道路高杆灯实现对村庄大范围的</a:t>
            </a:r>
            <a:r>
              <a:rPr sz="1600" spc="5" dirty="0">
                <a:latin typeface="微软雅黑" panose="020B0503020204020204" charset="-122"/>
                <a:ea typeface="微软雅黑" panose="020B0503020204020204" charset="-122"/>
                <a:cs typeface="微软雅黑" panose="020B0503020204020204" charset="-122"/>
                <a:sym typeface="+mn-ea"/>
              </a:rPr>
              <a:t>照</a:t>
            </a:r>
            <a:r>
              <a:rPr sz="1600" spc="-5" dirty="0">
                <a:latin typeface="微软雅黑" panose="020B0503020204020204" charset="-122"/>
                <a:ea typeface="微软雅黑" panose="020B0503020204020204" charset="-122"/>
                <a:cs typeface="微软雅黑" panose="020B0503020204020204" charset="-122"/>
                <a:sym typeface="+mn-ea"/>
              </a:rPr>
              <a:t>明。</a:t>
            </a:r>
            <a:r>
              <a:rPr sz="1600" spc="5" dirty="0">
                <a:latin typeface="微软雅黑" panose="020B0503020204020204" charset="-122"/>
                <a:ea typeface="微软雅黑" panose="020B0503020204020204" charset="-122"/>
                <a:cs typeface="微软雅黑" panose="020B0503020204020204" charset="-122"/>
                <a:sym typeface="+mn-ea"/>
              </a:rPr>
              <a:t>灯</a:t>
            </a:r>
            <a:r>
              <a:rPr sz="1600" spc="-5" dirty="0">
                <a:latin typeface="微软雅黑" panose="020B0503020204020204" charset="-122"/>
                <a:ea typeface="微软雅黑" panose="020B0503020204020204" charset="-122"/>
                <a:cs typeface="微软雅黑" panose="020B0503020204020204" charset="-122"/>
                <a:sym typeface="+mn-ea"/>
              </a:rPr>
              <a:t>杆色</a:t>
            </a:r>
            <a:r>
              <a:rPr sz="1600" spc="5" dirty="0">
                <a:latin typeface="微软雅黑" panose="020B0503020204020204" charset="-122"/>
                <a:ea typeface="微软雅黑" panose="020B0503020204020204" charset="-122"/>
                <a:cs typeface="微软雅黑" panose="020B0503020204020204" charset="-122"/>
                <a:sym typeface="+mn-ea"/>
              </a:rPr>
              <a:t>彩</a:t>
            </a:r>
            <a:r>
              <a:rPr sz="1600" spc="-5" dirty="0">
                <a:latin typeface="微软雅黑" panose="020B0503020204020204" charset="-122"/>
                <a:ea typeface="微软雅黑" panose="020B0503020204020204" charset="-122"/>
                <a:cs typeface="微软雅黑" panose="020B0503020204020204" charset="-122"/>
                <a:sym typeface="+mn-ea"/>
              </a:rPr>
              <a:t>建议</a:t>
            </a:r>
            <a:r>
              <a:rPr sz="1600" spc="5" dirty="0">
                <a:latin typeface="微软雅黑" panose="020B0503020204020204" charset="-122"/>
                <a:ea typeface="微软雅黑" panose="020B0503020204020204" charset="-122"/>
                <a:cs typeface="微软雅黑" panose="020B0503020204020204" charset="-122"/>
                <a:sym typeface="+mn-ea"/>
              </a:rPr>
              <a:t>选</a:t>
            </a:r>
            <a:r>
              <a:rPr sz="1600" spc="-5" dirty="0">
                <a:latin typeface="微软雅黑" panose="020B0503020204020204" charset="-122"/>
                <a:ea typeface="微软雅黑" panose="020B0503020204020204" charset="-122"/>
                <a:cs typeface="微软雅黑" panose="020B0503020204020204" charset="-122"/>
                <a:sym typeface="+mn-ea"/>
              </a:rPr>
              <a:t>用 白色、原木色或黑色，后两种易与</a:t>
            </a:r>
            <a:r>
              <a:rPr sz="1600" spc="5" dirty="0">
                <a:latin typeface="微软雅黑" panose="020B0503020204020204" charset="-122"/>
                <a:ea typeface="微软雅黑" panose="020B0503020204020204" charset="-122"/>
                <a:cs typeface="微软雅黑" panose="020B0503020204020204" charset="-122"/>
                <a:sym typeface="+mn-ea"/>
              </a:rPr>
              <a:t>树</a:t>
            </a:r>
            <a:r>
              <a:rPr sz="1600" spc="-5" dirty="0">
                <a:latin typeface="微软雅黑" panose="020B0503020204020204" charset="-122"/>
                <a:ea typeface="微软雅黑" panose="020B0503020204020204" charset="-122"/>
                <a:cs typeface="微软雅黑" panose="020B0503020204020204" charset="-122"/>
                <a:sym typeface="+mn-ea"/>
              </a:rPr>
              <a:t>木枝</a:t>
            </a:r>
            <a:r>
              <a:rPr sz="1600" spc="5" dirty="0">
                <a:latin typeface="微软雅黑" panose="020B0503020204020204" charset="-122"/>
                <a:ea typeface="微软雅黑" panose="020B0503020204020204" charset="-122"/>
                <a:cs typeface="微软雅黑" panose="020B0503020204020204" charset="-122"/>
                <a:sym typeface="+mn-ea"/>
              </a:rPr>
              <a:t>干</a:t>
            </a:r>
            <a:r>
              <a:rPr sz="1600" spc="-5" dirty="0">
                <a:latin typeface="微软雅黑" panose="020B0503020204020204" charset="-122"/>
                <a:ea typeface="微软雅黑" panose="020B0503020204020204" charset="-122"/>
                <a:cs typeface="微软雅黑" panose="020B0503020204020204" charset="-122"/>
                <a:sym typeface="+mn-ea"/>
              </a:rPr>
              <a:t>融为</a:t>
            </a:r>
            <a:r>
              <a:rPr sz="1600" spc="5" dirty="0">
                <a:latin typeface="微软雅黑" panose="020B0503020204020204" charset="-122"/>
                <a:ea typeface="微软雅黑" panose="020B0503020204020204" charset="-122"/>
                <a:cs typeface="微软雅黑" panose="020B0503020204020204" charset="-122"/>
                <a:sym typeface="+mn-ea"/>
              </a:rPr>
              <a:t>一</a:t>
            </a:r>
            <a:r>
              <a:rPr sz="1600" spc="-5" dirty="0">
                <a:latin typeface="微软雅黑" panose="020B0503020204020204" charset="-122"/>
                <a:ea typeface="微软雅黑" panose="020B0503020204020204" charset="-122"/>
                <a:cs typeface="微软雅黑" panose="020B0503020204020204" charset="-122"/>
                <a:sym typeface="+mn-ea"/>
              </a:rPr>
              <a:t>体。</a:t>
            </a:r>
            <a:endParaRPr lang="zh-CN" altLang="en-US" sz="1600">
              <a:latin typeface="微软雅黑" panose="020B0503020204020204" charset="-122"/>
              <a:ea typeface="微软雅黑" panose="020B0503020204020204" charset="-122"/>
              <a:cs typeface="微软雅黑" panose="020B0503020204020204" charset="-122"/>
            </a:endParaRPr>
          </a:p>
        </p:txBody>
      </p:sp>
      <p:grpSp>
        <p:nvGrpSpPr>
          <p:cNvPr id="6" name="组合 5"/>
          <p:cNvGrpSpPr/>
          <p:nvPr/>
        </p:nvGrpSpPr>
        <p:grpSpPr>
          <a:xfrm>
            <a:off x="1849120" y="6103620"/>
            <a:ext cx="4265930" cy="3961765"/>
            <a:chOff x="1506" y="5966"/>
            <a:chExt cx="9444" cy="8770"/>
          </a:xfrm>
        </p:grpSpPr>
        <p:sp>
          <p:nvSpPr>
            <p:cNvPr id="18" name="object 18"/>
            <p:cNvSpPr/>
            <p:nvPr/>
          </p:nvSpPr>
          <p:spPr>
            <a:xfrm>
              <a:off x="1506" y="5966"/>
              <a:ext cx="2423" cy="8770"/>
            </a:xfrm>
            <a:prstGeom prst="rect">
              <a:avLst/>
            </a:prstGeom>
            <a:blipFill>
              <a:blip r:embed="rId2" cstate="print"/>
              <a:stretch>
                <a:fillRect/>
              </a:stretch>
            </a:blipFill>
          </p:spPr>
          <p:txBody>
            <a:bodyPr wrap="square" lIns="0" tIns="0" rIns="0" bIns="0" rtlCol="0"/>
            <a:p/>
          </p:txBody>
        </p:sp>
        <p:grpSp>
          <p:nvGrpSpPr>
            <p:cNvPr id="5" name="组合 4"/>
            <p:cNvGrpSpPr/>
            <p:nvPr/>
          </p:nvGrpSpPr>
          <p:grpSpPr>
            <a:xfrm>
              <a:off x="4546" y="5966"/>
              <a:ext cx="6404" cy="8770"/>
              <a:chOff x="4546" y="5966"/>
              <a:chExt cx="6404" cy="8770"/>
            </a:xfrm>
          </p:grpSpPr>
          <p:sp>
            <p:nvSpPr>
              <p:cNvPr id="16" name="object 16"/>
              <p:cNvSpPr/>
              <p:nvPr/>
            </p:nvSpPr>
            <p:spPr>
              <a:xfrm>
                <a:off x="4546" y="5966"/>
                <a:ext cx="3166" cy="2081"/>
              </a:xfrm>
              <a:prstGeom prst="rect">
                <a:avLst/>
              </a:prstGeom>
              <a:blipFill>
                <a:blip r:embed="rId3" cstate="print"/>
                <a:stretch>
                  <a:fillRect/>
                </a:stretch>
              </a:blipFill>
            </p:spPr>
            <p:txBody>
              <a:bodyPr wrap="square" lIns="0" tIns="0" rIns="0" bIns="0" rtlCol="0"/>
              <a:p/>
            </p:txBody>
          </p:sp>
          <p:sp>
            <p:nvSpPr>
              <p:cNvPr id="15" name="object 15"/>
              <p:cNvSpPr/>
              <p:nvPr/>
            </p:nvSpPr>
            <p:spPr>
              <a:xfrm>
                <a:off x="7940" y="5966"/>
                <a:ext cx="3010" cy="2081"/>
              </a:xfrm>
              <a:prstGeom prst="rect">
                <a:avLst/>
              </a:prstGeom>
              <a:blipFill>
                <a:blip r:embed="rId4" cstate="print"/>
                <a:stretch>
                  <a:fillRect/>
                </a:stretch>
              </a:blipFill>
            </p:spPr>
            <p:txBody>
              <a:bodyPr wrap="square" lIns="0" tIns="0" rIns="0" bIns="0" rtlCol="0"/>
              <a:p/>
            </p:txBody>
          </p:sp>
          <p:sp>
            <p:nvSpPr>
              <p:cNvPr id="17" name="object 17"/>
              <p:cNvSpPr/>
              <p:nvPr/>
            </p:nvSpPr>
            <p:spPr>
              <a:xfrm>
                <a:off x="4546" y="8144"/>
                <a:ext cx="6053" cy="6592"/>
              </a:xfrm>
              <a:prstGeom prst="rect">
                <a:avLst/>
              </a:prstGeom>
              <a:blipFill>
                <a:blip r:embed="rId5" cstate="print"/>
                <a:stretch>
                  <a:fillRect/>
                </a:stretch>
              </a:blipFill>
            </p:spPr>
            <p:txBody>
              <a:bodyPr wrap="square" lIns="0" tIns="0" rIns="0" bIns="0" rtlCol="0"/>
              <a:p/>
            </p:txBody>
          </p:sp>
        </p:grpSp>
      </p:grpSp>
      <p:sp>
        <p:nvSpPr>
          <p:cNvPr id="4" name="文本框 3"/>
          <p:cNvSpPr txBox="1"/>
          <p:nvPr/>
        </p:nvSpPr>
        <p:spPr>
          <a:xfrm>
            <a:off x="8384540" y="1692910"/>
            <a:ext cx="6024245" cy="1212215"/>
          </a:xfrm>
          <a:prstGeom prst="rect">
            <a:avLst/>
          </a:prstGeom>
          <a:noFill/>
        </p:spPr>
        <p:txBody>
          <a:bodyPr wrap="square" rtlCol="0" anchor="t">
            <a:spAutoFit/>
          </a:bodyPr>
          <a:p>
            <a:pPr marL="191135" indent="-179070">
              <a:lnSpc>
                <a:spcPct val="100000"/>
              </a:lnSpc>
              <a:spcBef>
                <a:spcPts val="1435"/>
              </a:spcBef>
              <a:buFont typeface="Arial" panose="020B0604020202020204"/>
              <a:buChar char="•"/>
              <a:tabLst>
                <a:tab pos="191770" algn="l"/>
              </a:tabLst>
            </a:pPr>
            <a:r>
              <a:rPr b="1" dirty="0">
                <a:latin typeface="微软雅黑" panose="020B0503020204020204" charset="-122"/>
                <a:ea typeface="微软雅黑" panose="020B0503020204020204" charset="-122"/>
                <a:cs typeface="微软雅黑" panose="020B0503020204020204" charset="-122"/>
                <a:sym typeface="+mn-ea"/>
              </a:rPr>
              <a:t>中层灯光</a:t>
            </a:r>
            <a:endParaRPr>
              <a:latin typeface="微软雅黑" panose="020B0503020204020204" charset="-122"/>
              <a:ea typeface="微软雅黑" panose="020B0503020204020204" charset="-122"/>
              <a:cs typeface="微软雅黑" panose="020B0503020204020204" charset="-122"/>
            </a:endParaRPr>
          </a:p>
          <a:p>
            <a:pPr marL="12700" marR="5080" indent="178435">
              <a:lnSpc>
                <a:spcPct val="150000"/>
              </a:lnSpc>
              <a:spcBef>
                <a:spcPts val="100"/>
              </a:spcBef>
            </a:pPr>
            <a:r>
              <a:rPr spc="-5" dirty="0">
                <a:latin typeface="微软雅黑" panose="020B0503020204020204" charset="-122"/>
                <a:ea typeface="微软雅黑" panose="020B0503020204020204" charset="-122"/>
                <a:cs typeface="微软雅黑" panose="020B0503020204020204" charset="-122"/>
                <a:sym typeface="+mn-ea"/>
              </a:rPr>
              <a:t>村庄街道沿线的广场灯及局部建筑</a:t>
            </a:r>
            <a:r>
              <a:rPr spc="5" dirty="0">
                <a:latin typeface="微软雅黑" panose="020B0503020204020204" charset="-122"/>
                <a:ea typeface="微软雅黑" panose="020B0503020204020204" charset="-122"/>
                <a:cs typeface="微软雅黑" panose="020B0503020204020204" charset="-122"/>
                <a:sym typeface="+mn-ea"/>
              </a:rPr>
              <a:t>照</a:t>
            </a:r>
            <a:r>
              <a:rPr spc="-5" dirty="0">
                <a:latin typeface="微软雅黑" panose="020B0503020204020204" charset="-122"/>
                <a:ea typeface="微软雅黑" panose="020B0503020204020204" charset="-122"/>
                <a:cs typeface="微软雅黑" panose="020B0503020204020204" charset="-122"/>
                <a:sym typeface="+mn-ea"/>
              </a:rPr>
              <a:t>明，</a:t>
            </a:r>
            <a:r>
              <a:rPr spc="5" dirty="0">
                <a:latin typeface="微软雅黑" panose="020B0503020204020204" charset="-122"/>
                <a:ea typeface="微软雅黑" panose="020B0503020204020204" charset="-122"/>
                <a:cs typeface="微软雅黑" panose="020B0503020204020204" charset="-122"/>
                <a:sym typeface="+mn-ea"/>
              </a:rPr>
              <a:t>主</a:t>
            </a:r>
            <a:r>
              <a:rPr spc="-5" dirty="0">
                <a:latin typeface="微软雅黑" panose="020B0503020204020204" charset="-122"/>
                <a:ea typeface="微软雅黑" panose="020B0503020204020204" charset="-122"/>
                <a:cs typeface="微软雅黑" panose="020B0503020204020204" charset="-122"/>
                <a:sym typeface="+mn-ea"/>
              </a:rPr>
              <a:t>要功</a:t>
            </a:r>
            <a:r>
              <a:rPr spc="5" dirty="0">
                <a:latin typeface="微软雅黑" panose="020B0503020204020204" charset="-122"/>
                <a:ea typeface="微软雅黑" panose="020B0503020204020204" charset="-122"/>
                <a:cs typeface="微软雅黑" panose="020B0503020204020204" charset="-122"/>
                <a:sym typeface="+mn-ea"/>
              </a:rPr>
              <a:t>能</a:t>
            </a:r>
            <a:r>
              <a:rPr spc="-5" dirty="0">
                <a:latin typeface="微软雅黑" panose="020B0503020204020204" charset="-122"/>
                <a:ea typeface="微软雅黑" panose="020B0503020204020204" charset="-122"/>
                <a:cs typeface="微软雅黑" panose="020B0503020204020204" charset="-122"/>
                <a:sym typeface="+mn-ea"/>
              </a:rPr>
              <a:t>为照</a:t>
            </a:r>
            <a:r>
              <a:rPr spc="5" dirty="0">
                <a:latin typeface="微软雅黑" panose="020B0503020204020204" charset="-122"/>
                <a:ea typeface="微软雅黑" panose="020B0503020204020204" charset="-122"/>
                <a:cs typeface="微软雅黑" panose="020B0503020204020204" charset="-122"/>
                <a:sym typeface="+mn-ea"/>
              </a:rPr>
              <a:t>明</a:t>
            </a:r>
            <a:r>
              <a:rPr spc="-5" dirty="0">
                <a:latin typeface="微软雅黑" panose="020B0503020204020204" charset="-122"/>
                <a:ea typeface="微软雅黑" panose="020B0503020204020204" charset="-122"/>
                <a:cs typeface="微软雅黑" panose="020B0503020204020204" charset="-122"/>
                <a:sym typeface="+mn-ea"/>
              </a:rPr>
              <a:t>，增</a:t>
            </a:r>
            <a:r>
              <a:rPr spc="5" dirty="0">
                <a:latin typeface="微软雅黑" panose="020B0503020204020204" charset="-122"/>
                <a:ea typeface="微软雅黑" panose="020B0503020204020204" charset="-122"/>
                <a:cs typeface="微软雅黑" panose="020B0503020204020204" charset="-122"/>
                <a:sym typeface="+mn-ea"/>
              </a:rPr>
              <a:t>加</a:t>
            </a:r>
            <a:r>
              <a:rPr spc="-5" dirty="0">
                <a:latin typeface="微软雅黑" panose="020B0503020204020204" charset="-122"/>
                <a:ea typeface="微软雅黑" panose="020B0503020204020204" charset="-122"/>
                <a:cs typeface="微软雅黑" panose="020B0503020204020204" charset="-122"/>
                <a:sym typeface="+mn-ea"/>
              </a:rPr>
              <a:t>道路灯 光层次感。</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1" name="object 8"/>
          <p:cNvSpPr/>
          <p:nvPr/>
        </p:nvSpPr>
        <p:spPr>
          <a:xfrm>
            <a:off x="8826881" y="2904997"/>
            <a:ext cx="3208020" cy="2159508"/>
          </a:xfrm>
          <a:prstGeom prst="rect">
            <a:avLst/>
          </a:prstGeom>
          <a:blipFill>
            <a:blip r:embed="rId6" cstate="print"/>
            <a:stretch>
              <a:fillRect/>
            </a:stretch>
          </a:blipFill>
        </p:spPr>
        <p:txBody>
          <a:bodyPr wrap="square" lIns="0" tIns="0" rIns="0" bIns="0" rtlCol="0"/>
          <a:p/>
        </p:txBody>
      </p:sp>
      <p:sp>
        <p:nvSpPr>
          <p:cNvPr id="12" name="object 9"/>
          <p:cNvSpPr/>
          <p:nvPr/>
        </p:nvSpPr>
        <p:spPr>
          <a:xfrm>
            <a:off x="12329414" y="2905332"/>
            <a:ext cx="1154512" cy="2238086"/>
          </a:xfrm>
          <a:prstGeom prst="rect">
            <a:avLst/>
          </a:prstGeom>
          <a:blipFill>
            <a:blip r:embed="rId7" cstate="print"/>
            <a:stretch>
              <a:fillRect/>
            </a:stretch>
          </a:blipFill>
        </p:spPr>
        <p:txBody>
          <a:bodyPr wrap="square" lIns="0" tIns="0" rIns="0" bIns="0" rtlCol="0"/>
          <a:p/>
        </p:txBody>
      </p:sp>
      <p:sp>
        <p:nvSpPr>
          <p:cNvPr id="13" name="文本框 12"/>
          <p:cNvSpPr txBox="1"/>
          <p:nvPr/>
        </p:nvSpPr>
        <p:spPr>
          <a:xfrm>
            <a:off x="8384540" y="5156835"/>
            <a:ext cx="5927725" cy="1627505"/>
          </a:xfrm>
          <a:prstGeom prst="rect">
            <a:avLst/>
          </a:prstGeom>
          <a:noFill/>
        </p:spPr>
        <p:txBody>
          <a:bodyPr wrap="square" rtlCol="0" anchor="t">
            <a:spAutoFit/>
          </a:bodyPr>
          <a:p>
            <a:pPr marL="191135" indent="-179070">
              <a:lnSpc>
                <a:spcPct val="100000"/>
              </a:lnSpc>
              <a:spcBef>
                <a:spcPts val="1435"/>
              </a:spcBef>
              <a:buFont typeface="Arial" panose="020B0604020202020204"/>
              <a:buChar char="•"/>
              <a:tabLst>
                <a:tab pos="191770" algn="l"/>
              </a:tabLst>
            </a:pPr>
            <a:r>
              <a:rPr b="1" dirty="0">
                <a:latin typeface="微软雅黑" panose="020B0503020204020204" charset="-122"/>
                <a:ea typeface="微软雅黑" panose="020B0503020204020204" charset="-122"/>
                <a:cs typeface="微软雅黑" panose="020B0503020204020204" charset="-122"/>
                <a:sym typeface="+mn-ea"/>
              </a:rPr>
              <a:t>底层灯光</a:t>
            </a:r>
            <a:endParaRPr>
              <a:latin typeface="微软雅黑" panose="020B0503020204020204" charset="-122"/>
              <a:ea typeface="微软雅黑" panose="020B0503020204020204" charset="-122"/>
              <a:cs typeface="微软雅黑" panose="020B0503020204020204" charset="-122"/>
            </a:endParaRPr>
          </a:p>
          <a:p>
            <a:pPr marL="12700" marR="5080" indent="178435" algn="just">
              <a:lnSpc>
                <a:spcPct val="150000"/>
              </a:lnSpc>
              <a:spcBef>
                <a:spcPts val="100"/>
              </a:spcBef>
            </a:pPr>
            <a:r>
              <a:rPr spc="-5" dirty="0">
                <a:latin typeface="微软雅黑" panose="020B0503020204020204" charset="-122"/>
                <a:ea typeface="微软雅黑" panose="020B0503020204020204" charset="-122"/>
                <a:cs typeface="微软雅黑" panose="020B0503020204020204" charset="-122"/>
                <a:sym typeface="+mn-ea"/>
              </a:rPr>
              <a:t>行道树的射灯或点缀闪灯，以树的</a:t>
            </a:r>
            <a:r>
              <a:rPr spc="5" dirty="0">
                <a:latin typeface="微软雅黑" panose="020B0503020204020204" charset="-122"/>
                <a:ea typeface="微软雅黑" panose="020B0503020204020204" charset="-122"/>
                <a:cs typeface="微软雅黑" panose="020B0503020204020204" charset="-122"/>
                <a:sym typeface="+mn-ea"/>
              </a:rPr>
              <a:t>立</a:t>
            </a:r>
            <a:r>
              <a:rPr spc="-5" dirty="0">
                <a:latin typeface="微软雅黑" panose="020B0503020204020204" charset="-122"/>
                <a:ea typeface="微软雅黑" panose="020B0503020204020204" charset="-122"/>
                <a:cs typeface="微软雅黑" panose="020B0503020204020204" charset="-122"/>
                <a:sym typeface="+mn-ea"/>
              </a:rPr>
              <a:t>体为</a:t>
            </a:r>
            <a:r>
              <a:rPr spc="5" dirty="0">
                <a:latin typeface="微软雅黑" panose="020B0503020204020204" charset="-122"/>
                <a:ea typeface="微软雅黑" panose="020B0503020204020204" charset="-122"/>
                <a:cs typeface="微软雅黑" panose="020B0503020204020204" charset="-122"/>
                <a:sym typeface="+mn-ea"/>
              </a:rPr>
              <a:t>载</a:t>
            </a:r>
            <a:r>
              <a:rPr spc="-5" dirty="0">
                <a:latin typeface="微软雅黑" panose="020B0503020204020204" charset="-122"/>
                <a:ea typeface="微软雅黑" panose="020B0503020204020204" charset="-122"/>
                <a:cs typeface="微软雅黑" panose="020B0503020204020204" charset="-122"/>
                <a:sym typeface="+mn-ea"/>
              </a:rPr>
              <a:t>体实</a:t>
            </a:r>
            <a:r>
              <a:rPr spc="5" dirty="0">
                <a:latin typeface="微软雅黑" panose="020B0503020204020204" charset="-122"/>
                <a:ea typeface="微软雅黑" panose="020B0503020204020204" charset="-122"/>
                <a:cs typeface="微软雅黑" panose="020B0503020204020204" charset="-122"/>
                <a:sym typeface="+mn-ea"/>
              </a:rPr>
              <a:t>现</a:t>
            </a:r>
            <a:r>
              <a:rPr spc="-5" dirty="0">
                <a:latin typeface="微软雅黑" panose="020B0503020204020204" charset="-122"/>
                <a:ea typeface="微软雅黑" panose="020B0503020204020204" charset="-122"/>
                <a:cs typeface="微软雅黑" panose="020B0503020204020204" charset="-122"/>
                <a:sym typeface="+mn-ea"/>
              </a:rPr>
              <a:t>立体</a:t>
            </a:r>
            <a:r>
              <a:rPr spc="5" dirty="0">
                <a:latin typeface="微软雅黑" panose="020B0503020204020204" charset="-122"/>
                <a:ea typeface="微软雅黑" panose="020B0503020204020204" charset="-122"/>
                <a:cs typeface="微软雅黑" panose="020B0503020204020204" charset="-122"/>
                <a:sym typeface="+mn-ea"/>
              </a:rPr>
              <a:t>灯</a:t>
            </a:r>
            <a:r>
              <a:rPr spc="-5" dirty="0">
                <a:latin typeface="微软雅黑" panose="020B0503020204020204" charset="-122"/>
                <a:ea typeface="微软雅黑" panose="020B0503020204020204" charset="-122"/>
                <a:cs typeface="微软雅黑" panose="020B0503020204020204" charset="-122"/>
                <a:sym typeface="+mn-ea"/>
              </a:rPr>
              <a:t>光，</a:t>
            </a:r>
            <a:r>
              <a:rPr spc="5" dirty="0">
                <a:latin typeface="微软雅黑" panose="020B0503020204020204" charset="-122"/>
                <a:ea typeface="微软雅黑" panose="020B0503020204020204" charset="-122"/>
                <a:cs typeface="微软雅黑" panose="020B0503020204020204" charset="-122"/>
                <a:sym typeface="+mn-ea"/>
              </a:rPr>
              <a:t>功</a:t>
            </a:r>
            <a:r>
              <a:rPr spc="-5" dirty="0">
                <a:latin typeface="微软雅黑" panose="020B0503020204020204" charset="-122"/>
                <a:ea typeface="微软雅黑" panose="020B0503020204020204" charset="-122"/>
                <a:cs typeface="微软雅黑" panose="020B0503020204020204" charset="-122"/>
                <a:sym typeface="+mn-ea"/>
              </a:rPr>
              <a:t>能为景 观照明。另外在建筑周围以及休息</a:t>
            </a:r>
            <a:r>
              <a:rPr spc="5" dirty="0">
                <a:latin typeface="微软雅黑" panose="020B0503020204020204" charset="-122"/>
                <a:ea typeface="微软雅黑" panose="020B0503020204020204" charset="-122"/>
                <a:cs typeface="微软雅黑" panose="020B0503020204020204" charset="-122"/>
                <a:sym typeface="+mn-ea"/>
              </a:rPr>
              <a:t>位</a:t>
            </a:r>
            <a:r>
              <a:rPr spc="-5" dirty="0">
                <a:latin typeface="微软雅黑" panose="020B0503020204020204" charset="-122"/>
                <a:ea typeface="微软雅黑" panose="020B0503020204020204" charset="-122"/>
                <a:cs typeface="微软雅黑" panose="020B0503020204020204" charset="-122"/>
                <a:sym typeface="+mn-ea"/>
              </a:rPr>
              <a:t>置设</a:t>
            </a:r>
            <a:r>
              <a:rPr spc="5" dirty="0">
                <a:latin typeface="微软雅黑" panose="020B0503020204020204" charset="-122"/>
                <a:ea typeface="微软雅黑" panose="020B0503020204020204" charset="-122"/>
                <a:cs typeface="微软雅黑" panose="020B0503020204020204" charset="-122"/>
                <a:sym typeface="+mn-ea"/>
              </a:rPr>
              <a:t>置</a:t>
            </a:r>
            <a:r>
              <a:rPr spc="-5" dirty="0">
                <a:latin typeface="微软雅黑" panose="020B0503020204020204" charset="-122"/>
                <a:ea typeface="微软雅黑" panose="020B0503020204020204" charset="-122"/>
                <a:cs typeface="微软雅黑" panose="020B0503020204020204" charset="-122"/>
                <a:sym typeface="+mn-ea"/>
              </a:rPr>
              <a:t>景观</a:t>
            </a:r>
            <a:r>
              <a:rPr spc="5" dirty="0">
                <a:latin typeface="微软雅黑" panose="020B0503020204020204" charset="-122"/>
                <a:ea typeface="微软雅黑" panose="020B0503020204020204" charset="-122"/>
                <a:cs typeface="微软雅黑" panose="020B0503020204020204" charset="-122"/>
                <a:sym typeface="+mn-ea"/>
              </a:rPr>
              <a:t>地</a:t>
            </a:r>
            <a:r>
              <a:rPr spc="-5" dirty="0">
                <a:latin typeface="微软雅黑" panose="020B0503020204020204" charset="-122"/>
                <a:ea typeface="微软雅黑" panose="020B0503020204020204" charset="-122"/>
                <a:cs typeface="微软雅黑" panose="020B0503020204020204" charset="-122"/>
                <a:sym typeface="+mn-ea"/>
              </a:rPr>
              <a:t>灯，</a:t>
            </a:r>
            <a:r>
              <a:rPr spc="5" dirty="0">
                <a:latin typeface="微软雅黑" panose="020B0503020204020204" charset="-122"/>
                <a:ea typeface="微软雅黑" panose="020B0503020204020204" charset="-122"/>
                <a:cs typeface="微软雅黑" panose="020B0503020204020204" charset="-122"/>
                <a:sym typeface="+mn-ea"/>
              </a:rPr>
              <a:t>形</a:t>
            </a:r>
            <a:r>
              <a:rPr spc="-5" dirty="0">
                <a:latin typeface="微软雅黑" panose="020B0503020204020204" charset="-122"/>
                <a:ea typeface="微软雅黑" panose="020B0503020204020204" charset="-122"/>
                <a:cs typeface="微软雅黑" panose="020B0503020204020204" charset="-122"/>
                <a:sym typeface="+mn-ea"/>
              </a:rPr>
              <a:t>成底</a:t>
            </a:r>
            <a:r>
              <a:rPr spc="5" dirty="0">
                <a:latin typeface="微软雅黑" panose="020B0503020204020204" charset="-122"/>
                <a:ea typeface="微软雅黑" panose="020B0503020204020204" charset="-122"/>
                <a:cs typeface="微软雅黑" panose="020B0503020204020204" charset="-122"/>
                <a:sym typeface="+mn-ea"/>
              </a:rPr>
              <a:t>层</a:t>
            </a:r>
            <a:r>
              <a:rPr spc="-5" dirty="0">
                <a:latin typeface="微软雅黑" panose="020B0503020204020204" charset="-122"/>
                <a:ea typeface="微软雅黑" panose="020B0503020204020204" charset="-122"/>
                <a:cs typeface="微软雅黑" panose="020B0503020204020204" charset="-122"/>
                <a:sym typeface="+mn-ea"/>
              </a:rPr>
              <a:t>灯光</a:t>
            </a:r>
            <a:r>
              <a:rPr spc="5" dirty="0">
                <a:latin typeface="微软雅黑" panose="020B0503020204020204" charset="-122"/>
                <a:ea typeface="微软雅黑" panose="020B0503020204020204" charset="-122"/>
                <a:cs typeface="微软雅黑" panose="020B0503020204020204" charset="-122"/>
                <a:sym typeface="+mn-ea"/>
              </a:rPr>
              <a:t>的</a:t>
            </a:r>
            <a:r>
              <a:rPr spc="-5" dirty="0">
                <a:latin typeface="微软雅黑" panose="020B0503020204020204" charset="-122"/>
                <a:ea typeface="微软雅黑" panose="020B0503020204020204" charset="-122"/>
                <a:cs typeface="微软雅黑" panose="020B0503020204020204" charset="-122"/>
                <a:sym typeface="+mn-ea"/>
              </a:rPr>
              <a:t>照 明系统。</a:t>
            </a:r>
            <a:endParaRPr lang="zh-CN" altLang="en-US">
              <a:latin typeface="微软雅黑" panose="020B0503020204020204" charset="-122"/>
              <a:ea typeface="微软雅黑" panose="020B0503020204020204" charset="-122"/>
              <a:cs typeface="微软雅黑" panose="020B0503020204020204" charset="-122"/>
            </a:endParaRPr>
          </a:p>
        </p:txBody>
      </p:sp>
      <p:sp>
        <p:nvSpPr>
          <p:cNvPr id="14" name="object 6"/>
          <p:cNvSpPr/>
          <p:nvPr/>
        </p:nvSpPr>
        <p:spPr>
          <a:xfrm>
            <a:off x="8665718" y="7095489"/>
            <a:ext cx="2552700" cy="1847087"/>
          </a:xfrm>
          <a:prstGeom prst="rect">
            <a:avLst/>
          </a:prstGeom>
          <a:blipFill>
            <a:blip r:embed="rId8" cstate="print"/>
            <a:stretch>
              <a:fillRect/>
            </a:stretch>
          </a:blipFill>
        </p:spPr>
        <p:txBody>
          <a:bodyPr wrap="square" lIns="0" tIns="0" rIns="0" bIns="0" rtlCol="0"/>
          <a:p/>
        </p:txBody>
      </p:sp>
      <p:sp>
        <p:nvSpPr>
          <p:cNvPr id="20" name="object 5"/>
          <p:cNvSpPr/>
          <p:nvPr/>
        </p:nvSpPr>
        <p:spPr>
          <a:xfrm>
            <a:off x="11495913" y="7095616"/>
            <a:ext cx="2552700" cy="1511808"/>
          </a:xfrm>
          <a:prstGeom prst="rect">
            <a:avLst/>
          </a:prstGeom>
          <a:blipFill>
            <a:blip r:embed="rId9" cstate="print"/>
            <a:stretch>
              <a:fillRect/>
            </a:stretch>
          </a:blipFill>
        </p:spPr>
        <p:txBody>
          <a:bodyPr wrap="square" lIns="0" tIns="0" rIns="0" bIns="0" rtlCol="0"/>
          <a:p/>
        </p:txBody>
      </p:sp>
      <p:sp>
        <p:nvSpPr>
          <p:cNvPr id="2"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
        <p:nvSpPr>
          <p:cNvPr id="7" name="文本框 6"/>
          <p:cNvSpPr txBox="1"/>
          <p:nvPr/>
        </p:nvSpPr>
        <p:spPr>
          <a:xfrm>
            <a:off x="283845" y="1848485"/>
            <a:ext cx="7848600" cy="2822575"/>
          </a:xfrm>
          <a:prstGeom prst="rect">
            <a:avLst/>
          </a:prstGeom>
          <a:noFill/>
        </p:spPr>
        <p:txBody>
          <a:bodyPr wrap="square" rtlCol="0" anchor="t">
            <a:spAutoFit/>
          </a:bodyPr>
          <a:p>
            <a:pPr marL="12700" marR="5080" indent="358140" fontAlgn="auto">
              <a:lnSpc>
                <a:spcPts val="3000"/>
              </a:lnSpc>
              <a:spcBef>
                <a:spcPts val="100"/>
              </a:spcBef>
            </a:pPr>
            <a:r>
              <a:rPr lang="zh-CN" sz="1600" b="1" spc="-5" dirty="0">
                <a:latin typeface="微软雅黑" panose="020B0503020204020204" charset="-122"/>
                <a:ea typeface="微软雅黑" panose="020B0503020204020204" charset="-122"/>
                <a:cs typeface="微软雅黑" panose="020B0503020204020204" charset="-122"/>
                <a:sym typeface="+mn-ea"/>
              </a:rPr>
              <a:t>村内缺少各种亮化，缺少视觉欣赏与趣味，提升意境独到与唯美的村居幸福光环境。</a:t>
            </a:r>
            <a:endParaRPr lang="zh-CN" sz="1600" b="1" spc="-5" dirty="0">
              <a:latin typeface="微软雅黑" panose="020B0503020204020204" charset="-122"/>
              <a:ea typeface="微软雅黑" panose="020B0503020204020204" charset="-122"/>
              <a:cs typeface="微软雅黑" panose="020B0503020204020204" charset="-122"/>
              <a:sym typeface="+mn-ea"/>
            </a:endParaRPr>
          </a:p>
          <a:p>
            <a:pPr marL="12700" marR="5080" indent="358140" fontAlgn="auto">
              <a:lnSpc>
                <a:spcPts val="3000"/>
              </a:lnSpc>
              <a:spcBef>
                <a:spcPts val="100"/>
              </a:spcBef>
            </a:pPr>
            <a:r>
              <a:rPr lang="zh-CN" sz="1600" b="1">
                <a:latin typeface="微软雅黑" panose="020B0503020204020204" charset="-122"/>
                <a:ea typeface="微软雅黑" panose="020B0503020204020204" charset="-122"/>
                <a:cs typeface="微软雅黑" panose="020B0503020204020204" charset="-122"/>
              </a:rPr>
              <a:t>重点亮化街道路灯   应采用节能、环保、艺术等能突出村庄特色，遵循着自然、古朴的乡野气息。</a:t>
            </a:r>
            <a:endParaRPr lang="zh-CN" sz="1600" b="1">
              <a:latin typeface="微软雅黑" panose="020B0503020204020204" charset="-122"/>
              <a:ea typeface="微软雅黑" panose="020B0503020204020204" charset="-122"/>
              <a:cs typeface="微软雅黑" panose="020B0503020204020204" charset="-122"/>
            </a:endParaRPr>
          </a:p>
          <a:p>
            <a:pPr marL="12700" marR="5080" indent="358140" fontAlgn="auto">
              <a:lnSpc>
                <a:spcPts val="3000"/>
              </a:lnSpc>
              <a:spcBef>
                <a:spcPts val="100"/>
              </a:spcBef>
            </a:pPr>
            <a:r>
              <a:rPr lang="zh-CN" sz="1600" b="1">
                <a:latin typeface="微软雅黑" panose="020B0503020204020204" charset="-122"/>
                <a:ea typeface="微软雅黑" panose="020B0503020204020204" charset="-122"/>
                <a:cs typeface="微软雅黑" panose="020B0503020204020204" charset="-122"/>
              </a:rPr>
              <a:t>次要亮化街道路灯   应注重经济性和特色型，选择暖色柔和的光源，风格应体现乡村特色。</a:t>
            </a:r>
            <a:endParaRPr lang="zh-CN" sz="1600" b="1">
              <a:latin typeface="微软雅黑" panose="020B0503020204020204" charset="-122"/>
              <a:ea typeface="微软雅黑" panose="020B0503020204020204" charset="-122"/>
              <a:cs typeface="微软雅黑" panose="020B0503020204020204" charset="-122"/>
            </a:endParaRPr>
          </a:p>
          <a:p>
            <a:pPr marL="12700" marR="5080" indent="358140" fontAlgn="auto">
              <a:lnSpc>
                <a:spcPts val="3000"/>
              </a:lnSpc>
              <a:spcBef>
                <a:spcPts val="100"/>
              </a:spcBef>
            </a:pPr>
            <a:r>
              <a:rPr lang="zh-CN" altLang="en-US" sz="1600" b="1">
                <a:latin typeface="微软雅黑" panose="020B0503020204020204" charset="-122"/>
                <a:ea typeface="微软雅黑" panose="020B0503020204020204" charset="-122"/>
                <a:cs typeface="微软雅黑" panose="020B0503020204020204" charset="-122"/>
              </a:rPr>
              <a:t>重点亮化区域空间照明   主要集中在村委、广场、公共设施处。应注重艺术性，结合当地功能场所、标志物、小品等设置照明设备，以达到渲染氛围的效果。</a:t>
            </a:r>
            <a:endParaRPr lang="zh-CN" altLang="en-US" sz="1600" b="1">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566535" y="3081020"/>
            <a:ext cx="8378825" cy="751205"/>
          </a:xfrm>
          <a:prstGeom prst="rect">
            <a:avLst/>
          </a:prstGeom>
        </p:spPr>
        <p:txBody>
          <a:bodyPr vert="horz" wrap="square" lIns="0" tIns="12700" rIns="0" bIns="0" rtlCol="0">
            <a:spAutoFit/>
          </a:bodyPr>
          <a:lstStyle/>
          <a:p>
            <a:pPr marL="12700">
              <a:lnSpc>
                <a:spcPct val="100000"/>
              </a:lnSpc>
              <a:spcBef>
                <a:spcPts val="100"/>
              </a:spcBef>
            </a:pPr>
            <a:r>
              <a:rPr lang="en-US" altLang="zh-CN" sz="4800" u="none" spc="-5" dirty="0">
                <a:solidFill>
                  <a:schemeClr val="bg1">
                    <a:lumMod val="50000"/>
                  </a:schemeClr>
                </a:solidFill>
                <a:ea typeface="微软雅黑" panose="020B0503020204020204" charset="-122"/>
                <a:cs typeface="微软雅黑" panose="020B0503020204020204" charset="-122"/>
              </a:rPr>
              <a:t>    Part 8 </a:t>
            </a:r>
            <a:r>
              <a:rPr lang="zh-CN" sz="4800" u="none" spc="-5" dirty="0">
                <a:solidFill>
                  <a:schemeClr val="bg1">
                    <a:lumMod val="50000"/>
                  </a:schemeClr>
                </a:solidFill>
                <a:ea typeface="微软雅黑" panose="020B0503020204020204" charset="-122"/>
                <a:cs typeface="微软雅黑" panose="020B0503020204020204" charset="-122"/>
              </a:rPr>
              <a:t>建设实施指引</a:t>
            </a:r>
            <a:endParaRPr lang="zh-CN" sz="4800" u="none" spc="-5" dirty="0">
              <a:solidFill>
                <a:schemeClr val="bg1">
                  <a:lumMod val="50000"/>
                </a:schemeClr>
              </a:solidFill>
              <a:ea typeface="微软雅黑" panose="020B0503020204020204" charset="-122"/>
              <a:cs typeface="微软雅黑" panose="020B0503020204020204" charset="-122"/>
            </a:endParaRPr>
          </a:p>
        </p:txBody>
      </p:sp>
      <p:sp>
        <p:nvSpPr>
          <p:cNvPr id="4" name="object 4"/>
          <p:cNvSpPr txBox="1"/>
          <p:nvPr/>
        </p:nvSpPr>
        <p:spPr>
          <a:xfrm>
            <a:off x="10337165" y="4427220"/>
            <a:ext cx="4046855" cy="1766570"/>
          </a:xfrm>
          <a:prstGeom prst="rect">
            <a:avLst/>
          </a:prstGeom>
        </p:spPr>
        <p:txBody>
          <a:bodyPr vert="horz" wrap="square" lIns="0" tIns="12700" rIns="0" bIns="0" rtlCol="0">
            <a:spAutoFit/>
          </a:bodyPr>
          <a:lstStyle/>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分期行动方案</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469900" indent="-457200" algn="l">
              <a:lnSpc>
                <a:spcPct val="100000"/>
              </a:lnSpc>
              <a:spcBef>
                <a:spcPts val="2160"/>
              </a:spcBef>
              <a:buFont typeface="Arial" panose="020B0604020202020204" pitchFamily="34" charset="0"/>
              <a:buChar char="•"/>
            </a:pPr>
            <a:r>
              <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rPr>
              <a:t>项目库</a:t>
            </a: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a:p>
            <a:pPr marL="12700" indent="0" algn="l">
              <a:lnSpc>
                <a:spcPct val="100000"/>
              </a:lnSpc>
              <a:spcBef>
                <a:spcPts val="2160"/>
              </a:spcBef>
              <a:buFont typeface="Arial" panose="020B0604020202020204" pitchFamily="34" charset="0"/>
              <a:buNone/>
            </a:pPr>
            <a:endParaRPr lang="zh-CN" sz="2600" b="1"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2332355" y="387350"/>
            <a:ext cx="10229850" cy="706755"/>
          </a:xfrm>
          <a:prstGeom prst="rect">
            <a:avLst/>
          </a:prstGeom>
          <a:noFill/>
        </p:spPr>
        <p:txBody>
          <a:bodyPr wrap="square" rtlCol="0">
            <a:spAutoFit/>
          </a:bodyPr>
          <a:p>
            <a:r>
              <a:rPr 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sym typeface="+mn-ea"/>
              </a:rPr>
              <a:t>以治理有效为导向，制定村庄规划实施方案</a:t>
            </a:r>
            <a:endParaRPr lang="zh-CN" sz="4000" b="1" kern="0" spc="-5" dirty="0">
              <a:solidFill>
                <a:schemeClr val="bg1">
                  <a:lumMod val="5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07784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8</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建设</a:t>
            </a:r>
            <a:r>
              <a:rPr lang="zh-CN" sz="2800" u="none" spc="-5" dirty="0">
                <a:ea typeface="微软雅黑" panose="020B0503020204020204" charset="-122"/>
              </a:rPr>
              <a:t>实施指引</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pic>
        <p:nvPicPr>
          <p:cNvPr id="7" name="图片 6" descr="G:\2020\6.2兰陵大北庄\03成果\图片1副本.jpg图片1副本"/>
          <p:cNvPicPr>
            <a:picLocks noChangeAspect="1"/>
          </p:cNvPicPr>
          <p:nvPr/>
        </p:nvPicPr>
        <p:blipFill>
          <a:blip r:embed="rId2"/>
          <a:srcRect/>
          <a:stretch>
            <a:fillRect/>
          </a:stretch>
        </p:blipFill>
        <p:spPr>
          <a:xfrm>
            <a:off x="4143376" y="2179003"/>
            <a:ext cx="10455910" cy="6866890"/>
          </a:xfrm>
          <a:prstGeom prst="rect">
            <a:avLst/>
          </a:prstGeom>
        </p:spPr>
      </p:pic>
      <p:sp>
        <p:nvSpPr>
          <p:cNvPr id="12" name="object 10"/>
          <p:cNvSpPr txBox="1"/>
          <p:nvPr/>
        </p:nvSpPr>
        <p:spPr>
          <a:xfrm>
            <a:off x="506095" y="2300605"/>
            <a:ext cx="3521710" cy="4654550"/>
          </a:xfrm>
          <a:prstGeom prst="rect">
            <a:avLst/>
          </a:prstGeom>
        </p:spPr>
        <p:txBody>
          <a:bodyPr vert="horz" wrap="square" lIns="0" tIns="12700" rIns="0" bIns="0" rtlCol="0">
            <a:spAutoFit/>
          </a:bodyPr>
          <a:p>
            <a:pPr marR="5080" indent="508000" fontAlgn="auto">
              <a:lnSpc>
                <a:spcPct val="150000"/>
              </a:lnSpc>
              <a:spcBef>
                <a:spcPts val="100"/>
              </a:spcBef>
              <a:extLst>
                <a:ext uri="{35155182-B16C-46BC-9424-99874614C6A1}">
                  <wpsdc:indentchars xmlns:wpsdc="http://www.wps.cn/officeDocument/2017/drawingmlCustomData" val="200" checksum="282533468"/>
                </a:ext>
              </a:extLst>
            </a:pPr>
            <a:endParaRPr lang="zh-CN"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508000" fontAlgn="auto">
              <a:lnSpc>
                <a:spcPct val="150000"/>
              </a:lnSpc>
              <a:spcBef>
                <a:spcPts val="100"/>
              </a:spcBef>
              <a:extLst>
                <a:ext uri="{35155182-B16C-46BC-9424-99874614C6A1}">
                  <wpsdc:indentchars xmlns:wpsdc="http://www.wps.cn/officeDocument/2017/drawingmlCustomData" val="200" checksum="282533468"/>
                </a:ext>
              </a:extLst>
            </a:pPr>
            <a:endParaRPr lang="zh-CN" altLang="en-US" sz="2000">
              <a:solidFill>
                <a:schemeClr val="tx1"/>
              </a:solidFill>
              <a:latin typeface="微软雅黑" panose="020B0503020204020204" charset="-122"/>
              <a:ea typeface="微软雅黑" panose="020B0503020204020204" charset="-122"/>
              <a:cs typeface="微软雅黑" panose="020B0503020204020204" charset="-122"/>
              <a:sym typeface="+mn-ea"/>
            </a:endParaRPr>
          </a:p>
          <a:p>
            <a:pPr marR="5080" indent="508000" algn="l" fontAlgn="auto">
              <a:lnSpc>
                <a:spcPct val="150000"/>
              </a:lnSpc>
              <a:spcBef>
                <a:spcPts val="100"/>
              </a:spcBef>
              <a:extLst>
                <a:ext uri="{35155182-B16C-46BC-9424-99874614C6A1}">
                  <wpsdc:indentchars xmlns:wpsdc="http://www.wps.cn/officeDocument/2017/drawingmlCustomData" val="200" checksum="282533468"/>
                </a:ext>
              </a:extLst>
            </a:pP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 结合大北庄</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rPr>
              <a:t>村美丽乡村建设实际情况，建立规划实施项目库，制定分期行动方案，并进行投资估算。设置三期时间节点（近期、中期、远期），分七大类工程建立项目库，从而为村庄全面提升提供有效引导。</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9" name="object 15"/>
          <p:cNvSpPr txBox="1"/>
          <p:nvPr/>
        </p:nvSpPr>
        <p:spPr>
          <a:xfrm>
            <a:off x="417372" y="1347215"/>
            <a:ext cx="11640820" cy="1049020"/>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8.1</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分期行动方案</a:t>
            </a:r>
            <a:endParaRPr sz="2000">
              <a:latin typeface="微软雅黑" panose="020B0503020204020204" charset="-122"/>
              <a:ea typeface="微软雅黑" panose="020B0503020204020204" charset="-122"/>
              <a:cs typeface="微软雅黑" panose="020B0503020204020204" charset="-122"/>
            </a:endParaRPr>
          </a:p>
          <a:p>
            <a:pPr>
              <a:lnSpc>
                <a:spcPct val="100000"/>
              </a:lnSpc>
              <a:spcBef>
                <a:spcPts val="45"/>
              </a:spcBef>
            </a:pP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913823" y="7876205"/>
            <a:ext cx="952080" cy="2377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10">
              <a:solidFill>
                <a:srgbClr val="FFFFFF"/>
              </a:solidFill>
              <a:cs typeface="+mn-ea"/>
              <a:sym typeface="+mn-lt"/>
            </a:endParaRPr>
          </a:p>
        </p:txBody>
      </p:sp>
      <p:sp>
        <p:nvSpPr>
          <p:cNvPr id="5" name="文本框 5"/>
          <p:cNvSpPr txBox="1"/>
          <p:nvPr/>
        </p:nvSpPr>
        <p:spPr>
          <a:xfrm>
            <a:off x="1054169" y="1398249"/>
            <a:ext cx="12490829" cy="7288530"/>
          </a:xfrm>
          <a:prstGeom prst="rect">
            <a:avLst/>
          </a:prstGeom>
          <a:noFill/>
        </p:spPr>
        <p:txBody>
          <a:bodyPr wrap="square" lIns="142649" tIns="71325" rIns="142649" bIns="71325" rtlCol="0">
            <a:spAutoFit/>
          </a:bodyPr>
          <a:lstStyle>
            <a:defPPr>
              <a:defRPr lang="zh-CN"/>
            </a:defPPr>
            <a:lvl1pPr indent="363855" algn="just">
              <a:lnSpc>
                <a:spcPct val="150000"/>
              </a:lnSpc>
              <a:defRPr sz="1200" kern="100">
                <a:solidFill>
                  <a:prstClr val="black"/>
                </a:solidFill>
                <a:latin typeface="微软雅黑" panose="020B0503020204020204" charset="-122"/>
                <a:ea typeface="微软雅黑" panose="020B0503020204020204" charset="-122"/>
                <a:cs typeface="Times New Roman" panose="02020603050405020304" pitchFamily="18" charset="0"/>
              </a:defRPr>
            </a:lvl1pPr>
          </a:lstStyle>
          <a:p>
            <a:pPr lvl="1"/>
            <a:r>
              <a:rPr lang="zh-CN" altLang="zh-CN" sz="2185" b="1" dirty="0">
                <a:solidFill>
                  <a:srgbClr val="C00000"/>
                </a:solidFill>
                <a:cs typeface="+mn-ea"/>
                <a:sym typeface="+mn-lt"/>
              </a:rPr>
              <a:t>规划实施</a:t>
            </a:r>
            <a:endParaRPr lang="zh-CN" altLang="zh-CN" sz="2185" b="1" dirty="0">
              <a:solidFill>
                <a:srgbClr val="C00000"/>
              </a:solidFill>
              <a:cs typeface="+mn-ea"/>
              <a:sym typeface="+mn-lt"/>
            </a:endParaRPr>
          </a:p>
          <a:p>
            <a:pPr algn="l"/>
            <a:r>
              <a:rPr lang="en-US" altLang="zh-CN" sz="1870" dirty="0">
                <a:latin typeface="+mn-lt"/>
                <a:ea typeface="+mn-ea"/>
                <a:cs typeface="+mn-ea"/>
                <a:sym typeface="+mn-lt"/>
              </a:rPr>
              <a:t>1</a:t>
            </a:r>
            <a:r>
              <a:rPr lang="zh-CN" altLang="zh-CN" sz="1870" dirty="0">
                <a:latin typeface="+mn-lt"/>
                <a:ea typeface="+mn-ea"/>
                <a:cs typeface="+mn-ea"/>
                <a:sym typeface="+mn-lt"/>
              </a:rPr>
              <a:t>．加强管理与宣传。各级政府应积极发挥组织管理、协调作用，制定宣传计划，开辟宣传专栏，及时宣传新农村建设的重大意义，加强对将军村的指导、监督、管理，在规划通过后严格按规划实施。</a:t>
            </a:r>
            <a:endParaRPr lang="zh-CN" altLang="zh-CN" sz="1870" dirty="0">
              <a:latin typeface="+mn-lt"/>
              <a:ea typeface="+mn-ea"/>
              <a:cs typeface="+mn-ea"/>
              <a:sym typeface="+mn-lt"/>
            </a:endParaRPr>
          </a:p>
          <a:p>
            <a:pPr algn="l"/>
            <a:r>
              <a:rPr lang="en-US" altLang="zh-CN" sz="1870" dirty="0">
                <a:latin typeface="+mn-lt"/>
                <a:ea typeface="+mn-ea"/>
                <a:cs typeface="+mn-ea"/>
                <a:sym typeface="+mn-lt"/>
              </a:rPr>
              <a:t>2</a:t>
            </a:r>
            <a:r>
              <a:rPr lang="zh-CN" altLang="zh-CN" sz="1870" dirty="0">
                <a:latin typeface="+mn-lt"/>
                <a:ea typeface="+mn-ea"/>
                <a:cs typeface="+mn-ea"/>
                <a:sym typeface="+mn-lt"/>
              </a:rPr>
              <a:t>．农民自主。组织群众，依靠群众，农民自愿，村民自治，在规划过程倾听农民意见，在规划前期、中期、后期都积极吸收群众意见，尊重当地风俗习惯，力求规划切合实际，让农民接受，规划完成后，通过公开展示，深入宣传，以村规民约的方式确定规划，使规划具有着准约束力和形成执行规划的自觉性。</a:t>
            </a:r>
            <a:endParaRPr lang="zh-CN" altLang="zh-CN" sz="1870" dirty="0">
              <a:latin typeface="+mn-lt"/>
              <a:ea typeface="+mn-ea"/>
              <a:cs typeface="+mn-ea"/>
              <a:sym typeface="+mn-lt"/>
            </a:endParaRPr>
          </a:p>
          <a:p>
            <a:pPr algn="l"/>
            <a:r>
              <a:rPr lang="en-US" altLang="zh-CN" sz="1870" dirty="0">
                <a:latin typeface="+mn-lt"/>
                <a:ea typeface="+mn-ea"/>
                <a:cs typeface="+mn-ea"/>
                <a:sym typeface="+mn-lt"/>
              </a:rPr>
              <a:t>3</a:t>
            </a:r>
            <a:r>
              <a:rPr lang="zh-CN" altLang="zh-CN" sz="1870" dirty="0">
                <a:latin typeface="+mn-lt"/>
                <a:ea typeface="+mn-ea"/>
                <a:cs typeface="+mn-ea"/>
                <a:sym typeface="+mn-lt"/>
              </a:rPr>
              <a:t>．以鼓励代替强制。规划制定完成后，鼓励农户自主申报改造项目，自行投资投劳，与农户自己完成的工作量挂钩，多完成多补助，少完成少补助，不行动不补助，提高农民积极性。</a:t>
            </a:r>
            <a:endParaRPr lang="zh-CN" altLang="zh-CN" sz="1870" dirty="0">
              <a:latin typeface="+mn-lt"/>
              <a:ea typeface="+mn-ea"/>
              <a:cs typeface="+mn-ea"/>
              <a:sym typeface="+mn-lt"/>
            </a:endParaRPr>
          </a:p>
          <a:p>
            <a:pPr algn="l"/>
            <a:r>
              <a:rPr lang="en-US" altLang="zh-CN" sz="1870" dirty="0">
                <a:latin typeface="+mn-lt"/>
                <a:ea typeface="+mn-ea"/>
                <a:cs typeface="+mn-ea"/>
                <a:sym typeface="+mn-lt"/>
              </a:rPr>
              <a:t>4</a:t>
            </a:r>
            <a:r>
              <a:rPr lang="zh-CN" altLang="zh-CN" sz="1870" dirty="0">
                <a:latin typeface="+mn-lt"/>
                <a:ea typeface="+mn-ea"/>
                <a:cs typeface="+mn-ea"/>
                <a:sym typeface="+mn-lt"/>
              </a:rPr>
              <a:t>．选准切入点。在建设中研究农民的迫切需求，先易后难，先选择较易实施、易见成效、群众意见最大的脏、乱、差项目进行整治。</a:t>
            </a:r>
            <a:endParaRPr lang="zh-CN" altLang="zh-CN" sz="1870" dirty="0">
              <a:latin typeface="+mn-lt"/>
              <a:ea typeface="+mn-ea"/>
              <a:cs typeface="+mn-ea"/>
              <a:sym typeface="+mn-lt"/>
            </a:endParaRPr>
          </a:p>
          <a:p>
            <a:pPr algn="l"/>
            <a:r>
              <a:rPr lang="en-US" altLang="zh-CN" sz="1870" dirty="0">
                <a:latin typeface="+mn-lt"/>
                <a:ea typeface="+mn-ea"/>
                <a:cs typeface="+mn-ea"/>
                <a:sym typeface="+mn-lt"/>
              </a:rPr>
              <a:t>5</a:t>
            </a:r>
            <a:r>
              <a:rPr lang="zh-CN" altLang="zh-CN" sz="1870" dirty="0">
                <a:latin typeface="+mn-lt"/>
                <a:ea typeface="+mn-ea"/>
                <a:cs typeface="+mn-ea"/>
                <a:sym typeface="+mn-lt"/>
              </a:rPr>
              <a:t>．建章立制。建立长效机制，实行规范操作，使新农村建设步入制度化、规范化和科学发展轨道。可以成立新农村建设农民理事会，主持新农村建设和调解矛盾纠纷。理事会主要由老党员、老干部、老教师和农村能人中有声望、有公心的人组成，通过理事会自主管理、民主决策、大胆工作，在社会主义新农村建设中发挥不可替代的作用。</a:t>
            </a:r>
            <a:endParaRPr lang="en-US" altLang="zh-CN" sz="1870" dirty="0">
              <a:latin typeface="+mn-lt"/>
              <a:ea typeface="+mn-ea"/>
              <a:cs typeface="+mn-ea"/>
              <a:sym typeface="+mn-lt"/>
            </a:endParaRPr>
          </a:p>
          <a:p>
            <a:pPr algn="l"/>
            <a:endParaRPr lang="zh-CN" altLang="zh-CN" sz="1870" dirty="0">
              <a:latin typeface="+mn-lt"/>
              <a:ea typeface="+mn-ea"/>
              <a:cs typeface="+mn-ea"/>
              <a:sym typeface="+mn-lt"/>
            </a:endParaRPr>
          </a:p>
          <a:p>
            <a:pPr lvl="1"/>
            <a:r>
              <a:rPr lang="zh-CN" altLang="zh-CN" sz="2185" b="1" dirty="0">
                <a:solidFill>
                  <a:srgbClr val="C00000"/>
                </a:solidFill>
                <a:cs typeface="+mn-ea"/>
                <a:sym typeface="+mn-lt"/>
              </a:rPr>
              <a:t>管理策略</a:t>
            </a:r>
            <a:endParaRPr lang="zh-CN" altLang="zh-CN" sz="2185" b="1" dirty="0">
              <a:solidFill>
                <a:srgbClr val="C00000"/>
              </a:solidFill>
              <a:cs typeface="+mn-ea"/>
              <a:sym typeface="+mn-lt"/>
            </a:endParaRPr>
          </a:p>
          <a:p>
            <a:pPr algn="l"/>
            <a:r>
              <a:rPr lang="zh-CN" altLang="zh-CN" sz="1870" dirty="0">
                <a:latin typeface="+mn-lt"/>
                <a:ea typeface="+mn-ea"/>
                <a:cs typeface="+mn-ea"/>
                <a:sym typeface="+mn-lt"/>
              </a:rPr>
              <a:t>规划是实施和管理充分民主，鼓励公众积极参与、通明操作；实行集体管理、政务公开；政府引导、企业辅助、农民自愿；政策引导为主、资金援助为辅。</a:t>
            </a:r>
            <a:endParaRPr lang="zh-CN" altLang="zh-CN" sz="1870" dirty="0">
              <a:latin typeface="+mn-lt"/>
              <a:ea typeface="+mn-ea"/>
              <a:cs typeface="+mn-ea"/>
              <a:sym typeface="+mn-lt"/>
            </a:endParaRPr>
          </a:p>
        </p:txBody>
      </p:sp>
      <p:sp>
        <p:nvSpPr>
          <p:cNvPr id="6" name="内容占位符 2"/>
          <p:cNvSpPr txBox="1"/>
          <p:nvPr/>
        </p:nvSpPr>
        <p:spPr>
          <a:xfrm>
            <a:off x="859264" y="487925"/>
            <a:ext cx="8754822" cy="6291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120" b="1" dirty="0">
                <a:cs typeface="+mn-ea"/>
                <a:sym typeface="+mn-lt"/>
              </a:rPr>
              <a:t>8.2</a:t>
            </a:r>
            <a:r>
              <a:rPr lang="zh-CN" altLang="en-US" sz="3120" b="1" dirty="0">
                <a:cs typeface="+mn-ea"/>
                <a:sym typeface="+mn-lt"/>
              </a:rPr>
              <a:t>近期建设规划</a:t>
            </a:r>
            <a:endParaRPr lang="zh-CN" altLang="en-US" sz="3120" b="1" dirty="0">
              <a:cs typeface="+mn-ea"/>
              <a:sym typeface="+mn-l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834026" y="1623914"/>
          <a:ext cx="11457305" cy="5862320"/>
        </p:xfrm>
        <a:graphic>
          <a:graphicData uri="http://schemas.openxmlformats.org/drawingml/2006/table">
            <a:tbl>
              <a:tblPr firstCol="1">
                <a:tableStyleId>{7DF18680-E054-41AD-8BC1-D1AEF772440D}</a:tableStyleId>
              </a:tblPr>
              <a:tblGrid>
                <a:gridCol w="829945"/>
                <a:gridCol w="4322445"/>
                <a:gridCol w="2152015"/>
                <a:gridCol w="1384935"/>
                <a:gridCol w="1492885"/>
                <a:gridCol w="1275080"/>
              </a:tblGrid>
              <a:tr h="396875">
                <a:tc gridSpan="6">
                  <a:txBody>
                    <a:bodyPr/>
                    <a:lstStyle/>
                    <a:p>
                      <a:pPr algn="ctr" fontAlgn="ctr"/>
                      <a:r>
                        <a:rPr lang="zh-CN" altLang="en-US" sz="2185" u="none" strike="noStrike">
                          <a:effectLst/>
                          <a:latin typeface="+mn-lt"/>
                          <a:ea typeface="+mn-ea"/>
                          <a:cs typeface="+mn-ea"/>
                          <a:sym typeface="+mn-lt"/>
                        </a:rPr>
                        <a:t>附录</a:t>
                      </a:r>
                      <a:r>
                        <a:rPr lang="en-US" altLang="zh-CN" sz="2185" u="none" strike="noStrike">
                          <a:effectLst/>
                          <a:latin typeface="+mn-lt"/>
                          <a:ea typeface="+mn-ea"/>
                          <a:cs typeface="+mn-ea"/>
                          <a:sym typeface="+mn-lt"/>
                        </a:rPr>
                        <a:t>1</a:t>
                      </a:r>
                      <a:r>
                        <a:rPr lang="zh-CN" altLang="en-US" sz="2185" u="none" strike="noStrike">
                          <a:effectLst/>
                          <a:latin typeface="+mn-lt"/>
                          <a:ea typeface="+mn-ea"/>
                          <a:cs typeface="+mn-ea"/>
                          <a:sym typeface="+mn-lt"/>
                        </a:rPr>
                        <a:t>：规划控制指标表</a:t>
                      </a:r>
                      <a:endParaRPr lang="zh-CN" altLang="en-US" sz="2185" b="1"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hMerge="1">
                  <a:tcPr/>
                </a:tc>
                <a:tc hMerge="1">
                  <a:tcPr/>
                </a:tc>
                <a:tc hMerge="1">
                  <a:tcPr/>
                </a:tc>
                <a:tc hMerge="1">
                  <a:tcPr/>
                </a:tc>
                <a:tc hMerge="1">
                  <a:tcPr/>
                </a:tc>
              </a:tr>
              <a:tr h="665480">
                <a:tc>
                  <a:txBody>
                    <a:bodyPr/>
                    <a:lstStyle/>
                    <a:p>
                      <a:pPr algn="ctr" fontAlgn="ctr"/>
                      <a:r>
                        <a:rPr lang="zh-CN" altLang="en-US" sz="1870" u="none" strike="noStrike">
                          <a:effectLst/>
                          <a:latin typeface="+mn-lt"/>
                          <a:ea typeface="+mn-ea"/>
                          <a:cs typeface="+mn-ea"/>
                          <a:sym typeface="+mn-lt"/>
                        </a:rPr>
                        <a:t>序号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指标</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规划现状</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规划目标</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变化量（</a:t>
                      </a:r>
                      <a:r>
                        <a:rPr lang="en-US" altLang="zh-CN" sz="1870" u="none" strike="noStrike">
                          <a:effectLst/>
                          <a:latin typeface="+mn-lt"/>
                          <a:ea typeface="+mn-ea"/>
                          <a:cs typeface="+mn-ea"/>
                          <a:sym typeface="+mn-lt"/>
                        </a:rPr>
                        <a:t>%</a:t>
                      </a:r>
                      <a:r>
                        <a:rPr lang="zh-CN" altLang="en-US" sz="1870" u="none" strike="noStrike">
                          <a:effectLst/>
                          <a:latin typeface="+mn-lt"/>
                          <a:ea typeface="+mn-ea"/>
                          <a:cs typeface="+mn-ea"/>
                          <a:sym typeface="+mn-lt"/>
                        </a:rPr>
                        <a:t>）</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属性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1</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户数</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575</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534</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-7.1</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预期性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2</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户籍人口数（人）</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1999</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1869</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-6.5</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预期性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630">
                <a:tc>
                  <a:txBody>
                    <a:bodyPr/>
                    <a:lstStyle/>
                    <a:p>
                      <a:pPr algn="ctr" fontAlgn="ctr"/>
                      <a:r>
                        <a:rPr lang="en-US" altLang="zh-CN" sz="1870" u="none" strike="noStrike">
                          <a:effectLst/>
                          <a:latin typeface="+mn-lt"/>
                          <a:ea typeface="+mn-ea"/>
                          <a:cs typeface="+mn-ea"/>
                          <a:sym typeface="+mn-lt"/>
                        </a:rPr>
                        <a:t>3</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常住人口数（人）</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1750</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1607</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-8.1</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预期性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4</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村庄建设用地面积（公顷）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40.41</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40.28</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-0.3</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约束性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5</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dirty="0">
                          <a:effectLst/>
                          <a:latin typeface="+mn-lt"/>
                          <a:ea typeface="+mn-ea"/>
                          <a:cs typeface="+mn-ea"/>
                          <a:sym typeface="+mn-lt"/>
                        </a:rPr>
                        <a:t>户均宅基地面积（</a:t>
                      </a:r>
                      <a:r>
                        <a:rPr lang="en-US" altLang="zh-CN" sz="1870" u="none" strike="noStrike" dirty="0">
                          <a:effectLst/>
                          <a:latin typeface="+mn-lt"/>
                          <a:ea typeface="+mn-ea"/>
                          <a:cs typeface="+mn-ea"/>
                          <a:sym typeface="+mn-lt"/>
                        </a:rPr>
                        <a:t>m²</a:t>
                      </a:r>
                      <a:r>
                        <a:rPr lang="zh-CN" altLang="en-US" sz="1870" u="none" strike="noStrike" dirty="0">
                          <a:effectLst/>
                          <a:latin typeface="+mn-lt"/>
                          <a:ea typeface="+mn-ea"/>
                          <a:cs typeface="+mn-ea"/>
                          <a:sym typeface="+mn-lt"/>
                        </a:rPr>
                        <a:t>）</a:t>
                      </a:r>
                      <a:endParaRPr lang="zh-CN" altLang="en-US" sz="1870" b="0" i="0" u="none" strike="noStrike" dirty="0">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702.87</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693</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-1.4</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约束性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5480">
                <a:tc>
                  <a:txBody>
                    <a:bodyPr/>
                    <a:lstStyle/>
                    <a:p>
                      <a:pPr algn="ctr" fontAlgn="ctr"/>
                      <a:r>
                        <a:rPr lang="en-US" altLang="zh-CN" sz="1870" u="none" strike="noStrike">
                          <a:effectLst/>
                          <a:latin typeface="+mn-lt"/>
                          <a:ea typeface="+mn-ea"/>
                          <a:cs typeface="+mn-ea"/>
                          <a:sym typeface="+mn-lt"/>
                        </a:rPr>
                        <a:t>6</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人均村庄建设用地面积（</a:t>
                      </a:r>
                      <a:r>
                        <a:rPr lang="en-US" altLang="zh-CN" sz="1870" u="none" strike="noStrike">
                          <a:effectLst/>
                          <a:latin typeface="+mn-lt"/>
                          <a:ea typeface="+mn-ea"/>
                          <a:cs typeface="+mn-ea"/>
                          <a:sym typeface="+mn-lt"/>
                        </a:rPr>
                        <a:t>m²</a:t>
                      </a:r>
                      <a:r>
                        <a:rPr lang="zh-CN" altLang="en-US" sz="1870" u="none" strike="noStrike">
                          <a:effectLst/>
                          <a:latin typeface="+mn-lt"/>
                          <a:ea typeface="+mn-ea"/>
                          <a:cs typeface="+mn-ea"/>
                          <a:sym typeface="+mn-lt"/>
                        </a:rPr>
                        <a:t>）</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202.17</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200</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-1.0 </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预期性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7</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公共服务设施用地（公顷）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1.46</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1.46</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预期性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8310">
                <a:tc>
                  <a:txBody>
                    <a:bodyPr/>
                    <a:lstStyle/>
                    <a:p>
                      <a:pPr algn="ctr" fontAlgn="ctr"/>
                      <a:r>
                        <a:rPr lang="en-US" altLang="zh-CN" sz="1870" u="none" strike="noStrike">
                          <a:effectLst/>
                          <a:latin typeface="+mn-lt"/>
                          <a:ea typeface="+mn-ea"/>
                          <a:cs typeface="+mn-ea"/>
                          <a:sym typeface="+mn-lt"/>
                        </a:rPr>
                        <a:t>8</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生态保护红线面积（公顷）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177.21 </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177.21</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kern="1200">
                          <a:effectLst/>
                          <a:cs typeface="+mn-ea"/>
                          <a:sym typeface="+mn-ea"/>
                        </a:rPr>
                        <a:t>—</a:t>
                      </a:r>
                      <a:endParaRPr lang="en-US" altLang="zh-CN" sz="1870" u="none" strike="noStrike" kern="1200">
                        <a:solidFill>
                          <a:schemeClr val="dk1"/>
                        </a:solidFill>
                        <a:effectLst/>
                        <a:latin typeface="+mn-lt"/>
                        <a:ea typeface="+mn-ea"/>
                        <a:cs typeface="+mn-ea"/>
                      </a:endParaRPr>
                    </a:p>
                    <a:p>
                      <a:pPr algn="ctr" fontAlgn="ct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约束性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1645">
                <a:tc>
                  <a:txBody>
                    <a:bodyPr/>
                    <a:lstStyle/>
                    <a:p>
                      <a:pPr algn="ctr" fontAlgn="ctr"/>
                      <a:r>
                        <a:rPr lang="en-US" altLang="zh-CN" sz="1870" u="none" strike="noStrike">
                          <a:effectLst/>
                          <a:latin typeface="+mn-lt"/>
                          <a:ea typeface="+mn-ea"/>
                          <a:cs typeface="+mn-ea"/>
                          <a:sym typeface="+mn-lt"/>
                        </a:rPr>
                        <a:t>9</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永久基本农田保护面积（公顷）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190.89</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190.89</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kern="1200">
                          <a:effectLst/>
                          <a:cs typeface="+mn-ea"/>
                          <a:sym typeface="+mn-ea"/>
                        </a:rPr>
                        <a:t>—</a:t>
                      </a:r>
                      <a:endParaRPr lang="en-US" altLang="zh-CN" sz="1870" u="none" strike="noStrike" kern="1200">
                        <a:solidFill>
                          <a:schemeClr val="dk1"/>
                        </a:solidFill>
                        <a:effectLst/>
                        <a:latin typeface="+mn-lt"/>
                        <a:ea typeface="+mn-ea"/>
                        <a:cs typeface="+mn-ea"/>
                      </a:endParaRPr>
                    </a:p>
                    <a:p>
                      <a:pPr algn="ctr" fontAlgn="ct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约束性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10</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耕地保有量（公顷）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202.25</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dirty="0">
                          <a:solidFill>
                            <a:schemeClr val="dk1"/>
                          </a:solidFill>
                          <a:effectLst/>
                          <a:latin typeface="+mn-lt"/>
                          <a:ea typeface="+mn-ea"/>
                          <a:cs typeface="+mn-ea"/>
                        </a:rPr>
                        <a:t>202.48</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kern="1200">
                          <a:effectLst/>
                          <a:cs typeface="+mn-ea"/>
                          <a:sym typeface="+mn-ea"/>
                        </a:rPr>
                        <a:t>0.1</a:t>
                      </a: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a:effectLst/>
                          <a:latin typeface="+mn-lt"/>
                          <a:ea typeface="+mn-ea"/>
                          <a:cs typeface="+mn-ea"/>
                          <a:sym typeface="+mn-lt"/>
                        </a:rPr>
                        <a:t>约束性</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0995">
                <a:tc>
                  <a:txBody>
                    <a:bodyPr/>
                    <a:lstStyle/>
                    <a:p>
                      <a:pPr algn="ctr" fontAlgn="ctr"/>
                      <a:r>
                        <a:rPr lang="en-US" altLang="zh-CN" sz="1870" u="none" strike="noStrike">
                          <a:effectLst/>
                          <a:latin typeface="+mn-lt"/>
                          <a:ea typeface="+mn-ea"/>
                          <a:cs typeface="+mn-ea"/>
                          <a:sym typeface="+mn-lt"/>
                        </a:rPr>
                        <a:t>11</a:t>
                      </a:r>
                      <a:endParaRPr lang="en-US" altLang="zh-CN"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gn="ctr" fontAlgn="ctr"/>
                      <a:r>
                        <a:rPr lang="zh-CN" altLang="en-US" sz="1870" u="none" strike="noStrike">
                          <a:effectLst/>
                          <a:latin typeface="+mn-lt"/>
                          <a:ea typeface="+mn-ea"/>
                          <a:cs typeface="+mn-ea"/>
                          <a:sym typeface="+mn-lt"/>
                        </a:rPr>
                        <a:t>林地保有量（公顷）</a:t>
                      </a:r>
                      <a:endParaRPr lang="zh-CN" altLang="en-US" sz="1870" b="0" i="0" u="none" strike="noStrike">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183.43</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u="none" strike="noStrike" kern="1200">
                          <a:solidFill>
                            <a:schemeClr val="dk1"/>
                          </a:solidFill>
                          <a:effectLst/>
                          <a:latin typeface="+mn-lt"/>
                          <a:ea typeface="+mn-ea"/>
                          <a:cs typeface="+mn-ea"/>
                        </a:rPr>
                        <a:t>183.43</a:t>
                      </a:r>
                      <a:endParaRPr lang="en-US" altLang="zh-CN" sz="1870" u="none" strike="noStrike" kern="120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870" kern="1200">
                          <a:effectLst/>
                          <a:cs typeface="+mn-ea"/>
                          <a:sym typeface="+mn-ea"/>
                        </a:rPr>
                        <a:t>—</a:t>
                      </a:r>
                      <a:endParaRPr lang="en-US" altLang="zh-CN" sz="1870" u="none" strike="noStrike" kern="1200">
                        <a:solidFill>
                          <a:schemeClr val="dk1"/>
                        </a:solidFill>
                        <a:effectLst/>
                        <a:latin typeface="+mn-lt"/>
                        <a:ea typeface="+mn-ea"/>
                        <a:cs typeface="+mn-ea"/>
                      </a:endParaRPr>
                    </a:p>
                    <a:p>
                      <a:pPr algn="ctr" fontAlgn="ctr"/>
                      <a:endParaRPr lang="en-US" altLang="zh-CN" sz="1870" u="none" strike="noStrike" kern="1200" dirty="0">
                        <a:solidFill>
                          <a:schemeClr val="dk1"/>
                        </a:solidFill>
                        <a:effectLst/>
                        <a:latin typeface="+mn-lt"/>
                        <a:ea typeface="+mn-ea"/>
                        <a:cs typeface="+mn-ea"/>
                      </a:endParaRPr>
                    </a:p>
                  </a:txBody>
                  <a:tcPr marL="13394" marR="13394" marT="1339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70" u="none" strike="noStrike" dirty="0">
                          <a:effectLst/>
                          <a:latin typeface="+mn-lt"/>
                          <a:ea typeface="+mn-ea"/>
                          <a:cs typeface="+mn-ea"/>
                          <a:sym typeface="+mn-lt"/>
                        </a:rPr>
                        <a:t>预期性</a:t>
                      </a:r>
                      <a:endParaRPr lang="zh-CN" altLang="en-US" sz="1870" b="0" i="0" u="none" strike="noStrike" dirty="0">
                        <a:solidFill>
                          <a:srgbClr val="000000"/>
                        </a:solidFill>
                        <a:effectLst/>
                        <a:latin typeface="+mn-lt"/>
                        <a:ea typeface="+mn-ea"/>
                        <a:cs typeface="+mn-ea"/>
                        <a:sym typeface="+mn-lt"/>
                      </a:endParaRPr>
                    </a:p>
                  </a:txBody>
                  <a:tcPr marL="14695" marR="14695" marT="1469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内容占位符 1"/>
          <p:cNvSpPr txBox="1"/>
          <p:nvPr/>
        </p:nvSpPr>
        <p:spPr>
          <a:xfrm>
            <a:off x="935464" y="487925"/>
            <a:ext cx="5745126" cy="629113"/>
          </a:xfrm>
          <a:prstGeom prst="rect">
            <a:avLst/>
          </a:prstGeom>
        </p:spPr>
        <p:txBody>
          <a:bodyPr vert="horz" lIns="142663" tIns="71331" rIns="142663" bIns="71331"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2000" kern="1200">
                <a:solidFill>
                  <a:schemeClr val="tx1"/>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altLang="zh-CN" sz="3120" b="1" dirty="0">
                <a:latin typeface="+mn-lt"/>
                <a:ea typeface="+mn-ea"/>
                <a:cs typeface="+mn-ea"/>
                <a:sym typeface="+mn-lt"/>
              </a:rPr>
              <a:t>6.3 </a:t>
            </a:r>
            <a:r>
              <a:rPr lang="zh-CN" altLang="en-US" sz="3120" b="1" dirty="0">
                <a:latin typeface="+mn-lt"/>
                <a:ea typeface="+mn-ea"/>
                <a:cs typeface="+mn-ea"/>
                <a:sym typeface="+mn-lt"/>
              </a:rPr>
              <a:t>附表</a:t>
            </a:r>
            <a:endParaRPr lang="zh-CN" altLang="en-US" sz="3120" b="1" dirty="0">
              <a:latin typeface="+mn-lt"/>
              <a:ea typeface="+mn-ea"/>
              <a:cs typeface="+mn-ea"/>
              <a:sym typeface="+mn-l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1"/>
          <p:cNvSpPr txBox="1"/>
          <p:nvPr/>
        </p:nvSpPr>
        <p:spPr>
          <a:xfrm>
            <a:off x="935464" y="487925"/>
            <a:ext cx="5745126" cy="629113"/>
          </a:xfrm>
          <a:prstGeom prst="rect">
            <a:avLst/>
          </a:prstGeom>
        </p:spPr>
        <p:txBody>
          <a:bodyPr vert="horz" lIns="142663" tIns="71331" rIns="142663" bIns="71331"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n"/>
              <a:defRPr sz="2000" kern="1200">
                <a:solidFill>
                  <a:schemeClr val="tx1"/>
                </a:solidFill>
                <a:latin typeface="微软雅黑" panose="020B0503020204020204" charset="-122"/>
                <a:ea typeface="微软雅黑" panose="020B0503020204020204" charset="-122"/>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fontAlgn="ctr"/>
            <a:r>
              <a:rPr lang="zh-CN" altLang="en-US" sz="2800">
                <a:effectLst/>
                <a:latin typeface="+mn-lt"/>
                <a:ea typeface="+mn-ea"/>
                <a:cs typeface="+mn-ea"/>
                <a:sym typeface="+mn-lt"/>
              </a:rPr>
              <a:t>附录</a:t>
            </a:r>
            <a:r>
              <a:rPr lang="en-US" altLang="zh-CN" sz="2800">
                <a:effectLst/>
                <a:latin typeface="+mn-lt"/>
                <a:ea typeface="+mn-ea"/>
                <a:cs typeface="+mn-ea"/>
                <a:sym typeface="+mn-lt"/>
              </a:rPr>
              <a:t>2</a:t>
            </a:r>
            <a:r>
              <a:rPr lang="zh-CN" altLang="en-US" sz="2800">
                <a:effectLst/>
                <a:latin typeface="+mn-lt"/>
                <a:ea typeface="+mn-ea"/>
                <a:cs typeface="+mn-ea"/>
                <a:sym typeface="+mn-lt"/>
              </a:rPr>
              <a:t>：国土空间结构调整表</a:t>
            </a:r>
            <a:r>
              <a:rPr lang="zh-CN" altLang="en-US" sz="3120">
                <a:effectLst/>
                <a:latin typeface="+mn-lt"/>
                <a:ea typeface="+mn-ea"/>
                <a:cs typeface="+mn-ea"/>
                <a:sym typeface="+mn-lt"/>
              </a:rPr>
              <a:t> </a:t>
            </a:r>
            <a:endParaRPr lang="zh-CN" altLang="en-US" sz="3120" b="1" dirty="0">
              <a:latin typeface="+mn-lt"/>
              <a:ea typeface="+mn-ea"/>
              <a:cs typeface="+mn-ea"/>
              <a:sym typeface="+mn-lt"/>
            </a:endParaRPr>
          </a:p>
        </p:txBody>
      </p:sp>
      <p:graphicFrame>
        <p:nvGraphicFramePr>
          <p:cNvPr id="6" name="表格 5"/>
          <p:cNvGraphicFramePr/>
          <p:nvPr>
            <p:custDataLst>
              <p:tags r:id="rId1"/>
            </p:custDataLst>
          </p:nvPr>
        </p:nvGraphicFramePr>
        <p:xfrm>
          <a:off x="1160145" y="1600200"/>
          <a:ext cx="11605260" cy="8189595"/>
        </p:xfrm>
        <a:graphic>
          <a:graphicData uri="http://schemas.openxmlformats.org/drawingml/2006/table">
            <a:tbl>
              <a:tblPr firstRow="1" bandRow="1">
                <a:tableStyleId>{5C22544A-7EE6-4342-B048-85BDC9FD1C3A}</a:tableStyleId>
              </a:tblPr>
              <a:tblGrid>
                <a:gridCol w="701040"/>
                <a:gridCol w="791210"/>
                <a:gridCol w="1301115"/>
                <a:gridCol w="1582420"/>
                <a:gridCol w="1397000"/>
                <a:gridCol w="1746250"/>
                <a:gridCol w="1248410"/>
                <a:gridCol w="1545590"/>
                <a:gridCol w="1292225"/>
              </a:tblGrid>
              <a:tr h="241300">
                <a:tc rowSpan="2" gridSpan="3">
                  <a:txBody>
                    <a:bodyPr/>
                    <a:p>
                      <a:pPr indent="0" algn="ctr">
                        <a:buNone/>
                      </a:pPr>
                      <a:r>
                        <a:rPr lang="zh-CN" sz="1200" b="0">
                          <a:solidFill>
                            <a:srgbClr val="000000"/>
                          </a:solidFill>
                          <a:latin typeface="Arial" panose="020B0604020202020204" pitchFamily="34" charset="0"/>
                          <a:ea typeface="Arial" panose="020B0604020202020204" charset="-122"/>
                        </a:rPr>
                        <a:t>地类</a:t>
                      </a:r>
                      <a:endParaRPr lang="zh-CN" altLang="en-US" sz="1200" b="0">
                        <a:solidFill>
                          <a:srgbClr val="000000"/>
                        </a:solidFill>
                        <a:latin typeface="Arial" panose="020B0604020202020204" pitchFamily="34" charset="0"/>
                        <a:ea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cPr>
                    <a:lnT w="6350" cap="flat" cmpd="sng">
                      <a:solidFill>
                        <a:srgbClr val="000000"/>
                      </a:solidFill>
                      <a:prstDash val="solid"/>
                      <a:headEnd type="none" w="med" len="med"/>
                      <a:tailEnd type="none" w="med" len="med"/>
                    </a:lnT>
                  </a:tcPr>
                </a:tc>
                <a:tc rowSpan="2"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tcPr>
                </a:tc>
                <a:tc gridSpan="2">
                  <a:txBody>
                    <a:bodyPr/>
                    <a:p>
                      <a:pPr indent="0" algn="ctr">
                        <a:buNone/>
                      </a:pPr>
                      <a:r>
                        <a:rPr lang="zh-CN" sz="1200" b="0">
                          <a:solidFill>
                            <a:srgbClr val="000000"/>
                          </a:solidFill>
                          <a:latin typeface="Arial" panose="020B0604020202020204" pitchFamily="34" charset="0"/>
                          <a:ea typeface="宋体" panose="02010600030101010101" pitchFamily="2" charset="-122"/>
                        </a:rPr>
                        <a:t>基期：</a:t>
                      </a:r>
                      <a:r>
                        <a:rPr lang="en-US" sz="1200" b="0">
                          <a:solidFill>
                            <a:srgbClr val="000000"/>
                          </a:solidFill>
                          <a:latin typeface="宋体" panose="02010600030101010101" pitchFamily="2" charset="-122"/>
                        </a:rPr>
                        <a:t>     </a:t>
                      </a:r>
                      <a:r>
                        <a:rPr lang="zh-CN" sz="1200" b="0">
                          <a:solidFill>
                            <a:srgbClr val="000000"/>
                          </a:solidFill>
                          <a:latin typeface="Arial" panose="020B0604020202020204" pitchFamily="34" charset="0"/>
                          <a:ea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gridSpan="2">
                  <a:txBody>
                    <a:bodyPr/>
                    <a:p>
                      <a:pPr indent="0" algn="ctr">
                        <a:buNone/>
                      </a:pPr>
                      <a:r>
                        <a:rPr lang="en-US" sz="1200" b="0">
                          <a:solidFill>
                            <a:srgbClr val="000000"/>
                          </a:solidFill>
                          <a:latin typeface="宋体" panose="02010600030101010101" pitchFamily="2" charset="-122"/>
                        </a:rPr>
                        <a:t>远期：</a:t>
                      </a:r>
                      <a:r>
                        <a:rPr lang="en-US" sz="1200" b="0">
                          <a:solidFill>
                            <a:srgbClr val="000000"/>
                          </a:solidFill>
                          <a:latin typeface="Arial" panose="020B0604020202020204" charset="-122"/>
                        </a:rPr>
                        <a:t>2035</a:t>
                      </a:r>
                      <a:r>
                        <a:rPr lang="en-US" sz="1200" b="0">
                          <a:solidFill>
                            <a:srgbClr val="000000"/>
                          </a:solidFill>
                          <a:latin typeface="宋体" panose="02010600030101010101" pitchFamily="2" charset="-122"/>
                        </a:rPr>
                        <a:t>年</a:t>
                      </a:r>
                      <a:endParaRPr lang="en-US" altLang="en-US" sz="12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规划期内增减</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2090">
                <a:tc vMerge="1" gridSpan="3">
                  <a:tcPr>
                    <a:lnL w="6350" cap="flat" cmpd="sng">
                      <a:solidFill>
                        <a:srgbClr val="000000"/>
                      </a:solidFill>
                      <a:prstDash val="solid"/>
                      <a:headEnd type="none" w="med" len="med"/>
                      <a:tailEnd type="none" w="med" len="med"/>
                    </a:lnL>
                    <a:lnB w="6350" cap="flat" cmpd="sng">
                      <a:solidFill>
                        <a:srgbClr val="000000"/>
                      </a:solidFill>
                      <a:prstDash val="solid"/>
                      <a:headEnd type="none" w="med" len="med"/>
                      <a:tailEnd type="none" w="med" len="med"/>
                    </a:lnB>
                  </a:tcPr>
                </a:tc>
                <a:tc vMerge="1" hMerge="1">
                  <a:tcPr>
                    <a:lnB w="6350" cap="flat" cmpd="sng">
                      <a:solidFill>
                        <a:srgbClr val="000000"/>
                      </a:solidFill>
                      <a:prstDash val="solid"/>
                      <a:headEnd type="none" w="med" len="med"/>
                      <a:tailEnd type="none" w="med" len="med"/>
                    </a:lnB>
                  </a:tcPr>
                </a:tc>
                <a:tc vMerge="1" hMerge="1">
                  <a:tcPr>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面积</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比重</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面积</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比重</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1270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面积</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200" b="0">
                          <a:solidFill>
                            <a:srgbClr val="000000"/>
                          </a:solidFill>
                          <a:latin typeface="Arial" panose="020B0604020202020204" pitchFamily="34" charset="0"/>
                          <a:ea typeface="宋体" panose="02010600030101010101" pitchFamily="2" charset="-122"/>
                        </a:rPr>
                        <a:t>比重</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41300">
                <a:tc rowSpan="13">
                  <a:txBody>
                    <a:bodyPr/>
                    <a:p>
                      <a:pPr indent="0" algn="ctr">
                        <a:buNone/>
                      </a:pPr>
                      <a:r>
                        <a:rPr lang="zh-CN" altLang="en-US" sz="1200" b="0">
                          <a:solidFill>
                            <a:srgbClr val="000000"/>
                          </a:solidFill>
                          <a:latin typeface="宋体" panose="02010600030101010101" pitchFamily="2" charset="-122"/>
                        </a:rPr>
                        <a:t>农林用地</a:t>
                      </a:r>
                      <a:endParaRPr lang="zh-CN" altLang="en-US" sz="12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indent="0" algn="ctr">
                        <a:buNone/>
                      </a:pPr>
                      <a:endParaRPr lang="en-US" altLang="en-US" sz="1200" b="0">
                        <a:solidFill>
                          <a:srgbClr val="000000"/>
                        </a:solidFill>
                        <a:latin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旱地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2022546.19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0.41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2024867.89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0.41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2321.70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098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小计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2022546.19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0.41</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2024867.89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0.41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2321.70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87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3">
                  <a:txBody>
                    <a:bodyPr/>
                    <a:p>
                      <a:pPr indent="0" algn="ctr">
                        <a:buNone/>
                      </a:pPr>
                      <a:r>
                        <a:rPr lang="zh-CN" sz="1200" b="0">
                          <a:solidFill>
                            <a:srgbClr val="000000"/>
                          </a:solidFill>
                          <a:latin typeface="Arial" panose="020B0604020202020204" pitchFamily="34" charset="0"/>
                          <a:ea typeface="宋体" panose="02010600030101010101" pitchFamily="2" charset="-122"/>
                        </a:rPr>
                        <a:t>园地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果园</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68758.57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68758.57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812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其他园地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225941.91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225941.91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93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小计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294700.48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0.06</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294700.48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林地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1834342.5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0.37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1834342.5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0.37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87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草地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268750.14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268750.14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47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rowSpan="5">
                  <a:txBody>
                    <a:bodyPr/>
                    <a:p>
                      <a:pPr indent="0" algn="ctr">
                        <a:buNone/>
                      </a:pPr>
                      <a:r>
                        <a:rPr lang="zh-CN" sz="1200" b="0">
                          <a:solidFill>
                            <a:srgbClr val="000000"/>
                          </a:solidFill>
                          <a:latin typeface="Arial" panose="020B0604020202020204" pitchFamily="34" charset="0"/>
                          <a:ea typeface="宋体" panose="02010600030101010101" pitchFamily="2" charset="-122"/>
                        </a:rPr>
                        <a:t>其他农用地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设施农用地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23847.41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22870.75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—976.65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20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农村道路</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51618.35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51618.35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20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坑塘水面</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2728.34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2728.34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209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沟渠</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37499.32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37499.32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14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小计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115693.42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0.02</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114716.76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—976.65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940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200" b="0">
                          <a:solidFill>
                            <a:srgbClr val="000000"/>
                          </a:solidFill>
                          <a:latin typeface="Arial" panose="020B0604020202020204" pitchFamily="34" charset="0"/>
                          <a:ea typeface="宋体" panose="02010600030101010101" pitchFamily="2" charset="-122"/>
                        </a:rPr>
                        <a:t>合计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4536032.73</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0.92</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4537377.77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0.92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1345.04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765">
                <a:tc rowSpan="11">
                  <a:txBody>
                    <a:bodyPr/>
                    <a:p>
                      <a:pPr indent="0" algn="ctr">
                        <a:buNone/>
                      </a:pPr>
                      <a:r>
                        <a:rPr lang="zh-CN" sz="1200" b="0">
                          <a:solidFill>
                            <a:srgbClr val="000000"/>
                          </a:solidFill>
                          <a:latin typeface="Arial" panose="020B0604020202020204" pitchFamily="34" charset="0"/>
                          <a:ea typeface="宋体" panose="02010600030101010101" pitchFamily="2" charset="-122"/>
                        </a:rPr>
                        <a:t>建设用地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a:p>
                      <a:pPr indent="0" algn="ctr">
                        <a:buNone/>
                      </a:pPr>
                      <a:r>
                        <a:rPr lang="zh-CN" sz="1200" b="0">
                          <a:solidFill>
                            <a:srgbClr val="000000"/>
                          </a:solidFill>
                          <a:latin typeface="Arial" panose="020B0604020202020204" pitchFamily="34" charset="0"/>
                          <a:ea typeface="宋体" panose="02010600030101010101" pitchFamily="2" charset="-122"/>
                        </a:rPr>
                        <a:t>村庄居住用地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一类村庄宅基地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315297.66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313952.62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—1345.04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村庄公共服务设施用地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3567.89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3567.89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indent="0" algn="l">
                        <a:buNone/>
                      </a:pPr>
                      <a:r>
                        <a:rPr lang="zh-CN" sz="1200" b="0">
                          <a:solidFill>
                            <a:srgbClr val="000000"/>
                          </a:solidFill>
                          <a:latin typeface="Arial" panose="020B0604020202020204" pitchFamily="34" charset="0"/>
                          <a:ea typeface="宋体" panose="02010600030101010101" pitchFamily="2" charset="-122"/>
                        </a:rPr>
                        <a:t>村庄基础设施用地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295.31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295.31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7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indent="0" algn="ctr">
                        <a:buNone/>
                      </a:pPr>
                      <a:r>
                        <a:rPr lang="zh-CN" sz="1200" b="0">
                          <a:solidFill>
                            <a:srgbClr val="000000"/>
                          </a:solidFill>
                          <a:latin typeface="Arial" panose="020B0604020202020204" pitchFamily="34" charset="0"/>
                          <a:ea typeface="宋体" panose="02010600030101010101" pitchFamily="2" charset="-122"/>
                        </a:rPr>
                        <a:t>小计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319160.86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0.06</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317815.82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—1345.04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中小学用地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1265.28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1265.28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7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村庄工业用地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12392.38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12392.38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村庄道路用地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14943.17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14943.17</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7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区域基础设施用地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13520.02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13520.02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76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采矿盐田用地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42871.35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42871.35</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0.01</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876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gridSpan="2">
                  <a:txBody>
                    <a:bodyPr/>
                    <a:p>
                      <a:pPr indent="0" algn="ctr">
                        <a:buNone/>
                      </a:pPr>
                      <a:r>
                        <a:rPr lang="zh-CN" sz="1200" b="0">
                          <a:solidFill>
                            <a:srgbClr val="000000"/>
                          </a:solidFill>
                          <a:latin typeface="Arial" panose="020B0604020202020204" pitchFamily="34" charset="0"/>
                          <a:ea typeface="宋体" panose="02010600030101010101" pitchFamily="2" charset="-122"/>
                        </a:rPr>
                        <a:t>小计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84992.2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0.02</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84992.2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8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200" b="0">
                          <a:solidFill>
                            <a:srgbClr val="000000"/>
                          </a:solidFill>
                          <a:latin typeface="Arial" panose="020B0604020202020204" pitchFamily="34" charset="0"/>
                          <a:ea typeface="宋体" panose="02010600030101010101" pitchFamily="2" charset="-122"/>
                        </a:rPr>
                        <a:t>合计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404153.06</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0.08</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402808.02</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—1345.04</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8145">
                <a:tc rowSpan="2">
                  <a:txBody>
                    <a:bodyPr/>
                    <a:p>
                      <a:pPr indent="0" algn="ctr">
                        <a:buNone/>
                      </a:pPr>
                      <a:r>
                        <a:rPr lang="zh-CN" sz="1200" b="0">
                          <a:solidFill>
                            <a:srgbClr val="000000"/>
                          </a:solidFill>
                          <a:latin typeface="Arial" panose="020B0604020202020204" pitchFamily="34" charset="0"/>
                          <a:ea typeface="宋体" panose="02010600030101010101" pitchFamily="2" charset="-122"/>
                        </a:rPr>
                        <a:t>自然保护保留</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p>
                      <a:pPr indent="0" algn="l">
                        <a:buNone/>
                      </a:pPr>
                      <a:r>
                        <a:rPr lang="zh-CN" sz="1200" b="0">
                          <a:solidFill>
                            <a:srgbClr val="000000"/>
                          </a:solidFill>
                          <a:latin typeface="Arial" panose="020B0604020202020204" pitchFamily="34" charset="0"/>
                          <a:ea typeface="宋体" panose="02010600030101010101" pitchFamily="2" charset="-122"/>
                        </a:rPr>
                        <a:t>其他自然保留用地</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1335.29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1335.29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178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gridSpan="2">
                  <a:txBody>
                    <a:bodyPr/>
                    <a:p>
                      <a:pPr indent="0" algn="ctr">
                        <a:buNone/>
                      </a:pPr>
                      <a:r>
                        <a:rPr lang="zh-CN" sz="1200" b="0">
                          <a:solidFill>
                            <a:srgbClr val="000000"/>
                          </a:solidFill>
                          <a:latin typeface="Arial" panose="020B0604020202020204" pitchFamily="34" charset="0"/>
                          <a:ea typeface="宋体" panose="02010600030101010101" pitchFamily="2" charset="-122"/>
                        </a:rPr>
                        <a:t>合计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1335.29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1">
                          <a:solidFill>
                            <a:srgbClr val="000000"/>
                          </a:solidFill>
                          <a:latin typeface="Arial" panose="020B0604020202020204" charset="-122"/>
                        </a:rPr>
                        <a:t>0.00</a:t>
                      </a:r>
                      <a:endParaRPr lang="en-US" altLang="en-US" sz="1200" b="1">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1335.29</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8760">
                <a:tc gridSpan="3">
                  <a:txBody>
                    <a:bodyPr/>
                    <a:p>
                      <a:pPr indent="0" algn="ctr">
                        <a:buNone/>
                      </a:pPr>
                      <a:r>
                        <a:rPr lang="zh-CN" sz="1200" b="0">
                          <a:solidFill>
                            <a:srgbClr val="000000"/>
                          </a:solidFill>
                          <a:latin typeface="Arial" panose="020B0604020202020204" pitchFamily="34" charset="0"/>
                          <a:ea typeface="宋体" panose="02010600030101010101" pitchFamily="2" charset="-122"/>
                        </a:rPr>
                        <a:t>总计</a:t>
                      </a:r>
                      <a:endParaRPr lang="zh-CN" altLang="en-US" sz="1200" b="0">
                        <a:solidFill>
                          <a:srgbClr val="000000"/>
                        </a:solidFill>
                        <a:latin typeface="Arial" panose="020B0604020202020204" pitchFamily="34" charset="0"/>
                        <a:ea typeface="宋体" panose="02010600030101010101" pitchFamily="2"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p>
                      <a:pPr indent="0" algn="ctr">
                        <a:buNone/>
                      </a:pPr>
                      <a:r>
                        <a:rPr lang="en-US" sz="1200" b="0">
                          <a:solidFill>
                            <a:srgbClr val="000000"/>
                          </a:solidFill>
                          <a:latin typeface="Arial" panose="020B0604020202020204" charset="-122"/>
                        </a:rPr>
                        <a:t>4941521.08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4941521.08</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1.00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200" b="0">
                          <a:solidFill>
                            <a:srgbClr val="000000"/>
                          </a:solidFill>
                          <a:latin typeface="Arial" panose="020B0604020202020204" charset="-122"/>
                        </a:rPr>
                        <a:t>0.00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200" b="0">
                          <a:solidFill>
                            <a:srgbClr val="000000"/>
                          </a:solidFill>
                          <a:latin typeface="Arial" panose="020B0604020202020204" charset="-122"/>
                        </a:rPr>
                        <a:t>0</a:t>
                      </a:r>
                      <a:endParaRPr lang="en-US" altLang="en-US" sz="1200" b="0">
                        <a:solidFill>
                          <a:srgbClr val="000000"/>
                        </a:solidFill>
                        <a:latin typeface="Arial" panose="020B0604020202020204" charset="-122"/>
                      </a:endParaRPr>
                    </a:p>
                  </a:txBody>
                  <a:tcPr marL="12700" marR="12700" marT="12700" vert="horz"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0685" y="274955"/>
            <a:ext cx="307784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lang="en-US" sz="7200" u="none" baseline="13000" dirty="0">
                <a:solidFill>
                  <a:srgbClr val="FFFFFF"/>
                </a:solidFill>
                <a:latin typeface="Calibri" panose="020F0502020204030204"/>
                <a:cs typeface="Calibri" panose="020F0502020204030204"/>
              </a:rPr>
              <a:t>8</a:t>
            </a:r>
            <a:r>
              <a:rPr sz="7200" u="none" baseline="13000" dirty="0">
                <a:solidFill>
                  <a:srgbClr val="FFFFFF"/>
                </a:solidFill>
                <a:latin typeface="Calibri" panose="020F0502020204030204"/>
                <a:cs typeface="Calibri" panose="020F0502020204030204"/>
              </a:rPr>
              <a:t>	</a:t>
            </a:r>
            <a:r>
              <a:rPr lang="zh-CN" sz="2800" u="none" spc="-5" dirty="0">
                <a:solidFill>
                  <a:srgbClr val="000000"/>
                </a:solidFill>
                <a:ea typeface="微软雅黑" panose="020B0503020204020204" charset="-122"/>
              </a:rPr>
              <a:t>建设</a:t>
            </a:r>
            <a:r>
              <a:rPr lang="zh-CN" sz="2800" u="none" spc="-5" dirty="0">
                <a:ea typeface="微软雅黑" panose="020B0503020204020204" charset="-122"/>
              </a:rPr>
              <a:t>实施指引</a:t>
            </a:r>
            <a:endParaRPr lang="zh-CN" sz="2800" u="none" spc="-5" dirty="0">
              <a:ea typeface="微软雅黑" panose="020B0503020204020204" charset="-122"/>
              <a:cs typeface="Calibri" panose="020F0502020204030204"/>
            </a:endParaRPr>
          </a:p>
        </p:txBody>
      </p:sp>
      <p:sp>
        <p:nvSpPr>
          <p:cNvPr id="3"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graphicFrame>
        <p:nvGraphicFramePr>
          <p:cNvPr id="7" name="表格 6"/>
          <p:cNvGraphicFramePr/>
          <p:nvPr>
            <p:custDataLst>
              <p:tags r:id="rId2"/>
            </p:custDataLst>
          </p:nvPr>
        </p:nvGraphicFramePr>
        <p:xfrm>
          <a:off x="765175" y="1900555"/>
          <a:ext cx="13739495" cy="8161655"/>
        </p:xfrm>
        <a:graphic>
          <a:graphicData uri="http://schemas.openxmlformats.org/drawingml/2006/table">
            <a:tbl>
              <a:tblPr firstRow="1" bandRow="1">
                <a:tableStyleId>{F5AB1C69-6EDB-4FF4-983F-18BD219EF322}</a:tableStyleId>
              </a:tblPr>
              <a:tblGrid>
                <a:gridCol w="1249045"/>
                <a:gridCol w="1249045"/>
                <a:gridCol w="1249045"/>
                <a:gridCol w="1249045"/>
                <a:gridCol w="1249045"/>
                <a:gridCol w="1249045"/>
                <a:gridCol w="1249045"/>
                <a:gridCol w="1249045"/>
                <a:gridCol w="1447800"/>
                <a:gridCol w="1050290"/>
                <a:gridCol w="1249045"/>
              </a:tblGrid>
              <a:tr h="639445">
                <a:tc>
                  <a:txBody>
                    <a:bodyPr/>
                    <a:p>
                      <a:pPr algn="ctr">
                        <a:buNone/>
                      </a:pPr>
                      <a:r>
                        <a:rPr lang="zh-CN" altLang="en-US" sz="1600"/>
                        <a:t>项目类型</a:t>
                      </a:r>
                      <a:endParaRPr lang="zh-CN" altLang="en-US" sz="1600"/>
                    </a:p>
                  </a:txBody>
                  <a:tcPr/>
                </a:tc>
                <a:tc>
                  <a:txBody>
                    <a:bodyPr/>
                    <a:p>
                      <a:pPr algn="ctr">
                        <a:buNone/>
                      </a:pPr>
                      <a:r>
                        <a:rPr lang="zh-CN" altLang="en-US" sz="1600"/>
                        <a:t>项目名称</a:t>
                      </a:r>
                      <a:endParaRPr lang="zh-CN" altLang="en-US" sz="1600"/>
                    </a:p>
                  </a:txBody>
                  <a:tcPr/>
                </a:tc>
                <a:tc>
                  <a:txBody>
                    <a:bodyPr/>
                    <a:p>
                      <a:pPr algn="ctr">
                        <a:buNone/>
                      </a:pPr>
                      <a:r>
                        <a:rPr lang="zh-CN" altLang="en-US" sz="1600"/>
                        <a:t>空间位置</a:t>
                      </a:r>
                      <a:endParaRPr lang="zh-CN" altLang="en-US" sz="1600"/>
                    </a:p>
                  </a:txBody>
                  <a:tcPr/>
                </a:tc>
                <a:tc>
                  <a:txBody>
                    <a:bodyPr/>
                    <a:p>
                      <a:pPr algn="ctr">
                        <a:buNone/>
                      </a:pPr>
                      <a:r>
                        <a:rPr lang="zh-CN" altLang="en-US" sz="1600"/>
                        <a:t>用地面积</a:t>
                      </a:r>
                      <a:endParaRPr lang="zh-CN" altLang="en-US" sz="1600"/>
                    </a:p>
                  </a:txBody>
                  <a:tcPr/>
                </a:tc>
                <a:tc>
                  <a:txBody>
                    <a:bodyPr/>
                    <a:p>
                      <a:pPr algn="ctr">
                        <a:buNone/>
                      </a:pPr>
                      <a:r>
                        <a:rPr lang="zh-CN" altLang="en-US" sz="1600"/>
                        <a:t>建筑面积</a:t>
                      </a:r>
                      <a:endParaRPr lang="zh-CN" altLang="en-US" sz="1600"/>
                    </a:p>
                  </a:txBody>
                  <a:tcPr/>
                </a:tc>
                <a:tc>
                  <a:txBody>
                    <a:bodyPr/>
                    <a:p>
                      <a:pPr algn="ctr">
                        <a:buNone/>
                      </a:pPr>
                      <a:r>
                        <a:rPr lang="zh-CN" altLang="en-US" sz="1600"/>
                        <a:t>资金规模</a:t>
                      </a:r>
                      <a:endParaRPr lang="zh-CN" altLang="en-US" sz="1600"/>
                    </a:p>
                  </a:txBody>
                  <a:tcPr/>
                </a:tc>
                <a:tc>
                  <a:txBody>
                    <a:bodyPr/>
                    <a:p>
                      <a:pPr algn="ctr">
                        <a:buNone/>
                      </a:pPr>
                      <a:r>
                        <a:rPr lang="zh-CN" altLang="en-US" sz="1600"/>
                        <a:t>筹措方式</a:t>
                      </a:r>
                      <a:endParaRPr lang="zh-CN" altLang="en-US" sz="1600"/>
                    </a:p>
                  </a:txBody>
                  <a:tcPr/>
                </a:tc>
                <a:tc>
                  <a:txBody>
                    <a:bodyPr/>
                    <a:p>
                      <a:pPr algn="ctr">
                        <a:buNone/>
                      </a:pPr>
                      <a:r>
                        <a:rPr lang="zh-CN" altLang="en-US" sz="1600"/>
                        <a:t>责任主体</a:t>
                      </a:r>
                      <a:endParaRPr lang="zh-CN" altLang="en-US" sz="1600"/>
                    </a:p>
                  </a:txBody>
                  <a:tcPr/>
                </a:tc>
                <a:tc>
                  <a:txBody>
                    <a:bodyPr/>
                    <a:p>
                      <a:pPr algn="ctr">
                        <a:buNone/>
                      </a:pPr>
                      <a:r>
                        <a:rPr lang="zh-CN" altLang="en-US" sz="1600"/>
                        <a:t>协作部门</a:t>
                      </a:r>
                      <a:endParaRPr lang="zh-CN" altLang="en-US" sz="1600"/>
                    </a:p>
                  </a:txBody>
                  <a:tcPr/>
                </a:tc>
                <a:tc>
                  <a:txBody>
                    <a:bodyPr/>
                    <a:p>
                      <a:pPr algn="ctr">
                        <a:buNone/>
                      </a:pPr>
                      <a:r>
                        <a:rPr lang="zh-CN" altLang="en-US" sz="1600"/>
                        <a:t>建设方式</a:t>
                      </a:r>
                      <a:endParaRPr lang="zh-CN" altLang="en-US" sz="1600"/>
                    </a:p>
                  </a:txBody>
                  <a:tcPr/>
                </a:tc>
                <a:tc>
                  <a:txBody>
                    <a:bodyPr/>
                    <a:p>
                      <a:pPr algn="ctr">
                        <a:buNone/>
                      </a:pPr>
                      <a:r>
                        <a:rPr lang="zh-CN" altLang="en-US" sz="1600"/>
                        <a:t>备注</a:t>
                      </a:r>
                      <a:endParaRPr lang="zh-CN" altLang="en-US" sz="1600"/>
                    </a:p>
                  </a:txBody>
                  <a:tcPr/>
                </a:tc>
              </a:tr>
              <a:tr h="353695">
                <a:tc>
                  <a:txBody>
                    <a:bodyPr/>
                    <a:p>
                      <a:pPr algn="ctr">
                        <a:buNone/>
                      </a:pPr>
                      <a:r>
                        <a:rPr lang="zh-CN" altLang="en-US" sz="1600">
                          <a:latin typeface="微软雅黑" panose="020B0503020204020204" charset="-122"/>
                          <a:ea typeface="微软雅黑" panose="020B0503020204020204" charset="-122"/>
                        </a:rPr>
                        <a:t>生态修复</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latin typeface="微软雅黑" panose="020B0503020204020204" charset="-122"/>
                          <a:ea typeface="微软雅黑" panose="020B0503020204020204" charset="-122"/>
                        </a:rPr>
                        <a:t>坑塘整治</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a:t>
                      </a:r>
                      <a:endParaRPr lang="zh-CN" altLang="en-US" sz="1600"/>
                    </a:p>
                  </a:txBody>
                  <a:tcPr/>
                </a:tc>
                <a:tc>
                  <a:txBody>
                    <a:bodyPr/>
                    <a:p>
                      <a:pPr algn="ctr">
                        <a:buNone/>
                      </a:pPr>
                      <a:r>
                        <a:rPr lang="en-US" altLang="zh-CN" sz="1600"/>
                        <a:t>2728.34</a:t>
                      </a:r>
                      <a:r>
                        <a:rPr lang="zh-CN" altLang="en-US" sz="1600"/>
                        <a:t>㎡</a:t>
                      </a:r>
                      <a:endParaRPr lang="zh-CN" altLang="en-US" sz="1600"/>
                    </a:p>
                  </a:txBody>
                  <a:tcPr/>
                </a:tc>
                <a:tc>
                  <a:txBody>
                    <a:bodyPr/>
                    <a:p>
                      <a:pPr algn="ctr">
                        <a:buNone/>
                      </a:pPr>
                      <a:r>
                        <a:rPr lang="en-US" altLang="zh-CN" sz="1600"/>
                        <a:t>2728.34</a:t>
                      </a:r>
                      <a:r>
                        <a:rPr lang="zh-CN" altLang="en-US" sz="1600">
                          <a:sym typeface="+mn-ea"/>
                        </a:rPr>
                        <a:t>㎡</a:t>
                      </a:r>
                      <a:r>
                        <a:rPr lang="en-US" altLang="zh-CN" sz="1600"/>
                        <a:t>-</a:t>
                      </a:r>
                      <a:endParaRPr lang="en-US" altLang="zh-CN" sz="1600"/>
                    </a:p>
                  </a:txBody>
                  <a:tcPr/>
                </a:tc>
                <a:tc>
                  <a:txBody>
                    <a:bodyPr/>
                    <a:p>
                      <a:pPr algn="ctr">
                        <a:buNone/>
                      </a:pPr>
                      <a:r>
                        <a:rPr lang="en-US" altLang="zh-CN" sz="1600"/>
                        <a:t>80</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a:t>
                      </a:r>
                      <a:endParaRPr lang="zh-CN" altLang="en-US" sz="1600"/>
                    </a:p>
                  </a:txBody>
                  <a:tcPr/>
                </a:tc>
                <a:tc>
                  <a:txBody>
                    <a:bodyPr/>
                    <a:p>
                      <a:pPr algn="ctr">
                        <a:buNone/>
                      </a:pPr>
                      <a:r>
                        <a:rPr lang="zh-CN" altLang="en-US" sz="1600"/>
                        <a:t>整治</a:t>
                      </a:r>
                      <a:endParaRPr lang="zh-CN" altLang="en-US" sz="1600"/>
                    </a:p>
                  </a:txBody>
                  <a:tcPr/>
                </a:tc>
                <a:tc>
                  <a:txBody>
                    <a:bodyPr/>
                    <a:p>
                      <a:pPr algn="ctr">
                        <a:buNone/>
                      </a:pPr>
                      <a:endParaRPr lang="zh-CN" altLang="en-US" sz="1600"/>
                    </a:p>
                  </a:txBody>
                  <a:tcPr/>
                </a:tc>
              </a:tr>
              <a:tr h="579755">
                <a:tc>
                  <a:txBody>
                    <a:bodyPr/>
                    <a:p>
                      <a:pPr algn="ctr">
                        <a:buNone/>
                      </a:pPr>
                      <a:r>
                        <a:rPr lang="zh-CN" altLang="en-US" sz="1600">
                          <a:latin typeface="微软雅黑" panose="020B0503020204020204" charset="-122"/>
                          <a:ea typeface="微软雅黑" panose="020B0503020204020204" charset="-122"/>
                        </a:rPr>
                        <a:t>产业发展</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latin typeface="微软雅黑" panose="020B0503020204020204" charset="-122"/>
                          <a:ea typeface="微软雅黑" panose="020B0503020204020204" charset="-122"/>
                        </a:rPr>
                        <a:t>咖牡矗生态农业</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村庄中部</a:t>
                      </a:r>
                      <a:endParaRPr lang="zh-CN" altLang="en-US" sz="1600"/>
                    </a:p>
                  </a:txBody>
                  <a:tcPr/>
                </a:tc>
                <a:tc>
                  <a:txBody>
                    <a:bodyPr/>
                    <a:p>
                      <a:pPr algn="ctr">
                        <a:buNone/>
                      </a:pPr>
                      <a:r>
                        <a:rPr lang="en-US" sz="1600"/>
                        <a:t>521.02</a:t>
                      </a:r>
                      <a:r>
                        <a:rPr lang="zh-CN" altLang="en-US" sz="1600">
                          <a:sym typeface="+mn-ea"/>
                        </a:rPr>
                        <a:t>㎡</a:t>
                      </a:r>
                      <a:endParaRPr lang="en-US" sz="1600"/>
                    </a:p>
                  </a:txBody>
                  <a:tcPr/>
                </a:tc>
                <a:tc>
                  <a:txBody>
                    <a:bodyPr/>
                    <a:p>
                      <a:pPr algn="ctr">
                        <a:buNone/>
                      </a:pPr>
                      <a:r>
                        <a:rPr lang="en-US" altLang="zh-CN" sz="1600"/>
                        <a:t>521.02</a:t>
                      </a:r>
                      <a:r>
                        <a:rPr lang="zh-CN" altLang="en-US" sz="1600">
                          <a:sym typeface="+mn-ea"/>
                        </a:rPr>
                        <a:t>㎡</a:t>
                      </a:r>
                      <a:endParaRPr lang="en-US" altLang="zh-CN" sz="1600"/>
                    </a:p>
                  </a:txBody>
                  <a:tcPr/>
                </a:tc>
                <a:tc>
                  <a:txBody>
                    <a:bodyPr/>
                    <a:p>
                      <a:pPr algn="ctr">
                        <a:buNone/>
                      </a:pPr>
                      <a:r>
                        <a:rPr lang="en-US" altLang="zh-CN" sz="1600"/>
                        <a:t>—</a:t>
                      </a:r>
                      <a:endParaRPr lang="en-US" altLang="zh-CN"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a:t>
                      </a:r>
                      <a:r>
                        <a:rPr lang="zh-CN" altLang="en-US" sz="1600"/>
                        <a:t>外包</a:t>
                      </a:r>
                      <a:endParaRPr lang="zh-CN" altLang="en-US" sz="1600"/>
                    </a:p>
                  </a:txBody>
                  <a:tcPr/>
                </a:tc>
                <a:tc>
                  <a:txBody>
                    <a:bodyPr/>
                    <a:p>
                      <a:pPr algn="ctr">
                        <a:buNone/>
                      </a:pPr>
                      <a:r>
                        <a:rPr lang="zh-CN" altLang="en-US" sz="1600"/>
                        <a:t>新建</a:t>
                      </a:r>
                      <a:endParaRPr lang="zh-CN" altLang="en-US" sz="1600"/>
                    </a:p>
                  </a:txBody>
                  <a:tcPr/>
                </a:tc>
                <a:tc>
                  <a:txBody>
                    <a:bodyPr/>
                    <a:p>
                      <a:pPr algn="ctr">
                        <a:buNone/>
                      </a:pPr>
                      <a:endParaRPr lang="zh-CN" altLang="en-US" sz="1600"/>
                    </a:p>
                  </a:txBody>
                  <a:tcPr/>
                </a:tc>
              </a:tr>
              <a:tr h="353695">
                <a:tc rowSpan="2">
                  <a:txBody>
                    <a:bodyPr/>
                    <a:p>
                      <a:pPr algn="ctr">
                        <a:buNone/>
                      </a:pPr>
                      <a:endParaRPr lang="zh-CN" altLang="en-US" sz="1600">
                        <a:latin typeface="微软雅黑" panose="020B0503020204020204" charset="-122"/>
                        <a:ea typeface="微软雅黑" panose="020B0503020204020204" charset="-122"/>
                      </a:endParaRPr>
                    </a:p>
                    <a:p>
                      <a:pPr algn="ctr">
                        <a:buNone/>
                      </a:pPr>
                      <a:endParaRPr lang="zh-CN" altLang="en-US" sz="1600">
                        <a:latin typeface="微软雅黑" panose="020B0503020204020204" charset="-122"/>
                        <a:ea typeface="微软雅黑" panose="020B0503020204020204" charset="-122"/>
                      </a:endParaRPr>
                    </a:p>
                    <a:p>
                      <a:pPr algn="ctr">
                        <a:buNone/>
                      </a:pPr>
                      <a:r>
                        <a:rPr lang="zh-CN" altLang="en-US" sz="1600">
                          <a:latin typeface="微软雅黑" panose="020B0503020204020204" charset="-122"/>
                          <a:ea typeface="微软雅黑" panose="020B0503020204020204" charset="-122"/>
                        </a:rPr>
                        <a:t>基础设施和公共服务设施建设</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latin typeface="微软雅黑" panose="020B0503020204020204" charset="-122"/>
                          <a:ea typeface="微软雅黑" panose="020B0503020204020204" charset="-122"/>
                        </a:rPr>
                        <a:t>健身广场</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村庄西部</a:t>
                      </a:r>
                      <a:endParaRPr lang="zh-CN" altLang="en-US" sz="1600"/>
                    </a:p>
                  </a:txBody>
                  <a:tcPr/>
                </a:tc>
                <a:tc>
                  <a:txBody>
                    <a:bodyPr/>
                    <a:p>
                      <a:pPr algn="ctr">
                        <a:buNone/>
                      </a:pPr>
                      <a:r>
                        <a:rPr lang="en-US" altLang="zh-CN" sz="1600"/>
                        <a:t>1162.36</a:t>
                      </a:r>
                      <a:r>
                        <a:rPr lang="zh-CN" altLang="en-US" sz="1600">
                          <a:sym typeface="+mn-ea"/>
                        </a:rPr>
                        <a:t>㎡</a:t>
                      </a:r>
                      <a:endParaRPr lang="en-US" altLang="zh-CN" sz="1600"/>
                    </a:p>
                  </a:txBody>
                  <a:tcPr/>
                </a:tc>
                <a:tc>
                  <a:txBody>
                    <a:bodyPr/>
                    <a:p>
                      <a:pPr algn="ctr">
                        <a:buNone/>
                      </a:pPr>
                      <a:r>
                        <a:rPr lang="en-US" altLang="zh-CN" sz="1600"/>
                        <a:t>1162.36</a:t>
                      </a:r>
                      <a:r>
                        <a:rPr lang="zh-CN" altLang="en-US" sz="1600">
                          <a:sym typeface="+mn-ea"/>
                        </a:rPr>
                        <a:t>㎡</a:t>
                      </a:r>
                      <a:endParaRPr lang="en-US" altLang="zh-CN" sz="1600"/>
                    </a:p>
                  </a:txBody>
                  <a:tcPr/>
                </a:tc>
                <a:tc>
                  <a:txBody>
                    <a:bodyPr/>
                    <a:p>
                      <a:pPr algn="ctr">
                        <a:buNone/>
                      </a:pPr>
                      <a:r>
                        <a:rPr lang="en-US" altLang="zh-CN" sz="1600"/>
                        <a:t>35</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政府主导项目外包</a:t>
                      </a:r>
                      <a:endParaRPr lang="zh-CN" altLang="en-US" sz="1600"/>
                    </a:p>
                  </a:txBody>
                  <a:tcPr/>
                </a:tc>
                <a:tc>
                  <a:txBody>
                    <a:bodyPr/>
                    <a:p>
                      <a:pPr algn="ctr">
                        <a:buNone/>
                      </a:pPr>
                      <a:r>
                        <a:rPr lang="zh-CN" altLang="en-US" sz="1600"/>
                        <a:t>整修</a:t>
                      </a:r>
                      <a:endParaRPr lang="zh-CN" altLang="en-US" sz="1600"/>
                    </a:p>
                  </a:txBody>
                  <a:tcPr/>
                </a:tc>
                <a:tc>
                  <a:txBody>
                    <a:bodyPr/>
                    <a:p>
                      <a:pPr algn="ctr">
                        <a:buNone/>
                      </a:pPr>
                      <a:endParaRPr lang="zh-CN" altLang="en-US" sz="1600"/>
                    </a:p>
                  </a:txBody>
                  <a:tcPr/>
                </a:tc>
              </a:tr>
              <a:tr h="353060">
                <a:tc vMerge="1">
                  <a:tcPr/>
                </a:tc>
                <a:tc>
                  <a:txBody>
                    <a:bodyPr/>
                    <a:p>
                      <a:pPr algn="ctr">
                        <a:buNone/>
                      </a:pPr>
                      <a:r>
                        <a:rPr lang="zh-CN" altLang="en-US" sz="1600">
                          <a:latin typeface="微软雅黑" panose="020B0503020204020204" charset="-122"/>
                          <a:ea typeface="微软雅黑" panose="020B0503020204020204" charset="-122"/>
                        </a:rPr>
                        <a:t>停车场</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村庄东部</a:t>
                      </a:r>
                      <a:endParaRPr lang="zh-CN" altLang="en-US" sz="1600"/>
                    </a:p>
                  </a:txBody>
                  <a:tcPr/>
                </a:tc>
                <a:tc>
                  <a:txBody>
                    <a:bodyPr/>
                    <a:p>
                      <a:pPr algn="ctr">
                        <a:buNone/>
                      </a:pPr>
                      <a:r>
                        <a:rPr lang="en-US" altLang="zh-CN" sz="1600"/>
                        <a:t>200</a:t>
                      </a:r>
                      <a:r>
                        <a:rPr lang="zh-CN" altLang="en-US" sz="1600">
                          <a:sym typeface="+mn-ea"/>
                        </a:rPr>
                        <a:t>㎡</a:t>
                      </a:r>
                      <a:endParaRPr lang="en-US" altLang="zh-CN" sz="1600"/>
                    </a:p>
                  </a:txBody>
                  <a:tcPr/>
                </a:tc>
                <a:tc>
                  <a:txBody>
                    <a:bodyPr/>
                    <a:p>
                      <a:pPr algn="ctr">
                        <a:buNone/>
                      </a:pPr>
                      <a:r>
                        <a:rPr lang="en-US" altLang="zh-CN" sz="1600"/>
                        <a:t>200</a:t>
                      </a:r>
                      <a:r>
                        <a:rPr lang="zh-CN" altLang="en-US" sz="1600">
                          <a:sym typeface="+mn-ea"/>
                        </a:rPr>
                        <a:t>㎡</a:t>
                      </a:r>
                      <a:endParaRPr lang="en-US" altLang="zh-CN" sz="1600"/>
                    </a:p>
                  </a:txBody>
                  <a:tcPr/>
                </a:tc>
                <a:tc>
                  <a:txBody>
                    <a:bodyPr/>
                    <a:p>
                      <a:pPr algn="ctr">
                        <a:buNone/>
                      </a:pPr>
                      <a:r>
                        <a:rPr lang="en-US" altLang="zh-CN" sz="1600"/>
                        <a:t>8</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政府主导项目外包</a:t>
                      </a:r>
                      <a:endParaRPr lang="zh-CN" altLang="en-US" sz="1600"/>
                    </a:p>
                  </a:txBody>
                  <a:tcPr/>
                </a:tc>
                <a:tc>
                  <a:txBody>
                    <a:bodyPr/>
                    <a:p>
                      <a:pPr algn="ctr">
                        <a:buNone/>
                      </a:pPr>
                      <a:r>
                        <a:rPr lang="zh-CN" altLang="en-US" sz="1600"/>
                        <a:t>整修</a:t>
                      </a:r>
                      <a:endParaRPr lang="zh-CN" altLang="en-US" sz="1600"/>
                    </a:p>
                  </a:txBody>
                  <a:tcPr/>
                </a:tc>
                <a:tc>
                  <a:txBody>
                    <a:bodyPr/>
                    <a:p>
                      <a:pPr algn="ctr">
                        <a:buNone/>
                      </a:pPr>
                      <a:endParaRPr lang="zh-CN" altLang="en-US" sz="1600"/>
                    </a:p>
                  </a:txBody>
                  <a:tcPr/>
                </a:tc>
              </a:tr>
              <a:tr h="353695">
                <a:tc rowSpan="3">
                  <a:txBody>
                    <a:bodyPr/>
                    <a:p>
                      <a:pPr algn="ctr">
                        <a:buNone/>
                      </a:pPr>
                      <a:r>
                        <a:rPr lang="zh-CN" altLang="en-US" sz="1600">
                          <a:latin typeface="微软雅黑" panose="020B0503020204020204" charset="-122"/>
                          <a:ea typeface="微软雅黑" panose="020B0503020204020204" charset="-122"/>
                        </a:rPr>
                        <a:t>人居环境整治</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latin typeface="微软雅黑" panose="020B0503020204020204" charset="-122"/>
                          <a:ea typeface="微软雅黑" panose="020B0503020204020204" charset="-122"/>
                        </a:rPr>
                        <a:t>沟渠整治</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a:t>
                      </a:r>
                      <a:endParaRPr lang="zh-CN" altLang="en-US" sz="1600"/>
                    </a:p>
                  </a:txBody>
                  <a:tcPr/>
                </a:tc>
                <a:tc>
                  <a:txBody>
                    <a:bodyPr/>
                    <a:p>
                      <a:pPr algn="ctr">
                        <a:buNone/>
                      </a:pPr>
                      <a:r>
                        <a:rPr lang="en-US" altLang="zh-CN" sz="1600"/>
                        <a:t>37499.32</a:t>
                      </a:r>
                      <a:r>
                        <a:rPr lang="zh-CN" altLang="en-US" sz="1600">
                          <a:sym typeface="+mn-ea"/>
                        </a:rPr>
                        <a:t>㎡</a:t>
                      </a:r>
                      <a:endParaRPr lang="en-US" altLang="zh-CN" sz="1600"/>
                    </a:p>
                  </a:txBody>
                  <a:tcPr/>
                </a:tc>
                <a:tc>
                  <a:txBody>
                    <a:bodyPr/>
                    <a:p>
                      <a:pPr algn="ctr">
                        <a:buNone/>
                      </a:pPr>
                      <a:r>
                        <a:rPr lang="en-US" altLang="zh-CN" sz="1600"/>
                        <a:t>37499.32</a:t>
                      </a:r>
                      <a:r>
                        <a:rPr lang="zh-CN" altLang="en-US" sz="1600">
                          <a:sym typeface="+mn-ea"/>
                        </a:rPr>
                        <a:t>㎡</a:t>
                      </a:r>
                      <a:r>
                        <a:rPr lang="en-US" altLang="zh-CN" sz="1600"/>
                        <a:t>-</a:t>
                      </a:r>
                      <a:endParaRPr lang="en-US" altLang="zh-CN" sz="1600"/>
                    </a:p>
                  </a:txBody>
                  <a:tcPr/>
                </a:tc>
                <a:tc>
                  <a:txBody>
                    <a:bodyPr/>
                    <a:p>
                      <a:pPr algn="ctr">
                        <a:buNone/>
                      </a:pPr>
                      <a:r>
                        <a:rPr lang="en-US" altLang="zh-CN" sz="1600"/>
                        <a:t>10</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政府主导项目外包</a:t>
                      </a:r>
                      <a:endParaRPr lang="zh-CN" altLang="en-US" sz="1600"/>
                    </a:p>
                  </a:txBody>
                  <a:tcPr/>
                </a:tc>
                <a:tc>
                  <a:txBody>
                    <a:bodyPr/>
                    <a:p>
                      <a:pPr algn="ctr">
                        <a:buNone/>
                      </a:pPr>
                      <a:r>
                        <a:rPr lang="zh-CN" altLang="en-US" sz="1600"/>
                        <a:t>整治</a:t>
                      </a:r>
                      <a:endParaRPr lang="zh-CN" altLang="en-US" sz="1600"/>
                    </a:p>
                  </a:txBody>
                  <a:tcPr/>
                </a:tc>
                <a:tc>
                  <a:txBody>
                    <a:bodyPr/>
                    <a:p>
                      <a:pPr algn="ctr">
                        <a:buNone/>
                      </a:pPr>
                      <a:endParaRPr lang="zh-CN" altLang="en-US" sz="1600"/>
                    </a:p>
                  </a:txBody>
                  <a:tcPr/>
                </a:tc>
              </a:tr>
              <a:tr h="353695">
                <a:tc vMerge="1">
                  <a:tcPr/>
                </a:tc>
                <a:tc>
                  <a:txBody>
                    <a:bodyPr/>
                    <a:p>
                      <a:pPr algn="ctr">
                        <a:buNone/>
                      </a:pPr>
                      <a:r>
                        <a:rPr lang="zh-CN" altLang="en-US" sz="1600">
                          <a:latin typeface="微软雅黑" panose="020B0503020204020204" charset="-122"/>
                          <a:ea typeface="微软雅黑" panose="020B0503020204020204" charset="-122"/>
                          <a:cs typeface="微软雅黑" panose="020B0503020204020204" charset="-122"/>
                        </a:rPr>
                        <a:t>路灯 </a:t>
                      </a:r>
                      <a:endParaRPr lang="zh-CN" altLang="en-US" sz="1600">
                        <a:latin typeface="微软雅黑" panose="020B0503020204020204" charset="-122"/>
                        <a:ea typeface="微软雅黑" panose="020B0503020204020204" charset="-122"/>
                        <a:cs typeface="微软雅黑" panose="020B0503020204020204" charset="-122"/>
                      </a:endParaRPr>
                    </a:p>
                  </a:txBody>
                  <a:tcPr/>
                </a:tc>
                <a:tc>
                  <a:txBody>
                    <a:bodyPr/>
                    <a:p>
                      <a:pPr algn="ctr">
                        <a:buNone/>
                      </a:pPr>
                      <a:r>
                        <a:rPr lang="zh-CN" altLang="en-US" sz="1600"/>
                        <a:t>村庄</a:t>
                      </a:r>
                      <a:endParaRPr lang="zh-CN" altLang="en-US" sz="1600"/>
                    </a:p>
                  </a:txBody>
                  <a:tcPr/>
                </a:tc>
                <a:tc>
                  <a:txBody>
                    <a:bodyPr/>
                    <a:p>
                      <a:pPr algn="ctr">
                        <a:buNone/>
                      </a:pPr>
                      <a:r>
                        <a:rPr lang="en-US" altLang="zh-CN" sz="1600"/>
                        <a:t>60</a:t>
                      </a:r>
                      <a:r>
                        <a:rPr lang="zh-CN" altLang="en-US" sz="1600"/>
                        <a:t>盏</a:t>
                      </a:r>
                      <a:endParaRPr lang="zh-CN" altLang="en-US" sz="1600"/>
                    </a:p>
                  </a:txBody>
                  <a:tcPr/>
                </a:tc>
                <a:tc>
                  <a:txBody>
                    <a:bodyPr/>
                    <a:p>
                      <a:pPr algn="ctr">
                        <a:buNone/>
                      </a:pPr>
                      <a:r>
                        <a:rPr lang="en-US" altLang="zh-CN" sz="1600"/>
                        <a:t>—</a:t>
                      </a:r>
                      <a:endParaRPr lang="en-US" altLang="zh-CN" sz="1600"/>
                    </a:p>
                  </a:txBody>
                  <a:tcPr/>
                </a:tc>
                <a:tc>
                  <a:txBody>
                    <a:bodyPr/>
                    <a:p>
                      <a:pPr algn="ctr">
                        <a:buNone/>
                      </a:pPr>
                      <a:r>
                        <a:rPr lang="en-US" altLang="zh-CN" sz="1600"/>
                        <a:t>10</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政府主导项目外包</a:t>
                      </a:r>
                      <a:endParaRPr lang="zh-CN" altLang="en-US" sz="1600"/>
                    </a:p>
                  </a:txBody>
                  <a:tcPr/>
                </a:tc>
                <a:tc>
                  <a:txBody>
                    <a:bodyPr/>
                    <a:p>
                      <a:pPr algn="ctr">
                        <a:buNone/>
                      </a:pPr>
                      <a:r>
                        <a:rPr lang="zh-CN" altLang="en-US" sz="1600"/>
                        <a:t>新建</a:t>
                      </a:r>
                      <a:endParaRPr lang="zh-CN" altLang="en-US" sz="1600"/>
                    </a:p>
                  </a:txBody>
                  <a:tcPr/>
                </a:tc>
                <a:tc>
                  <a:txBody>
                    <a:bodyPr/>
                    <a:p>
                      <a:pPr algn="ctr">
                        <a:buNone/>
                      </a:pPr>
                      <a:endParaRPr lang="zh-CN" altLang="en-US" sz="1600"/>
                    </a:p>
                  </a:txBody>
                  <a:tcPr/>
                </a:tc>
              </a:tr>
              <a:tr h="353695">
                <a:tc vMerge="1">
                  <a:tcPr/>
                </a:tc>
                <a:tc>
                  <a:txBody>
                    <a:bodyPr/>
                    <a:p>
                      <a:pPr algn="ctr">
                        <a:buNone/>
                      </a:pPr>
                      <a:r>
                        <a:rPr lang="zh-CN" altLang="en-US" sz="1600">
                          <a:latin typeface="微软雅黑" panose="020B0503020204020204" charset="-122"/>
                          <a:ea typeface="微软雅黑" panose="020B0503020204020204" charset="-122"/>
                        </a:rPr>
                        <a:t>垃圾箱</a:t>
                      </a:r>
                      <a:endParaRPr lang="zh-CN" altLang="en-US" sz="1600">
                        <a:latin typeface="微软雅黑" panose="020B0503020204020204" charset="-122"/>
                        <a:ea typeface="微软雅黑" panose="020B0503020204020204" charset="-122"/>
                      </a:endParaRPr>
                    </a:p>
                  </a:txBody>
                  <a:tcPr/>
                </a:tc>
                <a:tc>
                  <a:txBody>
                    <a:bodyPr/>
                    <a:p>
                      <a:pPr algn="ctr">
                        <a:buNone/>
                      </a:pPr>
                      <a:r>
                        <a:rPr lang="zh-CN" altLang="en-US" sz="1600"/>
                        <a:t>村庄</a:t>
                      </a:r>
                      <a:endParaRPr lang="zh-CN" altLang="en-US" sz="1600"/>
                    </a:p>
                  </a:txBody>
                  <a:tcPr/>
                </a:tc>
                <a:tc>
                  <a:txBody>
                    <a:bodyPr/>
                    <a:p>
                      <a:pPr algn="ctr">
                        <a:buNone/>
                      </a:pPr>
                      <a:r>
                        <a:rPr lang="en-US" altLang="zh-CN" sz="1600"/>
                        <a:t>40</a:t>
                      </a:r>
                      <a:r>
                        <a:rPr lang="zh-CN" altLang="en-US" sz="1600"/>
                        <a:t>个</a:t>
                      </a:r>
                      <a:endParaRPr lang="zh-CN" altLang="en-US" sz="1600"/>
                    </a:p>
                  </a:txBody>
                  <a:tcPr/>
                </a:tc>
                <a:tc>
                  <a:txBody>
                    <a:bodyPr/>
                    <a:p>
                      <a:pPr algn="ctr">
                        <a:buNone/>
                      </a:pPr>
                      <a:r>
                        <a:rPr lang="en-US" altLang="zh-CN" sz="1600"/>
                        <a:t>-</a:t>
                      </a:r>
                      <a:endParaRPr lang="en-US" altLang="zh-CN" sz="1600"/>
                    </a:p>
                  </a:txBody>
                  <a:tcPr/>
                </a:tc>
                <a:tc>
                  <a:txBody>
                    <a:bodyPr/>
                    <a:p>
                      <a:pPr algn="ctr">
                        <a:buNone/>
                      </a:pPr>
                      <a:r>
                        <a:rPr lang="en-US" altLang="zh-CN" sz="1600"/>
                        <a:t>2</a:t>
                      </a:r>
                      <a:r>
                        <a:rPr lang="zh-CN" altLang="en-US" sz="1600"/>
                        <a:t>万</a:t>
                      </a:r>
                      <a:endParaRPr lang="zh-CN" altLang="en-US" sz="1600"/>
                    </a:p>
                  </a:txBody>
                  <a:tcPr/>
                </a:tc>
                <a:tc>
                  <a:txBody>
                    <a:bodyPr/>
                    <a:p>
                      <a:pPr algn="ctr">
                        <a:buNone/>
                      </a:pPr>
                      <a:r>
                        <a:rPr lang="zh-CN" altLang="en-US" sz="1600"/>
                        <a:t>政府投资</a:t>
                      </a:r>
                      <a:endParaRPr lang="zh-CN" altLang="en-US" sz="1600"/>
                    </a:p>
                  </a:txBody>
                  <a:tcPr/>
                </a:tc>
                <a:tc>
                  <a:txBody>
                    <a:bodyPr/>
                    <a:p>
                      <a:pPr algn="ctr">
                        <a:buNone/>
                      </a:pPr>
                      <a:r>
                        <a:rPr lang="zh-CN" altLang="en-US" sz="1600"/>
                        <a:t>村委</a:t>
                      </a:r>
                      <a:endParaRPr lang="zh-CN" altLang="en-US" sz="1600"/>
                    </a:p>
                  </a:txBody>
                  <a:tcPr/>
                </a:tc>
                <a:tc>
                  <a:txBody>
                    <a:bodyPr/>
                    <a:p>
                      <a:pPr algn="ctr">
                        <a:buNone/>
                      </a:pPr>
                      <a:r>
                        <a:rPr lang="zh-CN" altLang="en-US" sz="1600"/>
                        <a:t>政府主导项目外包</a:t>
                      </a:r>
                      <a:endParaRPr lang="zh-CN" altLang="en-US" sz="1600"/>
                    </a:p>
                  </a:txBody>
                  <a:tcPr/>
                </a:tc>
                <a:tc>
                  <a:txBody>
                    <a:bodyPr/>
                    <a:p>
                      <a:pPr algn="ctr">
                        <a:buNone/>
                      </a:pPr>
                      <a:r>
                        <a:rPr lang="zh-CN" altLang="en-US" sz="1600"/>
                        <a:t>新建</a:t>
                      </a:r>
                      <a:endParaRPr lang="zh-CN" altLang="en-US" sz="1600"/>
                    </a:p>
                  </a:txBody>
                  <a:tcPr/>
                </a:tc>
                <a:tc>
                  <a:txBody>
                    <a:bodyPr/>
                    <a:p>
                      <a:pPr algn="ctr">
                        <a:buNone/>
                      </a:pPr>
                      <a:endParaRPr lang="zh-CN" altLang="en-US" sz="1600"/>
                    </a:p>
                  </a:txBody>
                  <a:tcPr/>
                </a:tc>
              </a:tr>
            </a:tbl>
          </a:graphicData>
        </a:graphic>
      </p:graphicFrame>
      <p:sp>
        <p:nvSpPr>
          <p:cNvPr id="9" name="object 15"/>
          <p:cNvSpPr txBox="1"/>
          <p:nvPr/>
        </p:nvSpPr>
        <p:spPr>
          <a:xfrm>
            <a:off x="417372" y="1347215"/>
            <a:ext cx="11640820" cy="62801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8.4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项目库</a:t>
            </a:r>
            <a:endParaRPr sz="2700">
              <a:latin typeface="微软雅黑" panose="020B0503020204020204" charset="-122"/>
              <a:ea typeface="微软雅黑" panose="020B0503020204020204" charset="-122"/>
              <a:cs typeface="微软雅黑" panose="020B0503020204020204" charset="-122"/>
            </a:endParaRPr>
          </a:p>
          <a:p>
            <a:pPr marL="372110">
              <a:lnSpc>
                <a:spcPct val="100000"/>
              </a:lnSpc>
            </a:pPr>
            <a:endParaRPr sz="2000">
              <a:latin typeface="微软雅黑" panose="020B0503020204020204" charset="-122"/>
              <a:ea typeface="微软雅黑" panose="020B0503020204020204" charset="-122"/>
              <a:cs typeface="微软雅黑" panose="020B0503020204020204" charset="-122"/>
            </a:endParaRPr>
          </a:p>
        </p:txBody>
      </p:sp>
      <p:sp>
        <p:nvSpPr>
          <p:cNvPr id="4"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35" y="-99695"/>
            <a:ext cx="15125065" cy="10799445"/>
          </a:xfrm>
          <a:prstGeom prst="rect">
            <a:avLst/>
          </a:prstGeom>
          <a:solidFill>
            <a:schemeClr val="accent3">
              <a:lumMod val="60000"/>
              <a:lumOff val="40000"/>
              <a:alpha val="76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12700" fontAlgn="auto">
              <a:lnSpc>
                <a:spcPct val="200000"/>
              </a:lnSpc>
              <a:spcBef>
                <a:spcPts val="100"/>
              </a:spcBef>
            </a:pPr>
            <a:endParaRPr lang="zh-CN" altLang="en-US" sz="6000"/>
          </a:p>
        </p:txBody>
      </p:sp>
      <p:sp>
        <p:nvSpPr>
          <p:cNvPr id="7" name="文本框 6"/>
          <p:cNvSpPr txBox="1"/>
          <p:nvPr/>
        </p:nvSpPr>
        <p:spPr>
          <a:xfrm>
            <a:off x="5650230" y="4474210"/>
            <a:ext cx="6128385" cy="1198880"/>
          </a:xfrm>
          <a:prstGeom prst="rect">
            <a:avLst/>
          </a:prstGeom>
          <a:noFill/>
        </p:spPr>
        <p:txBody>
          <a:bodyPr wrap="square" rtlCol="0">
            <a:spAutoFit/>
          </a:bodyPr>
          <a:p>
            <a:r>
              <a:rPr lang="zh-CN" altLang="zh-CN" sz="7200">
                <a:latin typeface="微软雅黑" panose="020B0503020204020204" charset="-122"/>
                <a:ea typeface="微软雅黑" panose="020B0503020204020204" charset="-122"/>
                <a:cs typeface="微软雅黑" panose="020B0503020204020204" charset="-122"/>
              </a:rPr>
              <a:t>感谢聆听 </a:t>
            </a:r>
            <a:r>
              <a:rPr lang="en-US" altLang="zh-CN" sz="7200">
                <a:latin typeface="微软雅黑" panose="020B0503020204020204" charset="-122"/>
                <a:ea typeface="微软雅黑" panose="020B0503020204020204" charset="-122"/>
                <a:cs typeface="微软雅黑" panose="020B0503020204020204" charset="-122"/>
              </a:rPr>
              <a:t>!</a:t>
            </a:r>
            <a:endParaRPr lang="en-US" altLang="zh-CN" sz="72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flipV="1">
            <a:off x="0" y="955040"/>
            <a:ext cx="9811385" cy="107315"/>
          </a:xfrm>
          <a:prstGeom prst="rect">
            <a:avLst/>
          </a:prstGeom>
          <a:blipFill>
            <a:blip r:embed="rId1" cstate="print"/>
            <a:stretch>
              <a:fillRect/>
            </a:stretch>
          </a:blipFill>
        </p:spPr>
        <p:txBody>
          <a:bodyPr wrap="square" lIns="0" tIns="0" rIns="0" bIns="0" rtlCol="0"/>
          <a:lstStyle/>
          <a:p/>
        </p:txBody>
      </p:sp>
      <p:sp>
        <p:nvSpPr>
          <p:cNvPr id="15" name="object 6"/>
          <p:cNvSpPr/>
          <p:nvPr/>
        </p:nvSpPr>
        <p:spPr>
          <a:xfrm>
            <a:off x="-25400" y="1014095"/>
            <a:ext cx="9785985" cy="18000"/>
          </a:xfrm>
          <a:prstGeom prst="rect">
            <a:avLst/>
          </a:prstGeom>
          <a:ln>
            <a:noFill/>
          </a:ln>
        </p:spPr>
        <p:style>
          <a:lnRef idx="3">
            <a:schemeClr val="lt1"/>
          </a:lnRef>
          <a:fillRef idx="1">
            <a:schemeClr val="accent3"/>
          </a:fillRef>
          <a:effectRef idx="1">
            <a:schemeClr val="accent3"/>
          </a:effectRef>
          <a:fontRef idx="minor">
            <a:schemeClr val="lt1"/>
          </a:fontRef>
        </p:style>
        <p:txBody>
          <a:bodyPr wrap="square" lIns="0" tIns="0" rIns="0" bIns="0" rtlCol="0"/>
          <a:p/>
        </p:txBody>
      </p:sp>
      <p:sp>
        <p:nvSpPr>
          <p:cNvPr id="9" name="object 9"/>
          <p:cNvSpPr txBox="1"/>
          <p:nvPr/>
        </p:nvSpPr>
        <p:spPr>
          <a:xfrm>
            <a:off x="1174115" y="2091055"/>
            <a:ext cx="13013055" cy="1835785"/>
          </a:xfrm>
          <a:prstGeom prst="rect">
            <a:avLst/>
          </a:prstGeom>
        </p:spPr>
        <p:txBody>
          <a:bodyPr vert="horz" wrap="square" lIns="0" tIns="173355" rIns="0" bIns="0" rtlCol="0">
            <a:spAutoFit/>
          </a:bodyPr>
          <a:p>
            <a:pPr marL="372110">
              <a:lnSpc>
                <a:spcPct val="100000"/>
              </a:lnSpc>
              <a:spcBef>
                <a:spcPts val="1365"/>
              </a:spcBef>
            </a:pPr>
            <a:endParaRPr sz="1800" dirty="0">
              <a:latin typeface="微软雅黑" panose="020B0503020204020204" charset="-122"/>
              <a:cs typeface="微软雅黑" panose="020B0503020204020204" charset="-122"/>
            </a:endParaRPr>
          </a:p>
          <a:p>
            <a:pPr marL="12700" marR="166370" indent="359410">
              <a:lnSpc>
                <a:spcPct val="150000"/>
              </a:lnSpc>
              <a:spcBef>
                <a:spcPts val="5"/>
              </a:spcBef>
            </a:pPr>
            <a:r>
              <a:rPr lang="zh-CN" sz="2000" b="1" dirty="0">
                <a:latin typeface="微软雅黑" panose="020B0503020204020204" charset="-122"/>
                <a:ea typeface="微软雅黑" panose="020B0503020204020204" charset="-122"/>
                <a:cs typeface="微软雅黑" panose="020B0503020204020204" charset="-122"/>
              </a:rPr>
              <a:t>总规对大北庄村的定位：</a:t>
            </a:r>
            <a:r>
              <a:rPr lang="zh-CN" sz="2000" b="1" dirty="0">
                <a:solidFill>
                  <a:schemeClr val="tx1"/>
                </a:solidFill>
                <a:latin typeface="微软雅黑" panose="020B0503020204020204" charset="-122"/>
                <a:ea typeface="微软雅黑" panose="020B0503020204020204" charset="-122"/>
                <a:cs typeface="微软雅黑" panose="020B0503020204020204" charset="-122"/>
              </a:rPr>
              <a:t>基层村，人口规模</a:t>
            </a:r>
            <a:r>
              <a:rPr lang="en-US" altLang="zh-CN" sz="2000" b="1" dirty="0">
                <a:solidFill>
                  <a:schemeClr val="tx1"/>
                </a:solidFill>
                <a:latin typeface="微软雅黑" panose="020B0503020204020204" charset="-122"/>
                <a:ea typeface="微软雅黑" panose="020B0503020204020204" charset="-122"/>
                <a:cs typeface="微软雅黑" panose="020B0503020204020204" charset="-122"/>
              </a:rPr>
              <a:t>0.1-0.2</a:t>
            </a:r>
            <a:r>
              <a:rPr lang="zh-CN" altLang="en-US" sz="2000" b="1" dirty="0">
                <a:solidFill>
                  <a:schemeClr val="tx1"/>
                </a:solidFill>
                <a:latin typeface="微软雅黑" panose="020B0503020204020204" charset="-122"/>
                <a:ea typeface="微软雅黑" panose="020B0503020204020204" charset="-122"/>
                <a:cs typeface="微软雅黑" panose="020B0503020204020204" charset="-122"/>
              </a:rPr>
              <a:t>万人，为改造提升型村庄</a:t>
            </a:r>
            <a:r>
              <a:rPr lang="zh-CN" altLang="en-US" sz="2000" dirty="0">
                <a:latin typeface="微软雅黑" panose="020B0503020204020204" charset="-122"/>
                <a:ea typeface="微软雅黑" panose="020B0503020204020204" charset="-122"/>
                <a:cs typeface="微软雅黑" panose="020B0503020204020204" charset="-122"/>
              </a:rPr>
              <a:t>。重点完善设施，实施村庄环境整治。以增减挂钩、减量提质为原</a:t>
            </a:r>
            <a:r>
              <a:rPr lang="zh-CN" sz="2000">
                <a:latin typeface="微软雅黑" panose="020B0503020204020204" charset="-122"/>
                <a:ea typeface="微软雅黑" panose="020B0503020204020204" charset="-122"/>
                <a:cs typeface="微软雅黑" panose="020B0503020204020204" charset="-122"/>
              </a:rPr>
              <a:t>则，实现整村改造后集体建设用地减量、村庄用地布局优化、环境品质提高。有针对性的进行专项整治，促进乡村振兴。</a:t>
            </a:r>
            <a:r>
              <a:rPr lang="zh-CN" sz="2000" b="1">
                <a:solidFill>
                  <a:schemeClr val="tx1"/>
                </a:solidFill>
                <a:latin typeface="微软雅黑" panose="020B0503020204020204" charset="-122"/>
                <a:ea typeface="微软雅黑" panose="020B0503020204020204" charset="-122"/>
                <a:cs typeface="微软雅黑" panose="020B0503020204020204" charset="-122"/>
              </a:rPr>
              <a:t>村庄建设用地控制，改造提升型村庄对应更新型</a:t>
            </a:r>
            <a:r>
              <a:rPr lang="zh-CN" sz="2000">
                <a:latin typeface="微软雅黑" panose="020B0503020204020204" charset="-122"/>
                <a:ea typeface="微软雅黑" panose="020B0503020204020204" charset="-122"/>
                <a:cs typeface="微软雅黑" panose="020B0503020204020204" charset="-122"/>
              </a:rPr>
              <a:t>。</a:t>
            </a:r>
            <a:endParaRPr lang="zh-CN" sz="2000">
              <a:latin typeface="微软雅黑" panose="020B0503020204020204" charset="-122"/>
              <a:ea typeface="微软雅黑" panose="020B0503020204020204" charset="-122"/>
              <a:cs typeface="微软雅黑" panose="020B0503020204020204" charset="-122"/>
            </a:endParaRPr>
          </a:p>
        </p:txBody>
      </p:sp>
      <p:sp>
        <p:nvSpPr>
          <p:cNvPr id="10" name="object 10"/>
          <p:cNvSpPr txBox="1"/>
          <p:nvPr/>
        </p:nvSpPr>
        <p:spPr>
          <a:xfrm>
            <a:off x="417195" y="1372870"/>
            <a:ext cx="8308975" cy="1022985"/>
          </a:xfrm>
          <a:prstGeom prst="rect">
            <a:avLst/>
          </a:prstGeom>
        </p:spPr>
        <p:txBody>
          <a:bodyPr vert="horz" wrap="square" lIns="0" tIns="12700" rIns="0" bIns="0" rtlCol="0">
            <a:spAutoFit/>
          </a:bodyPr>
          <a:p>
            <a:pPr marL="12700">
              <a:lnSpc>
                <a:spcPct val="100000"/>
              </a:lnSpc>
              <a:spcBef>
                <a:spcPts val="100"/>
              </a:spcBef>
            </a:pPr>
            <a:r>
              <a:rPr lang="en-US" sz="2000" b="1" dirty="0">
                <a:latin typeface="微软雅黑" panose="020B0503020204020204" charset="-122"/>
                <a:ea typeface="微软雅黑" panose="020B0503020204020204" charset="-122"/>
                <a:cs typeface="微软雅黑" panose="020B0503020204020204" charset="-122"/>
              </a:rPr>
              <a:t>1</a:t>
            </a:r>
            <a:r>
              <a:rPr sz="2000" b="1" dirty="0">
                <a:latin typeface="微软雅黑" panose="020B0503020204020204" charset="-122"/>
                <a:ea typeface="微软雅黑" panose="020B0503020204020204" charset="-122"/>
                <a:cs typeface="微软雅黑" panose="020B0503020204020204" charset="-122"/>
              </a:rPr>
              <a:t>.</a:t>
            </a:r>
            <a:r>
              <a:rPr lang="en-US" sz="2000" b="1" dirty="0">
                <a:latin typeface="微软雅黑" panose="020B0503020204020204" charset="-122"/>
                <a:ea typeface="微软雅黑" panose="020B0503020204020204" charset="-122"/>
                <a:cs typeface="微软雅黑" panose="020B0503020204020204" charset="-122"/>
              </a:rPr>
              <a:t>4</a:t>
            </a:r>
            <a:r>
              <a:rPr sz="2000" b="1" dirty="0">
                <a:latin typeface="微软雅黑" panose="020B0503020204020204" charset="-122"/>
                <a:ea typeface="微软雅黑" panose="020B0503020204020204" charset="-122"/>
                <a:cs typeface="微软雅黑" panose="020B0503020204020204" charset="-122"/>
              </a:rPr>
              <a:t> </a:t>
            </a:r>
            <a:r>
              <a:rPr lang="zh-CN" sz="2000" b="1" dirty="0">
                <a:latin typeface="微软雅黑" panose="020B0503020204020204" charset="-122"/>
                <a:ea typeface="微软雅黑" panose="020B0503020204020204" charset="-122"/>
                <a:cs typeface="微软雅黑" panose="020B0503020204020204" charset="-122"/>
              </a:rPr>
              <a:t>上位</a:t>
            </a:r>
            <a:r>
              <a:rPr sz="2000" b="1" dirty="0">
                <a:latin typeface="微软雅黑" panose="020B0503020204020204" charset="-122"/>
                <a:ea typeface="微软雅黑" panose="020B0503020204020204" charset="-122"/>
                <a:cs typeface="微软雅黑" panose="020B0503020204020204" charset="-122"/>
              </a:rPr>
              <a:t>规划</a:t>
            </a:r>
            <a:endParaRPr sz="2000" b="1" dirty="0">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endParaRPr sz="2000" b="1" dirty="0">
              <a:latin typeface="微软雅黑" panose="020B0503020204020204" charset="-122"/>
              <a:ea typeface="微软雅黑" panose="020B0503020204020204" charset="-122"/>
              <a:cs typeface="微软雅黑" panose="020B0503020204020204" charset="-122"/>
            </a:endParaRPr>
          </a:p>
          <a:p>
            <a:pPr marL="12700">
              <a:lnSpc>
                <a:spcPct val="100000"/>
              </a:lnSpc>
              <a:spcBef>
                <a:spcPts val="100"/>
              </a:spcBef>
            </a:pPr>
            <a:r>
              <a:rPr sz="1800" b="1" dirty="0">
                <a:latin typeface="微软雅黑" panose="020B0503020204020204" charset="-122"/>
                <a:ea typeface="微软雅黑" panose="020B0503020204020204" charset="-122"/>
                <a:cs typeface="微软雅黑" panose="020B0503020204020204" charset="-122"/>
              </a:rPr>
              <a:t>       </a:t>
            </a:r>
            <a:r>
              <a:rPr lang="en-US" altLang="zh-CN" sz="1800" b="1" dirty="0">
                <a:latin typeface="微软雅黑" panose="020B0503020204020204" charset="-122"/>
                <a:ea typeface="微软雅黑" panose="020B0503020204020204" charset="-122"/>
                <a:cs typeface="微软雅黑" panose="020B0503020204020204" charset="-122"/>
              </a:rPr>
              <a:t>1.4.1</a:t>
            </a:r>
            <a:r>
              <a:rPr sz="2400" b="1" dirty="0">
                <a:latin typeface="微软雅黑" panose="020B0503020204020204" charset="-122"/>
                <a:ea typeface="微软雅黑" panose="020B0503020204020204" charset="-122"/>
                <a:cs typeface="微软雅黑" panose="020B0503020204020204" charset="-122"/>
              </a:rPr>
              <a:t>《</a:t>
            </a:r>
            <a:r>
              <a:rPr lang="zh-CN" sz="2400" b="1" dirty="0">
                <a:latin typeface="微软雅黑" panose="020B0503020204020204" charset="-122"/>
                <a:ea typeface="微软雅黑" panose="020B0503020204020204" charset="-122"/>
                <a:cs typeface="微软雅黑" panose="020B0503020204020204" charset="-122"/>
              </a:rPr>
              <a:t>兰陵县下乡村</a:t>
            </a:r>
            <a:r>
              <a:rPr sz="2400" b="1" dirty="0">
                <a:latin typeface="微软雅黑" panose="020B0503020204020204" charset="-122"/>
                <a:ea typeface="微软雅黑" panose="020B0503020204020204" charset="-122"/>
                <a:cs typeface="微软雅黑" panose="020B0503020204020204" charset="-122"/>
              </a:rPr>
              <a:t>总体规划（201</a:t>
            </a:r>
            <a:r>
              <a:rPr lang="en-US" sz="2400" b="1" dirty="0">
                <a:latin typeface="微软雅黑" panose="020B0503020204020204" charset="-122"/>
                <a:ea typeface="微软雅黑" panose="020B0503020204020204" charset="-122"/>
                <a:cs typeface="微软雅黑" panose="020B0503020204020204" charset="-122"/>
              </a:rPr>
              <a:t>3</a:t>
            </a:r>
            <a:r>
              <a:rPr lang="en-US" sz="2400" b="1" dirty="0">
                <a:latin typeface="微软雅黑" panose="020B0503020204020204" charset="-122"/>
                <a:ea typeface="微软雅黑" panose="020B0503020204020204" charset="-122"/>
                <a:cs typeface="微软雅黑" panose="020B0503020204020204" charset="-122"/>
              </a:rPr>
              <a:t>-</a:t>
            </a:r>
            <a:r>
              <a:rPr sz="2400" b="1" dirty="0">
                <a:latin typeface="微软雅黑" panose="020B0503020204020204" charset="-122"/>
                <a:ea typeface="微软雅黑" panose="020B0503020204020204" charset="-122"/>
                <a:cs typeface="微软雅黑" panose="020B0503020204020204" charset="-122"/>
              </a:rPr>
              <a:t>203</a:t>
            </a:r>
            <a:r>
              <a:rPr lang="en-US" sz="2400" b="1" dirty="0">
                <a:latin typeface="微软雅黑" panose="020B0503020204020204" charset="-122"/>
                <a:ea typeface="微软雅黑" panose="020B0503020204020204" charset="-122"/>
                <a:cs typeface="微软雅黑" panose="020B0503020204020204" charset="-122"/>
              </a:rPr>
              <a:t>0</a:t>
            </a:r>
            <a:r>
              <a:rPr lang="zh-CN" sz="2400" b="1" dirty="0">
                <a:latin typeface="微软雅黑" panose="020B0503020204020204" charset="-122"/>
                <a:ea typeface="微软雅黑" panose="020B0503020204020204" charset="-122"/>
                <a:cs typeface="微软雅黑" panose="020B0503020204020204" charset="-122"/>
              </a:rPr>
              <a:t>年</a:t>
            </a:r>
            <a:r>
              <a:rPr sz="2400" b="1" dirty="0">
                <a:latin typeface="微软雅黑" panose="020B0503020204020204" charset="-122"/>
                <a:ea typeface="微软雅黑" panose="020B0503020204020204" charset="-122"/>
                <a:cs typeface="微软雅黑" panose="020B0503020204020204" charset="-122"/>
              </a:rPr>
              <a:t>）》</a:t>
            </a:r>
            <a:endParaRPr sz="2400">
              <a:latin typeface="微软雅黑" panose="020B0503020204020204" charset="-122"/>
              <a:ea typeface="微软雅黑" panose="020B0503020204020204" charset="-122"/>
              <a:cs typeface="微软雅黑" panose="020B0503020204020204" charset="-122"/>
            </a:endParaRPr>
          </a:p>
        </p:txBody>
      </p:sp>
      <p:sp>
        <p:nvSpPr>
          <p:cNvPr id="8" name="object 2"/>
          <p:cNvSpPr txBox="1">
            <a:spLocks noGrp="1"/>
          </p:cNvSpPr>
          <p:nvPr>
            <p:ph type="title"/>
          </p:nvPr>
        </p:nvSpPr>
        <p:spPr>
          <a:xfrm>
            <a:off x="400507" y="274701"/>
            <a:ext cx="2040255" cy="732790"/>
          </a:xfrm>
          <a:prstGeom prst="rect">
            <a:avLst/>
          </a:prstGeom>
        </p:spPr>
        <p:txBody>
          <a:bodyPr vert="horz" wrap="square" lIns="0" tIns="12700" rIns="0" bIns="0" rtlCol="0">
            <a:spAutoFit/>
          </a:bodyPr>
          <a:lstStyle/>
          <a:p>
            <a:pPr marL="38100">
              <a:lnSpc>
                <a:spcPct val="100000"/>
              </a:lnSpc>
              <a:spcBef>
                <a:spcPts val="100"/>
              </a:spcBef>
              <a:tabLst>
                <a:tab pos="581025" algn="l"/>
              </a:tabLst>
            </a:pPr>
            <a:r>
              <a:rPr sz="7200" u="none" baseline="13000" dirty="0">
                <a:solidFill>
                  <a:srgbClr val="FFFFFF"/>
                </a:solidFill>
                <a:latin typeface="Calibri" panose="020F0502020204030204"/>
                <a:cs typeface="Calibri" panose="020F0502020204030204"/>
              </a:rPr>
              <a:t>1	</a:t>
            </a:r>
            <a:r>
              <a:rPr sz="2800" u="none" spc="-5" dirty="0">
                <a:solidFill>
                  <a:srgbClr val="000000"/>
                </a:solidFill>
                <a:ea typeface="微软雅黑" panose="020B0503020204020204" charset="-122"/>
              </a:rPr>
              <a:t>规划</a:t>
            </a:r>
            <a:r>
              <a:rPr lang="zh-CN" sz="2800" u="none" spc="-5" dirty="0">
                <a:ea typeface="微软雅黑" panose="020B0503020204020204" charset="-122"/>
              </a:rPr>
              <a:t>概况</a:t>
            </a:r>
            <a:endParaRPr lang="zh-CN" sz="2800" u="none" spc="-5" dirty="0">
              <a:ea typeface="微软雅黑" panose="020B0503020204020204" charset="-122"/>
              <a:cs typeface="Calibri" panose="020F0502020204030204"/>
            </a:endParaRPr>
          </a:p>
        </p:txBody>
      </p:sp>
      <p:sp>
        <p:nvSpPr>
          <p:cNvPr id="11" name="object 3"/>
          <p:cNvSpPr/>
          <p:nvPr/>
        </p:nvSpPr>
        <p:spPr>
          <a:xfrm>
            <a:off x="768692" y="1014221"/>
            <a:ext cx="213360" cy="0"/>
          </a:xfrm>
          <a:custGeom>
            <a:avLst/>
            <a:gdLst/>
            <a:ahLst/>
            <a:cxnLst/>
            <a:rect l="l" t="t" r="r" b="b"/>
            <a:pathLst>
              <a:path w="213359">
                <a:moveTo>
                  <a:pt x="0" y="0"/>
                </a:moveTo>
                <a:lnTo>
                  <a:pt x="213359" y="0"/>
                </a:lnTo>
              </a:path>
            </a:pathLst>
          </a:custGeom>
          <a:ln w="21335">
            <a:solidFill>
              <a:srgbClr val="678034"/>
            </a:solidFill>
          </a:ln>
        </p:spPr>
        <p:txBody>
          <a:bodyPr wrap="square" lIns="0" tIns="0" rIns="0" bIns="0" rtlCol="0"/>
          <a:lstStyle/>
          <a:p/>
        </p:txBody>
      </p:sp>
      <p:sp>
        <p:nvSpPr>
          <p:cNvPr id="7" name="object 5"/>
          <p:cNvSpPr txBox="1"/>
          <p:nvPr/>
        </p:nvSpPr>
        <p:spPr>
          <a:xfrm>
            <a:off x="10020045" y="926718"/>
            <a:ext cx="4292600" cy="196850"/>
          </a:xfrm>
          <a:prstGeom prst="rect">
            <a:avLst/>
          </a:prstGeom>
        </p:spPr>
        <p:txBody>
          <a:bodyPr vert="horz" wrap="square" lIns="0" tIns="12700" rIns="0" bIns="0" rtlCol="0">
            <a:spAutoFit/>
          </a:bodyPr>
          <a:lstStyle/>
          <a:p>
            <a:pPr marL="12700">
              <a:lnSpc>
                <a:spcPct val="100000"/>
              </a:lnSpc>
              <a:spcBef>
                <a:spcPts val="100"/>
              </a:spcBef>
            </a:pPr>
            <a:r>
              <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rPr>
              <a:t>兰陵县下村乡大北庄村村庄规划</a:t>
            </a:r>
            <a:endParaRPr lang="zh-CN" altLang="en-US" sz="1200" b="1" dirty="0">
              <a:solidFill>
                <a:schemeClr val="tx1">
                  <a:lumMod val="50000"/>
                  <a:lumOff val="50000"/>
                </a:schemeClr>
              </a:solidFill>
              <a:latin typeface="微软雅黑" panose="020B0503020204020204" charset="-122"/>
              <a:ea typeface="微软雅黑" panose="020B0503020204020204" charset="-122"/>
              <a:cs typeface="+mn-ea"/>
              <a:sym typeface="+mn-lt"/>
            </a:endParaRPr>
          </a:p>
        </p:txBody>
      </p:sp>
      <p:pic>
        <p:nvPicPr>
          <p:cNvPr id="12" name="图片 11" descr="a03"/>
          <p:cNvPicPr>
            <a:picLocks noChangeAspect="1"/>
          </p:cNvPicPr>
          <p:nvPr/>
        </p:nvPicPr>
        <p:blipFill>
          <a:blip r:embed="rId2"/>
          <a:stretch>
            <a:fillRect/>
          </a:stretch>
        </p:blipFill>
        <p:spPr>
          <a:xfrm>
            <a:off x="1666240" y="4160520"/>
            <a:ext cx="3647440" cy="5160645"/>
          </a:xfrm>
          <a:prstGeom prst="rect">
            <a:avLst/>
          </a:prstGeom>
        </p:spPr>
      </p:pic>
      <p:pic>
        <p:nvPicPr>
          <p:cNvPr id="14" name="图片 13" descr="A7"/>
          <p:cNvPicPr>
            <a:picLocks noChangeAspect="1"/>
          </p:cNvPicPr>
          <p:nvPr/>
        </p:nvPicPr>
        <p:blipFill>
          <a:blip r:embed="rId3"/>
          <a:stretch>
            <a:fillRect/>
          </a:stretch>
        </p:blipFill>
        <p:spPr>
          <a:xfrm>
            <a:off x="9907270" y="4048125"/>
            <a:ext cx="3721735" cy="5266055"/>
          </a:xfrm>
          <a:prstGeom prst="rect">
            <a:avLst/>
          </a:prstGeom>
        </p:spPr>
      </p:pic>
      <p:pic>
        <p:nvPicPr>
          <p:cNvPr id="2" name="图片 1" descr="A8"/>
          <p:cNvPicPr>
            <a:picLocks noChangeAspect="1"/>
          </p:cNvPicPr>
          <p:nvPr/>
        </p:nvPicPr>
        <p:blipFill>
          <a:blip r:embed="rId4"/>
          <a:stretch>
            <a:fillRect/>
          </a:stretch>
        </p:blipFill>
        <p:spPr>
          <a:xfrm>
            <a:off x="5980430" y="4160520"/>
            <a:ext cx="3590925" cy="508063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1"/>
  <p:tag name="KSO_WM_UNIT_FILL_FORE_SCHEMECOLOR_INDEX" val="5"/>
  <p:tag name="KSO_WM_UNIT_FILL_TYPE" val="1"/>
  <p:tag name="KSO_WM_UNIT_LINE_FORE_SCHEMECOLOR_INDEX" val="16"/>
  <p:tag name="KSO_WM_UNIT_LINE_FILL_TYPE" val="2"/>
  <p:tag name="KSO_WM_UNIT_USESOURCEFORMAT_APPLY" val="1"/>
  <p:tag name="KSO_WM_UNIT_DIAGRAM_SCHEMECOLOR_ID" val="2"/>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1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1_1"/>
  <p:tag name="KSO_WM_UNIT_PRESET_TEXT" val="添加标题"/>
  <p:tag name="KSO_WM_UNIT_VALUE" val="6"/>
  <p:tag name="KSO_WM_UNIT_USESOURCEFORMAT_APPLY" val="1"/>
  <p:tag name="KSO_WM_UNIT_DIAGRAM_SCHEMECOLOR_ID"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1_2"/>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1_2"/>
  <p:tag name="KSO_WM_UNIT_USESOURCEFORMAT_APPLY" val="1"/>
  <p:tag name="KSO_WM_UNIT_DIAGRAM_SCHEMECOLOR_ID" val="2"/>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2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2_1"/>
  <p:tag name="KSO_WM_UNIT_PRESET_TEXT" val="添加标题"/>
  <p:tag name="KSO_WM_UNIT_VALUE" val="7"/>
  <p:tag name="KSO_WM_UNIT_USESOURCEFORMAT_APPLY" val="1"/>
  <p:tag name="KSO_WM_UNIT_DIAGRAM_SCHEMECOLOR_ID" val="2"/>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2"/>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2"/>
  <p:tag name="KSO_WM_UNIT_USESOURCEFORMAT_APPLY" val="1"/>
  <p:tag name="KSO_WM_UNIT_DIAGRAM_SCHEMECOLOR_ID" val="2"/>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3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3_1"/>
  <p:tag name="KSO_WM_UNIT_PRESET_TEXT" val="添加标题"/>
  <p:tag name="KSO_WM_UNIT_VALUE" val="7"/>
  <p:tag name="KSO_WM_UNIT_USESOURCEFORMAT_APPLY" val="1"/>
  <p:tag name="KSO_WM_UNIT_DIAGRAM_SCHEMECOLOR_ID" val="2"/>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2"/>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2"/>
  <p:tag name="KSO_WM_UNIT_USESOURCEFORMAT_APPLY" val="1"/>
  <p:tag name="KSO_WM_UNIT_DIAGRAM_SCHEMECOLOR_ID" val="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4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4_1"/>
  <p:tag name="KSO_WM_UNIT_PRESET_TEXT" val="添加标题"/>
  <p:tag name="KSO_WM_UNIT_VALUE" val="6"/>
  <p:tag name="KSO_WM_UNIT_USESOURCEFORMAT_APPLY" val="1"/>
  <p:tag name="KSO_WM_UNIT_DIAGRAM_SCHEMECOLOR_ID"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2"/>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2"/>
  <p:tag name="KSO_WM_UNIT_USESOURCEFORMAT_APPLY" val="1"/>
  <p:tag name="KSO_WM_UNIT_DIAGRAM_SCHEMECOLOR_ID"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a*1_5_1"/>
  <p:tag name="KSO_WM_TEMPLATE_CATEGORY" val="diagram"/>
  <p:tag name="KSO_WM_TEMPLATE_INDEX" val="20201466"/>
  <p:tag name="KSO_WM_UNIT_LAYERLEVEL" val="1_1_1"/>
  <p:tag name="KSO_WM_TAG_VERSION" val="1.0"/>
  <p:tag name="KSO_WM_BEAUTIFY_FLAG" val="#wm#"/>
  <p:tag name="KSO_WM_UNIT_ISCONTENTSTITLE" val="0"/>
  <p:tag name="KSO_WM_UNIT_NOCLEAR" val="0"/>
  <p:tag name="KSO_WM_DIAGRAM_GROUP_CODE" val="m1-1"/>
  <p:tag name="KSO_WM_UNIT_TYPE" val="m_h_a"/>
  <p:tag name="KSO_WM_UNIT_INDEX" val="1_5_1"/>
  <p:tag name="KSO_WM_UNIT_PRESET_TEXT" val="添加标题"/>
  <p:tag name="KSO_WM_UNIT_VALUE" val="6"/>
  <p:tag name="KSO_WM_UNIT_USESOURCEFORMAT_APPLY" val="1"/>
  <p:tag name="KSO_WM_UNIT_DIAGRAM_SCHEMECOLOR_ID" val="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2"/>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2"/>
  <p:tag name="KSO_WM_UNIT_USESOURCEFORMAT_APPLY" val="1"/>
  <p:tag name="KSO_WM_UNIT_DIAGRAM_SCHEMECOLOR_ID" val="2"/>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2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2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3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3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4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4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5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5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6.xml><?xml version="1.0" encoding="utf-8"?>
<p:tagLst xmlns:p="http://schemas.openxmlformats.org/presentationml/2006/main">
  <p:tag name="KSO_WM_UNIT_TABLE_BEAUTIFY" val="smartTable{404c19f4-a02e-49e0-91cc-53aa24d06946}"/>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f*1_1_1"/>
  <p:tag name="KSO_WM_TEMPLATE_CATEGORY" val="diagram"/>
  <p:tag name="KSO_WM_TEMPLATE_INDEX" val="20201466"/>
  <p:tag name="KSO_WM_UNIT_LAYERLEVEL" val="1_1_1"/>
  <p:tag name="KSO_WM_TAG_VERSION" val="1.0"/>
  <p:tag name="KSO_WM_BEAUTIFY_FLAG" val="#wm#"/>
  <p:tag name="KSO_WM_DIAGRAM_GROUP_CODE" val="m1-1"/>
  <p:tag name="KSO_WM_UNIT_NOCLEAR" val="0"/>
  <p:tag name="KSO_WM_UNIT_TYPE" val="m_h_f"/>
  <p:tag name="KSO_WM_UNIT_INDEX" val="1_1_1"/>
  <p:tag name="KSO_WM_UNIT_PRESET_TEXT" val="单击此处添加文本具体内容，简明扼要的阐述您的观点。根据需要可酌情增减文字，以便观者准确的理解您传达的思想。"/>
  <p:tag name="KSO_WM_UNIT_VALUE" val="108"/>
  <p:tag name="KSO_WM_UNIT_USESOURCEFORMAT_APPLY" val="1"/>
  <p:tag name="KSO_WM_UNIT_DIAGRAM_SCHEMECOLOR_ID" val="2"/>
</p:tagLst>
</file>

<file path=ppt/tags/tag32.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74_5*l_h_f*1_3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3.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74_5*l_h_f*1_4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4.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74_5*l_h_f*1_5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5.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_5*l_h_f*1_1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6.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_5*l_h_f*1_1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7.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_5*l_h_f*1_1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8.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_5*l_h_f*1_1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39.xml><?xml version="1.0" encoding="utf-8"?>
<p:tagLst xmlns:p="http://schemas.openxmlformats.org/presentationml/2006/main">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74_5*l_h_f*1_1_1"/>
  <p:tag name="KSO_WM_TEMPLATE_CATEGORY" val="diagram"/>
  <p:tag name="KSO_WM_TEMPLATE_INDEX" val="74"/>
  <p:tag name="KSO_WM_UNIT_LAYERLEVEL" val="1_1_1"/>
  <p:tag name="KSO_WM_TAG_VERSION" val="1.0"/>
  <p:tag name="KSO_WM_BEAUTIFY_FLAG" val="#wm#"/>
  <p:tag name="KSO_WM_UNIT_PRESET_TEXT" val="单击此处添加文本具体内容"/>
  <p:tag name="KSO_WM_UNIT_TEXT_FILL_FORE_SCHEMECOLOR_INDEX" val="14"/>
  <p:tag name="KSO_WM_UNIT_TEXT_FILL_TYPE" val="1"/>
  <p:tag name="KSO_WM_UNIT_USESOURCEFORMAT_APPLY" val="0"/>
  <p:tag name="KSO_WM_UNIT_DIAGRAM_SCHEMECOLOR_ID" val="0"/>
</p:tagLst>
</file>

<file path=ppt/tags/tag4.xml><?xml version="1.0" encoding="utf-8"?>
<p:tagLst xmlns:p="http://schemas.openxmlformats.org/presentationml/2006/main">
  <p:tag name="KSO_WM_UNIT_TABLE_BEAUTIFY" val="smartTable{2f829d65-6ece-47b4-b660-469e6e9eba24}"/>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1"/>
  <p:tag name="KSO_WM_UNIT_ID" val="diagram20205570_4*i*1"/>
  <p:tag name="KSO_WM_TEMPLATE_CATEGORY" val="diagram"/>
  <p:tag name="KSO_WM_TEMPLATE_INDEX" val="20205570"/>
  <p:tag name="KSO_WM_UNIT_LAYERLEVEL" val="1"/>
  <p:tag name="KSO_WM_TAG_VERSION" val="1.0"/>
  <p:tag name="KSO_WM_BEAUTIFY_FLAG" val="#wm#"/>
  <p:tag name="KSO_WM_UNIT_USESOURCEFORMAT_APPLY"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570_4*l_h_i*1_1_1"/>
  <p:tag name="KSO_WM_TEMPLATE_CATEGORY" val="diagram"/>
  <p:tag name="KSO_WM_TEMPLATE_INDEX" val="20205570"/>
  <p:tag name="KSO_WM_UNIT_LAYERLEVEL" val="1_1_1"/>
  <p:tag name="KSO_WM_TAG_VERSION" val="1.0"/>
  <p:tag name="KSO_WM_BEAUTIFY_FLAG" val="#wm#"/>
  <p:tag name="KSO_WM_UNIT_USESOURCEFORMAT_APPLY" val="1"/>
  <p:tag name="KSO_WM_UNIT_FILL_FORE_SCHEMECOLOR_INDEX" val="5"/>
  <p:tag name="KSO_WM_UNIT_FILL_TYPE" val="1"/>
  <p:tag name="KSO_WM_UNIT_TEXT_FILL_FORE_SCHEMECOLOR_INDEX" val="2"/>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05570_4*l_h_i*1_1_1"/>
  <p:tag name="KSO_WM_TEMPLATE_CATEGORY" val="diagram"/>
  <p:tag name="KSO_WM_TEMPLATE_INDEX" val="2020557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05570_4*l_h_i*1_1_2"/>
  <p:tag name="KSO_WM_TEMPLATE_CATEGORY" val="diagram"/>
  <p:tag name="KSO_WM_TEMPLATE_INDEX" val="20205570"/>
  <p:tag name="KSO_WM_UNIT_LAYERLEVEL" val="1_1_1"/>
  <p:tag name="KSO_WM_TAG_VERSION" val="1.0"/>
  <p:tag name="KSO_WM_BEAUTIFY_FLAG" val="#wm#"/>
  <p:tag name="KSO_WM_UNIT_USESOURCEFORMAT_APPLY" val="1"/>
  <p:tag name="KSO_WM_UNIT_LINE_FORE_SCHEMECOLOR_INDEX" val="5"/>
  <p:tag name="KSO_WM_UNIT_LINE_FILL_TYPE" val="2"/>
  <p:tag name="KSO_WM_UNIT_TEXT_FILL_FORE_SCHEMECOLOR_INDEX" val="13"/>
  <p:tag name="KSO_WM_UNIT_TEXT_FILL_TYPE" val="1"/>
</p:tagLst>
</file>

<file path=ppt/tags/tag4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570_4*l_h_f*1_1_1"/>
  <p:tag name="KSO_WM_TEMPLATE_CATEGORY" val="diagram"/>
  <p:tag name="KSO_WM_TEMPLATE_INDEX" val="20205570"/>
  <p:tag name="KSO_WM_UNIT_LAYERLEVEL" val="1_1_1"/>
  <p:tag name="KSO_WM_TAG_VERSION" val="1.0"/>
  <p:tag name="KSO_WM_BEAUTIFY_FLAG" val="#wm#"/>
  <p:tag name="KSO_WM_UNIT_PRESET_TEXT" val="单击此处输入你需要的正文，文字是您思想的提炼，请尽量言简意赅的阐述观点。"/>
  <p:tag name="KSO_WM_UNIT_USESOURCEFORMAT_APPLY" val="1"/>
  <p:tag name="KSO_WM_UNIT_TEXT_FILL_FORE_SCHEMECOLOR_INDEX" val="13"/>
  <p:tag name="KSO_WM_UNIT_TEXT_FILL_TYPE"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2"/>
  <p:tag name="KSO_WM_UNIT_ID" val="diagram20205570_4*i*2"/>
  <p:tag name="KSO_WM_TEMPLATE_CATEGORY" val="diagram"/>
  <p:tag name="KSO_WM_TEMPLATE_INDEX" val="20205570"/>
  <p:tag name="KSO_WM_UNIT_LAYERLEVEL" val="1"/>
  <p:tag name="KSO_WM_TAG_VERSION" val="1.0"/>
  <p:tag name="KSO_WM_BEAUTIFY_FLAG" val="#wm#"/>
  <p:tag name="KSO_WM_UNIT_USESOURCEFORMAT_APPLY" val="1"/>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20205570_4*l_h_i*1_5_1"/>
  <p:tag name="KSO_WM_TEMPLATE_CATEGORY" val="diagram"/>
  <p:tag name="KSO_WM_TEMPLATE_INDEX" val="20205570"/>
  <p:tag name="KSO_WM_UNIT_LAYERLEVEL" val="1_1_1"/>
  <p:tag name="KSO_WM_TAG_VERSION" val="1.0"/>
  <p:tag name="KSO_WM_BEAUTIFY_FLAG" val="#wm#"/>
  <p:tag name="KSO_WM_UNIT_USESOURCEFORMAT_APPLY" val="1"/>
  <p:tag name="KSO_WM_UNIT_FILL_FORE_SCHEMECOLOR_INDEX" val="9"/>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1"/>
  <p:tag name="KSO_WM_UNIT_ID" val="diagram20205570_4*l_h_i*1_5_1"/>
  <p:tag name="KSO_WM_TEMPLATE_CATEGORY" val="diagram"/>
  <p:tag name="KSO_WM_TEMPLATE_INDEX" val="2020557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20205570_4*l_h_i*1_5_2"/>
  <p:tag name="KSO_WM_TEMPLATE_CATEGORY" val="diagram"/>
  <p:tag name="KSO_WM_TEMPLATE_INDEX" val="20205570"/>
  <p:tag name="KSO_WM_UNIT_LAYERLEVEL" val="1_1_1"/>
  <p:tag name="KSO_WM_TAG_VERSION" val="1.0"/>
  <p:tag name="KSO_WM_BEAUTIFY_FLAG" val="#wm#"/>
  <p:tag name="KSO_WM_UNIT_USESOURCEFORMAT_APPLY" val="1"/>
  <p:tag name="KSO_WM_UNIT_LINE_FORE_SCHEMECOLOR_INDEX" val="9"/>
  <p:tag name="KSO_WM_UNIT_LINE_FILL_TYPE" val="2"/>
  <p:tag name="KSO_WM_UNIT_TEXT_FILL_FORE_SCHEMECOLOR_INDEX" val="13"/>
  <p:tag name="KSO_WM_UNIT_TEXT_FILL_TYPE" val="1"/>
</p:tagLst>
</file>

<file path=ppt/tags/tag4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05570_4*l_h_f*1_5_1"/>
  <p:tag name="KSO_WM_TEMPLATE_CATEGORY" val="diagram"/>
  <p:tag name="KSO_WM_TEMPLATE_INDEX" val="20205570"/>
  <p:tag name="KSO_WM_UNIT_LAYERLEVEL" val="1_1_1"/>
  <p:tag name="KSO_WM_TAG_VERSION" val="1.0"/>
  <p:tag name="KSO_WM_BEAUTIFY_FLAG" val="#wm#"/>
  <p:tag name="KSO_WM_UNIT_PRESET_TEXT" val="单击此处输入你需要的正文，文字是您思想的提炼，请尽量言简意赅的阐述观点。"/>
  <p:tag name="KSO_WM_UNIT_USESOURCEFORMAT_APPLY" val="1"/>
  <p:tag name="KSO_WM_UNIT_TEXT_FILL_FORE_SCHEMECOLOR_INDEX" val="13"/>
  <p:tag name="KSO_WM_UNIT_TEXT_FILL_TYPE" val="1"/>
</p:tagLst>
</file>

<file path=ppt/tags/tag5.xml><?xml version="1.0" encoding="utf-8"?>
<p:tagLst xmlns:p="http://schemas.openxmlformats.org/presentationml/2006/main">
  <p:tag name="KSO_WM_UNIT_TABLE_BEAUTIFY" val="smartTable{0e7d738b-78ad-44a1-8d78-3344ae131354}"/>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3"/>
  <p:tag name="KSO_WM_UNIT_ID" val="diagram20205570_4*i*3"/>
  <p:tag name="KSO_WM_TEMPLATE_CATEGORY" val="diagram"/>
  <p:tag name="KSO_WM_TEMPLATE_INDEX" val="20205570"/>
  <p:tag name="KSO_WM_UNIT_LAYERLEVEL" val="1"/>
  <p:tag name="KSO_WM_TAG_VERSION" val="1.0"/>
  <p:tag name="KSO_WM_BEAUTIFY_FLAG" val="#wm#"/>
  <p:tag name="KSO_WM_UNIT_USESOURCEFORMAT_APPLY"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570_4*l_h_i*1_3_1"/>
  <p:tag name="KSO_WM_TEMPLATE_CATEGORY" val="diagram"/>
  <p:tag name="KSO_WM_TEMPLATE_INDEX" val="20205570"/>
  <p:tag name="KSO_WM_UNIT_LAYERLEVEL" val="1_1_1"/>
  <p:tag name="KSO_WM_TAG_VERSION" val="1.0"/>
  <p:tag name="KSO_WM_BEAUTIFY_FLAG" val="#wm#"/>
  <p:tag name="KSO_WM_UNIT_USESOURCEFORMAT_APPLY" val="1"/>
  <p:tag name="KSO_WM_UNIT_FILL_FORE_SCHEMECOLOR_INDEX" val="7"/>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05570_4*l_h_i*1_3_1"/>
  <p:tag name="KSO_WM_TEMPLATE_CATEGORY" val="diagram"/>
  <p:tag name="KSO_WM_TEMPLATE_INDEX" val="2020557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05570_4*l_h_i*1_3_2"/>
  <p:tag name="KSO_WM_TEMPLATE_CATEGORY" val="diagram"/>
  <p:tag name="KSO_WM_TEMPLATE_INDEX" val="20205570"/>
  <p:tag name="KSO_WM_UNIT_LAYERLEVEL" val="1_1_1"/>
  <p:tag name="KSO_WM_TAG_VERSION" val="1.0"/>
  <p:tag name="KSO_WM_BEAUTIFY_FLAG" val="#wm#"/>
  <p:tag name="KSO_WM_UNIT_USESOURCEFORMAT_APPLY" val="1"/>
  <p:tag name="KSO_WM_UNIT_LINE_FORE_SCHEMECOLOR_INDEX" val="7"/>
  <p:tag name="KSO_WM_UNIT_LINE_FILL_TYPE" val="2"/>
  <p:tag name="KSO_WM_UNIT_TEXT_FILL_FORE_SCHEMECOLOR_INDEX" val="13"/>
  <p:tag name="KSO_WM_UNIT_TEXT_FILL_TYPE" val="1"/>
</p:tagLst>
</file>

<file path=ppt/tags/tag5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570_4*l_h_f*1_3_1"/>
  <p:tag name="KSO_WM_TEMPLATE_CATEGORY" val="diagram"/>
  <p:tag name="KSO_WM_TEMPLATE_INDEX" val="20205570"/>
  <p:tag name="KSO_WM_UNIT_LAYERLEVEL" val="1_1_1"/>
  <p:tag name="KSO_WM_TAG_VERSION" val="1.0"/>
  <p:tag name="KSO_WM_BEAUTIFY_FLAG" val="#wm#"/>
  <p:tag name="KSO_WM_UNIT_PRESET_TEXT" val="单击此处输入你需要的正文，文字是您思想的提炼，请尽量言简意赅的阐述观点。"/>
  <p:tag name="KSO_WM_UNIT_USESOURCEFORMAT_APPLY" val="1"/>
  <p:tag name="KSO_WM_UNIT_TEXT_FILL_FORE_SCHEMECOLOR_INDEX" val="13"/>
  <p:tag name="KSO_WM_UNIT_TEXT_FILL_TYPE" val="1"/>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4"/>
  <p:tag name="KSO_WM_UNIT_ID" val="diagram20205570_4*i*4"/>
  <p:tag name="KSO_WM_TEMPLATE_CATEGORY" val="diagram"/>
  <p:tag name="KSO_WM_TEMPLATE_INDEX" val="20205570"/>
  <p:tag name="KSO_WM_UNIT_LAYERLEVEL" val="1"/>
  <p:tag name="KSO_WM_TAG_VERSION" val="1.0"/>
  <p:tag name="KSO_WM_BEAUTIFY_FLAG" val="#wm#"/>
  <p:tag name="KSO_WM_UNIT_USESOURCEFORMAT_APPLY" val="1"/>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570_4*l_h_i*1_2_1"/>
  <p:tag name="KSO_WM_TEMPLATE_CATEGORY" val="diagram"/>
  <p:tag name="KSO_WM_TEMPLATE_INDEX" val="20205570"/>
  <p:tag name="KSO_WM_UNIT_LAYERLEVEL" val="1_1_1"/>
  <p:tag name="KSO_WM_TAG_VERSION" val="1.0"/>
  <p:tag name="KSO_WM_BEAUTIFY_FLAG" val="#wm#"/>
  <p:tag name="KSO_WM_UNIT_USESOURCEFORMAT_APPLY" val="1"/>
  <p:tag name="KSO_WM_UNIT_FILL_FORE_SCHEMECOLOR_INDEX" val="6"/>
  <p:tag name="KSO_WM_UNIT_FILL_TYPE" val="1"/>
  <p:tag name="KSO_WM_UNIT_TEXT_FILL_FORE_SCHEMECOLOR_INDEX" val="2"/>
  <p:tag name="KSO_WM_UNIT_TEXT_FILL_TYPE" val="1"/>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05570_4*l_h_i*1_2_1"/>
  <p:tag name="KSO_WM_TEMPLATE_CATEGORY" val="diagram"/>
  <p:tag name="KSO_WM_TEMPLATE_INDEX" val="2020557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05570_4*l_h_i*1_2_2"/>
  <p:tag name="KSO_WM_TEMPLATE_CATEGORY" val="diagram"/>
  <p:tag name="KSO_WM_TEMPLATE_INDEX" val="20205570"/>
  <p:tag name="KSO_WM_UNIT_LAYERLEVEL" val="1_1_1"/>
  <p:tag name="KSO_WM_TAG_VERSION" val="1.0"/>
  <p:tag name="KSO_WM_BEAUTIFY_FLAG" val="#wm#"/>
  <p:tag name="KSO_WM_UNIT_USESOURCEFORMAT_APPLY" val="1"/>
  <p:tag name="KSO_WM_UNIT_LINE_FORE_SCHEMECOLOR_INDEX" val="6"/>
  <p:tag name="KSO_WM_UNIT_LINE_FILL_TYPE" val="2"/>
  <p:tag name="KSO_WM_UNIT_TEXT_FILL_FORE_SCHEMECOLOR_INDEX" val="13"/>
  <p:tag name="KSO_WM_UNIT_TEXT_FILL_TYPE" val="1"/>
</p:tagLst>
</file>

<file path=ppt/tags/tag59.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570_4*l_h_f*1_2_1"/>
  <p:tag name="KSO_WM_TEMPLATE_CATEGORY" val="diagram"/>
  <p:tag name="KSO_WM_TEMPLATE_INDEX" val="20205570"/>
  <p:tag name="KSO_WM_UNIT_LAYERLEVEL" val="1_1_1"/>
  <p:tag name="KSO_WM_TAG_VERSION" val="1.0"/>
  <p:tag name="KSO_WM_BEAUTIFY_FLAG" val="#wm#"/>
  <p:tag name="KSO_WM_UNIT_PRESET_TEXT" val="单击此处输入你需要的正文，文字是您思想的提炼，请尽量言简意赅的阐述观点。"/>
  <p:tag name="KSO_WM_UNIT_USESOURCEFORMAT_APPLY" val="1"/>
  <p:tag name="KSO_WM_UNIT_TEXT_FILL_FORE_SCHEMECOLOR_INDEX" val="13"/>
  <p:tag name="KSO_WM_UNIT_TEXT_FILL_TYPE" val="1"/>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5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5_1"/>
  <p:tag name="KSO_WM_UNIT_FILL_FORE_SCHEMECOLOR_INDEX" val="5"/>
  <p:tag name="KSO_WM_UNIT_FILL_TYPE" val="1"/>
  <p:tag name="KSO_WM_UNIT_LINE_FORE_SCHEMECOLOR_INDEX" val="16"/>
  <p:tag name="KSO_WM_UNIT_LINE_FILL_TYPE" val="2"/>
  <p:tag name="KSO_WM_UNIT_USESOURCEFORMAT_APPLY" val="1"/>
  <p:tag name="KSO_WM_UNIT_DIAGRAM_SCHEMECOLOR_ID" val="2"/>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i"/>
  <p:tag name="KSO_WM_UNIT_INDEX" val="5"/>
  <p:tag name="KSO_WM_UNIT_ID" val="diagram20205570_4*i*5"/>
  <p:tag name="KSO_WM_TEMPLATE_CATEGORY" val="diagram"/>
  <p:tag name="KSO_WM_TEMPLATE_INDEX" val="20205570"/>
  <p:tag name="KSO_WM_UNIT_LAYERLEVEL" val="1"/>
  <p:tag name="KSO_WM_TAG_VERSION" val="1.0"/>
  <p:tag name="KSO_WM_BEAUTIFY_FLAG" val="#wm#"/>
  <p:tag name="KSO_WM_UNIT_USESOURCEFORMAT_APPLY"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05570_4*l_h_i*1_4_1"/>
  <p:tag name="KSO_WM_TEMPLATE_CATEGORY" val="diagram"/>
  <p:tag name="KSO_WM_TEMPLATE_INDEX" val="20205570"/>
  <p:tag name="KSO_WM_UNIT_LAYERLEVEL" val="1_1_1"/>
  <p:tag name="KSO_WM_TAG_VERSION" val="1.0"/>
  <p:tag name="KSO_WM_BEAUTIFY_FLAG" val="#wm#"/>
  <p:tag name="KSO_WM_UNIT_USESOURCEFORMAT_APPLY" val="1"/>
  <p:tag name="KSO_WM_UNIT_FILL_FORE_SCHEMECOLOR_INDEX" val="8"/>
  <p:tag name="KSO_WM_UNIT_FILL_TYPE" val="1"/>
  <p:tag name="KSO_WM_UNIT_TEXT_FILL_FORE_SCHEMECOLOR_INDEX" val="2"/>
  <p:tag name="KSO_WM_UNIT_TEXT_FILL_TYPE" val="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1"/>
  <p:tag name="KSO_WM_UNIT_ID" val="diagram20205570_4*l_h_i*1_4_1"/>
  <p:tag name="KSO_WM_TEMPLATE_CATEGORY" val="diagram"/>
  <p:tag name="KSO_WM_TEMPLATE_INDEX" val="20205570"/>
  <p:tag name="KSO_WM_UNIT_LAYERLEVEL" val="1_1_1"/>
  <p:tag name="KSO_WM_TAG_VERSION" val="1.0"/>
  <p:tag name="KSO_WM_BEAUTIFY_FLAG" val="#wm#"/>
  <p:tag name="KSO_WM_UNIT_USESOURCEFORMAT_APPLY" val="1"/>
  <p:tag name="KSO_WM_UNIT_TEXT_FILL_FORE_SCHEMECOLOR_INDEX" val="14"/>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205570_4*l_h_i*1_4_2"/>
  <p:tag name="KSO_WM_TEMPLATE_CATEGORY" val="diagram"/>
  <p:tag name="KSO_WM_TEMPLATE_INDEX" val="20205570"/>
  <p:tag name="KSO_WM_UNIT_LAYERLEVEL" val="1_1_1"/>
  <p:tag name="KSO_WM_TAG_VERSION" val="1.0"/>
  <p:tag name="KSO_WM_BEAUTIFY_FLAG" val="#wm#"/>
  <p:tag name="KSO_WM_UNIT_USESOURCEFORMAT_APPLY" val="1"/>
  <p:tag name="KSO_WM_UNIT_LINE_FORE_SCHEMECOLOR_INDEX" val="8"/>
  <p:tag name="KSO_WM_UNIT_LINE_FILL_TYPE" val="2"/>
  <p:tag name="KSO_WM_UNIT_TEXT_FILL_FORE_SCHEMECOLOR_INDEX" val="13"/>
  <p:tag name="KSO_WM_UNIT_TEXT_FILL_TYPE" val="1"/>
</p:tagLst>
</file>

<file path=ppt/tags/tag6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05570_4*l_h_f*1_4_1"/>
  <p:tag name="KSO_WM_TEMPLATE_CATEGORY" val="diagram"/>
  <p:tag name="KSO_WM_TEMPLATE_INDEX" val="20205570"/>
  <p:tag name="KSO_WM_UNIT_LAYERLEVEL" val="1_1_1"/>
  <p:tag name="KSO_WM_TAG_VERSION" val="1.0"/>
  <p:tag name="KSO_WM_BEAUTIFY_FLAG" val="#wm#"/>
  <p:tag name="KSO_WM_UNIT_PRESET_TEXT" val="单击此处输入你需要的正文，文字是您思想的提炼，请尽量言简意赅的阐述观点。"/>
  <p:tag name="KSO_WM_UNIT_USESOURCEFORMAT_APPLY" val="1"/>
  <p:tag name="KSO_WM_UNIT_TEXT_FILL_FORE_SCHEMECOLOR_INDEX" val="13"/>
  <p:tag name="KSO_WM_UNIT_TEXT_FILL_TYPE" val="1"/>
</p:tagLst>
</file>

<file path=ppt/tags/tag65.xml><?xml version="1.0" encoding="utf-8"?>
<p:tagLst xmlns:p="http://schemas.openxmlformats.org/presentationml/2006/main">
  <p:tag name="KSO_WM_SLIDE_ITEM_CNT" val="5"/>
</p:tagLst>
</file>

<file path=ppt/tags/tag66.xml><?xml version="1.0" encoding="utf-8"?>
<p:tagLst xmlns:p="http://schemas.openxmlformats.org/presentationml/2006/main">
  <p:tag name="KSO_WM_UNIT_TABLE_BEAUTIFY" val="smartTable{85926021-b792-492e-9c29-9f958d7277ab}"/>
</p:tagLst>
</file>

<file path=ppt/tags/tag67.xml><?xml version="1.0" encoding="utf-8"?>
<p:tagLst xmlns:p="http://schemas.openxmlformats.org/presentationml/2006/main">
  <p:tag name="KSO_WM_UNIT_NOCLEAR" val="0"/>
  <p:tag name="KSO_WM_UNIT_VALUE" val="38"/>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70849_4*l_h_f*1_1_1"/>
  <p:tag name="KSO_WM_TEMPLATE_CATEGORY" val="diagram"/>
  <p:tag name="KSO_WM_TEMPLATE_INDEX" val="20170849"/>
  <p:tag name="KSO_WM_UNIT_LAYERLEVEL" val="1_1_1"/>
  <p:tag name="KSO_WM_TAG_VERSION" val="1.0"/>
  <p:tag name="KSO_WM_BEAUTIFY_FLAG" val="#wm#"/>
  <p:tag name="KSO_WM_UNIT_PRESET_TEXT" val="点击此处添加正文，文字是您思想的提炼，为了演示发布的良好效果，请言简意赅的阐述您的观点。"/>
  <p:tag name="KSO_WM_UNIT_TEXT_FILL_FORE_SCHEMECOLOR_INDEX" val="13"/>
  <p:tag name="KSO_WM_UNIT_TEXT_FILL_TYPE" val="1"/>
  <p:tag name="KSO_WM_UNIT_USESOURCEFORMAT_APPLY" val="1"/>
  <p:tag name="KSO_WM_UNIT_DIAGRAM_SCHEMECOLOR_ID" val="0"/>
</p:tagLst>
</file>

<file path=ppt/tags/tag68.xml><?xml version="1.0" encoding="utf-8"?>
<p:tagLst xmlns:p="http://schemas.openxmlformats.org/presentationml/2006/main">
  <p:tag name="KSO_WM_UNIT_TABLE_BEAUTIFY" val="smartTable{aef59fb6-0416-4bf4-b52a-820a3e669b7e}"/>
</p:tagLst>
</file>

<file path=ppt/tags/tag69.xml><?xml version="1.0" encoding="utf-8"?>
<p:tagLst xmlns:p="http://schemas.openxmlformats.org/presentationml/2006/main">
  <p:tag name="KSO_WM_UNIT_TABLE_BEAUTIFY" val="smartTable{51356f04-9b8a-4e0a-bec1-686a1c412f5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4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4_1"/>
  <p:tag name="KSO_WM_UNIT_FILL_FORE_SCHEMECOLOR_INDEX" val="6"/>
  <p:tag name="KSO_WM_UNIT_FILL_TYPE" val="1"/>
  <p:tag name="KSO_WM_UNIT_LINE_FORE_SCHEMECOLOR_INDEX" val="16"/>
  <p:tag name="KSO_WM_UNIT_LINE_FILL_TYPE" val="2"/>
  <p:tag name="KSO_WM_UNIT_USESOURCEFORMAT_APPLY" val="1"/>
  <p:tag name="KSO_WM_UNIT_DIAGRAM_SCHEMECOLOR_ID" val="2"/>
</p:tagLst>
</file>

<file path=ppt/tags/tag70.xml><?xml version="1.0" encoding="utf-8"?>
<p:tagLst xmlns:p="http://schemas.openxmlformats.org/presentationml/2006/main">
  <p:tag name="KSO_WM_UNIT_PLACING_PICTURE_USER_VIEWPORT" val="{&quot;height&quot;:14369,&quot;width&quot;:11420}"/>
</p:tagLst>
</file>

<file path=ppt/tags/tag71.xml><?xml version="1.0" encoding="utf-8"?>
<p:tagLst xmlns:p="http://schemas.openxmlformats.org/presentationml/2006/main">
  <p:tag name="KSO_WM_UNIT_PLACING_PICTURE_USER_VIEWPORT" val="{&quot;height&quot;:4053,&quot;width&quot;:16902}"/>
</p:tagLst>
</file>

<file path=ppt/tags/tag72.xml><?xml version="1.0" encoding="utf-8"?>
<p:tagLst xmlns:p="http://schemas.openxmlformats.org/presentationml/2006/main">
  <p:tag name="KSO_WM_UNIT_PLACING_PICTURE_USER_VIEWPORT" val="{&quot;height&quot;:4053,&quot;width&quot;:16902}"/>
</p:tagLst>
</file>

<file path=ppt/tags/tag73.xml><?xml version="1.0" encoding="utf-8"?>
<p:tagLst xmlns:p="http://schemas.openxmlformats.org/presentationml/2006/main">
  <p:tag name="KSO_WM_UNIT_PLACING_PICTURE_USER_VIEWPORT" val="{&quot;height&quot;:4053,&quot;width&quot;:16902}"/>
</p:tagLst>
</file>

<file path=ppt/tags/tag74.xml><?xml version="1.0" encoding="utf-8"?>
<p:tagLst xmlns:p="http://schemas.openxmlformats.org/presentationml/2006/main">
  <p:tag name="KSO_WM_UNIT_PLACING_PICTURE_USER_VIEWPORT" val="{&quot;height&quot;:4053,&quot;width&quot;:16902}"/>
</p:tagLst>
</file>

<file path=ppt/tags/tag75.xml><?xml version="1.0" encoding="utf-8"?>
<p:tagLst xmlns:p="http://schemas.openxmlformats.org/presentationml/2006/main">
  <p:tag name="KSO_WM_UNIT_TABLE_BEAUTIFY" val="smartTable{1d1cb98d-bcfe-411c-af5e-90db8222fa6c}"/>
</p:tagLst>
</file>

<file path=ppt/tags/tag76.xml><?xml version="1.0" encoding="utf-8"?>
<p:tagLst xmlns:p="http://schemas.openxmlformats.org/presentationml/2006/main">
  <p:tag name="KSO_WM_UNIT_TABLE_BEAUTIFY" val="smartTable{48257b13-62f9-414a-8b46-87f72652b5fa}"/>
</p:tagLst>
</file>

<file path=ppt/tags/tag77.xml><?xml version="1.0" encoding="utf-8"?>
<p:tagLst xmlns:p="http://schemas.openxmlformats.org/presentationml/2006/main">
  <p:tag name="KSO_WM_UNIT_TABLE_BEAUTIFY" val="smartTable{db1a4bca-2cc9-4144-b62b-38ea774c6a3d}"/>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3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3_1"/>
  <p:tag name="KSO_WM_UNIT_FILL_FORE_SCHEMECOLOR_INDEX" val="5"/>
  <p:tag name="KSO_WM_UNIT_FILL_TYPE" val="1"/>
  <p:tag name="KSO_WM_UNIT_LINE_FORE_SCHEMECOLOR_INDEX" val="16"/>
  <p:tag name="KSO_WM_UNIT_LINE_FILL_TYPE" val="2"/>
  <p:tag name="KSO_WM_UNIT_USESOURCEFORMAT_APPLY" val="1"/>
  <p:tag name="KSO_WM_UNIT_DIAGRAM_SCHEMECOLOR_ID" val="2"/>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1466_3*m_h_i*1_2_1"/>
  <p:tag name="KSO_WM_TEMPLATE_CATEGORY" val="diagram"/>
  <p:tag name="KSO_WM_TEMPLATE_INDEX" val="20201466"/>
  <p:tag name="KSO_WM_UNIT_LAYERLEVEL" val="1_1_1"/>
  <p:tag name="KSO_WM_TAG_VERSION" val="1.0"/>
  <p:tag name="KSO_WM_BEAUTIFY_FLAG" val="#wm#"/>
  <p:tag name="KSO_WM_DIAGRAM_GROUP_CODE" val="m1-1"/>
  <p:tag name="KSO_WM_UNIT_TYPE" val="m_h_i"/>
  <p:tag name="KSO_WM_UNIT_INDEX" val="1_2_1"/>
  <p:tag name="KSO_WM_UNIT_FILL_FORE_SCHEMECOLOR_INDEX" val="6"/>
  <p:tag name="KSO_WM_UNIT_FILL_TYPE" val="1"/>
  <p:tag name="KSO_WM_UNIT_LINE_FORE_SCHEMECOLOR_INDEX" val="16"/>
  <p:tag name="KSO_WM_UNIT_LINE_FILL_TYPE" val="2"/>
  <p:tag name="KSO_WM_UNIT_USESOURCEFORMAT_APPLY" val="1"/>
  <p:tag name="KSO_WM_UNIT_DIAGRAM_SCHEMECOLOR_ID"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23113</Words>
  <Application>WPS 演示</Application>
  <PresentationFormat>On-screen Show (4:3)</PresentationFormat>
  <Paragraphs>3109</Paragraphs>
  <Slides>88</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88</vt:i4>
      </vt:variant>
    </vt:vector>
  </HeadingPairs>
  <TitlesOfParts>
    <vt:vector size="106" baseType="lpstr">
      <vt:lpstr>Arial</vt:lpstr>
      <vt:lpstr>宋体</vt:lpstr>
      <vt:lpstr>Wingdings</vt:lpstr>
      <vt:lpstr>微软雅黑</vt:lpstr>
      <vt:lpstr>Impact</vt:lpstr>
      <vt:lpstr>黑体</vt:lpstr>
      <vt:lpstr>Times New Roman</vt:lpstr>
      <vt:lpstr>Calibri</vt:lpstr>
      <vt:lpstr>Arial Unicode MS</vt:lpstr>
      <vt:lpstr>΢</vt:lpstr>
      <vt:lpstr>Wingdings</vt:lpstr>
      <vt:lpstr>Arial</vt:lpstr>
      <vt:lpstr>等线</vt:lpstr>
      <vt:lpstr>Wingdings</vt:lpstr>
      <vt:lpstr>Arial</vt:lpstr>
      <vt:lpstr>Times New Roman</vt:lpstr>
      <vt:lpstr>AMGDT</vt:lpstr>
      <vt:lpstr>Office Theme</vt:lpstr>
      <vt:lpstr>PowerPoint 演示文稿</vt:lpstr>
      <vt:lpstr>PowerPoint 演示文稿</vt:lpstr>
      <vt:lpstr>Part 1 规划概况</vt:lpstr>
      <vt:lpstr>1	规划概况</vt:lpstr>
      <vt:lpstr>1	规划概况</vt:lpstr>
      <vt:lpstr>1	规划概况</vt:lpstr>
      <vt:lpstr>1	规划概况</vt:lpstr>
      <vt:lpstr>1	规划概况</vt:lpstr>
      <vt:lpstr>1	规划概况</vt:lpstr>
      <vt:lpstr>1	规划概况</vt:lpstr>
      <vt:lpstr>1	规划概况</vt:lpstr>
      <vt:lpstr>1	规划概况</vt:lpstr>
      <vt:lpstr>1	规划概况</vt:lpstr>
      <vt:lpstr>1	规划概况</vt:lpstr>
      <vt:lpstr>Part 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2	现状判读</vt:lpstr>
      <vt:lpstr>Part 3 发展分析与定位</vt:lpstr>
      <vt:lpstr>3	发展分析与定位</vt:lpstr>
      <vt:lpstr>3	发展分析与定位</vt:lpstr>
      <vt:lpstr>3	发展分析与定位</vt:lpstr>
      <vt:lpstr>3	发展分析与定位</vt:lpstr>
      <vt:lpstr>3	发展分析与定位</vt:lpstr>
      <vt:lpstr>    Part 4 产业发展与布局</vt:lpstr>
      <vt:lpstr>4	产业发展与布局</vt:lpstr>
      <vt:lpstr>4	产业发展规划</vt:lpstr>
      <vt:lpstr>4	产业发展规划</vt:lpstr>
      <vt:lpstr>4	产业发展规划</vt:lpstr>
      <vt:lpstr>4	产业发展规划</vt:lpstr>
      <vt:lpstr>4	产业发展规划</vt:lpstr>
      <vt:lpstr>4	产业发展规划</vt:lpstr>
      <vt:lpstr>4	产业发展与布局</vt:lpstr>
      <vt:lpstr>    Part 5 村庄管控空间</vt:lpstr>
      <vt:lpstr>5	村庄管控空间</vt:lpstr>
      <vt:lpstr>PowerPoint 演示文稿</vt:lpstr>
      <vt:lpstr>5	村庄管控空间</vt:lpstr>
      <vt:lpstr>5	村庄管控空间</vt:lpstr>
      <vt:lpstr>5	村庄管控空间</vt:lpstr>
      <vt:lpstr>5	村庄管控空间</vt:lpstr>
      <vt:lpstr>5	村庄管控空间</vt:lpstr>
      <vt:lpstr>5	村庄管控空间</vt:lpstr>
      <vt:lpstr>4	产业发展与布局</vt:lpstr>
      <vt:lpstr>    Part 6 环境卫生及基础设施</vt:lpstr>
      <vt:lpstr>6	环境卫生与基础设施</vt:lpstr>
      <vt:lpstr>6	环境卫生与基础设施</vt:lpstr>
      <vt:lpstr>6	环境卫生与基础设施</vt:lpstr>
      <vt:lpstr>6	环境卫生与基础设施</vt:lpstr>
      <vt:lpstr>6	环境卫生与基础设施</vt:lpstr>
      <vt:lpstr>6	环境卫生与基础设施</vt:lpstr>
      <vt:lpstr>    Part 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7	绿化景观与建筑风貌</vt:lpstr>
      <vt:lpstr>    Part 8 建设实施指引</vt:lpstr>
      <vt:lpstr>8	建设实施指引</vt:lpstr>
      <vt:lpstr>PowerPoint 演示文稿</vt:lpstr>
      <vt:lpstr>PowerPoint 演示文稿</vt:lpstr>
      <vt:lpstr>PowerPoint 演示文稿</vt:lpstr>
      <vt:lpstr>8	建设实施指引</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小蘑菇</cp:lastModifiedBy>
  <cp:revision>481</cp:revision>
  <dcterms:created xsi:type="dcterms:W3CDTF">2019-10-09T01:37:00Z</dcterms:created>
  <dcterms:modified xsi:type="dcterms:W3CDTF">2020-10-28T04:24:42Z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2017-09-25T00:00:00Z</vt:filetime>
  </property>
  <property fmtid="{D5CDD505-2E9C-101B-9397-08002B2CF9AE}" pid="3" name="Creator">
    <vt:lpwstr>Microsoft® PowerPoint® 2010</vt:lpwstr>
  </property>
  <property fmtid="{D5CDD505-2E9C-101B-9397-08002B2CF9AE}" pid="4" name="LastSaved">
    <vt:filetime>2019-10-09T00:00:00Z</vt:filetime>
  </property>
  <property fmtid="{D5CDD505-2E9C-101B-9397-08002B2CF9AE}" pid="5" name="KSOProductBuildVer">
    <vt:lpwstr>2052-11.1.0.10072</vt:lpwstr>
  </property>
</Properties>
</file>